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325" r:id="rId3"/>
    <p:sldId id="306" r:id="rId4"/>
    <p:sldId id="272" r:id="rId5"/>
    <p:sldId id="274" r:id="rId6"/>
    <p:sldId id="276" r:id="rId7"/>
    <p:sldId id="305" r:id="rId8"/>
    <p:sldId id="689" r:id="rId9"/>
    <p:sldId id="355" r:id="rId10"/>
    <p:sldId id="356" r:id="rId11"/>
    <p:sldId id="359" r:id="rId12"/>
    <p:sldId id="698" r:id="rId13"/>
    <p:sldId id="690" r:id="rId14"/>
    <p:sldId id="691" r:id="rId15"/>
    <p:sldId id="278" r:id="rId16"/>
    <p:sldId id="693" r:id="rId17"/>
    <p:sldId id="694" r:id="rId18"/>
    <p:sldId id="358" r:id="rId19"/>
    <p:sldId id="695" r:id="rId20"/>
    <p:sldId id="315" r:id="rId21"/>
    <p:sldId id="696" r:id="rId22"/>
    <p:sldId id="279" r:id="rId23"/>
    <p:sldId id="697" r:id="rId24"/>
    <p:sldId id="316" r:id="rId25"/>
    <p:sldId id="317" r:id="rId26"/>
    <p:sldId id="699" r:id="rId27"/>
    <p:sldId id="318" r:id="rId28"/>
    <p:sldId id="319" r:id="rId29"/>
    <p:sldId id="284" r:id="rId30"/>
    <p:sldId id="285" r:id="rId31"/>
    <p:sldId id="288" r:id="rId32"/>
    <p:sldId id="289" r:id="rId33"/>
    <p:sldId id="298" r:id="rId34"/>
    <p:sldId id="331" r:id="rId35"/>
    <p:sldId id="700" r:id="rId36"/>
    <p:sldId id="290" r:id="rId37"/>
    <p:sldId id="320" r:id="rId38"/>
    <p:sldId id="321" r:id="rId39"/>
    <p:sldId id="322" r:id="rId40"/>
    <p:sldId id="269" r:id="rId41"/>
    <p:sldId id="324" r:id="rId42"/>
    <p:sldId id="701" r:id="rId43"/>
    <p:sldId id="702" r:id="rId44"/>
    <p:sldId id="323" r:id="rId45"/>
    <p:sldId id="293" r:id="rId46"/>
    <p:sldId id="704" r:id="rId47"/>
    <p:sldId id="703" r:id="rId48"/>
    <p:sldId id="705" r:id="rId49"/>
    <p:sldId id="706" r:id="rId50"/>
    <p:sldId id="295" r:id="rId51"/>
    <p:sldId id="332" r:id="rId52"/>
    <p:sldId id="296" r:id="rId53"/>
    <p:sldId id="301" r:id="rId54"/>
    <p:sldId id="302" r:id="rId55"/>
    <p:sldId id="303" r:id="rId56"/>
    <p:sldId id="345" r:id="rId57"/>
    <p:sldId id="336" r:id="rId58"/>
    <p:sldId id="337" r:id="rId59"/>
    <p:sldId id="338" r:id="rId60"/>
    <p:sldId id="341" r:id="rId61"/>
    <p:sldId id="340" r:id="rId62"/>
    <p:sldId id="342" r:id="rId63"/>
    <p:sldId id="343" r:id="rId64"/>
    <p:sldId id="344" r:id="rId65"/>
    <p:sldId id="346" r:id="rId66"/>
    <p:sldId id="347" r:id="rId67"/>
    <p:sldId id="348" r:id="rId68"/>
    <p:sldId id="349" r:id="rId69"/>
    <p:sldId id="350" r:id="rId70"/>
    <p:sldId id="351" r:id="rId71"/>
    <p:sldId id="352" r:id="rId72"/>
    <p:sldId id="353" r:id="rId73"/>
    <p:sldId id="35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 autoAdjust="0"/>
    <p:restoredTop sz="84762"/>
  </p:normalViewPr>
  <p:slideViewPr>
    <p:cSldViewPr snapToGrid="0">
      <p:cViewPr varScale="1">
        <p:scale>
          <a:sx n="86" d="100"/>
          <a:sy n="86" d="100"/>
        </p:scale>
        <p:origin x="2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FC21-30E6-4995-AEE5-DEFFE4AF1434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431D-A146-4B17-8C6A-38183CB7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x can only be true if it is true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exists x is true if it is true for any x in the domain. It is only false if it is false for all x in the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P(x) \wedge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P(x) \wedge S(z)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 P(x) \\\cline{2-2}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\therefore &amp; P(c)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\begin{array}{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ll|l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{Fact}}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{Reason}} \\\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hline</a:t>
            </a: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1. &amp; P('a')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2. &amp; P('b') 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3. &amp; S('1')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4.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y \Big[ \neg P(x) \vee \neg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x,y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\vee R(y)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5.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x\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P(x) \vee \neg S(z) \vee Q(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x,z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{premise}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6.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forall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z \Big[ \neg P('a') \vee \neg S(z) \vee Q('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a',z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) \Big]&amp;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5: $x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'a'$}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7. &amp; \neg P('a') \vee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{universal instantiation on 6: $z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'1'$}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8. &amp; \neg S('1') \vee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1 and 7}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9. &amp; Q('a','1') &amp;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mbox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{resolution on 3 and 8}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\end{array}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8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431D-A146-4B17-8C6A-38183CB7777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4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1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9E358-02A8-4ACC-A1AE-172032045477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130A-27AE-46A7-8307-9D1C18B8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7.emf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Logic:</a:t>
            </a:r>
            <a:br>
              <a:rPr lang="en-US" dirty="0"/>
            </a:br>
            <a:r>
              <a:rPr lang="en-US" sz="4000" dirty="0"/>
              <a:t>Scope, Negation, Nesting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236</a:t>
            </a:r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14826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8111321" y="1279862"/>
            <a:ext cx="284052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the loop scope: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2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4</a:t>
            </a:r>
          </a:p>
          <a:p>
            <a:r>
              <a:rPr lang="en-US" dirty="0"/>
              <a:t>Out of the loop scope: </a:t>
            </a:r>
            <a:r>
              <a:rPr lang="en-US" dirty="0" err="1"/>
              <a:t>i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902F4-8A78-AD40-91A1-B72AA650A03D}"/>
              </a:ext>
            </a:extLst>
          </p:cNvPr>
          <p:cNvSpPr txBox="1"/>
          <p:nvPr/>
        </p:nvSpPr>
        <p:spPr>
          <a:xfrm>
            <a:off x="3571103" y="4760853"/>
            <a:ext cx="524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Don’t do this – it’s bad coding style</a:t>
            </a:r>
          </a:p>
        </p:txBody>
      </p:sp>
    </p:spTree>
    <p:extLst>
      <p:ext uri="{BB962C8B-B14F-4D97-AF65-F5344CB8AC3E}">
        <p14:creationId xmlns:p14="http://schemas.microsoft.com/office/powerpoint/2010/main" val="29058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1082B63-7C0E-68B1-1EF1-44F2B70C4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" y="1425539"/>
            <a:ext cx="7772400" cy="3473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A8C86-E6C0-994E-B18E-7C5CE447D3C3}"/>
              </a:ext>
            </a:extLst>
          </p:cNvPr>
          <p:cNvSpPr txBox="1"/>
          <p:nvPr/>
        </p:nvSpPr>
        <p:spPr>
          <a:xfrm>
            <a:off x="7483830" y="1432308"/>
            <a:ext cx="386997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 function scope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0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1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2</a:t>
            </a:r>
          </a:p>
          <a:p>
            <a:r>
              <a:rPr lang="en-US" dirty="0"/>
              <a:t>        </a:t>
            </a:r>
            <a:r>
              <a:rPr lang="en-US" dirty="0" err="1"/>
              <a:t>my_variable</a:t>
            </a:r>
            <a:r>
              <a:rPr lang="en-US" dirty="0"/>
              <a:t> = 3</a:t>
            </a:r>
          </a:p>
          <a:p>
            <a:r>
              <a:rPr lang="en-US" dirty="0"/>
              <a:t>Out of function scope </a:t>
            </a:r>
            <a:r>
              <a:rPr lang="en-US" dirty="0" err="1"/>
              <a:t>my_variable</a:t>
            </a:r>
            <a:r>
              <a:rPr lang="en-US" dirty="0"/>
              <a:t> = 37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52A5241F-CAFF-644E-A6A9-470C5962066B}"/>
              </a:ext>
            </a:extLst>
          </p:cNvPr>
          <p:cNvSpPr/>
          <p:nvPr/>
        </p:nvSpPr>
        <p:spPr>
          <a:xfrm>
            <a:off x="6741819" y="2068286"/>
            <a:ext cx="943495" cy="48237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867E35-E5E8-D027-CADB-A202E46C52E9}"/>
              </a:ext>
            </a:extLst>
          </p:cNvPr>
          <p:cNvSpPr/>
          <p:nvPr/>
        </p:nvSpPr>
        <p:spPr>
          <a:xfrm>
            <a:off x="969484" y="1905918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0D16E0-F13B-9893-BCC9-E136C3409FEE}"/>
              </a:ext>
            </a:extLst>
          </p:cNvPr>
          <p:cNvSpPr/>
          <p:nvPr/>
        </p:nvSpPr>
        <p:spPr>
          <a:xfrm>
            <a:off x="526974" y="2809326"/>
            <a:ext cx="1729649" cy="52881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6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8B746-5428-2C47-AEFC-31203418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392" y="2557970"/>
            <a:ext cx="14478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119B9-FA58-E849-BF15-47306ECC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32516"/>
            <a:ext cx="91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0476F7AD-B7AC-0A43-8A40-EF16FC3A3588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6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DAF7996-6D16-1C42-8123-91427F4972F7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5256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6511705" y="5948174"/>
            <a:ext cx="4842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free </a:t>
            </a:r>
          </a:p>
          <a:p>
            <a:pPr algn="ctr"/>
            <a:r>
              <a:rPr lang="en-US" sz="2800" i="1" dirty="0"/>
              <a:t>from the scope of the </a:t>
            </a:r>
            <a:r>
              <a:rPr lang="en-US" sz="2800" i="1" dirty="0" err="1"/>
              <a:t>forall</a:t>
            </a:r>
            <a:r>
              <a:rPr lang="en-US" sz="2800" i="1" dirty="0"/>
              <a:t> loop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63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4945189" y="3843585"/>
            <a:ext cx="1891039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890709" y="4691742"/>
            <a:ext cx="335922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FA3F66-F5A9-7D4D-A798-DE3B3730654C}"/>
              </a:ext>
            </a:extLst>
          </p:cNvPr>
          <p:cNvSpPr/>
          <p:nvPr/>
        </p:nvSpPr>
        <p:spPr>
          <a:xfrm>
            <a:off x="7160999" y="3812165"/>
            <a:ext cx="1891039" cy="84815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B48C0-308F-184E-B052-9954216CB89E}"/>
              </a:ext>
            </a:extLst>
          </p:cNvPr>
          <p:cNvCxnSpPr>
            <a:cxnSpLocks/>
          </p:cNvCxnSpPr>
          <p:nvPr/>
        </p:nvCxnSpPr>
        <p:spPr>
          <a:xfrm flipH="1" flipV="1">
            <a:off x="8221775" y="4699660"/>
            <a:ext cx="335922" cy="1230088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020646-990E-E84E-BFEF-79D44822D424}"/>
              </a:ext>
            </a:extLst>
          </p:cNvPr>
          <p:cNvSpPr txBox="1"/>
          <p:nvPr/>
        </p:nvSpPr>
        <p:spPr>
          <a:xfrm>
            <a:off x="8325188" y="592974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908902" y="4717577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effect, these x’s are completely different variables that just happen to have the same name</a:t>
            </a:r>
          </a:p>
        </p:txBody>
      </p:sp>
    </p:spTree>
    <p:extLst>
      <p:ext uri="{BB962C8B-B14F-4D97-AF65-F5344CB8AC3E}">
        <p14:creationId xmlns:p14="http://schemas.microsoft.com/office/powerpoint/2010/main" val="7795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77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Precedence of logical operators</a:t>
            </a:r>
          </a:p>
          <a:p>
            <a:pPr lvl="1"/>
            <a:r>
              <a:rPr lang="en-US" dirty="0"/>
              <a:t>Scope, bound and free</a:t>
            </a:r>
          </a:p>
          <a:p>
            <a:pPr lvl="1"/>
            <a:r>
              <a:rPr lang="en-US" dirty="0" err="1"/>
              <a:t>deMorgan’s</a:t>
            </a:r>
            <a:r>
              <a:rPr lang="en-US" dirty="0"/>
              <a:t> laws for quantified variables</a:t>
            </a:r>
          </a:p>
          <a:p>
            <a:pPr lvl="1"/>
            <a:r>
              <a:rPr lang="en-US" dirty="0"/>
              <a:t>Two useful rules of inference</a:t>
            </a:r>
          </a:p>
          <a:p>
            <a:r>
              <a:rPr lang="en-US" dirty="0"/>
              <a:t>Assuming you won’t have read before class this week</a:t>
            </a:r>
          </a:p>
          <a:p>
            <a:r>
              <a:rPr lang="en-US" dirty="0"/>
              <a:t>Due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Project 2 is due today</a:t>
            </a:r>
            <a:endParaRPr lang="en-US" dirty="0"/>
          </a:p>
          <a:p>
            <a:pPr lvl="1"/>
            <a:r>
              <a:rPr lang="en-US" dirty="0"/>
              <a:t>HW  10a and 10b is due Wednesday</a:t>
            </a:r>
          </a:p>
          <a:p>
            <a:pPr lvl="1"/>
            <a:r>
              <a:rPr lang="en-US" dirty="0"/>
              <a:t>HW 11a and 11b is due Friday</a:t>
            </a:r>
          </a:p>
          <a:p>
            <a:pPr lvl="1"/>
            <a:r>
              <a:rPr lang="en-US" dirty="0"/>
              <a:t>Midterm opens Tuesday, Oct 24 through Friday Oct 27</a:t>
            </a:r>
          </a:p>
          <a:p>
            <a:pPr lvl="1"/>
            <a:r>
              <a:rPr lang="en-US" dirty="0"/>
              <a:t>We’ll have a review on Monday, Oct 24</a:t>
            </a:r>
          </a:p>
        </p:txBody>
      </p:sp>
    </p:spTree>
    <p:extLst>
      <p:ext uri="{BB962C8B-B14F-4D97-AF65-F5344CB8AC3E}">
        <p14:creationId xmlns:p14="http://schemas.microsoft.com/office/powerpoint/2010/main" val="40427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EA27-80C8-654E-8102-82D733A6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65" y="4001294"/>
            <a:ext cx="2933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AE2D-04EF-0B41-821B-5E31EC67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8" y="4001294"/>
            <a:ext cx="3644900" cy="46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E7A1EB3-CE0F-E84A-AF1B-651F91B1A149}"/>
              </a:ext>
            </a:extLst>
          </p:cNvPr>
          <p:cNvSpPr/>
          <p:nvPr/>
        </p:nvSpPr>
        <p:spPr>
          <a:xfrm>
            <a:off x="5705790" y="3843585"/>
            <a:ext cx="1130438" cy="84815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6E052-0564-1742-A3D4-AFB62679ED36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226631" y="4691742"/>
            <a:ext cx="44378" cy="12300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302795-A229-4846-89FE-AF67143FE9C0}"/>
              </a:ext>
            </a:extLst>
          </p:cNvPr>
          <p:cNvSpPr txBox="1"/>
          <p:nvPr/>
        </p:nvSpPr>
        <p:spPr>
          <a:xfrm>
            <a:off x="5705790" y="5921831"/>
            <a:ext cx="1874488" cy="5232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AEF42-A50A-744C-A29A-DBF078E804C5}"/>
              </a:ext>
            </a:extLst>
          </p:cNvPr>
          <p:cNvSpPr txBox="1"/>
          <p:nvPr/>
        </p:nvSpPr>
        <p:spPr>
          <a:xfrm>
            <a:off x="860820" y="5292546"/>
            <a:ext cx="43722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/>
              <a:t>scope of the quantifier </a:t>
            </a:r>
            <a:r>
              <a:rPr lang="en-US" sz="2400" dirty="0"/>
              <a:t>is the part of the logical expression to which the quantifier applies</a:t>
            </a:r>
          </a:p>
        </p:txBody>
      </p:sp>
    </p:spTree>
    <p:extLst>
      <p:ext uri="{BB962C8B-B14F-4D97-AF65-F5344CB8AC3E}">
        <p14:creationId xmlns:p14="http://schemas.microsoft.com/office/powerpoint/2010/main" val="140624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27FB75E-350B-284E-97B0-15220F58C531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8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69736" y="426667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are free because they are not set with a quantifier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5616FB2-2B0D-7645-9CA5-102CA09472CB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2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44368" y="4594669"/>
            <a:ext cx="3315559" cy="50768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15140" y="5435967"/>
            <a:ext cx="3244786" cy="6173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85710" y="4078224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85710" y="4941677"/>
            <a:ext cx="3854386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416273" y="5921276"/>
            <a:ext cx="1598866" cy="56692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908" y="4848510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variables are all bound to a quantifier (note binding within parentheses)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A184B4A6-2272-E144-9518-AB3900E3BC25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557848" y="4941677"/>
            <a:ext cx="2782247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80900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∀y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694D0D-C5FD-3C4F-AAB9-8E14629535FF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said to be </a:t>
            </a:r>
            <a:r>
              <a:rPr lang="en-US" i="1" dirty="0"/>
              <a:t>bound</a:t>
            </a:r>
            <a:r>
              <a:rPr lang="en-US" dirty="0"/>
              <a:t> when it is used with a quantifier</a:t>
            </a:r>
          </a:p>
          <a:p>
            <a:r>
              <a:rPr lang="en-US" dirty="0"/>
              <a:t>A variable without a quantifier is </a:t>
            </a:r>
            <a:r>
              <a:rPr lang="en-US" i="1" dirty="0"/>
              <a:t>free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Determine which of the following variables are bound or free: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1902942" y="4941677"/>
            <a:ext cx="3437154" cy="668358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71078" y="5264843"/>
            <a:ext cx="688848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14D-2A02-8240-B96A-61BF33930F7A}"/>
              </a:ext>
            </a:extLst>
          </p:cNvPr>
          <p:cNvSpPr txBox="1"/>
          <p:nvPr/>
        </p:nvSpPr>
        <p:spPr>
          <a:xfrm>
            <a:off x="6472459" y="5003233"/>
            <a:ext cx="1858457" cy="523220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scope of ∃x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124BF-B4A2-6D46-BF48-F021FFA0832C}"/>
              </a:ext>
            </a:extLst>
          </p:cNvPr>
          <p:cNvGraphicFramePr>
            <a:graphicFrameLocks/>
          </p:cNvGraphicFramePr>
          <p:nvPr/>
        </p:nvGraphicFramePr>
        <p:xfrm>
          <a:off x="10461171" y="94797"/>
          <a:ext cx="1545771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4002">
                  <a:extLst>
                    <a:ext uri="{9D8B030D-6E8A-4147-A177-3AD203B41FA5}">
                      <a16:colId xmlns:a16="http://schemas.microsoft.com/office/drawing/2014/main" val="4164706613"/>
                    </a:ext>
                  </a:extLst>
                </a:gridCol>
                <a:gridCol w="781769">
                  <a:extLst>
                    <a:ext uri="{9D8B030D-6E8A-4147-A177-3AD203B41FA5}">
                      <a16:colId xmlns:a16="http://schemas.microsoft.com/office/drawing/2014/main" val="269657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Precedence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0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∀,∃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1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1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5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9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66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6DE852-F62D-1B00-B160-59C9D540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if we have a free variable?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3A886-B079-FD52-877B-7DD4C2247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D585-F49C-C74C-8FBD-5E6BC72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Expressions with Free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610E-92DD-F243-97C0-B16A6C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know whether the following expression evaluates to true or false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because we don’t know what x is in Q(x)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2443F-86F4-7D42-BA99-BCFE2F1A3AD7}"/>
              </a:ext>
            </a:extLst>
          </p:cNvPr>
          <p:cNvGrpSpPr/>
          <p:nvPr/>
        </p:nvGrpSpPr>
        <p:grpSpPr>
          <a:xfrm>
            <a:off x="7874000" y="2851579"/>
            <a:ext cx="3479800" cy="2864753"/>
            <a:chOff x="4356100" y="3635375"/>
            <a:chExt cx="3479800" cy="2864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E4B3C5-B453-CE49-8691-CEDB6A56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3635375"/>
              <a:ext cx="3479800" cy="2857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CF831-D9C7-F548-905B-0CDB05D99C41}"/>
                </a:ext>
              </a:extLst>
            </p:cNvPr>
            <p:cNvSpPr txBox="1"/>
            <p:nvPr/>
          </p:nvSpPr>
          <p:spPr>
            <a:xfrm>
              <a:off x="5570483" y="413319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B78F0-2701-A841-9E47-918077147B6D}"/>
                </a:ext>
              </a:extLst>
            </p:cNvPr>
            <p:cNvSpPr txBox="1"/>
            <p:nvPr/>
          </p:nvSpPr>
          <p:spPr>
            <a:xfrm>
              <a:off x="5570483" y="474095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176A0D-828F-F84B-8DAF-1059954B2277}"/>
                </a:ext>
              </a:extLst>
            </p:cNvPr>
            <p:cNvSpPr txBox="1"/>
            <p:nvPr/>
          </p:nvSpPr>
          <p:spPr>
            <a:xfrm>
              <a:off x="5570483" y="5286908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908350-543B-A44E-8842-2815571EEC55}"/>
                </a:ext>
              </a:extLst>
            </p:cNvPr>
            <p:cNvSpPr txBox="1"/>
            <p:nvPr/>
          </p:nvSpPr>
          <p:spPr>
            <a:xfrm>
              <a:off x="5570483" y="585379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3F5758-120C-E849-87C2-DCC750EF990D}"/>
                </a:ext>
              </a:extLst>
            </p:cNvPr>
            <p:cNvSpPr txBox="1"/>
            <p:nvPr/>
          </p:nvSpPr>
          <p:spPr>
            <a:xfrm>
              <a:off x="6893315" y="413319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CDE0E-8370-DF45-8BC8-35E6224331E0}"/>
                </a:ext>
              </a:extLst>
            </p:cNvPr>
            <p:cNvSpPr txBox="1"/>
            <p:nvPr/>
          </p:nvSpPr>
          <p:spPr>
            <a:xfrm>
              <a:off x="6893315" y="4764317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30FD-D2EB-974A-842B-F37A108CE6AD}"/>
                </a:ext>
              </a:extLst>
            </p:cNvPr>
            <p:cNvSpPr txBox="1"/>
            <p:nvPr/>
          </p:nvSpPr>
          <p:spPr>
            <a:xfrm>
              <a:off x="6899727" y="533226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7F7E5-2BC8-D046-9D08-F0ABE84CF203}"/>
                </a:ext>
              </a:extLst>
            </p:cNvPr>
            <p:cNvSpPr txBox="1"/>
            <p:nvPr/>
          </p:nvSpPr>
          <p:spPr>
            <a:xfrm>
              <a:off x="6899727" y="585379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0C9976B-5406-2E4E-B664-54379891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2879497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D585-F49C-C74C-8FBD-5E6BC72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Expressions with Free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610E-92DD-F243-97C0-B16A6C69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know whether the following expression evaluates to true or false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because we don’t know what x is in Q(x)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82443F-86F4-7D42-BA99-BCFE2F1A3AD7}"/>
              </a:ext>
            </a:extLst>
          </p:cNvPr>
          <p:cNvGrpSpPr/>
          <p:nvPr/>
        </p:nvGrpSpPr>
        <p:grpSpPr>
          <a:xfrm>
            <a:off x="7874000" y="2851579"/>
            <a:ext cx="3479800" cy="2864753"/>
            <a:chOff x="4356100" y="3635375"/>
            <a:chExt cx="3479800" cy="2864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E4B3C5-B453-CE49-8691-CEDB6A56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6100" y="3635375"/>
              <a:ext cx="3479800" cy="2857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6CF831-D9C7-F548-905B-0CDB05D99C41}"/>
                </a:ext>
              </a:extLst>
            </p:cNvPr>
            <p:cNvSpPr txBox="1"/>
            <p:nvPr/>
          </p:nvSpPr>
          <p:spPr>
            <a:xfrm>
              <a:off x="5570483" y="4133193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B78F0-2701-A841-9E47-918077147B6D}"/>
                </a:ext>
              </a:extLst>
            </p:cNvPr>
            <p:cNvSpPr txBox="1"/>
            <p:nvPr/>
          </p:nvSpPr>
          <p:spPr>
            <a:xfrm>
              <a:off x="5570483" y="4740959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176A0D-828F-F84B-8DAF-1059954B2277}"/>
                </a:ext>
              </a:extLst>
            </p:cNvPr>
            <p:cNvSpPr txBox="1"/>
            <p:nvPr/>
          </p:nvSpPr>
          <p:spPr>
            <a:xfrm>
              <a:off x="5570483" y="5286908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908350-543B-A44E-8842-2815571EEC55}"/>
                </a:ext>
              </a:extLst>
            </p:cNvPr>
            <p:cNvSpPr txBox="1"/>
            <p:nvPr/>
          </p:nvSpPr>
          <p:spPr>
            <a:xfrm>
              <a:off x="5570483" y="5853797"/>
              <a:ext cx="409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3F5758-120C-E849-87C2-DCC750EF990D}"/>
                </a:ext>
              </a:extLst>
            </p:cNvPr>
            <p:cNvSpPr txBox="1"/>
            <p:nvPr/>
          </p:nvSpPr>
          <p:spPr>
            <a:xfrm>
              <a:off x="6893315" y="4133193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CDE0E-8370-DF45-8BC8-35E6224331E0}"/>
                </a:ext>
              </a:extLst>
            </p:cNvPr>
            <p:cNvSpPr txBox="1"/>
            <p:nvPr/>
          </p:nvSpPr>
          <p:spPr>
            <a:xfrm>
              <a:off x="6893315" y="4764317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30FD-D2EB-974A-842B-F37A108CE6AD}"/>
                </a:ext>
              </a:extLst>
            </p:cNvPr>
            <p:cNvSpPr txBox="1"/>
            <p:nvPr/>
          </p:nvSpPr>
          <p:spPr>
            <a:xfrm>
              <a:off x="6899727" y="5332265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07F7E5-2BC8-D046-9D08-F0ABE84CF203}"/>
                </a:ext>
              </a:extLst>
            </p:cNvPr>
            <p:cNvSpPr txBox="1"/>
            <p:nvPr/>
          </p:nvSpPr>
          <p:spPr>
            <a:xfrm>
              <a:off x="6899727" y="5853797"/>
              <a:ext cx="396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F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E715472-E6FB-5348-9ECB-CB1E1BAF999F}"/>
              </a:ext>
            </a:extLst>
          </p:cNvPr>
          <p:cNvSpPr txBox="1"/>
          <p:nvPr/>
        </p:nvSpPr>
        <p:spPr>
          <a:xfrm>
            <a:off x="1136822" y="4926212"/>
            <a:ext cx="619726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When we must evaluate an expression with free variables, we need a rule or </a:t>
            </a:r>
            <a:r>
              <a:rPr lang="en-US" sz="2800" b="1" i="1" dirty="0"/>
              <a:t>convention</a:t>
            </a:r>
            <a:r>
              <a:rPr lang="en-US" sz="2800" b="1" dirty="0"/>
              <a:t> </a:t>
            </a:r>
            <a:r>
              <a:rPr lang="en-US" sz="2800" dirty="0"/>
              <a:t>to tell us what to 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855CD6-59F9-1A44-B633-9FBDCE3A7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2879497"/>
            <a:ext cx="2933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55848" y="4069080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29584" y="5955798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18304" y="4352544"/>
            <a:ext cx="13776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44568" y="4514100"/>
            <a:ext cx="1589342" cy="14220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9735" y="4266676"/>
            <a:ext cx="4851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convention, we convert these using </a:t>
            </a:r>
            <a:r>
              <a:rPr lang="en-US" sz="2400" b="1" i="1" dirty="0">
                <a:highlight>
                  <a:srgbClr val="FFFF00"/>
                </a:highlight>
              </a:rPr>
              <a:t>universal quantification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EFB6E-78F5-C549-BD9B-3F1EBC75F3F6}"/>
              </a:ext>
            </a:extLst>
          </p:cNvPr>
          <p:cNvSpPr txBox="1"/>
          <p:nvPr/>
        </p:nvSpPr>
        <p:spPr>
          <a:xfrm>
            <a:off x="5891101" y="5147011"/>
            <a:ext cx="619726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When we must evaluate an expression with free variables, we need a rule or </a:t>
            </a:r>
            <a:r>
              <a:rPr lang="en-US" sz="2800" i="1" dirty="0"/>
              <a:t>convention</a:t>
            </a:r>
            <a:r>
              <a:rPr lang="en-US" sz="2800" dirty="0"/>
              <a:t> to tell us what to do</a:t>
            </a:r>
          </a:p>
        </p:txBody>
      </p:sp>
    </p:spTree>
    <p:extLst>
      <p:ext uri="{BB962C8B-B14F-4D97-AF65-F5344CB8AC3E}">
        <p14:creationId xmlns:p14="http://schemas.microsoft.com/office/powerpoint/2010/main" val="64542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class</a:t>
            </a:r>
          </a:p>
        </p:txBody>
      </p:sp>
    </p:spTree>
    <p:extLst>
      <p:ext uri="{BB962C8B-B14F-4D97-AF65-F5344CB8AC3E}">
        <p14:creationId xmlns:p14="http://schemas.microsoft.com/office/powerpoint/2010/main" val="15346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there is a least one 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who passed the quiz, then 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</p:spTree>
    <p:extLst>
      <p:ext uri="{BB962C8B-B14F-4D97-AF65-F5344CB8AC3E}">
        <p14:creationId xmlns:p14="http://schemas.microsoft.com/office/powerpoint/2010/main" val="113562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convention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since the variable is not bound then the logical expression applies to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8" name="Oval 7"/>
          <p:cNvSpPr/>
          <p:nvPr/>
        </p:nvSpPr>
        <p:spPr>
          <a:xfrm>
            <a:off x="3416808" y="424452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5736" y="4471416"/>
            <a:ext cx="475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0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universal quantification by convention?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29512" y="2508126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Q(z)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passes the quiz”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71160" y="2508126"/>
            <a:ext cx="34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R(w)</a:t>
            </a:r>
            <a:r>
              <a:rPr lang="en-US" dirty="0"/>
              <a:t> represents the predicate “student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 is rewarded and can turn in the project late”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128" y="4209835"/>
            <a:ext cx="3200400" cy="60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40096" y="415787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 convention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since the variable is not bound then the logical expression applies to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  <p:sp>
        <p:nvSpPr>
          <p:cNvPr id="8" name="Oval 7"/>
          <p:cNvSpPr/>
          <p:nvPr/>
        </p:nvSpPr>
        <p:spPr>
          <a:xfrm>
            <a:off x="3416808" y="424452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45736" y="4471416"/>
            <a:ext cx="475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128" y="5548313"/>
            <a:ext cx="3705225" cy="62865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3257740" y="5582603"/>
            <a:ext cx="1901952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94704" y="5338958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“If any student passes the quiz then every student gets rewarded by being able to turn the project in late”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8757" y="5714996"/>
            <a:ext cx="996696" cy="142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011168" y="4954372"/>
            <a:ext cx="11430" cy="4737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751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69736" y="426667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universal 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9032" y="4913007"/>
            <a:ext cx="4008120" cy="169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3899"/>
          <a:stretch/>
        </p:blipFill>
        <p:spPr>
          <a:xfrm>
            <a:off x="1572768" y="5196470"/>
            <a:ext cx="3246823" cy="65217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69330" y="5061767"/>
            <a:ext cx="1598324" cy="720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76837" y="4636008"/>
            <a:ext cx="949643" cy="560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3104154" y="4668841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Variables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we do with </a:t>
            </a:r>
            <a:r>
              <a:rPr lang="en-US" i="1" dirty="0"/>
              <a:t>free</a:t>
            </a:r>
            <a:r>
              <a:rPr lang="en-US" dirty="0"/>
              <a:t> variables?</a:t>
            </a:r>
          </a:p>
          <a:p>
            <a:r>
              <a:rPr lang="en-US" dirty="0"/>
              <a:t>We must set the free variables to a quantifier so that we can make a proposition</a:t>
            </a:r>
          </a:p>
          <a:p>
            <a:pPr lvl="1"/>
            <a:r>
              <a:rPr lang="en-US" dirty="0"/>
              <a:t>By convention we use universal quantification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8" y="4141718"/>
            <a:ext cx="3604069" cy="24006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69736" y="426667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universal quantification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9032" y="4913007"/>
            <a:ext cx="4008120" cy="1698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5196470"/>
            <a:ext cx="3246823" cy="141464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3104154" y="4668841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090438" y="5697074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73631" y="5983886"/>
            <a:ext cx="1598324" cy="7204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71913" y="5703655"/>
            <a:ext cx="949643" cy="5604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9736" y="5257460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renaming variable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213521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C2742-CCFF-92C5-7E5B-74541748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01EFE-A6AE-411C-16AD-804CEE813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in </a:t>
            </a:r>
            <a:r>
              <a:rPr lang="en-US" dirty="0" err="1"/>
              <a:t>Datalog</a:t>
            </a:r>
            <a:r>
              <a:rPr lang="en-US" dirty="0"/>
              <a:t> only use universal quantifiers and the scope of the quantifier is over the entire rule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9" y="3653631"/>
            <a:ext cx="2952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49" y="4483893"/>
            <a:ext cx="2994470" cy="65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D12B1-5D46-2D4C-8A30-ED11758A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88" y="4625956"/>
            <a:ext cx="2425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67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in </a:t>
            </a:r>
            <a:r>
              <a:rPr lang="en-US" dirty="0" err="1"/>
              <a:t>Datalog</a:t>
            </a:r>
            <a:r>
              <a:rPr lang="en-US" dirty="0"/>
              <a:t> only use universal quantifiers and the scope of the quantifier is over the entire rule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09" y="3653631"/>
            <a:ext cx="2952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49" y="4483893"/>
            <a:ext cx="2994470" cy="652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D12B1-5D46-2D4C-8A30-ED11758A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88" y="4625956"/>
            <a:ext cx="2425700" cy="368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FDE14C-F2AB-BB49-9873-8F7C682FE760}"/>
              </a:ext>
            </a:extLst>
          </p:cNvPr>
          <p:cNvCxnSpPr>
            <a:cxnSpLocks/>
          </p:cNvCxnSpPr>
          <p:nvPr/>
        </p:nvCxnSpPr>
        <p:spPr>
          <a:xfrm flipH="1">
            <a:off x="7310961" y="4483893"/>
            <a:ext cx="2444527" cy="58171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1DFF35-4FCF-3A4F-829E-7501AA5E3BD0}"/>
              </a:ext>
            </a:extLst>
          </p:cNvPr>
          <p:cNvCxnSpPr>
            <a:cxnSpLocks/>
          </p:cNvCxnSpPr>
          <p:nvPr/>
        </p:nvCxnSpPr>
        <p:spPr>
          <a:xfrm flipH="1" flipV="1">
            <a:off x="7329789" y="4483893"/>
            <a:ext cx="2425699" cy="581717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4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Quantifiers: </a:t>
            </a:r>
            <a:r>
              <a:rPr lang="en-US" dirty="0" err="1"/>
              <a:t>DeMorgan’s</a:t>
            </a:r>
            <a:r>
              <a:rPr lang="en-US" dirty="0"/>
              <a:t> Laws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A7F0F-2A85-95C2-315A-C75A4FB8F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 are logical equivalences (not inference rules)</a:t>
            </a:r>
          </a:p>
        </p:txBody>
      </p:sp>
    </p:spTree>
    <p:extLst>
      <p:ext uri="{BB962C8B-B14F-4D97-AF65-F5344CB8AC3E}">
        <p14:creationId xmlns:p14="http://schemas.microsoft.com/office/powerpoint/2010/main" val="324321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D69A2-53D8-9348-B751-6DEBDC6F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Laws from Propositional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06202-61EC-9B4C-8FD8-2FDD1FF5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93" y="3009900"/>
            <a:ext cx="33401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15048-EC22-BB44-B06F-64EDC675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93" y="2035969"/>
            <a:ext cx="3340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universal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)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sym typeface="Symbol" panose="05050102010706020507" pitchFamily="18" charset="2"/>
              </a:rPr>
              <a:t>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all values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0FA9A0-37EF-754F-B2B2-CC0557CE7021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AND”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B72759-D810-C244-8956-F015EE41B91D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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∧ … ∧ 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8128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</p:spTree>
    <p:extLst>
      <p:ext uri="{BB962C8B-B14F-4D97-AF65-F5344CB8AC3E}">
        <p14:creationId xmlns:p14="http://schemas.microsoft.com/office/powerpoint/2010/main" val="944131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9FAEE-E9A2-0B08-4B45-9F38000A2DD3}"/>
              </a:ext>
            </a:extLst>
          </p:cNvPr>
          <p:cNvSpPr/>
          <p:nvPr/>
        </p:nvSpPr>
        <p:spPr>
          <a:xfrm>
            <a:off x="3332782" y="564293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D7395-F09C-CCB8-23BC-9BC2E351D965}"/>
              </a:ext>
            </a:extLst>
          </p:cNvPr>
          <p:cNvSpPr/>
          <p:nvPr/>
        </p:nvSpPr>
        <p:spPr>
          <a:xfrm>
            <a:off x="3750394" y="502852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0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49FAEE-E9A2-0B08-4B45-9F38000A2DD3}"/>
              </a:ext>
            </a:extLst>
          </p:cNvPr>
          <p:cNvSpPr/>
          <p:nvPr/>
        </p:nvSpPr>
        <p:spPr>
          <a:xfrm>
            <a:off x="3332782" y="5642933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8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negation flips quantifier when moved inside quantifier</a:t>
            </a:r>
          </a:p>
          <a:p>
            <a:r>
              <a:rPr lang="en-US" dirty="0">
                <a:cs typeface="Courier New" panose="02070309020205020404" pitchFamily="49" charset="0"/>
              </a:rPr>
              <a:t>Intuition for why. </a:t>
            </a:r>
            <a:r>
              <a:rPr lang="en-US" i="1" dirty="0" err="1">
                <a:cs typeface="Courier New" panose="02070309020205020404" pitchFamily="49" charset="0"/>
              </a:rPr>
              <a:t>Forall</a:t>
            </a:r>
            <a:r>
              <a:rPr lang="en-US" dirty="0">
                <a:cs typeface="Courier New" panose="02070309020205020404" pitchFamily="49" charset="0"/>
              </a:rPr>
              <a:t> is a big AND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with Quantifiers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73A42-ED0F-2641-AF21-E47666D9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43" y="4584287"/>
            <a:ext cx="68326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952E7-17DA-7241-AFAC-870FF84E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5138324"/>
            <a:ext cx="76327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8620-6D23-4A44-ADA4-BB45B629D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0" y="898071"/>
            <a:ext cx="3340100" cy="419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D6400-98DE-DB40-9B31-F7A662A8E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207" y="5692361"/>
            <a:ext cx="6184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1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85" y="5211890"/>
            <a:ext cx="4124325" cy="1038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D1C8D-DCCF-1777-9B6B-5A20BC1F254A}"/>
              </a:ext>
            </a:extLst>
          </p:cNvPr>
          <p:cNvSpPr/>
          <p:nvPr/>
        </p:nvSpPr>
        <p:spPr>
          <a:xfrm>
            <a:off x="1143119" y="5731002"/>
            <a:ext cx="6584104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1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DD609-E0DF-D6BD-1CE4-28B1873D5507}"/>
              </a:ext>
            </a:extLst>
          </p:cNvPr>
          <p:cNvSpPr/>
          <p:nvPr/>
        </p:nvSpPr>
        <p:spPr>
          <a:xfrm>
            <a:off x="1417509" y="5692361"/>
            <a:ext cx="8905875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1640" y="5140325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07413-EECA-BE1A-BBDB-F489E941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27" y="5796757"/>
            <a:ext cx="88677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59DD5-DAAD-DF58-FD53-9C8A5FD9876E}"/>
              </a:ext>
            </a:extLst>
          </p:cNvPr>
          <p:cNvSpPr/>
          <p:nvPr/>
        </p:nvSpPr>
        <p:spPr>
          <a:xfrm>
            <a:off x="1143119" y="5731001"/>
            <a:ext cx="9129974" cy="110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6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4DD609-E0DF-D6BD-1CE4-28B1873D5507}"/>
              </a:ext>
            </a:extLst>
          </p:cNvPr>
          <p:cNvSpPr/>
          <p:nvPr/>
        </p:nvSpPr>
        <p:spPr>
          <a:xfrm>
            <a:off x="1417509" y="5692361"/>
            <a:ext cx="8905875" cy="800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1640" y="5140325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07413-EECA-BE1A-BBDB-F489E941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27" y="5796757"/>
            <a:ext cx="88677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59DD5-DAAD-DF58-FD53-9C8A5FD9876E}"/>
              </a:ext>
            </a:extLst>
          </p:cNvPr>
          <p:cNvSpPr/>
          <p:nvPr/>
        </p:nvSpPr>
        <p:spPr>
          <a:xfrm>
            <a:off x="1143119" y="6311900"/>
            <a:ext cx="9129974" cy="52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9C576-7585-CACD-E298-E7A490BA0A03}"/>
              </a:ext>
            </a:extLst>
          </p:cNvPr>
          <p:cNvSpPr/>
          <p:nvPr/>
        </p:nvSpPr>
        <p:spPr>
          <a:xfrm>
            <a:off x="1143119" y="5731001"/>
            <a:ext cx="3938547" cy="1102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1C0774-12A3-DB79-A57C-1815EDAF00A6}"/>
              </a:ext>
            </a:extLst>
          </p:cNvPr>
          <p:cNvSpPr/>
          <p:nvPr/>
        </p:nvSpPr>
        <p:spPr>
          <a:xfrm>
            <a:off x="7257988" y="5744972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8B781-703E-5582-B034-B5FD77A1B0BC}"/>
              </a:ext>
            </a:extLst>
          </p:cNvPr>
          <p:cNvSpPr/>
          <p:nvPr/>
        </p:nvSpPr>
        <p:spPr>
          <a:xfrm>
            <a:off x="1405318" y="4871803"/>
            <a:ext cx="8758013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D0BF7-5DA4-F4F2-D3D6-EBC827652024}"/>
              </a:ext>
            </a:extLst>
          </p:cNvPr>
          <p:cNvSpPr/>
          <p:nvPr/>
        </p:nvSpPr>
        <p:spPr>
          <a:xfrm>
            <a:off x="6096001" y="5457591"/>
            <a:ext cx="5581338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39B20E-DFCE-0942-92B8-3F033D2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 Morgan’s Laws for Quantifiers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Using De Morgan’s laws, convert the statements: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5" y="2238742"/>
            <a:ext cx="3996499" cy="117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18" y="5140325"/>
            <a:ext cx="8905875" cy="11715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D518C7A-17CD-8B4A-B889-8649C8E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8B781-703E-5582-B034-B5FD77A1B0BC}"/>
              </a:ext>
            </a:extLst>
          </p:cNvPr>
          <p:cNvSpPr/>
          <p:nvPr/>
        </p:nvSpPr>
        <p:spPr>
          <a:xfrm>
            <a:off x="1405318" y="4871803"/>
            <a:ext cx="8758013" cy="854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55792" y="5658644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78368" y="5658644"/>
            <a:ext cx="1188720" cy="566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07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A7F0F-2A85-95C2-315A-C75A4FB8F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existential quantifier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)  allows us to make a statement about all possible elements of the predicate’s domain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600" dirty="0">
                <a:cs typeface="Courier New" panose="02070309020205020404" pitchFamily="49" charset="0"/>
                <a:sym typeface="Symbol" panose="05050102010706020507" pitchFamily="18" charset="2"/>
              </a:rPr>
              <a:t> is the proposition</a:t>
            </a:r>
            <a:r>
              <a:rPr lang="en-US" dirty="0">
                <a:sym typeface="Symbol" panose="05050102010706020507" pitchFamily="18" charset="2"/>
              </a:rPr>
              <a:t> that states for some value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P(x)</a:t>
            </a:r>
            <a:r>
              <a:rPr lang="en-US" dirty="0">
                <a:sym typeface="Symbol" panose="05050102010706020507" pitchFamily="18" charset="2"/>
              </a:rPr>
              <a:t> is true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AFF4B2-38C5-6941-BFDF-38B58175B2F9}"/>
              </a:ext>
            </a:extLst>
          </p:cNvPr>
          <p:cNvSpPr txBox="1">
            <a:spLocks noChangeArrowheads="1"/>
          </p:cNvSpPr>
          <p:nvPr/>
        </p:nvSpPr>
        <p:spPr>
          <a:xfrm>
            <a:off x="3093931" y="3791889"/>
            <a:ext cx="4587525" cy="148945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can think of the statement “</a:t>
            </a:r>
            <a:r>
              <a:rPr lang="en-US" sz="3200" dirty="0">
                <a:sym typeface="Symbol" panose="05050102010706020507" pitchFamily="18" charset="2"/>
              </a:rPr>
              <a:t>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</a:t>
            </a:r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”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as a “big OR”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0F53B4-EE7C-7744-B8C6-638F2DA5830F}"/>
              </a:ext>
            </a:extLst>
          </p:cNvPr>
          <p:cNvSpPr txBox="1">
            <a:spLocks noChangeArrowheads="1"/>
          </p:cNvSpPr>
          <p:nvPr/>
        </p:nvSpPr>
        <p:spPr>
          <a:xfrm>
            <a:off x="1596207" y="5432233"/>
            <a:ext cx="7516262" cy="527133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ym typeface="Symbol" panose="05050102010706020507" pitchFamily="18" charset="2"/>
              </a:rPr>
              <a:t>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 P(x)=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P(x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…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∨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3200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endParaRPr lang="en-US" altLang="en-US" sz="3200" dirty="0">
              <a:ea typeface="ＭＳ Ｐゴシック" panose="020B0600070205080204" pitchFamily="34" charset="-128"/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2761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Order of the quantified variables does not matter when all the same</a:t>
            </a:r>
          </a:p>
          <a:p>
            <a:pPr lvl="1"/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See Table 1, Section 1.5.3 of the book</a:t>
            </a:r>
            <a:endParaRPr lang="en-US" dirty="0"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597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have more than one variable for a predicate, then we will need multiple quantifiers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but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endParaRPr lang="en-US" dirty="0"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5" y="2771001"/>
            <a:ext cx="6858001" cy="488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84" y="3315649"/>
            <a:ext cx="6836852" cy="526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5" y="4347106"/>
            <a:ext cx="6837997" cy="5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49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07" y="4319644"/>
            <a:ext cx="3619500" cy="5619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65309" y="3899558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5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Using De Morgan’s laws, convert the statement: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7" y="2362771"/>
            <a:ext cx="38004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7" y="3233292"/>
            <a:ext cx="3695700" cy="666750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65309" y="2951947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107" y="4319644"/>
            <a:ext cx="3619500" cy="561975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65309" y="3899558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331" y="5181219"/>
            <a:ext cx="3724275" cy="62865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865308" y="4812750"/>
            <a:ext cx="274320" cy="408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19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9C5EF-4E37-0A49-8E30-674A25A7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for Predicate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3C941-F10E-774C-9AAB-3D738192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15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08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6047966" y="4414186"/>
            <a:ext cx="2366985" cy="189771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507"/>
          <a:stretch/>
        </p:blipFill>
        <p:spPr>
          <a:xfrm>
            <a:off x="838200" y="3343757"/>
            <a:ext cx="5070451" cy="127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87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7751656" y="2651409"/>
            <a:ext cx="4345609" cy="178532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5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79572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?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174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Prove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3EC55-7D34-3545-957D-2B045A0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2084"/>
            <a:ext cx="1931562" cy="3164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D4601C-6441-294E-A6D9-04074D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05" y="2832084"/>
            <a:ext cx="4023360" cy="17853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4CE8AB-4F59-9045-AE4F-75DB37790D1B}"/>
              </a:ext>
            </a:extLst>
          </p:cNvPr>
          <p:cNvSpPr/>
          <p:nvPr/>
        </p:nvSpPr>
        <p:spPr>
          <a:xfrm>
            <a:off x="8027562" y="4101075"/>
            <a:ext cx="2421924" cy="8038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1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E9A2D-E33D-E149-BF90-6D2F53CA6D55}"/>
              </a:ext>
            </a:extLst>
          </p:cNvPr>
          <p:cNvSpPr/>
          <p:nvPr/>
        </p:nvSpPr>
        <p:spPr>
          <a:xfrm>
            <a:off x="1136822" y="4475316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6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0D9FF-7448-9B45-9687-060E84D9E8C9}"/>
              </a:ext>
            </a:extLst>
          </p:cNvPr>
          <p:cNvSpPr/>
          <p:nvPr/>
        </p:nvSpPr>
        <p:spPr>
          <a:xfrm>
            <a:off x="1087395" y="3516828"/>
            <a:ext cx="1564978" cy="54298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96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8DDED-C1F9-5C47-B051-78D59ABB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757"/>
            <a:ext cx="5070451" cy="214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</p:spTree>
    <p:extLst>
      <p:ext uri="{BB962C8B-B14F-4D97-AF65-F5344CB8AC3E}">
        <p14:creationId xmlns:p14="http://schemas.microsoft.com/office/powerpoint/2010/main" val="2614966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E33-BCF8-AA4F-80DC-4368C35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48E-9A39-4345-82AF-E7BB9AFE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Proof by Resolution in Predicate Logic</a:t>
            </a:r>
          </a:p>
          <a:p>
            <a:pPr lvl="1"/>
            <a:r>
              <a:rPr lang="en-US" dirty="0"/>
              <a:t>Prove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R(‘1’)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6EB1-0FDA-4940-9712-0649091C0F1E}"/>
              </a:ext>
            </a:extLst>
          </p:cNvPr>
          <p:cNvSpPr txBox="1"/>
          <p:nvPr/>
        </p:nvSpPr>
        <p:spPr>
          <a:xfrm>
            <a:off x="6380473" y="3644319"/>
            <a:ext cx="574259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tool to relate quantified variables</a:t>
            </a:r>
          </a:p>
          <a:p>
            <a:r>
              <a:rPr lang="en-US" sz="2400" dirty="0"/>
              <a:t>to specific instances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FD72-1D24-D642-BF6F-EB5AAB1F290F}"/>
              </a:ext>
            </a:extLst>
          </p:cNvPr>
          <p:cNvSpPr txBox="1"/>
          <p:nvPr/>
        </p:nvSpPr>
        <p:spPr>
          <a:xfrm>
            <a:off x="6449402" y="4785259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We need a rule of inference that </a:t>
            </a:r>
          </a:p>
          <a:p>
            <a:r>
              <a:rPr lang="en-US" sz="2400" dirty="0"/>
              <a:t>always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0A2D7-6DFA-7048-9B2D-4CACB40B4683}"/>
              </a:ext>
            </a:extLst>
          </p:cNvPr>
          <p:cNvSpPr txBox="1"/>
          <p:nvPr/>
        </p:nvSpPr>
        <p:spPr>
          <a:xfrm>
            <a:off x="353402" y="3644319"/>
            <a:ext cx="5458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Universal instantiation</a:t>
            </a:r>
          </a:p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5AE-0DC2-3A47-AAA0-15B2FF6CF3F9}"/>
              </a:ext>
            </a:extLst>
          </p:cNvPr>
          <p:cNvSpPr txBox="1"/>
          <p:nvPr/>
        </p:nvSpPr>
        <p:spPr>
          <a:xfrm>
            <a:off x="838200" y="4780215"/>
            <a:ext cx="429912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Resolution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0473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</p:spTree>
    <p:extLst>
      <p:ext uri="{BB962C8B-B14F-4D97-AF65-F5344CB8AC3E}">
        <p14:creationId xmlns:p14="http://schemas.microsoft.com/office/powerpoint/2010/main" val="2081473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C2D0-03A8-3C4D-BC28-9E062610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BB0B-53A5-9F49-A4FF-1598D0FC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Table 2 in section 1.6.7</a:t>
            </a:r>
          </a:p>
          <a:p>
            <a:r>
              <a:rPr lang="en-US" dirty="0"/>
              <a:t>Key idea: jump back and forth between quantified variables and specific instances of them</a:t>
            </a:r>
          </a:p>
          <a:p>
            <a:pPr lvl="1"/>
            <a:r>
              <a:rPr lang="en-US" dirty="0"/>
              <a:t>From quantified to instance is called </a:t>
            </a:r>
            <a:r>
              <a:rPr lang="en-US" i="1" dirty="0"/>
              <a:t>instantiation</a:t>
            </a:r>
          </a:p>
          <a:p>
            <a:pPr lvl="1"/>
            <a:r>
              <a:rPr lang="en-US" dirty="0"/>
              <a:t>From instance to quantified is called </a:t>
            </a:r>
            <a:r>
              <a:rPr lang="en-US" i="1" dirty="0"/>
              <a:t>generalization</a:t>
            </a:r>
          </a:p>
          <a:p>
            <a:pPr lvl="1"/>
            <a:endParaRPr lang="en-US" i="1" dirty="0"/>
          </a:p>
          <a:p>
            <a:r>
              <a:rPr lang="en-US" dirty="0"/>
              <a:t>Universal Instantiation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D2B95962-F5C7-AA43-B043-2FAB87C340E1}"/>
              </a:ext>
            </a:extLst>
          </p:cNvPr>
          <p:cNvSpPr/>
          <p:nvPr/>
        </p:nvSpPr>
        <p:spPr>
          <a:xfrm>
            <a:off x="8723586" y="365125"/>
            <a:ext cx="1881352" cy="132556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HW </a:t>
            </a:r>
          </a:p>
          <a:p>
            <a:pPr algn="ctr"/>
            <a:r>
              <a:rPr lang="en-US" dirty="0"/>
              <a:t>Photo 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A8421-9DD3-FD43-BC38-9A8B960E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64" y="5029200"/>
            <a:ext cx="2089779" cy="8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2E1C15-62D6-504B-9428-AEDACF3D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3682314"/>
            <a:ext cx="9761838" cy="172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6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71C07E-FFD5-7C40-8459-276A1000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086696"/>
            <a:ext cx="9761838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88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A6007B-1ADE-5D4A-8D19-1320EB7C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78C19-6DE5-D147-A0EE-79E3BEDD45E7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C1866D7E-C7EE-AD47-9799-247FEFC52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35"/>
          <a:stretch/>
        </p:blipFill>
        <p:spPr>
          <a:xfrm>
            <a:off x="838200" y="1690688"/>
            <a:ext cx="6362700" cy="1881568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DBBFA7-6254-AC42-A3D0-EA88CC53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1690688"/>
            <a:ext cx="1905000" cy="177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F3983E-1CBC-A943-BF97-3000573CFA08}"/>
              </a:ext>
            </a:extLst>
          </p:cNvPr>
          <p:cNvSpPr/>
          <p:nvPr/>
        </p:nvSpPr>
        <p:spPr>
          <a:xfrm>
            <a:off x="1048042" y="4228593"/>
            <a:ext cx="779572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snap(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a,b,c,d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F</a:t>
            </a:r>
          </a:p>
          <a:p>
            <a:r>
              <a:rPr lang="en-US" sz="2400" dirty="0">
                <a:sym typeface="Symbol" panose="05050102010706020507" pitchFamily="18" charset="2"/>
              </a:rPr>
              <a:t>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 snap(‘3333’,’Snoopy’,’12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Apple’,d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 = T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38038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7135C0-F89A-3B45-A867-F42E7EB7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endParaRPr lang="en-US" sz="24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2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23F56D-5ECC-ED41-A250-9B8940BD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448432"/>
            <a:ext cx="9761838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7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9087B0-4237-994F-9EB6-A4466AA0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5A327C-F67A-D041-8CCA-1A4CA392A91B}"/>
              </a:ext>
            </a:extLst>
          </p:cNvPr>
          <p:cNvSpPr/>
          <p:nvPr/>
        </p:nvSpPr>
        <p:spPr>
          <a:xfrm>
            <a:off x="506627" y="4794422"/>
            <a:ext cx="9761838" cy="61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11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28760-C1E3-9940-A199-D2AB0A61F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6" y="1571196"/>
            <a:ext cx="8483600" cy="3517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77805-26EA-D643-8D15-A9ED7DA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Universal Instantiation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D8131-3F34-A64C-A190-319522A07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072" y="253915"/>
            <a:ext cx="2089779" cy="8680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A08F5-EB2F-634F-9702-051996A20FAB}"/>
              </a:ext>
            </a:extLst>
          </p:cNvPr>
          <p:cNvSpPr txBox="1"/>
          <p:nvPr/>
        </p:nvSpPr>
        <p:spPr>
          <a:xfrm>
            <a:off x="2916195" y="5498757"/>
            <a:ext cx="486742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Line 7 is just a compound </a:t>
            </a:r>
            <a:r>
              <a:rPr lang="en-US" sz="2400" b="1" i="1" dirty="0"/>
              <a:t>proposition</a:t>
            </a:r>
          </a:p>
          <a:p>
            <a:pPr algn="ctr"/>
            <a:r>
              <a:rPr lang="en-US" sz="2400" dirty="0"/>
              <a:t>so we can use resolution</a:t>
            </a:r>
          </a:p>
        </p:txBody>
      </p:sp>
    </p:spTree>
    <p:extLst>
      <p:ext uri="{BB962C8B-B14F-4D97-AF65-F5344CB8AC3E}">
        <p14:creationId xmlns:p14="http://schemas.microsoft.com/office/powerpoint/2010/main" val="217752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57CD-7971-1D43-B4D7-157F495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</p:spTree>
    <p:extLst>
      <p:ext uri="{BB962C8B-B14F-4D97-AF65-F5344CB8AC3E}">
        <p14:creationId xmlns:p14="http://schemas.microsoft.com/office/powerpoint/2010/main" val="313090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68DD-73D1-FB47-9CA8-2D780CDBAA9D}"/>
              </a:ext>
            </a:extLst>
          </p:cNvPr>
          <p:cNvSpPr txBox="1"/>
          <p:nvPr/>
        </p:nvSpPr>
        <p:spPr>
          <a:xfrm>
            <a:off x="936985" y="1573927"/>
            <a:ext cx="5706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37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"In the loop scope: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CC7832"/>
                </a:solidFill>
                <a:effectLst/>
              </a:rPr>
              <a:t>int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6897BB"/>
                </a:solidFill>
                <a:effectLst/>
              </a:rPr>
              <a:t>0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6897BB"/>
                </a:solidFill>
                <a:effectLst/>
              </a:rPr>
              <a:t>5</a:t>
            </a:r>
            <a:r>
              <a:rPr lang="en-US" sz="2000" dirty="0">
                <a:solidFill>
                  <a:srgbClr val="CC7832"/>
                </a:solidFill>
                <a:effectLst/>
              </a:rPr>
              <a:t>; </a:t>
            </a:r>
            <a:r>
              <a:rPr lang="en-US" sz="2000" dirty="0" err="1"/>
              <a:t>i</a:t>
            </a:r>
            <a:r>
              <a:rPr lang="en-US" sz="2000" dirty="0"/>
              <a:t>++) </a:t>
            </a: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</a:t>
            </a:r>
            <a:r>
              <a:rPr lang="en-US" sz="2000" dirty="0" err="1">
                <a:solidFill>
                  <a:srgbClr val="CC7832"/>
                </a:solidFill>
                <a:effectLst/>
              </a:rPr>
              <a:t>t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</a:rPr>
            </a:br>
            <a:r>
              <a:rPr lang="en-US" sz="2000" dirty="0">
                <a:solidFill>
                  <a:srgbClr val="B5B6E3"/>
                </a:solidFill>
                <a:effectLst/>
              </a:rPr>
              <a:t>std</a:t>
            </a:r>
            <a:r>
              <a:rPr lang="en-US" sz="2000" dirty="0"/>
              <a:t>::cout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"Out of the loop scope: </a:t>
            </a:r>
            <a:r>
              <a:rPr lang="en-US" sz="2000" dirty="0" err="1">
                <a:solidFill>
                  <a:srgbClr val="6A8759"/>
                </a:solidFill>
                <a:effectLst/>
              </a:rPr>
              <a:t>i</a:t>
            </a:r>
            <a:r>
              <a:rPr lang="en-US" sz="2000" dirty="0">
                <a:solidFill>
                  <a:srgbClr val="6A8759"/>
                </a:solidFill>
                <a:effectLst/>
              </a:rPr>
              <a:t> = "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5F8C8A"/>
                </a:solidFill>
                <a:effectLst/>
              </a:rPr>
              <a:t>&lt;&lt;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689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3020</Words>
  <Application>Microsoft Macintosh PowerPoint</Application>
  <PresentationFormat>Widescreen</PresentationFormat>
  <Paragraphs>545</Paragraphs>
  <Slides>73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Monaco</vt:lpstr>
      <vt:lpstr>Times New Roman</vt:lpstr>
      <vt:lpstr>Office Theme</vt:lpstr>
      <vt:lpstr>Predicate Logic: Scope, Negation, Nesting</vt:lpstr>
      <vt:lpstr>Overview</vt:lpstr>
      <vt:lpstr>Review from last class</vt:lpstr>
      <vt:lpstr>Universal Quantification</vt:lpstr>
      <vt:lpstr>Existential Quantification</vt:lpstr>
      <vt:lpstr>Practice</vt:lpstr>
      <vt:lpstr>Practice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Quantifier Scope</vt:lpstr>
      <vt:lpstr>What do we do if we have a free variable?</vt:lpstr>
      <vt:lpstr>Evaluating Expressions with Free Variables</vt:lpstr>
      <vt:lpstr>Evaluating Expressions with Free Variables</vt:lpstr>
      <vt:lpstr>Free Variables</vt:lpstr>
      <vt:lpstr>Free Variables: Example</vt:lpstr>
      <vt:lpstr>Free Variables: Example</vt:lpstr>
      <vt:lpstr>Free Variables: Example</vt:lpstr>
      <vt:lpstr>Free Variables Convention</vt:lpstr>
      <vt:lpstr>Free Variables Convention</vt:lpstr>
      <vt:lpstr>Quantifiers in Datalog</vt:lpstr>
      <vt:lpstr>Datalog</vt:lpstr>
      <vt:lpstr>Datalog</vt:lpstr>
      <vt:lpstr>Negation with Quantifiers: DeMorgan’s Laws</vt:lpstr>
      <vt:lpstr>DeMorgan’s Laws from Propositional Logic</vt:lpstr>
      <vt:lpstr>Negation with Quantifiers</vt:lpstr>
      <vt:lpstr>Negation with Quantifiers</vt:lpstr>
      <vt:lpstr>Negation with Quantifiers</vt:lpstr>
      <vt:lpstr>Negation with Quantifiers</vt:lpstr>
      <vt:lpstr>Practice</vt:lpstr>
      <vt:lpstr>Practice</vt:lpstr>
      <vt:lpstr>Practice</vt:lpstr>
      <vt:lpstr>Practice</vt:lpstr>
      <vt:lpstr>Practice</vt:lpstr>
      <vt:lpstr>Nested Quantifiers</vt:lpstr>
      <vt:lpstr>Nested Quantifiers</vt:lpstr>
      <vt:lpstr>Nested Quantifiers</vt:lpstr>
      <vt:lpstr>Nested Quantifiers with Negation</vt:lpstr>
      <vt:lpstr>Nested Quantifiers with Negation</vt:lpstr>
      <vt:lpstr>Nested Quantifiers with Negation</vt:lpstr>
      <vt:lpstr>Nested Quantifiers with Negation</vt:lpstr>
      <vt:lpstr>Rules of Inference for Predicate Logic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Universal Instantiation</vt:lpstr>
      <vt:lpstr>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  <vt:lpstr>Using Universal Instantiation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Microsoft account</dc:creator>
  <cp:lastModifiedBy>Michael Goodrich</cp:lastModifiedBy>
  <cp:revision>155</cp:revision>
  <dcterms:created xsi:type="dcterms:W3CDTF">2020-09-01T17:51:58Z</dcterms:created>
  <dcterms:modified xsi:type="dcterms:W3CDTF">2023-10-11T17:50:38Z</dcterms:modified>
</cp:coreProperties>
</file>