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6" r:id="rId2"/>
    <p:sldId id="346" r:id="rId3"/>
    <p:sldId id="348" r:id="rId4"/>
    <p:sldId id="295" r:id="rId5"/>
    <p:sldId id="365" r:id="rId6"/>
    <p:sldId id="347" r:id="rId7"/>
    <p:sldId id="366" r:id="rId8"/>
    <p:sldId id="349" r:id="rId9"/>
    <p:sldId id="336" r:id="rId10"/>
    <p:sldId id="337" r:id="rId11"/>
    <p:sldId id="338" r:id="rId12"/>
    <p:sldId id="341" r:id="rId13"/>
    <p:sldId id="340" r:id="rId14"/>
    <p:sldId id="342" r:id="rId15"/>
    <p:sldId id="343" r:id="rId16"/>
    <p:sldId id="344" r:id="rId17"/>
    <p:sldId id="368" r:id="rId18"/>
    <p:sldId id="369" r:id="rId19"/>
    <p:sldId id="375" r:id="rId20"/>
    <p:sldId id="376" r:id="rId21"/>
    <p:sldId id="377" r:id="rId22"/>
    <p:sldId id="370" r:id="rId23"/>
    <p:sldId id="371" r:id="rId24"/>
    <p:sldId id="378" r:id="rId25"/>
    <p:sldId id="350" r:id="rId26"/>
    <p:sldId id="379" r:id="rId27"/>
    <p:sldId id="351" r:id="rId28"/>
    <p:sldId id="372" r:id="rId29"/>
    <p:sldId id="373" r:id="rId30"/>
    <p:sldId id="374" r:id="rId31"/>
    <p:sldId id="258" r:id="rId32"/>
    <p:sldId id="273" r:id="rId33"/>
    <p:sldId id="267" r:id="rId34"/>
    <p:sldId id="308" r:id="rId35"/>
    <p:sldId id="319" r:id="rId36"/>
    <p:sldId id="260" r:id="rId37"/>
    <p:sldId id="305" r:id="rId38"/>
    <p:sldId id="306" r:id="rId39"/>
    <p:sldId id="268" r:id="rId40"/>
    <p:sldId id="269" r:id="rId41"/>
    <p:sldId id="345" r:id="rId42"/>
    <p:sldId id="310" r:id="rId43"/>
    <p:sldId id="307" r:id="rId44"/>
    <p:sldId id="270" r:id="rId45"/>
    <p:sldId id="311" r:id="rId46"/>
    <p:sldId id="312" r:id="rId47"/>
    <p:sldId id="314" r:id="rId48"/>
    <p:sldId id="315" r:id="rId49"/>
    <p:sldId id="272" r:id="rId50"/>
    <p:sldId id="326" r:id="rId51"/>
    <p:sldId id="327" r:id="rId52"/>
    <p:sldId id="325" r:id="rId53"/>
    <p:sldId id="316" r:id="rId54"/>
    <p:sldId id="317" r:id="rId55"/>
    <p:sldId id="380" r:id="rId56"/>
    <p:sldId id="383" r:id="rId57"/>
    <p:sldId id="385" r:id="rId58"/>
    <p:sldId id="382" r:id="rId59"/>
    <p:sldId id="388" r:id="rId60"/>
    <p:sldId id="386" r:id="rId61"/>
    <p:sldId id="389" r:id="rId62"/>
    <p:sldId id="387" r:id="rId63"/>
    <p:sldId id="381" r:id="rId64"/>
    <p:sldId id="264" r:id="rId65"/>
    <p:sldId id="279" r:id="rId66"/>
    <p:sldId id="328" r:id="rId67"/>
    <p:sldId id="276" r:id="rId68"/>
    <p:sldId id="277" r:id="rId69"/>
    <p:sldId id="329" r:id="rId70"/>
    <p:sldId id="330" r:id="rId71"/>
    <p:sldId id="331" r:id="rId72"/>
    <p:sldId id="333" r:id="rId73"/>
    <p:sldId id="335" r:id="rId74"/>
    <p:sldId id="334" r:id="rId75"/>
    <p:sldId id="332" r:id="rId76"/>
    <p:sldId id="364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4" autoAdjust="0"/>
    <p:restoredTop sz="87755"/>
  </p:normalViewPr>
  <p:slideViewPr>
    <p:cSldViewPr snapToGrid="0">
      <p:cViewPr varScale="1">
        <p:scale>
          <a:sx n="107" d="100"/>
          <a:sy n="107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EFC21-30E6-4995-AEE5-DEFFE4AF1434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4431D-A146-4B17-8C6A-38183CB7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the last line as generalizing the idea that (p ∧ q) ∨ r is not the same as p ∧ (q ∨ r)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50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87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96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89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36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37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4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34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Actually two steps x</a:t>
            </a:r>
            <a:r>
              <a:rPr lang="en-US" dirty="0">
                <a:sym typeface="Wingdings" pitchFamily="2" charset="2"/>
              </a:rPr>
              <a:t> a and y1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20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the last line as generalizing the idea that (p ∧ q) ∨ r is not the same as p ∧ (q ∨ r)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92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ll|l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{Fact}}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{Reason}} \\\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hline</a:t>
            </a: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1. &amp; P('a')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{premise}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2. &amp; P('b')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{premise}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3. &amp; S('1')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{premise}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4.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forall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x\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forall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y \Big[ P(x) \wedge Q(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x,y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)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R(y)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{premise}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5.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forall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x\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forall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z \Big[ P(x) \wedge S(z)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Q(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x,z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)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{premise}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91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forall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x P(x) \\\cline{2-2}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\therefore &amp; P(c)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8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forall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x P(x) \\\cline{2-2}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\therefore &amp; P(c)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20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forall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x P(x) \\\cline{2-2}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\therefore &amp; P(c)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78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forall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x P(x) \\\cline{2-2}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\therefore &amp; P(c)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94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ll|l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{Fact}}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{Reason}} \\\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hline</a:t>
            </a: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1. &amp; P('a')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{premise}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2. &amp; P('b')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{premise}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3. &amp; S('1')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{premise}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4.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forall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x\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forall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y \Big[ \neg P(x) \vee \neg Q(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x,y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) \vee R(y)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{premise}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5.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forall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x\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forall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z \Big[ \neg P(x) \vee \neg S(z) \vee Q(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x,z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)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{premise}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6.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forall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z \Big[ \neg P('a') \vee \neg S(z) \vee Q('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a',z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) \Big]&amp;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{universal instantiation on 5: $x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'a'$}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7. &amp; \neg P('a') \vee \neg S('1') \vee Q('a','1')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{universal instantiation on 6: $z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'1'$}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8. &amp; \neg S('1') \vee Q('a','1')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{resolution on 1 and 7}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9. &amp; Q('a','1')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{resolution on 3 and 8}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10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78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2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2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4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0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0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4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9E358-02A8-4ACC-A1AE-17203204547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Proofs: Predicate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236</a:t>
            </a:r>
          </a:p>
          <a:p>
            <a:r>
              <a:rPr lang="en-US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148261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BE33-BCF8-AA4F-80DC-4368C35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848E-9A39-4345-82AF-E7BB9AFE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Proof by Resolution in Predicate Logic</a:t>
            </a:r>
          </a:p>
          <a:p>
            <a:pPr lvl="1"/>
            <a:r>
              <a:rPr lang="en-US" dirty="0"/>
              <a:t>Solve this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3EC55-7D34-3545-957D-2B045A09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32084"/>
            <a:ext cx="1931562" cy="3164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D4601C-6441-294E-A6D9-04074D28F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05" y="2832084"/>
            <a:ext cx="4023360" cy="178532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64CE8AB-4F59-9045-AE4F-75DB37790D1B}"/>
              </a:ext>
            </a:extLst>
          </p:cNvPr>
          <p:cNvSpPr/>
          <p:nvPr/>
        </p:nvSpPr>
        <p:spPr>
          <a:xfrm>
            <a:off x="6047966" y="4414186"/>
            <a:ext cx="2366985" cy="189771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58DDED-C1F9-5C47-B051-78D59ABBFE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507"/>
          <a:stretch/>
        </p:blipFill>
        <p:spPr>
          <a:xfrm>
            <a:off x="838200" y="3343757"/>
            <a:ext cx="5070451" cy="127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87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ABF3D84-84AD-DD42-DA46-77A4A3969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08" y="3334710"/>
            <a:ext cx="5509545" cy="22620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88BE33-BCF8-AA4F-80DC-4368C35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848E-9A39-4345-82AF-E7BB9AFE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Proof by Resolution in Predicate Logic</a:t>
            </a:r>
          </a:p>
          <a:p>
            <a:pPr lvl="1"/>
            <a:r>
              <a:rPr lang="en-US" dirty="0"/>
              <a:t>Solve this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3EC55-7D34-3545-957D-2B045A093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32084"/>
            <a:ext cx="1931562" cy="3164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D4601C-6441-294E-A6D9-04074D28F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005" y="2832084"/>
            <a:ext cx="4023360" cy="178532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64CE8AB-4F59-9045-AE4F-75DB37790D1B}"/>
              </a:ext>
            </a:extLst>
          </p:cNvPr>
          <p:cNvSpPr/>
          <p:nvPr/>
        </p:nvSpPr>
        <p:spPr>
          <a:xfrm>
            <a:off x="7751656" y="2651409"/>
            <a:ext cx="4345609" cy="178532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50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BE33-BCF8-AA4F-80DC-4368C35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848E-9A39-4345-82AF-E7BB9AFE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Proof by Resolution in Predicate Logic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Prove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R(‘1’)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3EC55-7D34-3545-957D-2B045A09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32084"/>
            <a:ext cx="1931562" cy="3164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D4601C-6441-294E-A6D9-04074D28F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05" y="2832084"/>
            <a:ext cx="4023360" cy="178532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64CE8AB-4F59-9045-AE4F-75DB37790D1B}"/>
              </a:ext>
            </a:extLst>
          </p:cNvPr>
          <p:cNvSpPr/>
          <p:nvPr/>
        </p:nvSpPr>
        <p:spPr>
          <a:xfrm>
            <a:off x="8027562" y="4101075"/>
            <a:ext cx="2421924" cy="80384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7157DC-0AE4-F5D7-0CAD-E9381A9A7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08" y="3334710"/>
            <a:ext cx="5509545" cy="226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81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BE33-BCF8-AA4F-80DC-4368C35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848E-9A39-4345-82AF-E7BB9AFE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Proof by Resolution in Predicate Logic</a:t>
            </a:r>
          </a:p>
          <a:p>
            <a:pPr lvl="1"/>
            <a:r>
              <a:rPr lang="en-US" dirty="0"/>
              <a:t>Prove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R(‘1’)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A6EB1-0FDA-4940-9712-0649091C0F1E}"/>
              </a:ext>
            </a:extLst>
          </p:cNvPr>
          <p:cNvSpPr txBox="1"/>
          <p:nvPr/>
        </p:nvSpPr>
        <p:spPr>
          <a:xfrm>
            <a:off x="6380473" y="3644319"/>
            <a:ext cx="574259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We need a tool to relate quantified variables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3E9A2D-E33D-E149-BF90-6D2F53CA6D55}"/>
              </a:ext>
            </a:extLst>
          </p:cNvPr>
          <p:cNvSpPr/>
          <p:nvPr/>
        </p:nvSpPr>
        <p:spPr>
          <a:xfrm>
            <a:off x="1136822" y="4475316"/>
            <a:ext cx="1564978" cy="54298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307DA2-47D5-E059-44E9-BE2B891FC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08" y="3334710"/>
            <a:ext cx="5509545" cy="226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66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BE33-BCF8-AA4F-80DC-4368C35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848E-9A39-4345-82AF-E7BB9AFE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Proof by Resolution in Predicate Logic</a:t>
            </a:r>
          </a:p>
          <a:p>
            <a:pPr lvl="1"/>
            <a:r>
              <a:rPr lang="en-US" dirty="0"/>
              <a:t>Prove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R(‘1’)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A6EB1-0FDA-4940-9712-0649091C0F1E}"/>
              </a:ext>
            </a:extLst>
          </p:cNvPr>
          <p:cNvSpPr txBox="1"/>
          <p:nvPr/>
        </p:nvSpPr>
        <p:spPr>
          <a:xfrm>
            <a:off x="6380473" y="3644319"/>
            <a:ext cx="574259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We need a tool to relate quantified variables</a:t>
            </a:r>
          </a:p>
          <a:p>
            <a:r>
              <a:rPr lang="en-US" sz="2400" dirty="0"/>
              <a:t>to specific instances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E50D9FF-7448-9B45-9687-060E84D9E8C9}"/>
              </a:ext>
            </a:extLst>
          </p:cNvPr>
          <p:cNvSpPr/>
          <p:nvPr/>
        </p:nvSpPr>
        <p:spPr>
          <a:xfrm>
            <a:off x="1087395" y="3516828"/>
            <a:ext cx="1564978" cy="54298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C224CC-996C-70B5-D099-A8CF6A066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08" y="3334710"/>
            <a:ext cx="5509545" cy="226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79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BE33-BCF8-AA4F-80DC-4368C35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848E-9A39-4345-82AF-E7BB9AFE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Proof by Resolution in Predicate Logic</a:t>
            </a:r>
          </a:p>
          <a:p>
            <a:pPr lvl="1"/>
            <a:r>
              <a:rPr lang="en-US" dirty="0"/>
              <a:t>Prove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R(‘1’)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A6EB1-0FDA-4940-9712-0649091C0F1E}"/>
              </a:ext>
            </a:extLst>
          </p:cNvPr>
          <p:cNvSpPr txBox="1"/>
          <p:nvPr/>
        </p:nvSpPr>
        <p:spPr>
          <a:xfrm>
            <a:off x="6380473" y="3644319"/>
            <a:ext cx="574259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We need a tool to relate quantified variables</a:t>
            </a:r>
          </a:p>
          <a:p>
            <a:r>
              <a:rPr lang="en-US" sz="2400" dirty="0"/>
              <a:t>to specific instances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C2FD72-1D24-D642-BF6F-EB5AAB1F290F}"/>
              </a:ext>
            </a:extLst>
          </p:cNvPr>
          <p:cNvSpPr txBox="1"/>
          <p:nvPr/>
        </p:nvSpPr>
        <p:spPr>
          <a:xfrm>
            <a:off x="6449402" y="4785259"/>
            <a:ext cx="429912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We need a rule of inference that </a:t>
            </a:r>
          </a:p>
          <a:p>
            <a:r>
              <a:rPr lang="en-US" sz="2400" dirty="0"/>
              <a:t>always 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4546B-5F14-33A0-56C2-BB50354DD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08" y="3334710"/>
            <a:ext cx="5509545" cy="226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66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BE33-BCF8-AA4F-80DC-4368C35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848E-9A39-4345-82AF-E7BB9AFE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Proof by Resolution in Predicate Logic</a:t>
            </a:r>
          </a:p>
          <a:p>
            <a:pPr lvl="1"/>
            <a:r>
              <a:rPr lang="en-US" dirty="0"/>
              <a:t>Prove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R(‘1’)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A6EB1-0FDA-4940-9712-0649091C0F1E}"/>
              </a:ext>
            </a:extLst>
          </p:cNvPr>
          <p:cNvSpPr txBox="1"/>
          <p:nvPr/>
        </p:nvSpPr>
        <p:spPr>
          <a:xfrm>
            <a:off x="6380473" y="3644319"/>
            <a:ext cx="574259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We need a tool to relate quantified variables</a:t>
            </a:r>
          </a:p>
          <a:p>
            <a:r>
              <a:rPr lang="en-US" sz="2400" dirty="0"/>
              <a:t>to specific instances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C2FD72-1D24-D642-BF6F-EB5AAB1F290F}"/>
              </a:ext>
            </a:extLst>
          </p:cNvPr>
          <p:cNvSpPr txBox="1"/>
          <p:nvPr/>
        </p:nvSpPr>
        <p:spPr>
          <a:xfrm>
            <a:off x="6449402" y="4785259"/>
            <a:ext cx="429912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We need a rule of inference that </a:t>
            </a:r>
          </a:p>
          <a:p>
            <a:r>
              <a:rPr lang="en-US" sz="2400" dirty="0"/>
              <a:t>always works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30A2D7-6DFA-7048-9B2D-4CACB40B4683}"/>
              </a:ext>
            </a:extLst>
          </p:cNvPr>
          <p:cNvSpPr txBox="1"/>
          <p:nvPr/>
        </p:nvSpPr>
        <p:spPr>
          <a:xfrm>
            <a:off x="353402" y="3644319"/>
            <a:ext cx="545812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Universal instantiation</a:t>
            </a:r>
          </a:p>
          <a:p>
            <a:pPr algn="ctr"/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2E35AE-0DC2-3A47-AAA0-15B2FF6CF3F9}"/>
              </a:ext>
            </a:extLst>
          </p:cNvPr>
          <p:cNvSpPr txBox="1"/>
          <p:nvPr/>
        </p:nvSpPr>
        <p:spPr>
          <a:xfrm>
            <a:off x="838200" y="4780215"/>
            <a:ext cx="429912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Resolution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0473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C2D0-03A8-3C4D-BC28-9E062610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Instantiation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FBB0B-53A5-9F49-A4FF-1598D0FC7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Table 2 in section 1.6.7</a:t>
            </a:r>
          </a:p>
          <a:p>
            <a:r>
              <a:rPr lang="en-US" dirty="0"/>
              <a:t>Key idea: jump back and forth between quantified variables and specific instances of them</a:t>
            </a:r>
          </a:p>
          <a:p>
            <a:pPr lvl="1"/>
            <a:r>
              <a:rPr lang="en-US" dirty="0"/>
              <a:t>From quantified to instance is called </a:t>
            </a:r>
            <a:r>
              <a:rPr lang="en-US" i="1" dirty="0"/>
              <a:t>instantiation</a:t>
            </a:r>
          </a:p>
          <a:p>
            <a:pPr lvl="1"/>
            <a:r>
              <a:rPr lang="en-US" dirty="0"/>
              <a:t>From instance to quantified is called </a:t>
            </a:r>
            <a:r>
              <a:rPr lang="en-US" i="1" dirty="0"/>
              <a:t>generalization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73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C2D0-03A8-3C4D-BC28-9E062610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Instantiation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FBB0B-53A5-9F49-A4FF-1598D0FC7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Table 2 in section 1.6.7</a:t>
            </a:r>
          </a:p>
          <a:p>
            <a:r>
              <a:rPr lang="en-US" dirty="0"/>
              <a:t>Key idea: jump back and forth between quantified variables and specific instances of them</a:t>
            </a:r>
          </a:p>
          <a:p>
            <a:pPr lvl="1"/>
            <a:r>
              <a:rPr lang="en-US" dirty="0"/>
              <a:t>From quantified to instance is called </a:t>
            </a:r>
            <a:r>
              <a:rPr lang="en-US" i="1" dirty="0"/>
              <a:t>instantiation</a:t>
            </a:r>
          </a:p>
          <a:p>
            <a:pPr lvl="1"/>
            <a:r>
              <a:rPr lang="en-US" dirty="0"/>
              <a:t>From instance to quantified is called </a:t>
            </a:r>
            <a:r>
              <a:rPr lang="en-US" i="1" dirty="0"/>
              <a:t>generalization</a:t>
            </a:r>
          </a:p>
          <a:p>
            <a:pPr lvl="1"/>
            <a:endParaRPr lang="en-US" i="1" dirty="0"/>
          </a:p>
          <a:p>
            <a:r>
              <a:rPr lang="en-US" dirty="0"/>
              <a:t>Universal Instantiation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D2B95962-F5C7-AA43-B043-2FAB87C340E1}"/>
              </a:ext>
            </a:extLst>
          </p:cNvPr>
          <p:cNvSpPr/>
          <p:nvPr/>
        </p:nvSpPr>
        <p:spPr>
          <a:xfrm>
            <a:off x="8723586" y="365125"/>
            <a:ext cx="1881352" cy="132556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HW </a:t>
            </a:r>
          </a:p>
          <a:p>
            <a:pPr algn="ctr"/>
            <a:r>
              <a:rPr lang="en-US" dirty="0"/>
              <a:t>Photo 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BA8421-9DD3-FD43-BC38-9A8B960E6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564" y="5029200"/>
            <a:ext cx="2089779" cy="86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52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C2D0-03A8-3C4D-BC28-9E062610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Instantiation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FBB0B-53A5-9F49-A4FF-1598D0FC7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Table 2 in section 1.6.7</a:t>
            </a:r>
          </a:p>
          <a:p>
            <a:r>
              <a:rPr lang="en-US" dirty="0"/>
              <a:t>Key idea: jump back and forth between quantified variables and specific instances of them</a:t>
            </a:r>
          </a:p>
          <a:p>
            <a:pPr lvl="1"/>
            <a:r>
              <a:rPr lang="en-US" dirty="0"/>
              <a:t>From quantified to instance is called </a:t>
            </a:r>
            <a:r>
              <a:rPr lang="en-US" i="1" dirty="0"/>
              <a:t>instantiation</a:t>
            </a:r>
          </a:p>
          <a:p>
            <a:pPr lvl="1"/>
            <a:r>
              <a:rPr lang="en-US" dirty="0"/>
              <a:t>From instance to quantified is called </a:t>
            </a:r>
            <a:r>
              <a:rPr lang="en-US" i="1" dirty="0"/>
              <a:t>generalization</a:t>
            </a:r>
          </a:p>
          <a:p>
            <a:pPr lvl="1"/>
            <a:endParaRPr lang="en-US" i="1" dirty="0"/>
          </a:p>
          <a:p>
            <a:r>
              <a:rPr lang="en-US" dirty="0"/>
              <a:t>Universal Instantiation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D2B95962-F5C7-AA43-B043-2FAB87C340E1}"/>
              </a:ext>
            </a:extLst>
          </p:cNvPr>
          <p:cNvSpPr/>
          <p:nvPr/>
        </p:nvSpPr>
        <p:spPr>
          <a:xfrm>
            <a:off x="8723586" y="365125"/>
            <a:ext cx="1881352" cy="132556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HW </a:t>
            </a:r>
          </a:p>
          <a:p>
            <a:pPr algn="ctr"/>
            <a:r>
              <a:rPr lang="en-US" dirty="0"/>
              <a:t>Photo 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BA8421-9DD3-FD43-BC38-9A8B960E6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564" y="5029200"/>
            <a:ext cx="2089779" cy="8680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DC3D37-480A-F76C-5955-3FDFB29C1F2D}"/>
              </a:ext>
            </a:extLst>
          </p:cNvPr>
          <p:cNvSpPr txBox="1"/>
          <p:nvPr/>
        </p:nvSpPr>
        <p:spPr>
          <a:xfrm>
            <a:off x="6396547" y="4940011"/>
            <a:ext cx="3049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Universal quantifier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5A19F76-6B81-12AE-75D7-7CD076D56189}"/>
              </a:ext>
            </a:extLst>
          </p:cNvPr>
          <p:cNvSpPr/>
          <p:nvPr/>
        </p:nvSpPr>
        <p:spPr>
          <a:xfrm rot="10800000">
            <a:off x="5470066" y="5142244"/>
            <a:ext cx="653319" cy="166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BE33-BCF8-AA4F-80DC-4368C35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848E-9A39-4345-82AF-E7BB9AFE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Proof by Resolution in Predicate Logic</a:t>
            </a:r>
          </a:p>
          <a:p>
            <a:r>
              <a:rPr lang="en-US" dirty="0"/>
              <a:t>Assuming you won’t have read before class this week</a:t>
            </a:r>
          </a:p>
          <a:p>
            <a:r>
              <a:rPr lang="en-US" dirty="0"/>
              <a:t>Due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HW  10a </a:t>
            </a:r>
            <a:r>
              <a:rPr lang="en-US" dirty="0"/>
              <a:t>and 10b is due today – 10a had a typo</a:t>
            </a:r>
          </a:p>
          <a:p>
            <a:pPr lvl="1"/>
            <a:r>
              <a:rPr lang="en-US" dirty="0"/>
              <a:t>HW 11a and 11b is due Friday</a:t>
            </a:r>
          </a:p>
          <a:p>
            <a:pPr lvl="1"/>
            <a:r>
              <a:rPr lang="en-US" dirty="0"/>
              <a:t>Midterm opens Tuesday, Oct 24 through Friday Oct 27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We’ll have a review on </a:t>
            </a:r>
            <a:r>
              <a:rPr lang="en-US" strike="sngStrike" dirty="0">
                <a:highlight>
                  <a:srgbClr val="FFFF00"/>
                </a:highlight>
              </a:rPr>
              <a:t>Monday, Oct 24 </a:t>
            </a:r>
            <a:r>
              <a:rPr lang="en-US" dirty="0">
                <a:highlight>
                  <a:srgbClr val="FFFF00"/>
                </a:highlight>
              </a:rPr>
              <a:t>Friday, </a:t>
            </a:r>
            <a:r>
              <a:rPr lang="en-US">
                <a:highlight>
                  <a:srgbClr val="FFFF00"/>
                </a:highlight>
              </a:rPr>
              <a:t>Oct 20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>
                <a:highlight>
                  <a:srgbClr val="FFFF00"/>
                </a:highlight>
              </a:rPr>
              <a:t>No class on Monday, Oct 23</a:t>
            </a:r>
          </a:p>
        </p:txBody>
      </p:sp>
    </p:spTree>
    <p:extLst>
      <p:ext uri="{BB962C8B-B14F-4D97-AF65-F5344CB8AC3E}">
        <p14:creationId xmlns:p14="http://schemas.microsoft.com/office/powerpoint/2010/main" val="4042721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C2D0-03A8-3C4D-BC28-9E062610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Instantiation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FBB0B-53A5-9F49-A4FF-1598D0FC7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Table 2 in section 1.6.7</a:t>
            </a:r>
          </a:p>
          <a:p>
            <a:r>
              <a:rPr lang="en-US" dirty="0"/>
              <a:t>Key idea: jump back and forth between quantified variables and specific instances of them</a:t>
            </a:r>
          </a:p>
          <a:p>
            <a:pPr lvl="1"/>
            <a:r>
              <a:rPr lang="en-US" dirty="0"/>
              <a:t>From quantified to instance is called </a:t>
            </a:r>
            <a:r>
              <a:rPr lang="en-US" i="1" dirty="0"/>
              <a:t>instantiation</a:t>
            </a:r>
          </a:p>
          <a:p>
            <a:pPr lvl="1"/>
            <a:r>
              <a:rPr lang="en-US" dirty="0"/>
              <a:t>From instance to quantified is called </a:t>
            </a:r>
            <a:r>
              <a:rPr lang="en-US" i="1" dirty="0"/>
              <a:t>generalization</a:t>
            </a:r>
          </a:p>
          <a:p>
            <a:pPr lvl="1"/>
            <a:endParaRPr lang="en-US" i="1" dirty="0"/>
          </a:p>
          <a:p>
            <a:r>
              <a:rPr lang="en-US" dirty="0"/>
              <a:t>Universal Instantiation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D2B95962-F5C7-AA43-B043-2FAB87C340E1}"/>
              </a:ext>
            </a:extLst>
          </p:cNvPr>
          <p:cNvSpPr/>
          <p:nvPr/>
        </p:nvSpPr>
        <p:spPr>
          <a:xfrm>
            <a:off x="8723586" y="365125"/>
            <a:ext cx="1881352" cy="132556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HW </a:t>
            </a:r>
          </a:p>
          <a:p>
            <a:pPr algn="ctr"/>
            <a:r>
              <a:rPr lang="en-US" dirty="0"/>
              <a:t>Photo 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BA8421-9DD3-FD43-BC38-9A8B960E6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564" y="5029200"/>
            <a:ext cx="2089779" cy="8680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DC3D37-480A-F76C-5955-3FDFB29C1F2D}"/>
              </a:ext>
            </a:extLst>
          </p:cNvPr>
          <p:cNvSpPr txBox="1"/>
          <p:nvPr/>
        </p:nvSpPr>
        <p:spPr>
          <a:xfrm>
            <a:off x="6396547" y="4940011"/>
            <a:ext cx="3049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Universal quantifier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5A19F76-6B81-12AE-75D7-7CD076D56189}"/>
              </a:ext>
            </a:extLst>
          </p:cNvPr>
          <p:cNvSpPr/>
          <p:nvPr/>
        </p:nvSpPr>
        <p:spPr>
          <a:xfrm rot="10800000">
            <a:off x="5470066" y="5142244"/>
            <a:ext cx="653319" cy="166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580F30-7CBE-E91A-88F0-4F580F8CFE59}"/>
              </a:ext>
            </a:extLst>
          </p:cNvPr>
          <p:cNvSpPr txBox="1"/>
          <p:nvPr/>
        </p:nvSpPr>
        <p:spPr>
          <a:xfrm>
            <a:off x="6409860" y="5443436"/>
            <a:ext cx="2672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Specific instance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B50253E3-AFFD-9D21-F12E-DFC262D6CD1D}"/>
              </a:ext>
            </a:extLst>
          </p:cNvPr>
          <p:cNvSpPr/>
          <p:nvPr/>
        </p:nvSpPr>
        <p:spPr>
          <a:xfrm rot="10800000">
            <a:off x="5483379" y="5645669"/>
            <a:ext cx="653319" cy="166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7350B2-7150-9D71-BCA6-4B83549FD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2190" y="5559821"/>
            <a:ext cx="18034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55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C2D0-03A8-3C4D-BC28-9E062610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Instantiation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FBB0B-53A5-9F49-A4FF-1598D0FC7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Table 2 in section 1.6.7</a:t>
            </a:r>
          </a:p>
          <a:p>
            <a:r>
              <a:rPr lang="en-US" dirty="0"/>
              <a:t>Key idea: jump back and forth between quantified variables and specific instances of them</a:t>
            </a:r>
          </a:p>
          <a:p>
            <a:pPr lvl="1"/>
            <a:r>
              <a:rPr lang="en-US" dirty="0"/>
              <a:t>From quantified to instance is called </a:t>
            </a:r>
            <a:r>
              <a:rPr lang="en-US" i="1" dirty="0"/>
              <a:t>instantiation</a:t>
            </a:r>
          </a:p>
          <a:p>
            <a:pPr lvl="1"/>
            <a:r>
              <a:rPr lang="en-US" dirty="0"/>
              <a:t>From instance to quantified is called </a:t>
            </a:r>
            <a:r>
              <a:rPr lang="en-US" i="1" dirty="0"/>
              <a:t>generalization</a:t>
            </a:r>
          </a:p>
          <a:p>
            <a:pPr lvl="1"/>
            <a:endParaRPr lang="en-US" i="1" dirty="0"/>
          </a:p>
          <a:p>
            <a:r>
              <a:rPr lang="en-US" dirty="0"/>
              <a:t>Universal Instantiation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D2B95962-F5C7-AA43-B043-2FAB87C340E1}"/>
              </a:ext>
            </a:extLst>
          </p:cNvPr>
          <p:cNvSpPr/>
          <p:nvPr/>
        </p:nvSpPr>
        <p:spPr>
          <a:xfrm>
            <a:off x="8723586" y="365125"/>
            <a:ext cx="1881352" cy="132556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HW </a:t>
            </a:r>
          </a:p>
          <a:p>
            <a:pPr algn="ctr"/>
            <a:r>
              <a:rPr lang="en-US" dirty="0"/>
              <a:t>Photo 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BA8421-9DD3-FD43-BC38-9A8B960E6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564" y="5029200"/>
            <a:ext cx="2089779" cy="8680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DC3D37-480A-F76C-5955-3FDFB29C1F2D}"/>
              </a:ext>
            </a:extLst>
          </p:cNvPr>
          <p:cNvSpPr txBox="1"/>
          <p:nvPr/>
        </p:nvSpPr>
        <p:spPr>
          <a:xfrm>
            <a:off x="6396547" y="4940011"/>
            <a:ext cx="3049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Universal quantifier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5A19F76-6B81-12AE-75D7-7CD076D56189}"/>
              </a:ext>
            </a:extLst>
          </p:cNvPr>
          <p:cNvSpPr/>
          <p:nvPr/>
        </p:nvSpPr>
        <p:spPr>
          <a:xfrm rot="10800000">
            <a:off x="5470066" y="5142244"/>
            <a:ext cx="653319" cy="166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580F30-7CBE-E91A-88F0-4F580F8CFE59}"/>
              </a:ext>
            </a:extLst>
          </p:cNvPr>
          <p:cNvSpPr txBox="1"/>
          <p:nvPr/>
        </p:nvSpPr>
        <p:spPr>
          <a:xfrm>
            <a:off x="6409860" y="5443436"/>
            <a:ext cx="2672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Specific instance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B50253E3-AFFD-9D21-F12E-DFC262D6CD1D}"/>
              </a:ext>
            </a:extLst>
          </p:cNvPr>
          <p:cNvSpPr/>
          <p:nvPr/>
        </p:nvSpPr>
        <p:spPr>
          <a:xfrm rot="10800000">
            <a:off x="5483379" y="5645669"/>
            <a:ext cx="653319" cy="166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7350B2-7150-9D71-BCA6-4B83549FD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2190" y="5559821"/>
            <a:ext cx="1803400" cy="266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26886D-E6C1-D74C-0F97-13E2E8798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2510" y="6395901"/>
            <a:ext cx="5346700" cy="368300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A8FF2A62-BA94-AAD7-44BE-765F3D46C527}"/>
              </a:ext>
            </a:extLst>
          </p:cNvPr>
          <p:cNvSpPr/>
          <p:nvPr/>
        </p:nvSpPr>
        <p:spPr>
          <a:xfrm rot="5400000">
            <a:off x="8904982" y="5998911"/>
            <a:ext cx="384075" cy="1652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01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24187C-557F-D74A-A740-1BA54C5BF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75" y="1571196"/>
            <a:ext cx="8483599" cy="34901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C77805-26EA-D643-8D15-A9ED7DA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Universal Instantiation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ED8131-3F34-A64C-A190-319522A07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3072" y="253915"/>
            <a:ext cx="2089779" cy="8680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278C19-6DE5-D147-A0EE-79E3BEDD45E7}"/>
              </a:ext>
            </a:extLst>
          </p:cNvPr>
          <p:cNvSpPr/>
          <p:nvPr/>
        </p:nvSpPr>
        <p:spPr>
          <a:xfrm>
            <a:off x="506627" y="3682314"/>
            <a:ext cx="9761838" cy="1729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D11EDE-52C9-F45A-7F18-4FF3F2E60E8C}"/>
              </a:ext>
            </a:extLst>
          </p:cNvPr>
          <p:cNvSpPr txBox="1"/>
          <p:nvPr/>
        </p:nvSpPr>
        <p:spPr>
          <a:xfrm>
            <a:off x="9575275" y="1233187"/>
            <a:ext cx="252537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Prove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Q(‘a’,’1’)</a:t>
            </a:r>
          </a:p>
        </p:txBody>
      </p:sp>
    </p:spTree>
    <p:extLst>
      <p:ext uri="{BB962C8B-B14F-4D97-AF65-F5344CB8AC3E}">
        <p14:creationId xmlns:p14="http://schemas.microsoft.com/office/powerpoint/2010/main" val="1508032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EF29C8-FCC0-C462-2D57-FB0A9853B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75" y="1571196"/>
            <a:ext cx="8483599" cy="34901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C77805-26EA-D643-8D15-A9ED7DA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Universal Instantiation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ED8131-3F34-A64C-A190-319522A07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3072" y="253915"/>
            <a:ext cx="2089779" cy="8680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278C19-6DE5-D147-A0EE-79E3BEDD45E7}"/>
              </a:ext>
            </a:extLst>
          </p:cNvPr>
          <p:cNvSpPr/>
          <p:nvPr/>
        </p:nvSpPr>
        <p:spPr>
          <a:xfrm>
            <a:off x="506627" y="4086696"/>
            <a:ext cx="9761838" cy="1325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BD3867-4F9F-02AA-CBF7-6854801B8CF7}"/>
              </a:ext>
            </a:extLst>
          </p:cNvPr>
          <p:cNvSpPr txBox="1"/>
          <p:nvPr/>
        </p:nvSpPr>
        <p:spPr>
          <a:xfrm>
            <a:off x="9575275" y="1233187"/>
            <a:ext cx="252537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Prove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Q(‘a’,’1’)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1E0986-E2CA-D935-C366-829D15323DC5}"/>
              </a:ext>
            </a:extLst>
          </p:cNvPr>
          <p:cNvSpPr/>
          <p:nvPr/>
        </p:nvSpPr>
        <p:spPr>
          <a:xfrm>
            <a:off x="1275008" y="3192798"/>
            <a:ext cx="901522" cy="100571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3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EF29C8-FCC0-C462-2D57-FB0A9853B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75" y="1571196"/>
            <a:ext cx="8483599" cy="34901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C77805-26EA-D643-8D15-A9ED7DA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Universal Instantiation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ED8131-3F34-A64C-A190-319522A07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3072" y="253915"/>
            <a:ext cx="2089779" cy="8680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278C19-6DE5-D147-A0EE-79E3BEDD45E7}"/>
              </a:ext>
            </a:extLst>
          </p:cNvPr>
          <p:cNvSpPr/>
          <p:nvPr/>
        </p:nvSpPr>
        <p:spPr>
          <a:xfrm>
            <a:off x="506627" y="4086696"/>
            <a:ext cx="9761838" cy="1325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BD3867-4F9F-02AA-CBF7-6854801B8CF7}"/>
              </a:ext>
            </a:extLst>
          </p:cNvPr>
          <p:cNvSpPr txBox="1"/>
          <p:nvPr/>
        </p:nvSpPr>
        <p:spPr>
          <a:xfrm>
            <a:off x="9575275" y="1233187"/>
            <a:ext cx="252537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Prove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Q(‘a’,’1’)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87E17E-57F6-05AB-27D5-1104217E0672}"/>
              </a:ext>
            </a:extLst>
          </p:cNvPr>
          <p:cNvSpPr/>
          <p:nvPr/>
        </p:nvSpPr>
        <p:spPr>
          <a:xfrm>
            <a:off x="4080456" y="3192798"/>
            <a:ext cx="583008" cy="98027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B9733D-0D6B-CC97-8034-6350A6E03A76}"/>
              </a:ext>
            </a:extLst>
          </p:cNvPr>
          <p:cNvSpPr/>
          <p:nvPr/>
        </p:nvSpPr>
        <p:spPr>
          <a:xfrm>
            <a:off x="2232618" y="3192798"/>
            <a:ext cx="583008" cy="98027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8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AFCCB6-AEE8-6D6B-21FF-A5B1AEEF5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75" y="1571196"/>
            <a:ext cx="8483599" cy="34901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C77805-26EA-D643-8D15-A9ED7DA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Universal Instantiation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ED8131-3F34-A64C-A190-319522A07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3072" y="253915"/>
            <a:ext cx="2089779" cy="8680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278C19-6DE5-D147-A0EE-79E3BEDD45E7}"/>
              </a:ext>
            </a:extLst>
          </p:cNvPr>
          <p:cNvSpPr/>
          <p:nvPr/>
        </p:nvSpPr>
        <p:spPr>
          <a:xfrm>
            <a:off x="506627" y="4448432"/>
            <a:ext cx="9761838" cy="963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D987F-DD36-7AE9-CC48-34E67BB3407F}"/>
              </a:ext>
            </a:extLst>
          </p:cNvPr>
          <p:cNvSpPr txBox="1"/>
          <p:nvPr/>
        </p:nvSpPr>
        <p:spPr>
          <a:xfrm>
            <a:off x="9575275" y="1233187"/>
            <a:ext cx="252537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Prove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Q(‘a’,’1’)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95B889-D4AB-6FCD-D840-0B18D032D911}"/>
              </a:ext>
            </a:extLst>
          </p:cNvPr>
          <p:cNvSpPr/>
          <p:nvPr/>
        </p:nvSpPr>
        <p:spPr>
          <a:xfrm>
            <a:off x="1249251" y="3630088"/>
            <a:ext cx="583008" cy="105694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26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AFCCB6-AEE8-6D6B-21FF-A5B1AEEF5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75" y="1571196"/>
            <a:ext cx="8483599" cy="34901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C77805-26EA-D643-8D15-A9ED7DA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Universal Instantiation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ED8131-3F34-A64C-A190-319522A07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3072" y="253915"/>
            <a:ext cx="2089779" cy="8680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278C19-6DE5-D147-A0EE-79E3BEDD45E7}"/>
              </a:ext>
            </a:extLst>
          </p:cNvPr>
          <p:cNvSpPr/>
          <p:nvPr/>
        </p:nvSpPr>
        <p:spPr>
          <a:xfrm>
            <a:off x="506627" y="4448432"/>
            <a:ext cx="9761838" cy="963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D987F-DD36-7AE9-CC48-34E67BB3407F}"/>
              </a:ext>
            </a:extLst>
          </p:cNvPr>
          <p:cNvSpPr txBox="1"/>
          <p:nvPr/>
        </p:nvSpPr>
        <p:spPr>
          <a:xfrm>
            <a:off x="9575275" y="1233187"/>
            <a:ext cx="252537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Prove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Q(‘a’,’1’)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9601FF-F2D5-BA28-A645-0C1E086DB9B3}"/>
              </a:ext>
            </a:extLst>
          </p:cNvPr>
          <p:cNvSpPr/>
          <p:nvPr/>
        </p:nvSpPr>
        <p:spPr>
          <a:xfrm rot="919875">
            <a:off x="4273639" y="3647123"/>
            <a:ext cx="583008" cy="98027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C18356-5194-72C6-594C-3772DBCB3309}"/>
              </a:ext>
            </a:extLst>
          </p:cNvPr>
          <p:cNvSpPr/>
          <p:nvPr/>
        </p:nvSpPr>
        <p:spPr>
          <a:xfrm rot="2145231">
            <a:off x="3014183" y="3647123"/>
            <a:ext cx="583008" cy="98027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62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CA94D6-A782-C08C-1712-6BC0237DA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75" y="1571196"/>
            <a:ext cx="8483599" cy="34901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C77805-26EA-D643-8D15-A9ED7DA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Universal Instantiation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ED8131-3F34-A64C-A190-319522A07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3072" y="253915"/>
            <a:ext cx="2089779" cy="8680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AA08F5-EB2F-634F-9702-051996A20FAB}"/>
              </a:ext>
            </a:extLst>
          </p:cNvPr>
          <p:cNvSpPr txBox="1"/>
          <p:nvPr/>
        </p:nvSpPr>
        <p:spPr>
          <a:xfrm>
            <a:off x="2916195" y="5498757"/>
            <a:ext cx="4867423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Line 7 is just a compound </a:t>
            </a:r>
            <a:r>
              <a:rPr lang="en-US" sz="2400" b="1" i="1" dirty="0"/>
              <a:t>proposition</a:t>
            </a:r>
          </a:p>
          <a:p>
            <a:pPr algn="ctr"/>
            <a:endParaRPr lang="en-US" sz="2400" b="1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5A327C-F67A-D041-8CCA-1A4CA392A91B}"/>
              </a:ext>
            </a:extLst>
          </p:cNvPr>
          <p:cNvSpPr/>
          <p:nvPr/>
        </p:nvSpPr>
        <p:spPr>
          <a:xfrm>
            <a:off x="506627" y="4448432"/>
            <a:ext cx="9761838" cy="963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15123A-7BE9-E4E9-E2EC-0244F6551075}"/>
              </a:ext>
            </a:extLst>
          </p:cNvPr>
          <p:cNvSpPr txBox="1"/>
          <p:nvPr/>
        </p:nvSpPr>
        <p:spPr>
          <a:xfrm>
            <a:off x="9575275" y="1233187"/>
            <a:ext cx="252537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Prove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Q(‘a’,’1’)</a:t>
            </a:r>
          </a:p>
        </p:txBody>
      </p:sp>
    </p:spTree>
    <p:extLst>
      <p:ext uri="{BB962C8B-B14F-4D97-AF65-F5344CB8AC3E}">
        <p14:creationId xmlns:p14="http://schemas.microsoft.com/office/powerpoint/2010/main" val="2349617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5E968F-5E06-BEA2-EAE3-98EB05FAB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75" y="1571196"/>
            <a:ext cx="8483599" cy="34901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C77805-26EA-D643-8D15-A9ED7DA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Universal Instantiation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ED8131-3F34-A64C-A190-319522A07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3072" y="253915"/>
            <a:ext cx="2089779" cy="8680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AA08F5-EB2F-634F-9702-051996A20FAB}"/>
              </a:ext>
            </a:extLst>
          </p:cNvPr>
          <p:cNvSpPr txBox="1"/>
          <p:nvPr/>
        </p:nvSpPr>
        <p:spPr>
          <a:xfrm>
            <a:off x="2916195" y="5498757"/>
            <a:ext cx="4867423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Line 7 is just a compound </a:t>
            </a:r>
            <a:r>
              <a:rPr lang="en-US" sz="2400" b="1" i="1" dirty="0"/>
              <a:t>proposition</a:t>
            </a:r>
          </a:p>
          <a:p>
            <a:pPr algn="ctr"/>
            <a:r>
              <a:rPr lang="en-US" sz="2400" dirty="0"/>
              <a:t>so we can use resolution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5A327C-F67A-D041-8CCA-1A4CA392A91B}"/>
              </a:ext>
            </a:extLst>
          </p:cNvPr>
          <p:cNvSpPr/>
          <p:nvPr/>
        </p:nvSpPr>
        <p:spPr>
          <a:xfrm>
            <a:off x="506627" y="4448432"/>
            <a:ext cx="9761838" cy="963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4ADDD-7A7E-26CD-DBF7-94666BDBBF1C}"/>
              </a:ext>
            </a:extLst>
          </p:cNvPr>
          <p:cNvSpPr txBox="1"/>
          <p:nvPr/>
        </p:nvSpPr>
        <p:spPr>
          <a:xfrm>
            <a:off x="9575275" y="1233187"/>
            <a:ext cx="252537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Prove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Q(‘a’,’1’)</a:t>
            </a:r>
          </a:p>
        </p:txBody>
      </p:sp>
    </p:spTree>
    <p:extLst>
      <p:ext uri="{BB962C8B-B14F-4D97-AF65-F5344CB8AC3E}">
        <p14:creationId xmlns:p14="http://schemas.microsoft.com/office/powerpoint/2010/main" val="203402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66016A-F45C-1F60-551B-0531086A0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75" y="1571196"/>
            <a:ext cx="8483599" cy="34901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C77805-26EA-D643-8D15-A9ED7DA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Universal Instantiation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ED8131-3F34-A64C-A190-319522A07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3072" y="253915"/>
            <a:ext cx="2089779" cy="8680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AA08F5-EB2F-634F-9702-051996A20FAB}"/>
              </a:ext>
            </a:extLst>
          </p:cNvPr>
          <p:cNvSpPr txBox="1"/>
          <p:nvPr/>
        </p:nvSpPr>
        <p:spPr>
          <a:xfrm>
            <a:off x="2916195" y="5498757"/>
            <a:ext cx="4867423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Line 7 is just a compound </a:t>
            </a:r>
            <a:r>
              <a:rPr lang="en-US" sz="2400" b="1" i="1" dirty="0"/>
              <a:t>proposition</a:t>
            </a:r>
          </a:p>
          <a:p>
            <a:pPr algn="ctr"/>
            <a:r>
              <a:rPr lang="en-US" sz="2400" dirty="0"/>
              <a:t>so we can use resolution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5A327C-F67A-D041-8CCA-1A4CA392A91B}"/>
              </a:ext>
            </a:extLst>
          </p:cNvPr>
          <p:cNvSpPr/>
          <p:nvPr/>
        </p:nvSpPr>
        <p:spPr>
          <a:xfrm>
            <a:off x="506627" y="4778656"/>
            <a:ext cx="9761838" cy="617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79B5A-7B96-4276-151C-3888BD6412E0}"/>
              </a:ext>
            </a:extLst>
          </p:cNvPr>
          <p:cNvSpPr txBox="1"/>
          <p:nvPr/>
        </p:nvSpPr>
        <p:spPr>
          <a:xfrm>
            <a:off x="9575275" y="1233187"/>
            <a:ext cx="252537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Prove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Q(‘a’,’1’)</a:t>
            </a:r>
          </a:p>
        </p:txBody>
      </p:sp>
    </p:spTree>
    <p:extLst>
      <p:ext uri="{BB962C8B-B14F-4D97-AF65-F5344CB8AC3E}">
        <p14:creationId xmlns:p14="http://schemas.microsoft.com/office/powerpoint/2010/main" val="125806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ADBDED-3379-6641-AE54-D3C614A4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quantifiers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1C5DD-EC58-A641-97C1-637E5FFA77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86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7805-26EA-D643-8D15-A9ED7DA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Universal Instantiation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ED8131-3F34-A64C-A190-319522A07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3072" y="253915"/>
            <a:ext cx="2089779" cy="8680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AA08F5-EB2F-634F-9702-051996A20FAB}"/>
              </a:ext>
            </a:extLst>
          </p:cNvPr>
          <p:cNvSpPr txBox="1"/>
          <p:nvPr/>
        </p:nvSpPr>
        <p:spPr>
          <a:xfrm>
            <a:off x="2916195" y="5498757"/>
            <a:ext cx="4867423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Line 7 is just a compound </a:t>
            </a:r>
            <a:r>
              <a:rPr lang="en-US" sz="2400" b="1" i="1" dirty="0"/>
              <a:t>proposition</a:t>
            </a:r>
          </a:p>
          <a:p>
            <a:pPr algn="ctr"/>
            <a:r>
              <a:rPr lang="en-US" sz="2400" dirty="0"/>
              <a:t>so we can use resolution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156AA-78DC-61A8-7D5C-7203743EA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75" y="1571196"/>
            <a:ext cx="8483599" cy="34901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2DAF0C-4490-0EBB-401D-3D959DAC9E2B}"/>
              </a:ext>
            </a:extLst>
          </p:cNvPr>
          <p:cNvSpPr txBox="1"/>
          <p:nvPr/>
        </p:nvSpPr>
        <p:spPr>
          <a:xfrm>
            <a:off x="9575275" y="1233187"/>
            <a:ext cx="252537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Prove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Q(‘a’,’1’)</a:t>
            </a:r>
          </a:p>
        </p:txBody>
      </p:sp>
    </p:spTree>
    <p:extLst>
      <p:ext uri="{BB962C8B-B14F-4D97-AF65-F5344CB8AC3E}">
        <p14:creationId xmlns:p14="http://schemas.microsoft.com/office/powerpoint/2010/main" val="2177528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Logic: Proof by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Proof by Resolution in Predicate Logic: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Convert all predicates into CNF-like predicates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2400" dirty="0"/>
              <a:t>Convert the implications and bi-implications to disjunction</a:t>
            </a:r>
          </a:p>
          <a:p>
            <a:pPr lvl="3"/>
            <a:r>
              <a:rPr lang="en-US" sz="2000" dirty="0"/>
              <a:t>Apply conditional-disjunction equivalence</a:t>
            </a:r>
          </a:p>
          <a:p>
            <a:pPr marL="1371600" lvl="2" indent="-457200">
              <a:buFont typeface="+mj-lt"/>
              <a:buAutoNum type="alphaLcParenR" startAt="2"/>
            </a:pPr>
            <a:r>
              <a:rPr lang="en-US" sz="2400" dirty="0"/>
              <a:t>Move negations inward with De Morgan’s laws</a:t>
            </a:r>
          </a:p>
          <a:p>
            <a:pPr marL="1371600" lvl="2" indent="-457200">
              <a:buFont typeface="+mj-lt"/>
              <a:buAutoNum type="alphaLcParenR" startAt="2"/>
            </a:pPr>
            <a:r>
              <a:rPr lang="en-US" sz="2400" dirty="0"/>
              <a:t>Use Distributive laws to group disjunction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Use Universal Instantiation to create a proposition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Use Resolution to prove new premises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Repeat steps 2 and 3 until proof is finished</a:t>
            </a:r>
          </a:p>
        </p:txBody>
      </p:sp>
    </p:spTree>
    <p:extLst>
      <p:ext uri="{BB962C8B-B14F-4D97-AF65-F5344CB8AC3E}">
        <p14:creationId xmlns:p14="http://schemas.microsoft.com/office/powerpoint/2010/main" val="3318083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Logic: Proof by Resolution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632704" y="2697480"/>
            <a:ext cx="1225296" cy="365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952744" y="2734056"/>
            <a:ext cx="905256" cy="365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422BD05-5688-144A-ADAE-2CE66A334D82}"/>
              </a:ext>
            </a:extLst>
          </p:cNvPr>
          <p:cNvSpPr txBox="1"/>
          <p:nvPr/>
        </p:nvSpPr>
        <p:spPr>
          <a:xfrm>
            <a:off x="1219201" y="5699909"/>
            <a:ext cx="8980714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We won’t teach the whole procedure for converting any expression to CNF, just one special type of expression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1F9048-2126-8E46-8038-72DEB342A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Proof by Resolution in Predicate Logic: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Convert all predicates into CNF-like predicates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2400" dirty="0"/>
              <a:t>Convert the implications and bi-implications to disjunction</a:t>
            </a:r>
          </a:p>
          <a:p>
            <a:pPr lvl="3"/>
            <a:r>
              <a:rPr lang="en-US" sz="2000" dirty="0"/>
              <a:t>Apply conditional-disjunction equivalence</a:t>
            </a:r>
          </a:p>
          <a:p>
            <a:pPr marL="1371600" lvl="2" indent="-457200">
              <a:buFont typeface="+mj-lt"/>
              <a:buAutoNum type="alphaLcParenR" startAt="2"/>
            </a:pPr>
            <a:r>
              <a:rPr lang="en-US" sz="2400" dirty="0"/>
              <a:t>Move negations inward with De Morgan’s laws</a:t>
            </a:r>
          </a:p>
          <a:p>
            <a:pPr marL="1371600" lvl="2" indent="-457200">
              <a:buFont typeface="+mj-lt"/>
              <a:buAutoNum type="alphaLcParenR" startAt="2"/>
            </a:pPr>
            <a:r>
              <a:rPr lang="en-US" sz="2400" dirty="0"/>
              <a:t>Use Distributive laws to group disjunction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Use Universal Instantiation to create a proposition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Use Resolution to prove new premises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Repeat steps 2 and 3 until proof is finished</a:t>
            </a:r>
          </a:p>
        </p:txBody>
      </p:sp>
    </p:spTree>
    <p:extLst>
      <p:ext uri="{BB962C8B-B14F-4D97-AF65-F5344CB8AC3E}">
        <p14:creationId xmlns:p14="http://schemas.microsoft.com/office/powerpoint/2010/main" val="1499096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Logic: Proof by Resolution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82812" y="5262331"/>
            <a:ext cx="216865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 differences from Propositional Logic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885A2B1-E9D7-BD4E-85A2-1C65FFE13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Proof by Resolution in Predicate Logic: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Convert all predicates into CNF-like predicates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2400" dirty="0"/>
              <a:t>Convert the implications and bi-implications to disjunction</a:t>
            </a:r>
          </a:p>
          <a:p>
            <a:pPr lvl="3"/>
            <a:r>
              <a:rPr lang="en-US" sz="2000" dirty="0"/>
              <a:t>Apply conditional-disjunction equivalence</a:t>
            </a:r>
          </a:p>
          <a:p>
            <a:pPr marL="1371600" lvl="2" indent="-457200">
              <a:buFont typeface="+mj-lt"/>
              <a:buAutoNum type="alphaLcParenR" startAt="2"/>
            </a:pPr>
            <a:r>
              <a:rPr lang="en-US" sz="2400" dirty="0"/>
              <a:t>Move negations inward with De Morgan’s laws</a:t>
            </a:r>
          </a:p>
          <a:p>
            <a:pPr marL="1371600" lvl="2" indent="-457200">
              <a:buFont typeface="+mj-lt"/>
              <a:buAutoNum type="alphaLcParenR" startAt="2"/>
            </a:pPr>
            <a:r>
              <a:rPr lang="en-US" sz="2400" dirty="0"/>
              <a:t>Use Distributive laws to group disjunction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highlight>
                  <a:srgbClr val="FFFF00"/>
                </a:highlight>
              </a:rPr>
              <a:t>Use Universal Instantiation to create a proposition</a:t>
            </a:r>
            <a:endParaRPr lang="en-US" dirty="0">
              <a:highlight>
                <a:srgbClr val="FFFF00"/>
              </a:highlight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Use Resolution to prove new premises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highlight>
                  <a:srgbClr val="FFFF00"/>
                </a:highlight>
              </a:rPr>
              <a:t>Repeat</a:t>
            </a:r>
            <a:r>
              <a:rPr lang="en-US" sz="2800" dirty="0"/>
              <a:t> steps 2 and 3 until proof is finished</a:t>
            </a:r>
          </a:p>
        </p:txBody>
      </p:sp>
    </p:spTree>
    <p:extLst>
      <p:ext uri="{BB962C8B-B14F-4D97-AF65-F5344CB8AC3E}">
        <p14:creationId xmlns:p14="http://schemas.microsoft.com/office/powerpoint/2010/main" val="2430934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Logic: Proof by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Proof by Resolution in Predicate Logic: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highlight>
                  <a:srgbClr val="FFFF00"/>
                </a:highlight>
              </a:rPr>
              <a:t>Convert all predicates into CNF-like predicates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2400" dirty="0"/>
              <a:t>Convert the implications and bi-implications to disjunction</a:t>
            </a:r>
          </a:p>
          <a:p>
            <a:pPr lvl="3"/>
            <a:r>
              <a:rPr lang="en-US" sz="2000" dirty="0"/>
              <a:t>Apply conditional-disjunction equivalence</a:t>
            </a:r>
          </a:p>
          <a:p>
            <a:pPr marL="1371600" lvl="2" indent="-457200">
              <a:buFont typeface="+mj-lt"/>
              <a:buAutoNum type="alphaLcParenR" startAt="2"/>
            </a:pPr>
            <a:r>
              <a:rPr lang="en-US" sz="2400" dirty="0"/>
              <a:t>Move negations inward with De Morgan’s laws</a:t>
            </a:r>
          </a:p>
          <a:p>
            <a:pPr marL="1371600" lvl="2" indent="-457200">
              <a:buFont typeface="+mj-lt"/>
              <a:buAutoNum type="alphaLcParenR" startAt="2"/>
            </a:pPr>
            <a:r>
              <a:rPr lang="en-US" sz="2400" dirty="0"/>
              <a:t>Use Distributive laws to group disjunction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Use Universal Instantiation to create a proposition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Use Resolution to prove new premises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Repeat steps 2 and 3 until proof is finished</a:t>
            </a:r>
          </a:p>
        </p:txBody>
      </p:sp>
    </p:spTree>
    <p:extLst>
      <p:ext uri="{BB962C8B-B14F-4D97-AF65-F5344CB8AC3E}">
        <p14:creationId xmlns:p14="http://schemas.microsoft.com/office/powerpoint/2010/main" val="2199178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Logic: Proof by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Proof by Resolution in Predicate Logic: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highlight>
                  <a:srgbClr val="FFFF00"/>
                </a:highlight>
              </a:rPr>
              <a:t>Convert all predicates into CNF-like predicates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2400" dirty="0"/>
              <a:t>Convert the implications and bi-implications to disjunction</a:t>
            </a:r>
          </a:p>
          <a:p>
            <a:pPr lvl="3"/>
            <a:r>
              <a:rPr lang="en-US" sz="2000" dirty="0"/>
              <a:t>Apply conditional-disjunction equivalence</a:t>
            </a:r>
          </a:p>
          <a:p>
            <a:pPr marL="1371600" lvl="2" indent="-457200">
              <a:buFont typeface="+mj-lt"/>
              <a:buAutoNum type="alphaLcParenR" startAt="2"/>
            </a:pPr>
            <a:r>
              <a:rPr lang="en-US" sz="2400" dirty="0"/>
              <a:t>Move negations inward with De Morgan’s laws</a:t>
            </a:r>
          </a:p>
          <a:p>
            <a:pPr marL="1371600" lvl="2" indent="-457200">
              <a:buFont typeface="+mj-lt"/>
              <a:buAutoNum type="alphaLcParenR" startAt="2"/>
            </a:pPr>
            <a:r>
              <a:rPr lang="en-US" sz="2400" dirty="0"/>
              <a:t>Use Distributive laws to group disjunction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Use Universal Instantiation to create a proposition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Use Resolution to prove new premises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Repeat steps 2 and 3 until proof is finished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04CED-2B7B-114F-9242-3844FBAEDCB7}"/>
              </a:ext>
            </a:extLst>
          </p:cNvPr>
          <p:cNvSpPr txBox="1"/>
          <p:nvPr/>
        </p:nvSpPr>
        <p:spPr>
          <a:xfrm>
            <a:off x="1262742" y="4234760"/>
            <a:ext cx="8273143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Conversion Steps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Use conditional disjunction equivalence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Move negation inwards via </a:t>
            </a:r>
            <a:r>
              <a:rPr lang="en-US" sz="2800" dirty="0" err="1"/>
              <a:t>Demorgan’s</a:t>
            </a:r>
            <a:r>
              <a:rPr lang="en-US" sz="2800" dirty="0"/>
              <a:t> laws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Use distribution to turn into disjunction</a:t>
            </a:r>
          </a:p>
        </p:txBody>
      </p:sp>
    </p:spTree>
    <p:extLst>
      <p:ext uri="{BB962C8B-B14F-4D97-AF65-F5344CB8AC3E}">
        <p14:creationId xmlns:p14="http://schemas.microsoft.com/office/powerpoint/2010/main" val="2723750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18" y="1490853"/>
            <a:ext cx="76866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295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18" y="1490853"/>
            <a:ext cx="7686675" cy="272415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06CEA8E-4972-224A-BAEA-8891B5F860C7}"/>
              </a:ext>
            </a:extLst>
          </p:cNvPr>
          <p:cNvSpPr/>
          <p:nvPr/>
        </p:nvSpPr>
        <p:spPr>
          <a:xfrm>
            <a:off x="1245516" y="2096562"/>
            <a:ext cx="5693474" cy="59988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1027E-2DBB-4740-8CC7-60E3656EC45E}"/>
              </a:ext>
            </a:extLst>
          </p:cNvPr>
          <p:cNvSpPr txBox="1"/>
          <p:nvPr/>
        </p:nvSpPr>
        <p:spPr>
          <a:xfrm>
            <a:off x="143255" y="5105537"/>
            <a:ext cx="4506685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This is the special expression form that you’ll need to know how to convert to CNF</a:t>
            </a:r>
          </a:p>
        </p:txBody>
      </p:sp>
    </p:spTree>
    <p:extLst>
      <p:ext uri="{BB962C8B-B14F-4D97-AF65-F5344CB8AC3E}">
        <p14:creationId xmlns:p14="http://schemas.microsoft.com/office/powerpoint/2010/main" val="34886241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18" y="1490853"/>
            <a:ext cx="7686675" cy="272415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06CEA8E-4972-224A-BAEA-8891B5F860C7}"/>
              </a:ext>
            </a:extLst>
          </p:cNvPr>
          <p:cNvSpPr/>
          <p:nvPr/>
        </p:nvSpPr>
        <p:spPr>
          <a:xfrm>
            <a:off x="1245516" y="2096562"/>
            <a:ext cx="5693474" cy="59988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C9DF28-8EDD-5D4C-8B82-390BCAD67C7A}"/>
              </a:ext>
            </a:extLst>
          </p:cNvPr>
          <p:cNvSpPr txBox="1"/>
          <p:nvPr/>
        </p:nvSpPr>
        <p:spPr>
          <a:xfrm>
            <a:off x="143255" y="5105537"/>
            <a:ext cx="4506685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This is the special expression form that you’ll need to know how to convert to CNF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46FA6-BCEC-C241-96EA-E0C8253E8DCD}"/>
              </a:ext>
            </a:extLst>
          </p:cNvPr>
          <p:cNvSpPr txBox="1"/>
          <p:nvPr/>
        </p:nvSpPr>
        <p:spPr>
          <a:xfrm>
            <a:off x="4822371" y="4890093"/>
            <a:ext cx="7097486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Conversion Steps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Use conditional disjunction equivalence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Move negation inwards via </a:t>
            </a:r>
            <a:r>
              <a:rPr lang="en-US" sz="2800" dirty="0" err="1"/>
              <a:t>Demorgan’s</a:t>
            </a:r>
            <a:r>
              <a:rPr lang="en-US" sz="2800" dirty="0"/>
              <a:t> laws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Use distribution to turn into disjunction</a:t>
            </a:r>
          </a:p>
        </p:txBody>
      </p:sp>
    </p:spTree>
    <p:extLst>
      <p:ext uri="{BB962C8B-B14F-4D97-AF65-F5344CB8AC3E}">
        <p14:creationId xmlns:p14="http://schemas.microsoft.com/office/powerpoint/2010/main" val="3202300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230" y="1481709"/>
            <a:ext cx="8010525" cy="31337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4693" y="4215717"/>
            <a:ext cx="98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1a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7BA086-209D-3947-8D4F-BF45ACFCB836}"/>
              </a:ext>
            </a:extLst>
          </p:cNvPr>
          <p:cNvSpPr txBox="1"/>
          <p:nvPr/>
        </p:nvSpPr>
        <p:spPr>
          <a:xfrm>
            <a:off x="7108371" y="89493"/>
            <a:ext cx="483325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Conversion Steps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highlight>
                  <a:srgbClr val="FFFF00"/>
                </a:highlight>
              </a:rPr>
              <a:t>Use conditional disjunction equivalence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Move negation inwards via </a:t>
            </a:r>
            <a:r>
              <a:rPr lang="en-US" dirty="0" err="1"/>
              <a:t>Demorgan’s</a:t>
            </a:r>
            <a:r>
              <a:rPr lang="en-US" dirty="0"/>
              <a:t> laws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Use distribution to turn into disjunction</a:t>
            </a:r>
          </a:p>
        </p:txBody>
      </p:sp>
    </p:spTree>
    <p:extLst>
      <p:ext uri="{BB962C8B-B14F-4D97-AF65-F5344CB8AC3E}">
        <p14:creationId xmlns:p14="http://schemas.microsoft.com/office/powerpoint/2010/main" val="55459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we have more than one variable for a predicate, then we will need multiple quantifiers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457200" lvl="1" indent="0">
              <a:buNone/>
            </a:pPr>
            <a:endParaRPr lang="en-US" dirty="0"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endParaRPr lang="en-US" dirty="0"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Order of the quantified variables does not matter when all the same</a:t>
            </a:r>
          </a:p>
          <a:p>
            <a:pPr lvl="1"/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See Table 1, Section 1.5.3 of the book</a:t>
            </a:r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735" y="2771001"/>
            <a:ext cx="6858001" cy="4881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884" y="3315649"/>
            <a:ext cx="6836852" cy="52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597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950" y="1527429"/>
            <a:ext cx="9620250" cy="3448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579799"/>
            <a:ext cx="14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Steps 1b – 1c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937475-45F3-C249-8D51-E3AA344099A5}"/>
              </a:ext>
            </a:extLst>
          </p:cNvPr>
          <p:cNvSpPr txBox="1"/>
          <p:nvPr/>
        </p:nvSpPr>
        <p:spPr>
          <a:xfrm>
            <a:off x="7108371" y="89493"/>
            <a:ext cx="483325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Conversion Steps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Use conditional disjunction equivalence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highlight>
                  <a:srgbClr val="FFFF00"/>
                </a:highlight>
              </a:rPr>
              <a:t>Move negation inwards via </a:t>
            </a:r>
            <a:r>
              <a:rPr lang="en-US" dirty="0" err="1">
                <a:highlight>
                  <a:srgbClr val="FFFF00"/>
                </a:highlight>
              </a:rPr>
              <a:t>Demorgan’s</a:t>
            </a:r>
            <a:r>
              <a:rPr lang="en-US" dirty="0">
                <a:highlight>
                  <a:srgbClr val="FFFF00"/>
                </a:highlight>
              </a:rPr>
              <a:t> laws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highlight>
                  <a:srgbClr val="FFFF00"/>
                </a:highlight>
              </a:rPr>
              <a:t>Use distribution to turn into disjunction</a:t>
            </a:r>
          </a:p>
        </p:txBody>
      </p:sp>
    </p:spTree>
    <p:extLst>
      <p:ext uri="{BB962C8B-B14F-4D97-AF65-F5344CB8AC3E}">
        <p14:creationId xmlns:p14="http://schemas.microsoft.com/office/powerpoint/2010/main" val="10509971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950" y="1527429"/>
            <a:ext cx="9620250" cy="3448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937475-45F3-C249-8D51-E3AA344099A5}"/>
              </a:ext>
            </a:extLst>
          </p:cNvPr>
          <p:cNvSpPr txBox="1"/>
          <p:nvPr/>
        </p:nvSpPr>
        <p:spPr>
          <a:xfrm>
            <a:off x="7108371" y="89493"/>
            <a:ext cx="483325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Conversion Steps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Use conditional disjunction equivalence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Move negation inwards via </a:t>
            </a:r>
            <a:r>
              <a:rPr lang="en-US" dirty="0" err="1"/>
              <a:t>Demorgan’s</a:t>
            </a:r>
            <a:r>
              <a:rPr lang="en-US" dirty="0"/>
              <a:t> laws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Use distribution to turn into disjunction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925D60-F052-7248-969E-ED7C927B16FA}"/>
              </a:ext>
            </a:extLst>
          </p:cNvPr>
          <p:cNvSpPr/>
          <p:nvPr/>
        </p:nvSpPr>
        <p:spPr>
          <a:xfrm>
            <a:off x="1127950" y="4539343"/>
            <a:ext cx="5693474" cy="83515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B0602-A123-9746-B11F-8BCE3AC04AE9}"/>
              </a:ext>
            </a:extLst>
          </p:cNvPr>
          <p:cNvSpPr txBox="1"/>
          <p:nvPr/>
        </p:nvSpPr>
        <p:spPr>
          <a:xfrm>
            <a:off x="2298357" y="5548184"/>
            <a:ext cx="392081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Conjunctive Normal Form</a:t>
            </a:r>
          </a:p>
        </p:txBody>
      </p:sp>
    </p:spTree>
    <p:extLst>
      <p:ext uri="{BB962C8B-B14F-4D97-AF65-F5344CB8AC3E}">
        <p14:creationId xmlns:p14="http://schemas.microsoft.com/office/powerpoint/2010/main" val="24560846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Logic: Proof by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Proof by Resolution in Predicate Logic: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Convert all predicates into CNF-like predicates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2400" dirty="0"/>
              <a:t>Convert the implications and bi-implications to disjunction</a:t>
            </a:r>
          </a:p>
          <a:p>
            <a:pPr lvl="3"/>
            <a:r>
              <a:rPr lang="en-US" sz="2000" dirty="0"/>
              <a:t>Apply conditional-disjunction equivalence</a:t>
            </a:r>
          </a:p>
          <a:p>
            <a:pPr marL="1371600" lvl="2" indent="-457200">
              <a:buFont typeface="+mj-lt"/>
              <a:buAutoNum type="alphaLcParenR" startAt="2"/>
            </a:pPr>
            <a:r>
              <a:rPr lang="en-US" sz="2400" dirty="0"/>
              <a:t>Move negations inward with De Morgan’s laws</a:t>
            </a:r>
          </a:p>
          <a:p>
            <a:pPr marL="1371600" lvl="2" indent="-457200">
              <a:buFont typeface="+mj-lt"/>
              <a:buAutoNum type="alphaLcParenR" startAt="2"/>
            </a:pPr>
            <a:r>
              <a:rPr lang="en-US" sz="2400" dirty="0"/>
              <a:t>Use Distributive laws to group disjunction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Use Universal Instantiation to create a proposition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Use Resolution to prove new premises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Repeat steps 2 and 3 until proof is finished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CCC92-C094-C142-BF7F-DEBF30E418B8}"/>
              </a:ext>
            </a:extLst>
          </p:cNvPr>
          <p:cNvSpPr txBox="1"/>
          <p:nvPr/>
        </p:nvSpPr>
        <p:spPr>
          <a:xfrm>
            <a:off x="4229247" y="3262630"/>
            <a:ext cx="6694126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Proof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Convert to CNF-like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Use universal instantiation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Use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Repeat </a:t>
            </a:r>
          </a:p>
        </p:txBody>
      </p:sp>
    </p:spTree>
    <p:extLst>
      <p:ext uri="{BB962C8B-B14F-4D97-AF65-F5344CB8AC3E}">
        <p14:creationId xmlns:p14="http://schemas.microsoft.com/office/powerpoint/2010/main" val="30127839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950" y="1527429"/>
            <a:ext cx="9620250" cy="3448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937475-45F3-C249-8D51-E3AA344099A5}"/>
              </a:ext>
            </a:extLst>
          </p:cNvPr>
          <p:cNvSpPr txBox="1"/>
          <p:nvPr/>
        </p:nvSpPr>
        <p:spPr>
          <a:xfrm>
            <a:off x="7108371" y="89493"/>
            <a:ext cx="483325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Proof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to CNF-like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universal instantiation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</a:t>
            </a:r>
          </a:p>
        </p:txBody>
      </p:sp>
    </p:spTree>
    <p:extLst>
      <p:ext uri="{BB962C8B-B14F-4D97-AF65-F5344CB8AC3E}">
        <p14:creationId xmlns:p14="http://schemas.microsoft.com/office/powerpoint/2010/main" val="5809182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18" y="1472565"/>
            <a:ext cx="9620250" cy="3943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208" y="4999983"/>
            <a:ext cx="98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D21DC5-AF1A-AC4A-AAE8-6CDA16124D68}"/>
              </a:ext>
            </a:extLst>
          </p:cNvPr>
          <p:cNvSpPr txBox="1"/>
          <p:nvPr/>
        </p:nvSpPr>
        <p:spPr>
          <a:xfrm>
            <a:off x="7108371" y="89493"/>
            <a:ext cx="483325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Proof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to CNF-like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universal instantiation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</a:t>
            </a:r>
          </a:p>
        </p:txBody>
      </p:sp>
    </p:spTree>
    <p:extLst>
      <p:ext uri="{BB962C8B-B14F-4D97-AF65-F5344CB8AC3E}">
        <p14:creationId xmlns:p14="http://schemas.microsoft.com/office/powerpoint/2010/main" val="2311486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18" y="1472565"/>
            <a:ext cx="9620250" cy="3943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208" y="4999983"/>
            <a:ext cx="98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D21DC5-AF1A-AC4A-AAE8-6CDA16124D68}"/>
              </a:ext>
            </a:extLst>
          </p:cNvPr>
          <p:cNvSpPr txBox="1"/>
          <p:nvPr/>
        </p:nvSpPr>
        <p:spPr>
          <a:xfrm>
            <a:off x="7108371" y="89493"/>
            <a:ext cx="483325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Proof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to CNF-like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universal instantiation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B9506B-98E8-9B43-8FB7-58705F880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156" y="5585254"/>
            <a:ext cx="1699727" cy="9076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BE37CE-92AD-0D4E-A315-D7B3764C4672}"/>
              </a:ext>
            </a:extLst>
          </p:cNvPr>
          <p:cNvSpPr txBox="1"/>
          <p:nvPr/>
        </p:nvSpPr>
        <p:spPr>
          <a:xfrm>
            <a:off x="838200" y="5452985"/>
            <a:ext cx="6270171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If it’s true for all x, it has to be true for every specific element of the domain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89271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18" y="1472565"/>
            <a:ext cx="9620250" cy="3943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208" y="4999983"/>
            <a:ext cx="98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D21DC5-AF1A-AC4A-AAE8-6CDA16124D68}"/>
              </a:ext>
            </a:extLst>
          </p:cNvPr>
          <p:cNvSpPr txBox="1"/>
          <p:nvPr/>
        </p:nvSpPr>
        <p:spPr>
          <a:xfrm>
            <a:off x="7108371" y="89493"/>
            <a:ext cx="483325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Proof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to CNF-like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universal instantiation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B9506B-98E8-9B43-8FB7-58705F880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156" y="5585254"/>
            <a:ext cx="1699727" cy="9076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BE37CE-92AD-0D4E-A315-D7B3764C4672}"/>
              </a:ext>
            </a:extLst>
          </p:cNvPr>
          <p:cNvSpPr txBox="1"/>
          <p:nvPr/>
        </p:nvSpPr>
        <p:spPr>
          <a:xfrm>
            <a:off x="838200" y="5452985"/>
            <a:ext cx="6270171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We get to choose which element</a:t>
            </a:r>
          </a:p>
          <a:p>
            <a:r>
              <a:rPr lang="en-US" sz="2800" dirty="0"/>
              <a:t>Why choose </a:t>
            </a:r>
            <a:r>
              <a:rPr lang="en-US" sz="2800" b="1" i="1" dirty="0"/>
              <a:t>𝑎 </a:t>
            </a:r>
            <a:r>
              <a:rPr lang="en-US" sz="2800" dirty="0"/>
              <a:t>and </a:t>
            </a:r>
            <a:r>
              <a:rPr lang="en-US" sz="2800" b="1" i="1" dirty="0"/>
              <a:t>1?</a:t>
            </a:r>
            <a:endParaRPr lang="en-US" sz="2800" dirty="0"/>
          </a:p>
          <a:p>
            <a:pPr algn="ctr"/>
            <a:r>
              <a:rPr lang="en-US" sz="2800" b="1" i="1" dirty="0"/>
              <a:t>𝑎 represents one specific element </a:t>
            </a:r>
          </a:p>
        </p:txBody>
      </p:sp>
    </p:spTree>
    <p:extLst>
      <p:ext uri="{BB962C8B-B14F-4D97-AF65-F5344CB8AC3E}">
        <p14:creationId xmlns:p14="http://schemas.microsoft.com/office/powerpoint/2010/main" val="5319407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18" y="1472565"/>
            <a:ext cx="9620250" cy="3943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208" y="4999983"/>
            <a:ext cx="98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D21DC5-AF1A-AC4A-AAE8-6CDA16124D68}"/>
              </a:ext>
            </a:extLst>
          </p:cNvPr>
          <p:cNvSpPr txBox="1"/>
          <p:nvPr/>
        </p:nvSpPr>
        <p:spPr>
          <a:xfrm>
            <a:off x="7108371" y="89493"/>
            <a:ext cx="483325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Proof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to CNF-like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universal instantiation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B9506B-98E8-9B43-8FB7-58705F880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156" y="5585254"/>
            <a:ext cx="1699727" cy="9076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BE37CE-92AD-0D4E-A315-D7B3764C4672}"/>
              </a:ext>
            </a:extLst>
          </p:cNvPr>
          <p:cNvSpPr txBox="1"/>
          <p:nvPr/>
        </p:nvSpPr>
        <p:spPr>
          <a:xfrm>
            <a:off x="838200" y="5452985"/>
            <a:ext cx="6270171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We get to choose which element</a:t>
            </a:r>
          </a:p>
          <a:p>
            <a:r>
              <a:rPr lang="en-US" sz="2800" dirty="0"/>
              <a:t>Why choose </a:t>
            </a:r>
            <a:r>
              <a:rPr lang="en-US" sz="2800" b="1" i="1" dirty="0"/>
              <a:t>𝑎 </a:t>
            </a:r>
            <a:r>
              <a:rPr lang="en-US" sz="2800" dirty="0"/>
              <a:t>and </a:t>
            </a:r>
            <a:r>
              <a:rPr lang="en-US" sz="2800" b="1" i="1" dirty="0"/>
              <a:t>1?</a:t>
            </a:r>
            <a:endParaRPr lang="en-US" sz="2800" dirty="0"/>
          </a:p>
          <a:p>
            <a:pPr algn="ctr"/>
            <a:r>
              <a:rPr lang="en-US" sz="2800" b="1" i="1" dirty="0"/>
              <a:t>Match something we know in the KB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950A2B-7CC9-C043-9236-267B5497C6E4}"/>
              </a:ext>
            </a:extLst>
          </p:cNvPr>
          <p:cNvSpPr/>
          <p:nvPr/>
        </p:nvSpPr>
        <p:spPr>
          <a:xfrm>
            <a:off x="1304327" y="3298371"/>
            <a:ext cx="1896073" cy="65314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404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18" y="1472565"/>
            <a:ext cx="9620250" cy="3943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208" y="4999983"/>
            <a:ext cx="98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D21DC5-AF1A-AC4A-AAE8-6CDA16124D68}"/>
              </a:ext>
            </a:extLst>
          </p:cNvPr>
          <p:cNvSpPr txBox="1"/>
          <p:nvPr/>
        </p:nvSpPr>
        <p:spPr>
          <a:xfrm>
            <a:off x="7108371" y="89493"/>
            <a:ext cx="483325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Proof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to CNF-like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universal instantiation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B9506B-98E8-9B43-8FB7-58705F880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156" y="5585254"/>
            <a:ext cx="1699727" cy="9076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11A9E9B-7144-214C-90F2-BF4785F88A0B}"/>
              </a:ext>
            </a:extLst>
          </p:cNvPr>
          <p:cNvSpPr/>
          <p:nvPr/>
        </p:nvSpPr>
        <p:spPr>
          <a:xfrm>
            <a:off x="1471232" y="3129223"/>
            <a:ext cx="1891039" cy="84815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353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06" y="1499997"/>
            <a:ext cx="9696450" cy="4743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208" y="5640063"/>
            <a:ext cx="98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53419-9DF0-0548-B1F5-046096DC7ED5}"/>
              </a:ext>
            </a:extLst>
          </p:cNvPr>
          <p:cNvSpPr txBox="1"/>
          <p:nvPr/>
        </p:nvSpPr>
        <p:spPr>
          <a:xfrm>
            <a:off x="7108371" y="89493"/>
            <a:ext cx="483325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Proof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to CNF-like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universal instantiation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0FD9D-13BC-8A42-BB02-83C1AD4051FE}"/>
              </a:ext>
            </a:extLst>
          </p:cNvPr>
          <p:cNvSpPr txBox="1"/>
          <p:nvPr/>
        </p:nvSpPr>
        <p:spPr>
          <a:xfrm>
            <a:off x="1304327" y="5769429"/>
            <a:ext cx="9510929" cy="6204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we have more than one variable for a predicate, then we will need multiple quantifiers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457200" lvl="1" indent="0">
              <a:buNone/>
            </a:pPr>
            <a:endParaRPr lang="en-US" dirty="0"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endParaRPr lang="en-US" dirty="0"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Order of the quantified variables does not matter when all the same</a:t>
            </a:r>
          </a:p>
          <a:p>
            <a:pPr lvl="1"/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See Table 1, Section 1.5.3 of the book</a:t>
            </a:r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735" y="2771001"/>
            <a:ext cx="6858001" cy="4881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884" y="3315649"/>
            <a:ext cx="6836852" cy="5268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001ED0-9C1F-E042-818E-1BF4B5C89C6C}"/>
              </a:ext>
            </a:extLst>
          </p:cNvPr>
          <p:cNvSpPr txBox="1"/>
          <p:nvPr/>
        </p:nvSpPr>
        <p:spPr>
          <a:xfrm>
            <a:off x="1480457" y="5464629"/>
            <a:ext cx="802572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Think of the first line as saying (p ∧ q) ∧ r = p ∧ (q ∧ r) </a:t>
            </a:r>
          </a:p>
        </p:txBody>
      </p:sp>
    </p:spTree>
    <p:extLst>
      <p:ext uri="{BB962C8B-B14F-4D97-AF65-F5344CB8AC3E}">
        <p14:creationId xmlns:p14="http://schemas.microsoft.com/office/powerpoint/2010/main" val="40561487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06" y="1499997"/>
            <a:ext cx="9696450" cy="4743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208" y="5640063"/>
            <a:ext cx="98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53419-9DF0-0548-B1F5-046096DC7ED5}"/>
              </a:ext>
            </a:extLst>
          </p:cNvPr>
          <p:cNvSpPr txBox="1"/>
          <p:nvPr/>
        </p:nvSpPr>
        <p:spPr>
          <a:xfrm>
            <a:off x="7108371" y="89493"/>
            <a:ext cx="483325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Proof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to CNF-like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universal instantiation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0FD9D-13BC-8A42-BB02-83C1AD4051FE}"/>
              </a:ext>
            </a:extLst>
          </p:cNvPr>
          <p:cNvSpPr txBox="1"/>
          <p:nvPr/>
        </p:nvSpPr>
        <p:spPr>
          <a:xfrm>
            <a:off x="1304327" y="5769429"/>
            <a:ext cx="951092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i="1" dirty="0"/>
              <a:t>Once we apply UI, we can just use resolution from propositional logic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C9AE5E-6135-D544-A252-9380080EC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881" y="2919222"/>
            <a:ext cx="1638300" cy="952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739153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06" y="1499997"/>
            <a:ext cx="9696450" cy="4743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208" y="5640063"/>
            <a:ext cx="98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53419-9DF0-0548-B1F5-046096DC7ED5}"/>
              </a:ext>
            </a:extLst>
          </p:cNvPr>
          <p:cNvSpPr txBox="1"/>
          <p:nvPr/>
        </p:nvSpPr>
        <p:spPr>
          <a:xfrm>
            <a:off x="7108371" y="89493"/>
            <a:ext cx="483325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Proof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to CNF-like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universal instantiation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0FD9D-13BC-8A42-BB02-83C1AD4051FE}"/>
              </a:ext>
            </a:extLst>
          </p:cNvPr>
          <p:cNvSpPr txBox="1"/>
          <p:nvPr/>
        </p:nvSpPr>
        <p:spPr>
          <a:xfrm>
            <a:off x="1304327" y="5769429"/>
            <a:ext cx="951092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i="1" dirty="0"/>
              <a:t>Now what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C9AE5E-6135-D544-A252-9380080EC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881" y="2919222"/>
            <a:ext cx="1638300" cy="952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308647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06" y="1499997"/>
            <a:ext cx="9696450" cy="4743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208" y="5640063"/>
            <a:ext cx="98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53419-9DF0-0548-B1F5-046096DC7ED5}"/>
              </a:ext>
            </a:extLst>
          </p:cNvPr>
          <p:cNvSpPr txBox="1"/>
          <p:nvPr/>
        </p:nvSpPr>
        <p:spPr>
          <a:xfrm>
            <a:off x="7108371" y="89493"/>
            <a:ext cx="483325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Proof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to CNF-like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universal instantiation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</a:t>
            </a:r>
          </a:p>
        </p:txBody>
      </p:sp>
    </p:spTree>
    <p:extLst>
      <p:ext uri="{BB962C8B-B14F-4D97-AF65-F5344CB8AC3E}">
        <p14:creationId xmlns:p14="http://schemas.microsoft.com/office/powerpoint/2010/main" val="13585564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10548"/>
          <a:stretch/>
        </p:blipFill>
        <p:spPr>
          <a:xfrm>
            <a:off x="1100518" y="1472565"/>
            <a:ext cx="9620250" cy="35274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208" y="4999983"/>
            <a:ext cx="98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D21DC5-AF1A-AC4A-AAE8-6CDA16124D68}"/>
              </a:ext>
            </a:extLst>
          </p:cNvPr>
          <p:cNvSpPr txBox="1"/>
          <p:nvPr/>
        </p:nvSpPr>
        <p:spPr>
          <a:xfrm>
            <a:off x="7108371" y="89493"/>
            <a:ext cx="483325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Proof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to CNF-like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universal instantiation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B9506B-98E8-9B43-8FB7-58705F880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156" y="5585254"/>
            <a:ext cx="1699727" cy="9076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BE37CE-92AD-0D4E-A315-D7B3764C4672}"/>
              </a:ext>
            </a:extLst>
          </p:cNvPr>
          <p:cNvSpPr txBox="1"/>
          <p:nvPr/>
        </p:nvSpPr>
        <p:spPr>
          <a:xfrm>
            <a:off x="838200" y="5452985"/>
            <a:ext cx="6270171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We get to choose which element</a:t>
            </a:r>
          </a:p>
          <a:p>
            <a:r>
              <a:rPr lang="en-US" sz="2800" dirty="0"/>
              <a:t>What if we had chosen </a:t>
            </a:r>
            <a:r>
              <a:rPr lang="en-US" sz="2800" i="1" dirty="0"/>
              <a:t>c</a:t>
            </a:r>
            <a:r>
              <a:rPr lang="en-US" sz="2800" dirty="0"/>
              <a:t> and </a:t>
            </a:r>
            <a:r>
              <a:rPr lang="en-US" sz="2800" i="1" dirty="0"/>
              <a:t>3?</a:t>
            </a:r>
            <a:endParaRPr lang="en-US" sz="2800" dirty="0"/>
          </a:p>
          <a:p>
            <a:pPr algn="ctr"/>
            <a:r>
              <a:rPr lang="en-US" sz="2800" b="1" i="1" dirty="0"/>
              <a:t>𝑎 represents one specific element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0AF4E-FE78-9C46-A069-1770B07C7912}"/>
              </a:ext>
            </a:extLst>
          </p:cNvPr>
          <p:cNvSpPr/>
          <p:nvPr/>
        </p:nvSpPr>
        <p:spPr>
          <a:xfrm>
            <a:off x="1471232" y="3611137"/>
            <a:ext cx="1891039" cy="84815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235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909B0F7-0AAD-0244-B367-E7250721C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18" y="1472565"/>
            <a:ext cx="9620250" cy="3943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208" y="4999983"/>
            <a:ext cx="98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D21DC5-AF1A-AC4A-AAE8-6CDA16124D68}"/>
              </a:ext>
            </a:extLst>
          </p:cNvPr>
          <p:cNvSpPr txBox="1"/>
          <p:nvPr/>
        </p:nvSpPr>
        <p:spPr>
          <a:xfrm>
            <a:off x="7108371" y="89493"/>
            <a:ext cx="483325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Proof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to CNF-like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universal instantiation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(choose something else in domain)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B9506B-98E8-9B43-8FB7-58705F880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156" y="5585254"/>
            <a:ext cx="1699727" cy="9076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BE37CE-92AD-0D4E-A315-D7B3764C4672}"/>
              </a:ext>
            </a:extLst>
          </p:cNvPr>
          <p:cNvSpPr txBox="1"/>
          <p:nvPr/>
        </p:nvSpPr>
        <p:spPr>
          <a:xfrm>
            <a:off x="838200" y="5452985"/>
            <a:ext cx="6270171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We get to choose which element</a:t>
            </a:r>
          </a:p>
          <a:p>
            <a:r>
              <a:rPr lang="en-US" sz="2800" dirty="0"/>
              <a:t>What if we had chosen </a:t>
            </a:r>
            <a:r>
              <a:rPr lang="en-US" sz="2800" i="1" dirty="0"/>
              <a:t>c</a:t>
            </a:r>
            <a:r>
              <a:rPr lang="en-US" sz="2800" dirty="0"/>
              <a:t> and </a:t>
            </a:r>
            <a:r>
              <a:rPr lang="en-US" sz="2800" i="1" dirty="0"/>
              <a:t>3?</a:t>
            </a:r>
            <a:endParaRPr lang="en-US" sz="2800" dirty="0"/>
          </a:p>
          <a:p>
            <a:pPr algn="ctr"/>
            <a:r>
              <a:rPr lang="en-US" sz="2800" b="1" i="1" dirty="0"/>
              <a:t>𝑎 represents one specific element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0AF4E-FE78-9C46-A069-1770B07C7912}"/>
              </a:ext>
            </a:extLst>
          </p:cNvPr>
          <p:cNvSpPr/>
          <p:nvPr/>
        </p:nvSpPr>
        <p:spPr>
          <a:xfrm>
            <a:off x="7085980" y="994296"/>
            <a:ext cx="1891039" cy="84815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809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51FA8-5845-1A18-2690-889BC59E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Generalization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FD216-694A-1C64-D10F-C9F12BB012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You’ll need this </a:t>
            </a:r>
            <a:r>
              <a:rPr lang="en-US"/>
              <a:t>on Homework 13</a:t>
            </a:r>
          </a:p>
        </p:txBody>
      </p:sp>
    </p:spTree>
    <p:extLst>
      <p:ext uri="{BB962C8B-B14F-4D97-AF65-F5344CB8AC3E}">
        <p14:creationId xmlns:p14="http://schemas.microsoft.com/office/powerpoint/2010/main" val="25871265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7440ED-28FF-9CFD-7E58-99DB93D6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Generalization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D5B51F-4208-6F06-4462-0306C6CDA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1687"/>
            <a:ext cx="42926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426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7440ED-28FF-9CFD-7E58-99DB93D6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Generalization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D5B51F-4208-6F06-4462-0306C6CDA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1687"/>
            <a:ext cx="4292600" cy="800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6EAA52-E9ED-F2CC-F86B-857E1F6E90DB}"/>
              </a:ext>
            </a:extLst>
          </p:cNvPr>
          <p:cNvSpPr txBox="1"/>
          <p:nvPr/>
        </p:nvSpPr>
        <p:spPr>
          <a:xfrm>
            <a:off x="6576851" y="2421027"/>
            <a:ext cx="3049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Universal quantifier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7F91A20-6307-F898-E4B6-ED602CC44585}"/>
              </a:ext>
            </a:extLst>
          </p:cNvPr>
          <p:cNvSpPr/>
          <p:nvPr/>
        </p:nvSpPr>
        <p:spPr>
          <a:xfrm rot="10800000">
            <a:off x="5650370" y="2141467"/>
            <a:ext cx="653319" cy="166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BD9FE1F-1BBA-2689-6188-03B645A00A44}"/>
              </a:ext>
            </a:extLst>
          </p:cNvPr>
          <p:cNvSpPr/>
          <p:nvPr/>
        </p:nvSpPr>
        <p:spPr>
          <a:xfrm rot="10800000">
            <a:off x="5663683" y="2644892"/>
            <a:ext cx="653319" cy="166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D8695E-839A-8723-971D-AD2C3027529F}"/>
              </a:ext>
            </a:extLst>
          </p:cNvPr>
          <p:cNvGrpSpPr/>
          <p:nvPr/>
        </p:nvGrpSpPr>
        <p:grpSpPr>
          <a:xfrm>
            <a:off x="6576851" y="1908517"/>
            <a:ext cx="4405730" cy="523220"/>
            <a:chOff x="6590164" y="2442659"/>
            <a:chExt cx="4405730" cy="5232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025A58-1354-512F-2935-CE0F51C3D4ED}"/>
                </a:ext>
              </a:extLst>
            </p:cNvPr>
            <p:cNvSpPr txBox="1"/>
            <p:nvPr/>
          </p:nvSpPr>
          <p:spPr>
            <a:xfrm>
              <a:off x="6590164" y="2442659"/>
              <a:ext cx="26721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Specific instance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BEE098C-6532-7CD2-13B8-E11057D6C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92494" y="2559044"/>
              <a:ext cx="1803400" cy="266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87580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7440ED-28FF-9CFD-7E58-99DB93D6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Generalization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D5B51F-4208-6F06-4462-0306C6CDA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1687"/>
            <a:ext cx="4292600" cy="800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6EAA52-E9ED-F2CC-F86B-857E1F6E90DB}"/>
              </a:ext>
            </a:extLst>
          </p:cNvPr>
          <p:cNvSpPr txBox="1"/>
          <p:nvPr/>
        </p:nvSpPr>
        <p:spPr>
          <a:xfrm>
            <a:off x="6576851" y="2421027"/>
            <a:ext cx="3049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Universal quantifier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7F91A20-6307-F898-E4B6-ED602CC44585}"/>
              </a:ext>
            </a:extLst>
          </p:cNvPr>
          <p:cNvSpPr/>
          <p:nvPr/>
        </p:nvSpPr>
        <p:spPr>
          <a:xfrm rot="10800000">
            <a:off x="5650370" y="2141467"/>
            <a:ext cx="653319" cy="166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BD9FE1F-1BBA-2689-6188-03B645A00A44}"/>
              </a:ext>
            </a:extLst>
          </p:cNvPr>
          <p:cNvSpPr/>
          <p:nvPr/>
        </p:nvSpPr>
        <p:spPr>
          <a:xfrm rot="10800000">
            <a:off x="5663683" y="2644892"/>
            <a:ext cx="653319" cy="166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D8695E-839A-8723-971D-AD2C3027529F}"/>
              </a:ext>
            </a:extLst>
          </p:cNvPr>
          <p:cNvGrpSpPr/>
          <p:nvPr/>
        </p:nvGrpSpPr>
        <p:grpSpPr>
          <a:xfrm>
            <a:off x="6576851" y="1908517"/>
            <a:ext cx="4405730" cy="523220"/>
            <a:chOff x="6590164" y="2442659"/>
            <a:chExt cx="4405730" cy="5232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025A58-1354-512F-2935-CE0F51C3D4ED}"/>
                </a:ext>
              </a:extLst>
            </p:cNvPr>
            <p:cNvSpPr txBox="1"/>
            <p:nvPr/>
          </p:nvSpPr>
          <p:spPr>
            <a:xfrm>
              <a:off x="6590164" y="2442659"/>
              <a:ext cx="26721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trike="sngStrike" dirty="0"/>
                <a:t>Specific instance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BEE098C-6532-7CD2-13B8-E11057D6C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92494" y="2559044"/>
              <a:ext cx="1803400" cy="266700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5C3F5548-2FDE-9C97-D3BA-15C2C0CD4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151" y="4057964"/>
            <a:ext cx="5346700" cy="3683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228A2ABC-CBE0-A475-D07E-52B621736FE8}"/>
              </a:ext>
            </a:extLst>
          </p:cNvPr>
          <p:cNvSpPr/>
          <p:nvPr/>
        </p:nvSpPr>
        <p:spPr>
          <a:xfrm>
            <a:off x="5130800" y="3818035"/>
            <a:ext cx="989074" cy="84815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FC9804-09FE-858E-6C95-0B217D648E3B}"/>
              </a:ext>
            </a:extLst>
          </p:cNvPr>
          <p:cNvSpPr/>
          <p:nvPr/>
        </p:nvSpPr>
        <p:spPr>
          <a:xfrm>
            <a:off x="8754456" y="1803707"/>
            <a:ext cx="989074" cy="84815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204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7440ED-28FF-9CFD-7E58-99DB93D6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Generalization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D5B51F-4208-6F06-4462-0306C6CDA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1687"/>
            <a:ext cx="4292600" cy="800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6EAA52-E9ED-F2CC-F86B-857E1F6E90DB}"/>
              </a:ext>
            </a:extLst>
          </p:cNvPr>
          <p:cNvSpPr txBox="1"/>
          <p:nvPr/>
        </p:nvSpPr>
        <p:spPr>
          <a:xfrm>
            <a:off x="6576851" y="2421027"/>
            <a:ext cx="3049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Universal quantifier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7F91A20-6307-F898-E4B6-ED602CC44585}"/>
              </a:ext>
            </a:extLst>
          </p:cNvPr>
          <p:cNvSpPr/>
          <p:nvPr/>
        </p:nvSpPr>
        <p:spPr>
          <a:xfrm rot="10800000">
            <a:off x="5650370" y="2141467"/>
            <a:ext cx="653319" cy="166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BD9FE1F-1BBA-2689-6188-03B645A00A44}"/>
              </a:ext>
            </a:extLst>
          </p:cNvPr>
          <p:cNvSpPr/>
          <p:nvPr/>
        </p:nvSpPr>
        <p:spPr>
          <a:xfrm rot="10800000">
            <a:off x="5663683" y="2644892"/>
            <a:ext cx="653319" cy="166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D8695E-839A-8723-971D-AD2C3027529F}"/>
              </a:ext>
            </a:extLst>
          </p:cNvPr>
          <p:cNvGrpSpPr/>
          <p:nvPr/>
        </p:nvGrpSpPr>
        <p:grpSpPr>
          <a:xfrm>
            <a:off x="6576851" y="1908517"/>
            <a:ext cx="4405730" cy="523220"/>
            <a:chOff x="6590164" y="2442659"/>
            <a:chExt cx="4405730" cy="5232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025A58-1354-512F-2935-CE0F51C3D4ED}"/>
                </a:ext>
              </a:extLst>
            </p:cNvPr>
            <p:cNvSpPr txBox="1"/>
            <p:nvPr/>
          </p:nvSpPr>
          <p:spPr>
            <a:xfrm>
              <a:off x="6590164" y="2442659"/>
              <a:ext cx="26721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Specific instance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BEE098C-6532-7CD2-13B8-E11057D6C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92494" y="2559044"/>
              <a:ext cx="1803400" cy="2667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61F00DF-0CF2-FBFD-963B-75192D5D1609}"/>
              </a:ext>
            </a:extLst>
          </p:cNvPr>
          <p:cNvSpPr txBox="1"/>
          <p:nvPr/>
        </p:nvSpPr>
        <p:spPr>
          <a:xfrm>
            <a:off x="7191635" y="1202925"/>
            <a:ext cx="2353529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“</a:t>
            </a:r>
            <a:r>
              <a:rPr lang="en-US" sz="3200" b="1" i="1" dirty="0"/>
              <a:t>the</a:t>
            </a:r>
            <a:r>
              <a:rPr lang="en-US" sz="3200" dirty="0"/>
              <a:t> human”</a:t>
            </a:r>
          </a:p>
        </p:txBody>
      </p:sp>
    </p:spTree>
    <p:extLst>
      <p:ext uri="{BB962C8B-B14F-4D97-AF65-F5344CB8AC3E}">
        <p14:creationId xmlns:p14="http://schemas.microsoft.com/office/powerpoint/2010/main" val="295674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we have more than one variable for a predicate, then we will need multiple quantifiers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but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pPr lvl="1"/>
            <a:endParaRPr lang="en-US" dirty="0"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endParaRPr lang="en-US" dirty="0"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735" y="2771001"/>
            <a:ext cx="6858001" cy="4881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884" y="3315649"/>
            <a:ext cx="6836852" cy="5268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6735" y="4347106"/>
            <a:ext cx="6837997" cy="50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11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7440ED-28FF-9CFD-7E58-99DB93D6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Generalization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D5B51F-4208-6F06-4462-0306C6CDA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1687"/>
            <a:ext cx="4292600" cy="800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6EAA52-E9ED-F2CC-F86B-857E1F6E90DB}"/>
              </a:ext>
            </a:extLst>
          </p:cNvPr>
          <p:cNvSpPr txBox="1"/>
          <p:nvPr/>
        </p:nvSpPr>
        <p:spPr>
          <a:xfrm>
            <a:off x="6576851" y="2421027"/>
            <a:ext cx="3049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Universal quantifier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7F91A20-6307-F898-E4B6-ED602CC44585}"/>
              </a:ext>
            </a:extLst>
          </p:cNvPr>
          <p:cNvSpPr/>
          <p:nvPr/>
        </p:nvSpPr>
        <p:spPr>
          <a:xfrm rot="10800000">
            <a:off x="5650370" y="2141467"/>
            <a:ext cx="653319" cy="166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BD9FE1F-1BBA-2689-6188-03B645A00A44}"/>
              </a:ext>
            </a:extLst>
          </p:cNvPr>
          <p:cNvSpPr/>
          <p:nvPr/>
        </p:nvSpPr>
        <p:spPr>
          <a:xfrm rot="10800000">
            <a:off x="5663683" y="2644892"/>
            <a:ext cx="653319" cy="166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C16C54-D05D-BE01-5002-2E0E0B939881}"/>
              </a:ext>
            </a:extLst>
          </p:cNvPr>
          <p:cNvGrpSpPr/>
          <p:nvPr/>
        </p:nvGrpSpPr>
        <p:grpSpPr>
          <a:xfrm>
            <a:off x="6576851" y="1908517"/>
            <a:ext cx="4598915" cy="523220"/>
            <a:chOff x="6576851" y="1908517"/>
            <a:chExt cx="4598915" cy="52322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4216CAC-37D7-082F-24EF-62B55EE2B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2366" y="2009421"/>
              <a:ext cx="1803400" cy="3429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025A58-1354-512F-2935-CE0F51C3D4ED}"/>
                </a:ext>
              </a:extLst>
            </p:cNvPr>
            <p:cNvSpPr txBox="1"/>
            <p:nvPr/>
          </p:nvSpPr>
          <p:spPr>
            <a:xfrm>
              <a:off x="6576851" y="1908517"/>
              <a:ext cx="27835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highlight>
                    <a:srgbClr val="FFFF00"/>
                  </a:highlight>
                </a:rPr>
                <a:t>Arbitrary</a:t>
              </a:r>
              <a:r>
                <a:rPr lang="en-US" sz="2800" dirty="0"/>
                <a:t> instance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FC6C512-C78C-1448-A33B-A347D2A07056}"/>
              </a:ext>
            </a:extLst>
          </p:cNvPr>
          <p:cNvSpPr/>
          <p:nvPr/>
        </p:nvSpPr>
        <p:spPr>
          <a:xfrm>
            <a:off x="9192214" y="1750398"/>
            <a:ext cx="989074" cy="84815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209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7440ED-28FF-9CFD-7E58-99DB93D6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Generalization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D5B51F-4208-6F06-4462-0306C6CDA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1687"/>
            <a:ext cx="4292600" cy="800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6EAA52-E9ED-F2CC-F86B-857E1F6E90DB}"/>
              </a:ext>
            </a:extLst>
          </p:cNvPr>
          <p:cNvSpPr txBox="1"/>
          <p:nvPr/>
        </p:nvSpPr>
        <p:spPr>
          <a:xfrm>
            <a:off x="6576851" y="2421027"/>
            <a:ext cx="3049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Universal quantifier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7F91A20-6307-F898-E4B6-ED602CC44585}"/>
              </a:ext>
            </a:extLst>
          </p:cNvPr>
          <p:cNvSpPr/>
          <p:nvPr/>
        </p:nvSpPr>
        <p:spPr>
          <a:xfrm rot="10800000">
            <a:off x="5650370" y="2141467"/>
            <a:ext cx="653319" cy="166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BD9FE1F-1BBA-2689-6188-03B645A00A44}"/>
              </a:ext>
            </a:extLst>
          </p:cNvPr>
          <p:cNvSpPr/>
          <p:nvPr/>
        </p:nvSpPr>
        <p:spPr>
          <a:xfrm rot="10800000">
            <a:off x="5663683" y="2644892"/>
            <a:ext cx="653319" cy="166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C16C54-D05D-BE01-5002-2E0E0B939881}"/>
              </a:ext>
            </a:extLst>
          </p:cNvPr>
          <p:cNvGrpSpPr/>
          <p:nvPr/>
        </p:nvGrpSpPr>
        <p:grpSpPr>
          <a:xfrm>
            <a:off x="6576851" y="1908517"/>
            <a:ext cx="4598915" cy="523220"/>
            <a:chOff x="6576851" y="1908517"/>
            <a:chExt cx="4598915" cy="52322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4216CAC-37D7-082F-24EF-62B55EE2B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2366" y="2009421"/>
              <a:ext cx="1803400" cy="3429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025A58-1354-512F-2935-CE0F51C3D4ED}"/>
                </a:ext>
              </a:extLst>
            </p:cNvPr>
            <p:cNvSpPr txBox="1"/>
            <p:nvPr/>
          </p:nvSpPr>
          <p:spPr>
            <a:xfrm>
              <a:off x="6576851" y="1908517"/>
              <a:ext cx="27835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Arbitrary instance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E4D192A-921A-C7F4-CD74-329110B7EF64}"/>
              </a:ext>
            </a:extLst>
          </p:cNvPr>
          <p:cNvSpPr txBox="1"/>
          <p:nvPr/>
        </p:nvSpPr>
        <p:spPr>
          <a:xfrm>
            <a:off x="7191635" y="1202925"/>
            <a:ext cx="2012089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“</a:t>
            </a:r>
            <a:r>
              <a:rPr lang="en-US" sz="3200" b="1" i="1" dirty="0"/>
              <a:t>a</a:t>
            </a:r>
            <a:r>
              <a:rPr lang="en-US" sz="3200" dirty="0"/>
              <a:t> human”</a:t>
            </a:r>
          </a:p>
        </p:txBody>
      </p:sp>
    </p:spTree>
    <p:extLst>
      <p:ext uri="{BB962C8B-B14F-4D97-AF65-F5344CB8AC3E}">
        <p14:creationId xmlns:p14="http://schemas.microsoft.com/office/powerpoint/2010/main" val="11422279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7440ED-28FF-9CFD-7E58-99DB93D6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Generalization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D5B51F-4208-6F06-4462-0306C6CDA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1687"/>
            <a:ext cx="4292600" cy="800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6EAA52-E9ED-F2CC-F86B-857E1F6E90DB}"/>
              </a:ext>
            </a:extLst>
          </p:cNvPr>
          <p:cNvSpPr txBox="1"/>
          <p:nvPr/>
        </p:nvSpPr>
        <p:spPr>
          <a:xfrm>
            <a:off x="6576851" y="2421027"/>
            <a:ext cx="3049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Universal quantifier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7F91A20-6307-F898-E4B6-ED602CC44585}"/>
              </a:ext>
            </a:extLst>
          </p:cNvPr>
          <p:cNvSpPr/>
          <p:nvPr/>
        </p:nvSpPr>
        <p:spPr>
          <a:xfrm rot="10800000">
            <a:off x="5650370" y="2141467"/>
            <a:ext cx="653319" cy="166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BD9FE1F-1BBA-2689-6188-03B645A00A44}"/>
              </a:ext>
            </a:extLst>
          </p:cNvPr>
          <p:cNvSpPr/>
          <p:nvPr/>
        </p:nvSpPr>
        <p:spPr>
          <a:xfrm rot="10800000">
            <a:off x="5663683" y="2644892"/>
            <a:ext cx="653319" cy="166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C16C54-D05D-BE01-5002-2E0E0B939881}"/>
              </a:ext>
            </a:extLst>
          </p:cNvPr>
          <p:cNvGrpSpPr/>
          <p:nvPr/>
        </p:nvGrpSpPr>
        <p:grpSpPr>
          <a:xfrm>
            <a:off x="6576851" y="1908517"/>
            <a:ext cx="4598915" cy="523220"/>
            <a:chOff x="6576851" y="1908517"/>
            <a:chExt cx="4598915" cy="52322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4216CAC-37D7-082F-24EF-62B55EE2B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2366" y="2009421"/>
              <a:ext cx="1803400" cy="3429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025A58-1354-512F-2935-CE0F51C3D4ED}"/>
                </a:ext>
              </a:extLst>
            </p:cNvPr>
            <p:cNvSpPr txBox="1"/>
            <p:nvPr/>
          </p:nvSpPr>
          <p:spPr>
            <a:xfrm>
              <a:off x="6576851" y="1908517"/>
              <a:ext cx="27835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Arbitrary instance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FC6C512-C78C-1448-A33B-A347D2A07056}"/>
              </a:ext>
            </a:extLst>
          </p:cNvPr>
          <p:cNvSpPr/>
          <p:nvPr/>
        </p:nvSpPr>
        <p:spPr>
          <a:xfrm>
            <a:off x="9192214" y="1750398"/>
            <a:ext cx="989074" cy="84815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96C939-E2F6-829D-CCDB-CCC8EFC33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764" y="4242114"/>
            <a:ext cx="5943600" cy="368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FA85ED-2626-659B-DF09-0DAD8FC3C8AE}"/>
              </a:ext>
            </a:extLst>
          </p:cNvPr>
          <p:cNvSpPr txBox="1"/>
          <p:nvPr/>
        </p:nvSpPr>
        <p:spPr>
          <a:xfrm>
            <a:off x="1206031" y="4859147"/>
            <a:ext cx="59943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 is a “place holder”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referring to an element of the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but not a specific element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C26F9-1F7B-E481-99D1-04A96F4A0771}"/>
              </a:ext>
            </a:extLst>
          </p:cNvPr>
          <p:cNvSpPr txBox="1"/>
          <p:nvPr/>
        </p:nvSpPr>
        <p:spPr>
          <a:xfrm>
            <a:off x="7464768" y="5259256"/>
            <a:ext cx="2012089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“</a:t>
            </a:r>
            <a:r>
              <a:rPr lang="en-US" sz="3200" b="1" i="1" dirty="0"/>
              <a:t>a</a:t>
            </a:r>
            <a:r>
              <a:rPr lang="en-US" sz="3200" dirty="0"/>
              <a:t> human”</a:t>
            </a:r>
          </a:p>
        </p:txBody>
      </p:sp>
    </p:spTree>
    <p:extLst>
      <p:ext uri="{BB962C8B-B14F-4D97-AF65-F5344CB8AC3E}">
        <p14:creationId xmlns:p14="http://schemas.microsoft.com/office/powerpoint/2010/main" val="7904152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51FA8-5845-1A18-2690-889BC59E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FD216-694A-1C64-D10F-C9F12BB012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213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Exercise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67" y="1413319"/>
            <a:ext cx="77152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94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</a:t>
            </a:r>
            <a:r>
              <a:rPr lang="en-US" dirty="0" err="1"/>
              <a:t>Datalog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12042" cy="4351338"/>
          </a:xfrm>
        </p:spPr>
        <p:txBody>
          <a:bodyPr/>
          <a:lstStyle/>
          <a:p>
            <a:r>
              <a:rPr lang="en-US" sz="2400" dirty="0"/>
              <a:t>Recall the proof premises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and the conclusion to prove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750242" y="1825625"/>
            <a:ext cx="622448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This is the corresponding </a:t>
            </a:r>
            <a:r>
              <a:rPr lang="en-US" sz="2400" dirty="0" err="1"/>
              <a:t>Datalog</a:t>
            </a:r>
            <a:r>
              <a:rPr lang="en-US" sz="2400" dirty="0"/>
              <a:t> program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320925"/>
            <a:ext cx="4740592" cy="20654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692" y="2320925"/>
            <a:ext cx="1931562" cy="31642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362" y="2320925"/>
            <a:ext cx="4023360" cy="17853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650" y="5045393"/>
            <a:ext cx="1860405" cy="51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967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</a:t>
            </a:r>
            <a:r>
              <a:rPr lang="en-US" dirty="0" err="1"/>
              <a:t>Datalog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12042" cy="4351338"/>
          </a:xfrm>
        </p:spPr>
        <p:txBody>
          <a:bodyPr/>
          <a:lstStyle/>
          <a:p>
            <a:r>
              <a:rPr lang="en-US" sz="2400" dirty="0"/>
              <a:t>Recall the proof premises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and the conclusion to prove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750242" y="1825625"/>
            <a:ext cx="622448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This is the corresponding </a:t>
            </a:r>
            <a:r>
              <a:rPr lang="en-US" sz="2400" dirty="0" err="1"/>
              <a:t>Datalog</a:t>
            </a:r>
            <a:r>
              <a:rPr lang="en-US" sz="2400" dirty="0"/>
              <a:t> program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320925"/>
            <a:ext cx="4740592" cy="20654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692" y="2320925"/>
            <a:ext cx="1931562" cy="31642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362" y="2320925"/>
            <a:ext cx="4023360" cy="17853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650" y="5045393"/>
            <a:ext cx="1860405" cy="5172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4D7950-DA82-8749-88A6-A76221E5CE5B}"/>
              </a:ext>
            </a:extLst>
          </p:cNvPr>
          <p:cNvSpPr txBox="1"/>
          <p:nvPr/>
        </p:nvSpPr>
        <p:spPr>
          <a:xfrm>
            <a:off x="508732" y="5473005"/>
            <a:ext cx="6270171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We can answer </a:t>
            </a:r>
            <a:r>
              <a:rPr lang="en-US" sz="2800" dirty="0" err="1"/>
              <a:t>datalog</a:t>
            </a:r>
            <a:r>
              <a:rPr lang="en-US" sz="2800" dirty="0"/>
              <a:t> queries using</a:t>
            </a:r>
          </a:p>
          <a:p>
            <a:r>
              <a:rPr lang="en-US" sz="2800" dirty="0"/>
              <a:t>proofs in predicate logic, and resolution </a:t>
            </a:r>
          </a:p>
          <a:p>
            <a:r>
              <a:rPr lang="en-US" sz="2800" dirty="0"/>
              <a:t>is the only rule of inference we need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2D99F6-ECF2-EC4D-8AF6-8E8BB4EDE949}"/>
              </a:ext>
            </a:extLst>
          </p:cNvPr>
          <p:cNvSpPr/>
          <p:nvPr/>
        </p:nvSpPr>
        <p:spPr>
          <a:xfrm>
            <a:off x="8294294" y="3538260"/>
            <a:ext cx="1891039" cy="84815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F371D2-F615-6743-8C4E-C7B818D6AAEC}"/>
              </a:ext>
            </a:extLst>
          </p:cNvPr>
          <p:cNvSpPr/>
          <p:nvPr/>
        </p:nvSpPr>
        <p:spPr>
          <a:xfrm>
            <a:off x="979016" y="4759357"/>
            <a:ext cx="1891039" cy="84815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40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Exercise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83" y="1399603"/>
            <a:ext cx="9725025" cy="4314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7530" y="472387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1</a:t>
            </a:r>
          </a:p>
        </p:txBody>
      </p:sp>
      <p:sp>
        <p:nvSpPr>
          <p:cNvPr id="7" name="Left Bracket 6"/>
          <p:cNvSpPr/>
          <p:nvPr/>
        </p:nvSpPr>
        <p:spPr>
          <a:xfrm>
            <a:off x="1087183" y="4270248"/>
            <a:ext cx="323794" cy="1225296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F1A8A6-C9C3-894E-B6F3-530DC85A3EF5}"/>
              </a:ext>
            </a:extLst>
          </p:cNvPr>
          <p:cNvSpPr txBox="1"/>
          <p:nvPr/>
        </p:nvSpPr>
        <p:spPr>
          <a:xfrm>
            <a:off x="7108371" y="2407"/>
            <a:ext cx="483325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Proof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to CNF-like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universal instantiation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(choose something else in domain)</a:t>
            </a:r>
          </a:p>
        </p:txBody>
      </p:sp>
    </p:spTree>
    <p:extLst>
      <p:ext uri="{BB962C8B-B14F-4D97-AF65-F5344CB8AC3E}">
        <p14:creationId xmlns:p14="http://schemas.microsoft.com/office/powerpoint/2010/main" val="41768210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756" y="77771"/>
            <a:ext cx="9925050" cy="6677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4103" y="4378190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6519" y="4964577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3</a:t>
            </a:r>
          </a:p>
        </p:txBody>
      </p:sp>
      <p:sp>
        <p:nvSpPr>
          <p:cNvPr id="7" name="Left Bracket 6"/>
          <p:cNvSpPr/>
          <p:nvPr/>
        </p:nvSpPr>
        <p:spPr>
          <a:xfrm>
            <a:off x="1706174" y="4943706"/>
            <a:ext cx="323794" cy="411075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6521" y="3416284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1</a:t>
            </a:r>
          </a:p>
        </p:txBody>
      </p:sp>
      <p:sp>
        <p:nvSpPr>
          <p:cNvPr id="9" name="Left Bracket 8"/>
          <p:cNvSpPr/>
          <p:nvPr/>
        </p:nvSpPr>
        <p:spPr>
          <a:xfrm>
            <a:off x="1706174" y="2962656"/>
            <a:ext cx="323794" cy="1225296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706174" y="4562856"/>
            <a:ext cx="32379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34103" y="557183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6519" y="6158223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3</a:t>
            </a:r>
          </a:p>
        </p:txBody>
      </p:sp>
      <p:sp>
        <p:nvSpPr>
          <p:cNvPr id="13" name="Left Bracket 12"/>
          <p:cNvSpPr/>
          <p:nvPr/>
        </p:nvSpPr>
        <p:spPr>
          <a:xfrm>
            <a:off x="1706174" y="6137352"/>
            <a:ext cx="323794" cy="411075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706174" y="5756502"/>
            <a:ext cx="32379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ket 14"/>
          <p:cNvSpPr/>
          <p:nvPr/>
        </p:nvSpPr>
        <p:spPr>
          <a:xfrm>
            <a:off x="916519" y="5446776"/>
            <a:ext cx="323794" cy="1225296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3804" y="5874758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284EF5-DAD0-E848-9E51-82C044C71632}"/>
              </a:ext>
            </a:extLst>
          </p:cNvPr>
          <p:cNvSpPr txBox="1"/>
          <p:nvPr/>
        </p:nvSpPr>
        <p:spPr>
          <a:xfrm>
            <a:off x="7108371" y="2407"/>
            <a:ext cx="483325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Proof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to CNF-like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universal instantiation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(choose something else in domain)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5131D7-C3F9-5E45-BCA1-B2F2ABF853E8}"/>
              </a:ext>
            </a:extLst>
          </p:cNvPr>
          <p:cNvSpPr txBox="1"/>
          <p:nvPr/>
        </p:nvSpPr>
        <p:spPr>
          <a:xfrm>
            <a:off x="103804" y="4364621"/>
            <a:ext cx="11707195" cy="24156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132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756" y="88657"/>
            <a:ext cx="9925050" cy="6677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4103" y="4378190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6519" y="4964577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3</a:t>
            </a:r>
          </a:p>
        </p:txBody>
      </p:sp>
      <p:sp>
        <p:nvSpPr>
          <p:cNvPr id="7" name="Left Bracket 6"/>
          <p:cNvSpPr/>
          <p:nvPr/>
        </p:nvSpPr>
        <p:spPr>
          <a:xfrm>
            <a:off x="1706174" y="4943706"/>
            <a:ext cx="323794" cy="411075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706174" y="4562856"/>
            <a:ext cx="32379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34103" y="557183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6519" y="6158223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3</a:t>
            </a:r>
          </a:p>
        </p:txBody>
      </p:sp>
      <p:sp>
        <p:nvSpPr>
          <p:cNvPr id="13" name="Left Bracket 12"/>
          <p:cNvSpPr/>
          <p:nvPr/>
        </p:nvSpPr>
        <p:spPr>
          <a:xfrm>
            <a:off x="1706174" y="6137352"/>
            <a:ext cx="323794" cy="411075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706174" y="5756502"/>
            <a:ext cx="32379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ket 14"/>
          <p:cNvSpPr/>
          <p:nvPr/>
        </p:nvSpPr>
        <p:spPr>
          <a:xfrm>
            <a:off x="916519" y="5446776"/>
            <a:ext cx="323794" cy="1225296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3804" y="5874758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284EF5-DAD0-E848-9E51-82C044C71632}"/>
              </a:ext>
            </a:extLst>
          </p:cNvPr>
          <p:cNvSpPr txBox="1"/>
          <p:nvPr/>
        </p:nvSpPr>
        <p:spPr>
          <a:xfrm>
            <a:off x="7108371" y="2407"/>
            <a:ext cx="483325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Proof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to CNF-like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universal instantiation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(choose something else in domain)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5131D7-C3F9-5E45-BCA1-B2F2ABF853E8}"/>
              </a:ext>
            </a:extLst>
          </p:cNvPr>
          <p:cNvSpPr txBox="1"/>
          <p:nvPr/>
        </p:nvSpPr>
        <p:spPr>
          <a:xfrm>
            <a:off x="103803" y="4818722"/>
            <a:ext cx="11652767" cy="19817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30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we have more than one variable for a predicate, then we will need multiple quantifiers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but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pPr lvl="1"/>
            <a:endParaRPr lang="en-US" dirty="0"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endParaRPr lang="en-US" dirty="0"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735" y="2771001"/>
            <a:ext cx="6858001" cy="4881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884" y="3315649"/>
            <a:ext cx="6836852" cy="5268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6735" y="4347106"/>
            <a:ext cx="6837997" cy="5060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05CAD4-33C4-1B44-BFC2-8663232C3B61}"/>
              </a:ext>
            </a:extLst>
          </p:cNvPr>
          <p:cNvSpPr txBox="1"/>
          <p:nvPr/>
        </p:nvSpPr>
        <p:spPr>
          <a:xfrm>
            <a:off x="838200" y="5417928"/>
            <a:ext cx="1021760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Think of the as line as saying (p ∧ q) ∨ r is not the same as p ∧ (q ∨ r) </a:t>
            </a:r>
          </a:p>
        </p:txBody>
      </p:sp>
    </p:spTree>
    <p:extLst>
      <p:ext uri="{BB962C8B-B14F-4D97-AF65-F5344CB8AC3E}">
        <p14:creationId xmlns:p14="http://schemas.microsoft.com/office/powerpoint/2010/main" val="6015132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756" y="77771"/>
            <a:ext cx="9925050" cy="6677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4103" y="557183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6519" y="6158223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3</a:t>
            </a:r>
          </a:p>
        </p:txBody>
      </p:sp>
      <p:sp>
        <p:nvSpPr>
          <p:cNvPr id="13" name="Left Bracket 12"/>
          <p:cNvSpPr/>
          <p:nvPr/>
        </p:nvSpPr>
        <p:spPr>
          <a:xfrm>
            <a:off x="1706174" y="6137352"/>
            <a:ext cx="323794" cy="411075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706174" y="5756502"/>
            <a:ext cx="32379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ket 14"/>
          <p:cNvSpPr/>
          <p:nvPr/>
        </p:nvSpPr>
        <p:spPr>
          <a:xfrm>
            <a:off x="916519" y="5446776"/>
            <a:ext cx="323794" cy="1225296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3804" y="5874758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284EF5-DAD0-E848-9E51-82C044C71632}"/>
              </a:ext>
            </a:extLst>
          </p:cNvPr>
          <p:cNvSpPr txBox="1"/>
          <p:nvPr/>
        </p:nvSpPr>
        <p:spPr>
          <a:xfrm>
            <a:off x="7108371" y="2407"/>
            <a:ext cx="483325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Proof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to CNF-like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universal instantiation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(choose something else in domain)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5131D7-C3F9-5E45-BCA1-B2F2ABF853E8}"/>
              </a:ext>
            </a:extLst>
          </p:cNvPr>
          <p:cNvSpPr txBox="1"/>
          <p:nvPr/>
        </p:nvSpPr>
        <p:spPr>
          <a:xfrm>
            <a:off x="103802" y="5214258"/>
            <a:ext cx="11696311" cy="15862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6519" y="4756675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3</a:t>
            </a:r>
          </a:p>
        </p:txBody>
      </p:sp>
      <p:sp>
        <p:nvSpPr>
          <p:cNvPr id="7" name="Left Bracket 6"/>
          <p:cNvSpPr/>
          <p:nvPr/>
        </p:nvSpPr>
        <p:spPr>
          <a:xfrm>
            <a:off x="1706174" y="4789724"/>
            <a:ext cx="323794" cy="369332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735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756" y="77771"/>
            <a:ext cx="9925050" cy="6677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4103" y="557183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6519" y="6158223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3</a:t>
            </a:r>
          </a:p>
        </p:txBody>
      </p:sp>
      <p:sp>
        <p:nvSpPr>
          <p:cNvPr id="13" name="Left Bracket 12"/>
          <p:cNvSpPr/>
          <p:nvPr/>
        </p:nvSpPr>
        <p:spPr>
          <a:xfrm>
            <a:off x="1706174" y="6137352"/>
            <a:ext cx="323794" cy="411075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706174" y="5756502"/>
            <a:ext cx="32379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3804" y="5874758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284EF5-DAD0-E848-9E51-82C044C71632}"/>
              </a:ext>
            </a:extLst>
          </p:cNvPr>
          <p:cNvSpPr txBox="1"/>
          <p:nvPr/>
        </p:nvSpPr>
        <p:spPr>
          <a:xfrm>
            <a:off x="7108371" y="2407"/>
            <a:ext cx="483325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Proof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to CNF-like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universal instantiation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(choose something else in domain)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5131D7-C3F9-5E45-BCA1-B2F2ABF853E8}"/>
              </a:ext>
            </a:extLst>
          </p:cNvPr>
          <p:cNvSpPr txBox="1"/>
          <p:nvPr/>
        </p:nvSpPr>
        <p:spPr>
          <a:xfrm>
            <a:off x="103802" y="5571836"/>
            <a:ext cx="11750741" cy="12286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6519" y="4964577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3</a:t>
            </a:r>
          </a:p>
        </p:txBody>
      </p:sp>
      <p:sp>
        <p:nvSpPr>
          <p:cNvPr id="7" name="Left Bracket 6"/>
          <p:cNvSpPr/>
          <p:nvPr/>
        </p:nvSpPr>
        <p:spPr>
          <a:xfrm>
            <a:off x="1706174" y="4943706"/>
            <a:ext cx="323794" cy="411075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415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756" y="77771"/>
            <a:ext cx="9925050" cy="6677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4103" y="557183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6519" y="6158223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3</a:t>
            </a:r>
          </a:p>
        </p:txBody>
      </p:sp>
      <p:sp>
        <p:nvSpPr>
          <p:cNvPr id="13" name="Left Bracket 12"/>
          <p:cNvSpPr/>
          <p:nvPr/>
        </p:nvSpPr>
        <p:spPr>
          <a:xfrm>
            <a:off x="1706174" y="6137352"/>
            <a:ext cx="323794" cy="411075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706174" y="5756502"/>
            <a:ext cx="32379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3804" y="5874758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284EF5-DAD0-E848-9E51-82C044C71632}"/>
              </a:ext>
            </a:extLst>
          </p:cNvPr>
          <p:cNvSpPr txBox="1"/>
          <p:nvPr/>
        </p:nvSpPr>
        <p:spPr>
          <a:xfrm>
            <a:off x="7108371" y="2407"/>
            <a:ext cx="483325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Proof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to CNF-like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universal instantiation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(choose something else in domain)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5131D7-C3F9-5E45-BCA1-B2F2ABF853E8}"/>
              </a:ext>
            </a:extLst>
          </p:cNvPr>
          <p:cNvSpPr txBox="1"/>
          <p:nvPr/>
        </p:nvSpPr>
        <p:spPr>
          <a:xfrm>
            <a:off x="103802" y="5571836"/>
            <a:ext cx="11750741" cy="12286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6519" y="4964577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3</a:t>
            </a:r>
          </a:p>
        </p:txBody>
      </p:sp>
      <p:sp>
        <p:nvSpPr>
          <p:cNvPr id="7" name="Left Bracket 6"/>
          <p:cNvSpPr/>
          <p:nvPr/>
        </p:nvSpPr>
        <p:spPr>
          <a:xfrm>
            <a:off x="1706174" y="4943706"/>
            <a:ext cx="323794" cy="411075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5FCDBA-10C5-BC4E-8AAE-90FED64E629E}"/>
              </a:ext>
            </a:extLst>
          </p:cNvPr>
          <p:cNvSpPr/>
          <p:nvPr/>
        </p:nvSpPr>
        <p:spPr>
          <a:xfrm>
            <a:off x="6977122" y="848633"/>
            <a:ext cx="1891039" cy="84815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541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756" y="77771"/>
            <a:ext cx="9925050" cy="6677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4103" y="557183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6519" y="6158223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3</a:t>
            </a:r>
          </a:p>
        </p:txBody>
      </p:sp>
      <p:sp>
        <p:nvSpPr>
          <p:cNvPr id="13" name="Left Bracket 12"/>
          <p:cNvSpPr/>
          <p:nvPr/>
        </p:nvSpPr>
        <p:spPr>
          <a:xfrm>
            <a:off x="1706174" y="6137352"/>
            <a:ext cx="323794" cy="411075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706174" y="5756502"/>
            <a:ext cx="32379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3804" y="5874758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284EF5-DAD0-E848-9E51-82C044C71632}"/>
              </a:ext>
            </a:extLst>
          </p:cNvPr>
          <p:cNvSpPr txBox="1"/>
          <p:nvPr/>
        </p:nvSpPr>
        <p:spPr>
          <a:xfrm>
            <a:off x="7108371" y="2407"/>
            <a:ext cx="483325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Proof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to CNF-like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universal instantiation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(choose something else in domain)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5131D7-C3F9-5E45-BCA1-B2F2ABF853E8}"/>
              </a:ext>
            </a:extLst>
          </p:cNvPr>
          <p:cNvSpPr txBox="1"/>
          <p:nvPr/>
        </p:nvSpPr>
        <p:spPr>
          <a:xfrm>
            <a:off x="103802" y="5571836"/>
            <a:ext cx="11750741" cy="12286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6519" y="4964577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3</a:t>
            </a:r>
          </a:p>
        </p:txBody>
      </p:sp>
      <p:sp>
        <p:nvSpPr>
          <p:cNvPr id="7" name="Left Bracket 6"/>
          <p:cNvSpPr/>
          <p:nvPr/>
        </p:nvSpPr>
        <p:spPr>
          <a:xfrm>
            <a:off x="1706174" y="4943706"/>
            <a:ext cx="323794" cy="411075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5FCDBA-10C5-BC4E-8AAE-90FED64E629E}"/>
              </a:ext>
            </a:extLst>
          </p:cNvPr>
          <p:cNvSpPr/>
          <p:nvPr/>
        </p:nvSpPr>
        <p:spPr>
          <a:xfrm>
            <a:off x="2380608" y="4954139"/>
            <a:ext cx="1891039" cy="84815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9273006-D267-6C4E-BC94-02C9399BFF14}"/>
              </a:ext>
            </a:extLst>
          </p:cNvPr>
          <p:cNvSpPr/>
          <p:nvPr/>
        </p:nvSpPr>
        <p:spPr>
          <a:xfrm>
            <a:off x="4271647" y="2992204"/>
            <a:ext cx="1891039" cy="84815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705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756" y="77771"/>
            <a:ext cx="9925050" cy="6677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4103" y="557183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6519" y="6158223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3</a:t>
            </a:r>
          </a:p>
        </p:txBody>
      </p:sp>
      <p:sp>
        <p:nvSpPr>
          <p:cNvPr id="13" name="Left Bracket 12"/>
          <p:cNvSpPr/>
          <p:nvPr/>
        </p:nvSpPr>
        <p:spPr>
          <a:xfrm>
            <a:off x="1706174" y="6137352"/>
            <a:ext cx="323794" cy="411075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706174" y="5756502"/>
            <a:ext cx="32379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3804" y="5874758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284EF5-DAD0-E848-9E51-82C044C71632}"/>
              </a:ext>
            </a:extLst>
          </p:cNvPr>
          <p:cNvSpPr txBox="1"/>
          <p:nvPr/>
        </p:nvSpPr>
        <p:spPr>
          <a:xfrm>
            <a:off x="7108371" y="2407"/>
            <a:ext cx="483325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Proof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to CNF-like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universal instantiation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(choose something else in domain)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5131D7-C3F9-5E45-BCA1-B2F2ABF853E8}"/>
              </a:ext>
            </a:extLst>
          </p:cNvPr>
          <p:cNvSpPr txBox="1"/>
          <p:nvPr/>
        </p:nvSpPr>
        <p:spPr>
          <a:xfrm>
            <a:off x="103802" y="5941168"/>
            <a:ext cx="11837827" cy="8593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759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756" y="77771"/>
            <a:ext cx="9925050" cy="6677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4103" y="557183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6519" y="6158223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3</a:t>
            </a:r>
          </a:p>
        </p:txBody>
      </p:sp>
      <p:sp>
        <p:nvSpPr>
          <p:cNvPr id="13" name="Left Bracket 12"/>
          <p:cNvSpPr/>
          <p:nvPr/>
        </p:nvSpPr>
        <p:spPr>
          <a:xfrm>
            <a:off x="1706174" y="6137352"/>
            <a:ext cx="323794" cy="411075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706174" y="5756502"/>
            <a:ext cx="32379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A284EF5-DAD0-E848-9E51-82C044C71632}"/>
              </a:ext>
            </a:extLst>
          </p:cNvPr>
          <p:cNvSpPr txBox="1"/>
          <p:nvPr/>
        </p:nvSpPr>
        <p:spPr>
          <a:xfrm>
            <a:off x="7108371" y="2407"/>
            <a:ext cx="483325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Proof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to CNF-like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universal instantiation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(choose something else in domain)</a:t>
            </a:r>
          </a:p>
        </p:txBody>
      </p:sp>
    </p:spTree>
    <p:extLst>
      <p:ext uri="{BB962C8B-B14F-4D97-AF65-F5344CB8AC3E}">
        <p14:creationId xmlns:p14="http://schemas.microsoft.com/office/powerpoint/2010/main" val="6459677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7FBD1-71A4-A74E-817A-13A78358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rule to rule them all for predicate logic</a:t>
            </a:r>
            <a:br>
              <a:rPr lang="en-US" dirty="0"/>
            </a:br>
            <a:r>
              <a:rPr lang="en-US" dirty="0"/>
              <a:t>(plus universal instantiation)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7107B-F8A2-1D4A-A025-8ED2DE30B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Convert to CNF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Negate the conclusion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universal instantiation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until contradiction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647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29C5EF-4E37-0A49-8E30-674A25A7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Inference for Predicate Logic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3C941-F10E-774C-9AAB-3D738192C2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15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BE33-BCF8-AA4F-80DC-4368C35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848E-9A39-4345-82AF-E7BB9AFE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Proof by Resolution in Predicate Logic</a:t>
            </a:r>
          </a:p>
          <a:p>
            <a:pPr lvl="1"/>
            <a:r>
              <a:rPr lang="en-US" dirty="0"/>
              <a:t>Solve this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3EC55-7D34-3545-957D-2B045A09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32084"/>
            <a:ext cx="1931562" cy="3164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D4601C-6441-294E-A6D9-04074D28F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05" y="2832084"/>
            <a:ext cx="4023360" cy="178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0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4821</TotalTime>
  <Words>2676</Words>
  <Application>Microsoft Macintosh PowerPoint</Application>
  <PresentationFormat>Widescreen</PresentationFormat>
  <Paragraphs>551</Paragraphs>
  <Slides>76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3" baseType="lpstr">
      <vt:lpstr>Arial</vt:lpstr>
      <vt:lpstr>Calibri</vt:lpstr>
      <vt:lpstr>Calibri Light</vt:lpstr>
      <vt:lpstr>Courier New</vt:lpstr>
      <vt:lpstr>Monaco</vt:lpstr>
      <vt:lpstr>Times New Roman</vt:lpstr>
      <vt:lpstr>Office Theme</vt:lpstr>
      <vt:lpstr>Proofs: Predicate Logic</vt:lpstr>
      <vt:lpstr>Overview</vt:lpstr>
      <vt:lpstr>Nested quantifiers</vt:lpstr>
      <vt:lpstr>Nested Quantifiers</vt:lpstr>
      <vt:lpstr>Nested Quantifiers</vt:lpstr>
      <vt:lpstr>Nested Quantifiers</vt:lpstr>
      <vt:lpstr>Nested Quantifiers</vt:lpstr>
      <vt:lpstr>Rules of Inference for Predicate Logic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Universal Instantiation</vt:lpstr>
      <vt:lpstr>Universal Instantiation</vt:lpstr>
      <vt:lpstr>Universal Instantiation</vt:lpstr>
      <vt:lpstr>Universal Instantiation</vt:lpstr>
      <vt:lpstr>Universal Instantiation</vt:lpstr>
      <vt:lpstr>Using Universal Instantiation</vt:lpstr>
      <vt:lpstr>Using Universal Instantiation</vt:lpstr>
      <vt:lpstr>Using Universal Instantiation</vt:lpstr>
      <vt:lpstr>Using Universal Instantiation</vt:lpstr>
      <vt:lpstr>Using Universal Instantiation</vt:lpstr>
      <vt:lpstr>Using Universal Instantiation</vt:lpstr>
      <vt:lpstr>Using Universal Instantiation</vt:lpstr>
      <vt:lpstr>Using Universal Instantiation</vt:lpstr>
      <vt:lpstr>Using Universal Instantiation</vt:lpstr>
      <vt:lpstr>Predicate Logic: Proof by Resolution</vt:lpstr>
      <vt:lpstr>Predicate Logic: Proof by Resolution</vt:lpstr>
      <vt:lpstr>Predicate Logic: Proof by Resolution</vt:lpstr>
      <vt:lpstr>Predicate Logic: Proof by Resolution</vt:lpstr>
      <vt:lpstr>Predicate Logic: Proof by Resolution</vt:lpstr>
      <vt:lpstr>Proof Example</vt:lpstr>
      <vt:lpstr>Proof Example</vt:lpstr>
      <vt:lpstr>Proof Example</vt:lpstr>
      <vt:lpstr>Proof Example</vt:lpstr>
      <vt:lpstr>Proof Example</vt:lpstr>
      <vt:lpstr>Proof Example</vt:lpstr>
      <vt:lpstr>Predicate Logic: Proof by Resolution</vt:lpstr>
      <vt:lpstr>Proof Example</vt:lpstr>
      <vt:lpstr>Proof Example</vt:lpstr>
      <vt:lpstr>Proof Example</vt:lpstr>
      <vt:lpstr>Proof Example</vt:lpstr>
      <vt:lpstr>Proof Example</vt:lpstr>
      <vt:lpstr>Proof Example</vt:lpstr>
      <vt:lpstr>Proof Example</vt:lpstr>
      <vt:lpstr>Proof Example</vt:lpstr>
      <vt:lpstr>Proof Example</vt:lpstr>
      <vt:lpstr>Proof Example</vt:lpstr>
      <vt:lpstr>Proof Example</vt:lpstr>
      <vt:lpstr>Proof Example</vt:lpstr>
      <vt:lpstr>Universal Generalization</vt:lpstr>
      <vt:lpstr>Universal Generalization</vt:lpstr>
      <vt:lpstr>Universal Generalization</vt:lpstr>
      <vt:lpstr>Universal Generalization</vt:lpstr>
      <vt:lpstr>Universal Generalization</vt:lpstr>
      <vt:lpstr>Universal Generalization</vt:lpstr>
      <vt:lpstr>Universal Generalization</vt:lpstr>
      <vt:lpstr>Universal Generalization</vt:lpstr>
      <vt:lpstr>Practice</vt:lpstr>
      <vt:lpstr>Proof Exercise</vt:lpstr>
      <vt:lpstr>Connection to Datalog</vt:lpstr>
      <vt:lpstr>Connection to Datalog</vt:lpstr>
      <vt:lpstr>Proof 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One rule to rule them all for predicate logic (plus universal instantiation)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Microsoft account</dc:creator>
  <cp:lastModifiedBy>Michael Goodrich</cp:lastModifiedBy>
  <cp:revision>179</cp:revision>
  <dcterms:created xsi:type="dcterms:W3CDTF">2020-09-01T17:51:58Z</dcterms:created>
  <dcterms:modified xsi:type="dcterms:W3CDTF">2023-10-18T21:03:59Z</dcterms:modified>
</cp:coreProperties>
</file>