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256" r:id="rId2"/>
    <p:sldId id="418" r:id="rId3"/>
    <p:sldId id="823" r:id="rId4"/>
    <p:sldId id="610" r:id="rId5"/>
    <p:sldId id="612" r:id="rId6"/>
    <p:sldId id="613" r:id="rId7"/>
    <p:sldId id="614" r:id="rId8"/>
    <p:sldId id="615" r:id="rId9"/>
    <p:sldId id="617" r:id="rId10"/>
    <p:sldId id="826" r:id="rId11"/>
    <p:sldId id="824" r:id="rId12"/>
    <p:sldId id="798" r:id="rId13"/>
    <p:sldId id="801" r:id="rId14"/>
    <p:sldId id="802" r:id="rId15"/>
    <p:sldId id="805" r:id="rId16"/>
    <p:sldId id="585" r:id="rId17"/>
    <p:sldId id="584" r:id="rId18"/>
    <p:sldId id="815" r:id="rId19"/>
    <p:sldId id="814" r:id="rId20"/>
    <p:sldId id="623" r:id="rId21"/>
    <p:sldId id="816" r:id="rId22"/>
    <p:sldId id="817" r:id="rId23"/>
    <p:sldId id="818" r:id="rId24"/>
    <p:sldId id="622" r:id="rId25"/>
    <p:sldId id="806" r:id="rId26"/>
    <p:sldId id="624" r:id="rId27"/>
    <p:sldId id="807" r:id="rId28"/>
    <p:sldId id="819" r:id="rId29"/>
    <p:sldId id="820" r:id="rId30"/>
    <p:sldId id="821" r:id="rId31"/>
    <p:sldId id="825" r:id="rId32"/>
    <p:sldId id="266" r:id="rId33"/>
    <p:sldId id="628" r:id="rId34"/>
    <p:sldId id="629" r:id="rId35"/>
    <p:sldId id="827" r:id="rId36"/>
    <p:sldId id="630" r:id="rId37"/>
    <p:sldId id="632" r:id="rId38"/>
    <p:sldId id="633" r:id="rId39"/>
    <p:sldId id="828" r:id="rId40"/>
    <p:sldId id="829" r:id="rId41"/>
    <p:sldId id="586" r:id="rId42"/>
    <p:sldId id="809" r:id="rId43"/>
    <p:sldId id="634" r:id="rId44"/>
    <p:sldId id="587" r:id="rId45"/>
    <p:sldId id="588" r:id="rId46"/>
    <p:sldId id="589" r:id="rId47"/>
    <p:sldId id="590" r:id="rId48"/>
    <p:sldId id="591" r:id="rId49"/>
    <p:sldId id="592" r:id="rId50"/>
    <p:sldId id="594" r:id="rId51"/>
    <p:sldId id="595" r:id="rId52"/>
    <p:sldId id="596" r:id="rId53"/>
    <p:sldId id="268" r:id="rId54"/>
    <p:sldId id="269" r:id="rId55"/>
    <p:sldId id="271" r:id="rId56"/>
    <p:sldId id="272" r:id="rId57"/>
    <p:sldId id="273" r:id="rId58"/>
    <p:sldId id="830" r:id="rId59"/>
    <p:sldId id="605" r:id="rId60"/>
    <p:sldId id="653" r:id="rId61"/>
    <p:sldId id="602" r:id="rId62"/>
    <p:sldId id="812" r:id="rId63"/>
    <p:sldId id="654" r:id="rId64"/>
    <p:sldId id="811" r:id="rId65"/>
    <p:sldId id="655" r:id="rId66"/>
    <p:sldId id="813" r:id="rId67"/>
    <p:sldId id="657" r:id="rId68"/>
    <p:sldId id="831" r:id="rId69"/>
    <p:sldId id="810" r:id="rId70"/>
    <p:sldId id="600" r:id="rId71"/>
    <p:sldId id="645" r:id="rId72"/>
    <p:sldId id="646" r:id="rId73"/>
    <p:sldId id="635" r:id="rId74"/>
    <p:sldId id="637" r:id="rId75"/>
    <p:sldId id="649" r:id="rId76"/>
    <p:sldId id="638" r:id="rId77"/>
    <p:sldId id="639" r:id="rId78"/>
    <p:sldId id="640" r:id="rId79"/>
    <p:sldId id="641" r:id="rId80"/>
    <p:sldId id="642" r:id="rId81"/>
    <p:sldId id="643" r:id="rId82"/>
    <p:sldId id="647" r:id="rId83"/>
    <p:sldId id="687" r:id="rId84"/>
    <p:sldId id="644" r:id="rId85"/>
    <p:sldId id="636" r:id="rId86"/>
    <p:sldId id="648" r:id="rId87"/>
    <p:sldId id="650" r:id="rId88"/>
    <p:sldId id="651" r:id="rId89"/>
    <p:sldId id="652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FFFF"/>
    <a:srgbClr val="C90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79" autoAdjust="0"/>
    <p:restoredTop sz="94898"/>
  </p:normalViewPr>
  <p:slideViewPr>
    <p:cSldViewPr snapToGrid="0">
      <p:cViewPr varScale="1">
        <p:scale>
          <a:sx n="115" d="100"/>
          <a:sy n="115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D15FD-9D27-D24E-9ED9-0C2B9B54AFA8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545C-6524-F441-9D03-21389349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9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7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86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38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47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32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59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09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14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7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73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7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86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69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 AC 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0545C-6524-F441-9D03-21389349695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1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5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E95E55-01F5-444E-A9A9-33A5847A08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400800"/>
            <a:ext cx="25400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Discussion #5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B89709-924B-644F-B2FF-DB018B5D28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00800"/>
            <a:ext cx="38608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A7E9CA-ABF2-8449-99AA-EBCD7BEFE6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40800" y="6400800"/>
            <a:ext cx="2540000" cy="3048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A42E3FB-38A3-F842-8A33-EDE8CB00C782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418155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E358-02A8-4ACC-A1AE-17203204547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FOLLOW Sets</a:t>
            </a:r>
            <a:br>
              <a:rPr lang="en-US" dirty="0"/>
            </a:br>
            <a:r>
              <a:rPr lang="en-US" sz="4400" dirty="0"/>
              <a:t>When to end recursion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4826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9620409" y="1835835"/>
            <a:ext cx="226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      </a:t>
            </a:r>
            <a:r>
              <a:rPr lang="en-US" dirty="0" err="1"/>
              <a:t>schemeList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AB15CA-F096-F04D-BAF8-B50329709CDE}"/>
              </a:ext>
            </a:extLst>
          </p:cNvPr>
          <p:cNvSpPr txBox="1"/>
          <p:nvPr/>
        </p:nvSpPr>
        <p:spPr>
          <a:xfrm>
            <a:off x="8419920" y="22795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32" name="Notched Right Arrow 31">
            <a:extLst>
              <a:ext uri="{FF2B5EF4-FFF2-40B4-BE49-F238E27FC236}">
                <a16:creationId xmlns:a16="http://schemas.microsoft.com/office/drawing/2014/main" id="{23D9CDEA-2573-6D49-80D2-687E7AE87B3E}"/>
              </a:ext>
            </a:extLst>
          </p:cNvPr>
          <p:cNvSpPr/>
          <p:nvPr/>
        </p:nvSpPr>
        <p:spPr>
          <a:xfrm rot="8110394">
            <a:off x="8733041" y="1695556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A4C299-5E82-D146-B7B1-5703CF3957E7}"/>
              </a:ext>
            </a:extLst>
          </p:cNvPr>
          <p:cNvCxnSpPr>
            <a:cxnSpLocks/>
          </p:cNvCxnSpPr>
          <p:nvPr/>
        </p:nvCxnSpPr>
        <p:spPr>
          <a:xfrm flipH="1">
            <a:off x="10151043" y="1557944"/>
            <a:ext cx="590731" cy="404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D359EC4-2AF8-EF41-B314-C3912C4D7056}"/>
              </a:ext>
            </a:extLst>
          </p:cNvPr>
          <p:cNvSpPr txBox="1"/>
          <p:nvPr/>
        </p:nvSpPr>
        <p:spPr>
          <a:xfrm>
            <a:off x="8625563" y="29333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77C71F-B377-A54D-AB57-E652FB140FC6}"/>
              </a:ext>
            </a:extLst>
          </p:cNvPr>
          <p:cNvCxnSpPr>
            <a:cxnSpLocks/>
          </p:cNvCxnSpPr>
          <p:nvPr/>
        </p:nvCxnSpPr>
        <p:spPr>
          <a:xfrm>
            <a:off x="11327707" y="2183993"/>
            <a:ext cx="290599" cy="352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22F5293-1651-9D4B-8A4A-7B2C900AC969}"/>
              </a:ext>
            </a:extLst>
          </p:cNvPr>
          <p:cNvSpPr txBox="1"/>
          <p:nvPr/>
        </p:nvSpPr>
        <p:spPr>
          <a:xfrm>
            <a:off x="11356532" y="2499651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???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Notched Right Arrow 42">
            <a:extLst>
              <a:ext uri="{FF2B5EF4-FFF2-40B4-BE49-F238E27FC236}">
                <a16:creationId xmlns:a16="http://schemas.microsoft.com/office/drawing/2014/main" id="{42BAF5F1-8285-DB40-85DC-0871F3ED338A}"/>
              </a:ext>
            </a:extLst>
          </p:cNvPr>
          <p:cNvSpPr/>
          <p:nvPr/>
        </p:nvSpPr>
        <p:spPr>
          <a:xfrm rot="8110394">
            <a:off x="9025846" y="2372553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5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9620409" y="1835835"/>
            <a:ext cx="226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      </a:t>
            </a:r>
            <a:r>
              <a:rPr lang="en-US" dirty="0" err="1"/>
              <a:t>schemeList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AB15CA-F096-F04D-BAF8-B50329709CDE}"/>
              </a:ext>
            </a:extLst>
          </p:cNvPr>
          <p:cNvSpPr txBox="1"/>
          <p:nvPr/>
        </p:nvSpPr>
        <p:spPr>
          <a:xfrm>
            <a:off x="8419920" y="22795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32" name="Notched Right Arrow 31">
            <a:extLst>
              <a:ext uri="{FF2B5EF4-FFF2-40B4-BE49-F238E27FC236}">
                <a16:creationId xmlns:a16="http://schemas.microsoft.com/office/drawing/2014/main" id="{23D9CDEA-2573-6D49-80D2-687E7AE87B3E}"/>
              </a:ext>
            </a:extLst>
          </p:cNvPr>
          <p:cNvSpPr/>
          <p:nvPr/>
        </p:nvSpPr>
        <p:spPr>
          <a:xfrm rot="8110394">
            <a:off x="8733041" y="1695556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A4C299-5E82-D146-B7B1-5703CF3957E7}"/>
              </a:ext>
            </a:extLst>
          </p:cNvPr>
          <p:cNvCxnSpPr>
            <a:cxnSpLocks/>
          </p:cNvCxnSpPr>
          <p:nvPr/>
        </p:nvCxnSpPr>
        <p:spPr>
          <a:xfrm flipH="1">
            <a:off x="10151043" y="1557944"/>
            <a:ext cx="590731" cy="404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D359EC4-2AF8-EF41-B314-C3912C4D7056}"/>
              </a:ext>
            </a:extLst>
          </p:cNvPr>
          <p:cNvSpPr txBox="1"/>
          <p:nvPr/>
        </p:nvSpPr>
        <p:spPr>
          <a:xfrm>
            <a:off x="8625563" y="29333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77C71F-B377-A54D-AB57-E652FB140FC6}"/>
              </a:ext>
            </a:extLst>
          </p:cNvPr>
          <p:cNvCxnSpPr>
            <a:cxnSpLocks/>
          </p:cNvCxnSpPr>
          <p:nvPr/>
        </p:nvCxnSpPr>
        <p:spPr>
          <a:xfrm>
            <a:off x="11327707" y="2183993"/>
            <a:ext cx="290599" cy="352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22F5293-1651-9D4B-8A4A-7B2C900AC969}"/>
              </a:ext>
            </a:extLst>
          </p:cNvPr>
          <p:cNvSpPr txBox="1"/>
          <p:nvPr/>
        </p:nvSpPr>
        <p:spPr>
          <a:xfrm>
            <a:off x="11546101" y="2499651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λ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Notched Right Arrow 42">
            <a:extLst>
              <a:ext uri="{FF2B5EF4-FFF2-40B4-BE49-F238E27FC236}">
                <a16:creationId xmlns:a16="http://schemas.microsoft.com/office/drawing/2014/main" id="{42BAF5F1-8285-DB40-85DC-0871F3ED338A}"/>
              </a:ext>
            </a:extLst>
          </p:cNvPr>
          <p:cNvSpPr/>
          <p:nvPr/>
        </p:nvSpPr>
        <p:spPr>
          <a:xfrm rot="8110394">
            <a:off x="9025846" y="2372553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8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3C90-4CF9-C713-6623-2F210D5D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 – The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5D89-BD68-8199-2C6E-3D5E0468260E}"/>
              </a:ext>
            </a:extLst>
          </p:cNvPr>
          <p:cNvSpPr txBox="1"/>
          <p:nvPr/>
        </p:nvSpPr>
        <p:spPr>
          <a:xfrm>
            <a:off x="812631" y="1690688"/>
            <a:ext cx="5283369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    </a:t>
            </a:r>
          </a:p>
          <a:p>
            <a:r>
              <a:rPr lang="en-US" dirty="0">
                <a:highlight>
                  <a:srgbClr val="FFFF00"/>
                </a:highlight>
              </a:rPr>
              <a:t>Facts:</a:t>
            </a:r>
            <a:r>
              <a:rPr lang="en-US" dirty="0"/>
              <a:t>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499CB1-9789-1B02-2B39-AF09BC822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660" y="4936479"/>
            <a:ext cx="8306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dirty="0"/>
              <a:t> | lambda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431EE-B9A8-A364-A60F-1558FF07A4E0}"/>
              </a:ext>
            </a:extLst>
          </p:cNvPr>
          <p:cNvSpPr txBox="1"/>
          <p:nvPr/>
        </p:nvSpPr>
        <p:spPr>
          <a:xfrm>
            <a:off x="812631" y="5725885"/>
            <a:ext cx="10172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Stop recursing (adding new schemes) if next input character is FACTS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2B7A0-2F59-11FB-FB4D-8FB8A7151EE9}"/>
              </a:ext>
            </a:extLst>
          </p:cNvPr>
          <p:cNvSpPr txBox="1"/>
          <p:nvPr/>
        </p:nvSpPr>
        <p:spPr>
          <a:xfrm>
            <a:off x="7982193" y="37384"/>
            <a:ext cx="4209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FIRST(scheme </a:t>
            </a:r>
            <a:r>
              <a:rPr lang="en-US" sz="2400" dirty="0" err="1"/>
              <a:t>schemeList</a:t>
            </a:r>
            <a:r>
              <a:rPr lang="en-US" sz="2400" dirty="0"/>
              <a:t>) = {ID}</a:t>
            </a:r>
          </a:p>
          <a:p>
            <a:r>
              <a:rPr lang="en-US" sz="2400" dirty="0"/>
              <a:t>FOLLOW(</a:t>
            </a:r>
            <a:r>
              <a:rPr lang="en-US" sz="2400" dirty="0" err="1"/>
              <a:t>schemeList</a:t>
            </a:r>
            <a:r>
              <a:rPr lang="en-US" sz="2400" dirty="0"/>
              <a:t>) = {FACTS}</a:t>
            </a:r>
          </a:p>
        </p:txBody>
      </p:sp>
      <p:sp>
        <p:nvSpPr>
          <p:cNvPr id="3" name="Notched Right Arrow 2">
            <a:extLst>
              <a:ext uri="{FF2B5EF4-FFF2-40B4-BE49-F238E27FC236}">
                <a16:creationId xmlns:a16="http://schemas.microsoft.com/office/drawing/2014/main" id="{663C4AA0-3CDA-2B08-4667-AFF5D2B11685}"/>
              </a:ext>
            </a:extLst>
          </p:cNvPr>
          <p:cNvSpPr/>
          <p:nvPr/>
        </p:nvSpPr>
        <p:spPr>
          <a:xfrm rot="10800000">
            <a:off x="3282968" y="2226969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66B8A-7117-B7E3-E97D-509CEBC63BAC}"/>
              </a:ext>
            </a:extLst>
          </p:cNvPr>
          <p:cNvSpPr txBox="1"/>
          <p:nvPr/>
        </p:nvSpPr>
        <p:spPr>
          <a:xfrm>
            <a:off x="4601479" y="2124899"/>
            <a:ext cx="1494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Just finished parsing this</a:t>
            </a:r>
          </a:p>
        </p:txBody>
      </p:sp>
    </p:spTree>
    <p:extLst>
      <p:ext uri="{BB962C8B-B14F-4D97-AF65-F5344CB8AC3E}">
        <p14:creationId xmlns:p14="http://schemas.microsoft.com/office/powerpoint/2010/main" val="2692587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3C90-4CF9-C713-6623-2F210D5D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 – The Idea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499CB1-9789-1B02-2B39-AF09BC822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660" y="4936479"/>
            <a:ext cx="8306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dirty="0"/>
              <a:t> | lambda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431EE-B9A8-A364-A60F-1558FF07A4E0}"/>
              </a:ext>
            </a:extLst>
          </p:cNvPr>
          <p:cNvSpPr txBox="1"/>
          <p:nvPr/>
        </p:nvSpPr>
        <p:spPr>
          <a:xfrm>
            <a:off x="812631" y="5725885"/>
            <a:ext cx="101729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Stop recursing (adding new schemes) if next input character is FACTS</a:t>
            </a:r>
          </a:p>
          <a:p>
            <a:r>
              <a:rPr lang="en-US" sz="2800" dirty="0"/>
              <a:t>Keep recursing (adding new schemes) if next input character is 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444DC-468F-DE18-24B3-82EA465707C9}"/>
              </a:ext>
            </a:extLst>
          </p:cNvPr>
          <p:cNvSpPr txBox="1"/>
          <p:nvPr/>
        </p:nvSpPr>
        <p:spPr>
          <a:xfrm>
            <a:off x="7982193" y="37384"/>
            <a:ext cx="4209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FIRST(scheme </a:t>
            </a:r>
            <a:r>
              <a:rPr lang="en-US" sz="2400" dirty="0" err="1"/>
              <a:t>schemeList</a:t>
            </a:r>
            <a:r>
              <a:rPr lang="en-US" sz="2400" dirty="0"/>
              <a:t>) = {ID}</a:t>
            </a:r>
          </a:p>
          <a:p>
            <a:r>
              <a:rPr lang="en-US" sz="2400" dirty="0"/>
              <a:t>FOLLOW(</a:t>
            </a:r>
            <a:r>
              <a:rPr lang="en-US" sz="2400" dirty="0" err="1"/>
              <a:t>schemeList</a:t>
            </a:r>
            <a:r>
              <a:rPr lang="en-US" sz="2400" dirty="0"/>
              <a:t>) = {FACTS}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E1576-5F43-81C5-9912-5DFC1ABB0D4D}"/>
              </a:ext>
            </a:extLst>
          </p:cNvPr>
          <p:cNvSpPr txBox="1"/>
          <p:nvPr/>
        </p:nvSpPr>
        <p:spPr>
          <a:xfrm>
            <a:off x="6640286" y="1690688"/>
            <a:ext cx="5283819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    </a:t>
            </a:r>
            <a:r>
              <a:rPr lang="en-US" dirty="0" err="1">
                <a:highlight>
                  <a:srgbClr val="FF00FF"/>
                </a:highlight>
              </a:rPr>
              <a:t>IsInSameClass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6EA9E071-AA9A-95B5-EEE8-8E7389FB1395}"/>
              </a:ext>
            </a:extLst>
          </p:cNvPr>
          <p:cNvSpPr/>
          <p:nvPr/>
        </p:nvSpPr>
        <p:spPr>
          <a:xfrm rot="10800000">
            <a:off x="9111073" y="2261122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E924A-07C6-F516-88F0-6941948B1A07}"/>
              </a:ext>
            </a:extLst>
          </p:cNvPr>
          <p:cNvSpPr txBox="1"/>
          <p:nvPr/>
        </p:nvSpPr>
        <p:spPr>
          <a:xfrm>
            <a:off x="10429584" y="2159052"/>
            <a:ext cx="1494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Just finished parsing this</a:t>
            </a:r>
          </a:p>
        </p:txBody>
      </p:sp>
    </p:spTree>
    <p:extLst>
      <p:ext uri="{BB962C8B-B14F-4D97-AF65-F5344CB8AC3E}">
        <p14:creationId xmlns:p14="http://schemas.microsoft.com/office/powerpoint/2010/main" val="805552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3C90-4CF9-C713-6623-2F210D5D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 – The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5D89-BD68-8199-2C6E-3D5E0468260E}"/>
              </a:ext>
            </a:extLst>
          </p:cNvPr>
          <p:cNvSpPr txBox="1"/>
          <p:nvPr/>
        </p:nvSpPr>
        <p:spPr>
          <a:xfrm>
            <a:off x="812631" y="1690688"/>
            <a:ext cx="5283369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    </a:t>
            </a:r>
          </a:p>
          <a:p>
            <a:r>
              <a:rPr lang="en-US" dirty="0">
                <a:highlight>
                  <a:srgbClr val="FFFF00"/>
                </a:highlight>
              </a:rPr>
              <a:t>Facts:</a:t>
            </a:r>
            <a:r>
              <a:rPr lang="en-US" dirty="0"/>
              <a:t>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40B85-A6B3-2506-6D1C-19E622FD12D5}"/>
              </a:ext>
            </a:extLst>
          </p:cNvPr>
          <p:cNvSpPr txBox="1"/>
          <p:nvPr/>
        </p:nvSpPr>
        <p:spPr>
          <a:xfrm>
            <a:off x="6640286" y="1690688"/>
            <a:ext cx="5283819" cy="313932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Schemes: </a:t>
            </a:r>
          </a:p>
          <a:p>
            <a:r>
              <a:rPr lang="en-US" dirty="0"/>
              <a:t>    snap(S,N,A,P)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</a:t>
            </a:r>
          </a:p>
          <a:p>
            <a:r>
              <a:rPr lang="en-US" dirty="0"/>
              <a:t>    </a:t>
            </a:r>
            <a:r>
              <a:rPr lang="en-US" dirty="0" err="1">
                <a:highlight>
                  <a:srgbClr val="FF00FF"/>
                </a:highlight>
              </a:rPr>
              <a:t>IsInSameClass</a:t>
            </a:r>
            <a:r>
              <a:rPr lang="en-US" dirty="0"/>
              <a:t>(X,Y) </a:t>
            </a:r>
          </a:p>
          <a:p>
            <a:r>
              <a:rPr lang="en-US" dirty="0"/>
              <a:t>Facts: </a:t>
            </a:r>
          </a:p>
          <a:p>
            <a:r>
              <a:rPr lang="en-US" dirty="0"/>
              <a:t>    snap('12345','C. Brown','12 Apple','555-1234’). </a:t>
            </a:r>
          </a:p>
          <a:p>
            <a:r>
              <a:rPr lang="en-US" dirty="0"/>
              <a:t>    snap('33333','Snoopy','12 Apple','555-1234’). </a:t>
            </a:r>
          </a:p>
          <a:p>
            <a:r>
              <a:rPr lang="en-US" dirty="0"/>
              <a:t>Rules: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(X,Y) :- snap(A,X,B,C),snap(D,Y,B,E). </a:t>
            </a:r>
          </a:p>
          <a:p>
            <a:r>
              <a:rPr lang="en-US" dirty="0"/>
              <a:t>Queries: </a:t>
            </a:r>
          </a:p>
          <a:p>
            <a:r>
              <a:rPr lang="en-US" dirty="0"/>
              <a:t>    </a:t>
            </a:r>
            <a:r>
              <a:rPr lang="en-US" dirty="0" err="1"/>
              <a:t>HasSameAddress</a:t>
            </a:r>
            <a:r>
              <a:rPr lang="en-US" dirty="0"/>
              <a:t>('</a:t>
            </a:r>
            <a:r>
              <a:rPr lang="en-US" dirty="0" err="1"/>
              <a:t>Snoopy',Who</a:t>
            </a:r>
            <a:r>
              <a:rPr lang="en-US" dirty="0"/>
              <a:t>)?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499CB1-9789-1B02-2B39-AF09BC822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660" y="4936479"/>
            <a:ext cx="8306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 err="1"/>
              <a:t>schemeList</a:t>
            </a:r>
            <a:r>
              <a:rPr lang="en-US" altLang="en-US" dirty="0"/>
              <a:t>	-&gt;	scheme </a:t>
            </a:r>
            <a:r>
              <a:rPr lang="en-US" altLang="en-US" b="1" dirty="0" err="1"/>
              <a:t>schemeList</a:t>
            </a:r>
            <a:r>
              <a:rPr lang="en-US" altLang="en-US" dirty="0"/>
              <a:t> | lambda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7287E3-BAE1-216B-107A-B5CBC7F2DE69}"/>
              </a:ext>
            </a:extLst>
          </p:cNvPr>
          <p:cNvSpPr txBox="1"/>
          <p:nvPr/>
        </p:nvSpPr>
        <p:spPr>
          <a:xfrm>
            <a:off x="812631" y="5725885"/>
            <a:ext cx="101729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Stop recursing (adding new schemes) if next input character is FACTS</a:t>
            </a:r>
          </a:p>
          <a:p>
            <a:r>
              <a:rPr lang="en-US" sz="2800" dirty="0">
                <a:highlight>
                  <a:srgbClr val="FF00FF"/>
                </a:highlight>
              </a:rPr>
              <a:t>Keep recursing (adding new schemes) if next input character is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7CFE6-8168-8094-4D53-FB397C946A14}"/>
              </a:ext>
            </a:extLst>
          </p:cNvPr>
          <p:cNvSpPr txBox="1"/>
          <p:nvPr/>
        </p:nvSpPr>
        <p:spPr>
          <a:xfrm>
            <a:off x="7982193" y="37384"/>
            <a:ext cx="4209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FIRST(scheme </a:t>
            </a:r>
            <a:r>
              <a:rPr lang="en-US" sz="2400" dirty="0" err="1"/>
              <a:t>schemeList</a:t>
            </a:r>
            <a:r>
              <a:rPr lang="en-US" sz="2400" dirty="0"/>
              <a:t>) = {ID}</a:t>
            </a:r>
          </a:p>
          <a:p>
            <a:r>
              <a:rPr lang="en-US" sz="2400" dirty="0"/>
              <a:t>FOLLOW(</a:t>
            </a:r>
            <a:r>
              <a:rPr lang="en-US" sz="2400" dirty="0" err="1"/>
              <a:t>schemeList</a:t>
            </a:r>
            <a:r>
              <a:rPr lang="en-US" sz="2400" dirty="0"/>
              <a:t>) = {FACTS}</a:t>
            </a:r>
          </a:p>
        </p:txBody>
      </p:sp>
      <p:sp>
        <p:nvSpPr>
          <p:cNvPr id="7" name="Notched Right Arrow 6">
            <a:extLst>
              <a:ext uri="{FF2B5EF4-FFF2-40B4-BE49-F238E27FC236}">
                <a16:creationId xmlns:a16="http://schemas.microsoft.com/office/drawing/2014/main" id="{699CEA23-6073-4B99-D738-D11F8FA83B57}"/>
              </a:ext>
            </a:extLst>
          </p:cNvPr>
          <p:cNvSpPr/>
          <p:nvPr/>
        </p:nvSpPr>
        <p:spPr>
          <a:xfrm rot="10800000">
            <a:off x="3282968" y="2226969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BEBF67-5731-0ABE-6C43-01F68D7D3E30}"/>
              </a:ext>
            </a:extLst>
          </p:cNvPr>
          <p:cNvSpPr txBox="1"/>
          <p:nvPr/>
        </p:nvSpPr>
        <p:spPr>
          <a:xfrm>
            <a:off x="4601479" y="2124899"/>
            <a:ext cx="1494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Just finished parsing this</a:t>
            </a:r>
          </a:p>
        </p:txBody>
      </p:sp>
      <p:sp>
        <p:nvSpPr>
          <p:cNvPr id="10" name="Notched Right Arrow 9">
            <a:extLst>
              <a:ext uri="{FF2B5EF4-FFF2-40B4-BE49-F238E27FC236}">
                <a16:creationId xmlns:a16="http://schemas.microsoft.com/office/drawing/2014/main" id="{304291C6-372B-2FE8-4152-344B5A6E98BA}"/>
              </a:ext>
            </a:extLst>
          </p:cNvPr>
          <p:cNvSpPr/>
          <p:nvPr/>
        </p:nvSpPr>
        <p:spPr>
          <a:xfrm rot="10800000">
            <a:off x="9111073" y="2261122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1AFD4-4257-BBDF-E2EA-1ED01F14582C}"/>
              </a:ext>
            </a:extLst>
          </p:cNvPr>
          <p:cNvSpPr txBox="1"/>
          <p:nvPr/>
        </p:nvSpPr>
        <p:spPr>
          <a:xfrm>
            <a:off x="10429584" y="2159052"/>
            <a:ext cx="1494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Just finished parsing this</a:t>
            </a:r>
          </a:p>
        </p:txBody>
      </p:sp>
    </p:spTree>
    <p:extLst>
      <p:ext uri="{BB962C8B-B14F-4D97-AF65-F5344CB8AC3E}">
        <p14:creationId xmlns:p14="http://schemas.microsoft.com/office/powerpoint/2010/main" val="15403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7CE34A-6675-DD14-827B-D40C4991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FOLLOW Sets Look Like in a Parse Tree?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B03AA-07B5-BF1D-4A06-5C8ED5F9A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94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2AEC613E-A1F5-2E4A-B77B-353A970EA42D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 FACTS</a:t>
            </a:r>
          </a:p>
        </p:txBody>
      </p:sp>
    </p:spTree>
    <p:extLst>
      <p:ext uri="{BB962C8B-B14F-4D97-AF65-F5344CB8AC3E}">
        <p14:creationId xmlns:p14="http://schemas.microsoft.com/office/powerpoint/2010/main" val="3019464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 FACTS</a:t>
            </a:r>
          </a:p>
        </p:txBody>
      </p:sp>
    </p:spTree>
    <p:extLst>
      <p:ext uri="{BB962C8B-B14F-4D97-AF65-F5344CB8AC3E}">
        <p14:creationId xmlns:p14="http://schemas.microsoft.com/office/powerpoint/2010/main" val="1713535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COLON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SCHEMES  COLON  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ID  LEFT_PAREN  ID  RIGHT_PAREN  ID LEFT_PAREN  ID  RIGHT_PAREN  FACTS</a:t>
            </a:r>
          </a:p>
        </p:txBody>
      </p:sp>
    </p:spTree>
    <p:extLst>
      <p:ext uri="{BB962C8B-B14F-4D97-AF65-F5344CB8AC3E}">
        <p14:creationId xmlns:p14="http://schemas.microsoft.com/office/powerpoint/2010/main" val="939604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ID  LEFT_PAREN  ID  RIGHT_PAREN  ID LEFT_PAREN  ID  RIGHT_PAREN  FACTS</a:t>
            </a:r>
          </a:p>
        </p:txBody>
      </p:sp>
      <p:sp>
        <p:nvSpPr>
          <p:cNvPr id="2" name="Notched Right Arrow 1">
            <a:extLst>
              <a:ext uri="{FF2B5EF4-FFF2-40B4-BE49-F238E27FC236}">
                <a16:creationId xmlns:a16="http://schemas.microsoft.com/office/drawing/2014/main" id="{BF27ABB4-44A2-517A-FC14-03251ED9FAC9}"/>
              </a:ext>
            </a:extLst>
          </p:cNvPr>
          <p:cNvSpPr/>
          <p:nvPr/>
        </p:nvSpPr>
        <p:spPr>
          <a:xfrm rot="16200000">
            <a:off x="4462327" y="2507733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9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BE0-3AA4-4445-8764-D97BCF4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EA6-7D4C-524D-8BC8-99583C9F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Grammars</a:t>
            </a:r>
          </a:p>
          <a:p>
            <a:pPr lvl="1"/>
            <a:r>
              <a:rPr lang="en-US" dirty="0"/>
              <a:t>FOLLOW Sets continued …</a:t>
            </a:r>
          </a:p>
          <a:p>
            <a:pPr lvl="1"/>
            <a:r>
              <a:rPr lang="en-US" dirty="0"/>
              <a:t>FOLLOW Sets and the parse table</a:t>
            </a:r>
          </a:p>
          <a:p>
            <a:r>
              <a:rPr lang="en-US" b="1" i="1" dirty="0"/>
              <a:t>I need you to read from the textbook before class on Monday</a:t>
            </a:r>
          </a:p>
          <a:p>
            <a:r>
              <a:rPr lang="en-US" dirty="0">
                <a:solidFill>
                  <a:srgbClr val="C00000"/>
                </a:solidFill>
              </a:rPr>
              <a:t>Due – all new dates</a:t>
            </a:r>
          </a:p>
          <a:p>
            <a:pPr lvl="1"/>
            <a:r>
              <a:rPr lang="en-US" dirty="0"/>
              <a:t>Homework 7 due Friday</a:t>
            </a:r>
          </a:p>
          <a:p>
            <a:pPr lvl="1"/>
            <a:r>
              <a:rPr lang="en-US" dirty="0"/>
              <a:t>Homework 8 due Monday</a:t>
            </a:r>
          </a:p>
          <a:p>
            <a:pPr lvl="1"/>
            <a:r>
              <a:rPr lang="en-US" dirty="0"/>
              <a:t>Homework 9a and 9b due Wednesday</a:t>
            </a:r>
          </a:p>
          <a:p>
            <a:pPr lvl="1"/>
            <a:r>
              <a:rPr lang="en-US" dirty="0"/>
              <a:t>Project 2 due Monday, October 16</a:t>
            </a:r>
          </a:p>
        </p:txBody>
      </p:sp>
    </p:spTree>
    <p:extLst>
      <p:ext uri="{BB962C8B-B14F-4D97-AF65-F5344CB8AC3E}">
        <p14:creationId xmlns:p14="http://schemas.microsoft.com/office/powerpoint/2010/main" val="233997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F75513-6A14-5845-BDDD-0C7DE3ED8EFD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>
            <a:extLst>
              <a:ext uri="{FF2B5EF4-FFF2-40B4-BE49-F238E27FC236}">
                <a16:creationId xmlns:a16="http://schemas.microsoft.com/office/drawing/2014/main" id="{9D82EEEF-6051-7545-915A-169A6FA8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ID  LEFT_PAREN  ID  RIGHT_PAREN  ID LEFT_PAREN  ID  RIGHT_PAREN  FACTS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3345D80-75F7-13BB-BA1D-8F4F3598B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029" y="232900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R_PAREN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9C7180-F66C-1975-47C1-DBD78466DB91}"/>
              </a:ext>
            </a:extLst>
          </p:cNvPr>
          <p:cNvCxnSpPr>
            <a:cxnSpLocks/>
          </p:cNvCxnSpPr>
          <p:nvPr/>
        </p:nvCxnSpPr>
        <p:spPr>
          <a:xfrm>
            <a:off x="4973639" y="2058171"/>
            <a:ext cx="484439" cy="42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A5876E-4CBD-FD67-EA7A-2EE8F99FA1C1}"/>
              </a:ext>
            </a:extLst>
          </p:cNvPr>
          <p:cNvCxnSpPr>
            <a:cxnSpLocks/>
          </p:cNvCxnSpPr>
          <p:nvPr/>
        </p:nvCxnSpPr>
        <p:spPr>
          <a:xfrm flipH="1">
            <a:off x="4551233" y="2074265"/>
            <a:ext cx="384525" cy="353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FD391CB6-2234-0EF6-3A9F-6A9623228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556" y="2318073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83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F75513-6A14-5845-BDDD-0C7DE3ED8EFD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>
            <a:extLst>
              <a:ext uri="{FF2B5EF4-FFF2-40B4-BE49-F238E27FC236}">
                <a16:creationId xmlns:a16="http://schemas.microsoft.com/office/drawing/2014/main" id="{9D82EEEF-6051-7545-915A-169A6FA8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ID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</a:t>
            </a:r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ID  LEFT_PAREN  ID  RIGHT_PAREN  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ID LEFT_PAREN  ID  RIGHT_PAREN  FACTS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3345D80-75F7-13BB-BA1D-8F4F3598B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029" y="232900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R_PAREN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9C7180-F66C-1975-47C1-DBD78466DB91}"/>
              </a:ext>
            </a:extLst>
          </p:cNvPr>
          <p:cNvCxnSpPr>
            <a:cxnSpLocks/>
          </p:cNvCxnSpPr>
          <p:nvPr/>
        </p:nvCxnSpPr>
        <p:spPr>
          <a:xfrm>
            <a:off x="4973639" y="2058171"/>
            <a:ext cx="484439" cy="42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A5876E-4CBD-FD67-EA7A-2EE8F99FA1C1}"/>
              </a:ext>
            </a:extLst>
          </p:cNvPr>
          <p:cNvCxnSpPr>
            <a:cxnSpLocks/>
          </p:cNvCxnSpPr>
          <p:nvPr/>
        </p:nvCxnSpPr>
        <p:spPr>
          <a:xfrm flipH="1">
            <a:off x="4551233" y="2074265"/>
            <a:ext cx="384525" cy="353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FD391CB6-2234-0EF6-3A9F-6A9623228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556" y="2318073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53997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F75513-6A14-5845-BDDD-0C7DE3ED8EFD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>
            <a:extLst>
              <a:ext uri="{FF2B5EF4-FFF2-40B4-BE49-F238E27FC236}">
                <a16:creationId xmlns:a16="http://schemas.microsoft.com/office/drawing/2014/main" id="{9D82EEEF-6051-7545-915A-169A6FA8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 ID LEFT_PAREN  ID  RIGHT_PAREN  FACTS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3345D80-75F7-13BB-BA1D-8F4F3598B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029" y="232900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R_PAREN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9C7180-F66C-1975-47C1-DBD78466DB91}"/>
              </a:ext>
            </a:extLst>
          </p:cNvPr>
          <p:cNvCxnSpPr>
            <a:cxnSpLocks/>
          </p:cNvCxnSpPr>
          <p:nvPr/>
        </p:nvCxnSpPr>
        <p:spPr>
          <a:xfrm>
            <a:off x="4973639" y="2058171"/>
            <a:ext cx="484439" cy="42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A5876E-4CBD-FD67-EA7A-2EE8F99FA1C1}"/>
              </a:ext>
            </a:extLst>
          </p:cNvPr>
          <p:cNvCxnSpPr>
            <a:cxnSpLocks/>
          </p:cNvCxnSpPr>
          <p:nvPr/>
        </p:nvCxnSpPr>
        <p:spPr>
          <a:xfrm flipH="1">
            <a:off x="4551233" y="2074265"/>
            <a:ext cx="384525" cy="353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FD391CB6-2234-0EF6-3A9F-6A9623228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556" y="2318073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82310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F75513-6A14-5845-BDDD-0C7DE3ED8EFD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>
            <a:extLst>
              <a:ext uri="{FF2B5EF4-FFF2-40B4-BE49-F238E27FC236}">
                <a16:creationId xmlns:a16="http://schemas.microsoft.com/office/drawing/2014/main" id="{9D82EEEF-6051-7545-915A-169A6FA8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 ID LEFT_PAREN  ID  RIGHT_PAREN  FACTS</a:t>
            </a:r>
          </a:p>
        </p:txBody>
      </p:sp>
      <p:sp>
        <p:nvSpPr>
          <p:cNvPr id="2" name="Notched Right Arrow 1">
            <a:extLst>
              <a:ext uri="{FF2B5EF4-FFF2-40B4-BE49-F238E27FC236}">
                <a16:creationId xmlns:a16="http://schemas.microsoft.com/office/drawing/2014/main" id="{B0D9AB3E-142F-ED89-D27D-9854AA98B18C}"/>
              </a:ext>
            </a:extLst>
          </p:cNvPr>
          <p:cNvSpPr/>
          <p:nvPr/>
        </p:nvSpPr>
        <p:spPr>
          <a:xfrm rot="16200000">
            <a:off x="6323654" y="2467187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08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</a:t>
            </a:r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ID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LEFT_PAREN  ID  RIGHT_PAREN  FACTS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52F767-12C1-3F56-330A-7A1CDA4907FC}"/>
              </a:ext>
            </a:extLst>
          </p:cNvPr>
          <p:cNvSpPr txBox="1"/>
          <p:nvPr/>
        </p:nvSpPr>
        <p:spPr>
          <a:xfrm>
            <a:off x="804682" y="3928737"/>
            <a:ext cx="435568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ID is in FIRST(scheme 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5A37DC4-2769-84DD-FD8D-C58F09386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39C592-A16F-A505-7802-41DE747930CE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9AEE5B4-8583-E478-AF2C-7122C1B76A76}"/>
              </a:ext>
            </a:extLst>
          </p:cNvPr>
          <p:cNvSpPr/>
          <p:nvPr/>
        </p:nvSpPr>
        <p:spPr>
          <a:xfrm rot="16200000">
            <a:off x="6323654" y="2467187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51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</a:t>
            </a:r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ID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LEFT_PAREN  ID  RIGHT_PAREN  FACTS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6C695-B410-A635-F198-AF6D35170D35}"/>
              </a:ext>
            </a:extLst>
          </p:cNvPr>
          <p:cNvSpPr txBox="1"/>
          <p:nvPr/>
        </p:nvSpPr>
        <p:spPr>
          <a:xfrm>
            <a:off x="804682" y="3928737"/>
            <a:ext cx="435568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ID is in FIRST(scheme 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501A5C-ECD7-938E-D944-F424EBAAB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5BACD2-62B4-BBE8-365D-8F887B350937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59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</a:t>
            </a:r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ID LEFT_PAREN  ID  RIGHT_PAREN  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FACTS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8F8912F-FBEC-D92D-B3BC-F0011B58C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190F117-E890-19E9-7C6C-0902227801EB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37E8C86D-1B55-3200-3B71-47E802224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257" y="297481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ID 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01128E-D6BC-0223-19F0-8AD3B8D8A805}"/>
              </a:ext>
            </a:extLst>
          </p:cNvPr>
          <p:cNvCxnSpPr>
            <a:cxnSpLocks/>
          </p:cNvCxnSpPr>
          <p:nvPr/>
        </p:nvCxnSpPr>
        <p:spPr>
          <a:xfrm flipH="1">
            <a:off x="4568174" y="2708603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424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FACTS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CB3A61-C955-55DB-A30F-C9F726FE2C65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8C0B0A74-01C8-C4E1-DDE0-AB682A0C9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B3F6C1-81F2-BFAB-FA79-14272F2F2BF9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11904F2C-8296-6B85-BBAE-EF53C5697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257" y="297481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921E1A-73F8-667F-4F81-D33043FD6C75}"/>
              </a:ext>
            </a:extLst>
          </p:cNvPr>
          <p:cNvCxnSpPr>
            <a:cxnSpLocks/>
          </p:cNvCxnSpPr>
          <p:nvPr/>
        </p:nvCxnSpPr>
        <p:spPr>
          <a:xfrm flipH="1">
            <a:off x="4568174" y="2708603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otched Right Arrow 1">
            <a:extLst>
              <a:ext uri="{FF2B5EF4-FFF2-40B4-BE49-F238E27FC236}">
                <a16:creationId xmlns:a16="http://schemas.microsoft.com/office/drawing/2014/main" id="{431E78B5-6007-A97F-7274-D89D8DD2A475}"/>
              </a:ext>
            </a:extLst>
          </p:cNvPr>
          <p:cNvSpPr/>
          <p:nvPr/>
        </p:nvSpPr>
        <p:spPr>
          <a:xfrm rot="16200000">
            <a:off x="7189365" y="3066767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55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</a:t>
            </a:r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 FACTS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6C695-B410-A635-F198-AF6D35170D35}"/>
              </a:ext>
            </a:extLst>
          </p:cNvPr>
          <p:cNvSpPr txBox="1"/>
          <p:nvPr/>
        </p:nvSpPr>
        <p:spPr>
          <a:xfrm>
            <a:off x="804682" y="3928737"/>
            <a:ext cx="43556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ID is in FIRST(scheme 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  <a:p>
            <a:r>
              <a:rPr lang="en-US" sz="2400" dirty="0"/>
              <a:t>FACTS is in FOLLOW(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CB3A61-C955-55DB-A30F-C9F726FE2C65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8C0B0A74-01C8-C4E1-DDE0-AB682A0C9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B3F6C1-81F2-BFAB-FA79-14272F2F2BF9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11904F2C-8296-6B85-BBAE-EF53C5697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257" y="297481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921E1A-73F8-667F-4F81-D33043FD6C75}"/>
              </a:ext>
            </a:extLst>
          </p:cNvPr>
          <p:cNvCxnSpPr>
            <a:cxnSpLocks/>
          </p:cNvCxnSpPr>
          <p:nvPr/>
        </p:nvCxnSpPr>
        <p:spPr>
          <a:xfrm flipH="1">
            <a:off x="4568174" y="2708603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otched Right Arrow 12">
            <a:extLst>
              <a:ext uri="{FF2B5EF4-FFF2-40B4-BE49-F238E27FC236}">
                <a16:creationId xmlns:a16="http://schemas.microsoft.com/office/drawing/2014/main" id="{CC898E78-835C-FD44-BF16-35B63A1C7712}"/>
              </a:ext>
            </a:extLst>
          </p:cNvPr>
          <p:cNvSpPr/>
          <p:nvPr/>
        </p:nvSpPr>
        <p:spPr>
          <a:xfrm rot="16200000">
            <a:off x="7189365" y="3066767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02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</a:t>
            </a:r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 FACTS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6C695-B410-A635-F198-AF6D35170D35}"/>
              </a:ext>
            </a:extLst>
          </p:cNvPr>
          <p:cNvSpPr txBox="1"/>
          <p:nvPr/>
        </p:nvSpPr>
        <p:spPr>
          <a:xfrm>
            <a:off x="804682" y="3928737"/>
            <a:ext cx="43556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ID is in FIRST(scheme 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  <a:p>
            <a:r>
              <a:rPr lang="en-US" sz="2400" dirty="0"/>
              <a:t>FACTS is in FOLLOW(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CB3A61-C955-55DB-A30F-C9F726FE2C65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8C0B0A74-01C8-C4E1-DDE0-AB682A0C9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B3F6C1-81F2-BFAB-FA79-14272F2F2BF9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11904F2C-8296-6B85-BBAE-EF53C5697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257" y="297481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921E1A-73F8-667F-4F81-D33043FD6C75}"/>
              </a:ext>
            </a:extLst>
          </p:cNvPr>
          <p:cNvCxnSpPr>
            <a:cxnSpLocks/>
          </p:cNvCxnSpPr>
          <p:nvPr/>
        </p:nvCxnSpPr>
        <p:spPr>
          <a:xfrm flipH="1">
            <a:off x="4568174" y="2708603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E6D2E3-1A02-E167-0D6C-B413ED040444}"/>
              </a:ext>
            </a:extLst>
          </p:cNvPr>
          <p:cNvCxnSpPr/>
          <p:nvPr/>
        </p:nvCxnSpPr>
        <p:spPr>
          <a:xfrm>
            <a:off x="7812159" y="2746859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96C3E51F-9262-A046-6356-F2EF375B3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101" y="286372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66239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875782-F9BB-BE0D-8B54-24A9F008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of FOLLOW Sets Idea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E05B5-D62E-5BA8-38C0-BD5303FA9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85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A6EDC7E5-C25A-774F-B8E7-179F78D65155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strike="sngStrike" dirty="0">
                <a:ea typeface="ＭＳ Ｐゴシック" panose="020B0600070205080204" pitchFamily="34" charset="-128"/>
                <a:sym typeface="Symbol" pitchFamily="2" charset="2"/>
              </a:rPr>
              <a:t>SCHEMES  COLON  ID  LEFT_PAREN  ID  RIGHT_PAREN  ID LEFT_PAREN  ID  RIGHT_PAREN </a:t>
            </a:r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  <a:sym typeface="Symbol" pitchFamily="2" charset="2"/>
              </a:rPr>
              <a:t> FACTS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6C695-B410-A635-F198-AF6D35170D35}"/>
              </a:ext>
            </a:extLst>
          </p:cNvPr>
          <p:cNvSpPr txBox="1"/>
          <p:nvPr/>
        </p:nvSpPr>
        <p:spPr>
          <a:xfrm>
            <a:off x="804682" y="3928737"/>
            <a:ext cx="43556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ID is in FIRST(scheme 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  <a:p>
            <a:r>
              <a:rPr lang="en-US" sz="2400" dirty="0"/>
              <a:t>FACTS is in FOLLOW(</a:t>
            </a:r>
            <a:r>
              <a:rPr lang="en-US" sz="2400" dirty="0" err="1"/>
              <a:t>schemeList</a:t>
            </a:r>
            <a:r>
              <a:rPr lang="en-US" sz="2400" dirty="0"/>
              <a:t>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CB3A61-C955-55DB-A30F-C9F726FE2C65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8C0B0A74-01C8-C4E1-DDE0-AB682A0C9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B3F6C1-81F2-BFAB-FA79-14272F2F2BF9}"/>
              </a:ext>
            </a:extLst>
          </p:cNvPr>
          <p:cNvCxnSpPr>
            <a:cxnSpLocks/>
          </p:cNvCxnSpPr>
          <p:nvPr/>
        </p:nvCxnSpPr>
        <p:spPr>
          <a:xfrm flipH="1">
            <a:off x="3663191" y="2031554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11904F2C-8296-6B85-BBAE-EF53C5697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257" y="297481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921E1A-73F8-667F-4F81-D33043FD6C75}"/>
              </a:ext>
            </a:extLst>
          </p:cNvPr>
          <p:cNvCxnSpPr>
            <a:cxnSpLocks/>
          </p:cNvCxnSpPr>
          <p:nvPr/>
        </p:nvCxnSpPr>
        <p:spPr>
          <a:xfrm flipH="1">
            <a:off x="4568174" y="2708603"/>
            <a:ext cx="1284177" cy="364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E6D2E3-1A02-E167-0D6C-B413ED040444}"/>
              </a:ext>
            </a:extLst>
          </p:cNvPr>
          <p:cNvCxnSpPr/>
          <p:nvPr/>
        </p:nvCxnSpPr>
        <p:spPr>
          <a:xfrm>
            <a:off x="7812159" y="2746859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96C3E51F-9262-A046-6356-F2EF375B3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101" y="286372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lambda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7F8634-1C7F-B141-E827-A5799892883B}"/>
              </a:ext>
            </a:extLst>
          </p:cNvPr>
          <p:cNvSpPr txBox="1"/>
          <p:nvPr/>
        </p:nvSpPr>
        <p:spPr>
          <a:xfrm>
            <a:off x="7812160" y="3446071"/>
            <a:ext cx="4121198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FACTS is not a descendent of </a:t>
            </a:r>
            <a:r>
              <a:rPr lang="en-US" sz="2400" dirty="0" err="1"/>
              <a:t>schemeList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FACTS is the first “letter” of all “words” that FOLLOW whatever is produced by </a:t>
            </a:r>
            <a:r>
              <a:rPr lang="en-US" sz="2400" dirty="0" err="1"/>
              <a:t>schemeList</a:t>
            </a:r>
            <a:r>
              <a:rPr lang="en-US" sz="2400" dirty="0"/>
              <a:t> productions</a:t>
            </a:r>
          </a:p>
        </p:txBody>
      </p:sp>
    </p:spTree>
    <p:extLst>
      <p:ext uri="{BB962C8B-B14F-4D97-AF65-F5344CB8AC3E}">
        <p14:creationId xmlns:p14="http://schemas.microsoft.com/office/powerpoint/2010/main" val="761492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4C96FB-B856-1B3B-FAA1-E2ACA088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6DE2D-D2FB-C844-C89A-032F6360A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81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Visualize: FOLLOW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What are the FOLLOW sets for </a:t>
            </a:r>
            <a:r>
              <a:rPr lang="en-US" sz="2400" dirty="0" err="1">
                <a:cs typeface="Courier New" panose="02070309020205020404" pitchFamily="49" charset="0"/>
              </a:rPr>
              <a:t>factList</a:t>
            </a:r>
            <a:r>
              <a:rPr lang="en-US" sz="2400" dirty="0">
                <a:cs typeface="Courier New" panose="02070309020205020404" pitchFamily="49" charset="0"/>
              </a:rPr>
              <a:t>, </a:t>
            </a:r>
            <a:r>
              <a:rPr lang="en-US" sz="2400" dirty="0" err="1">
                <a:cs typeface="Courier New" panose="02070309020205020404" pitchFamily="49" charset="0"/>
              </a:rPr>
              <a:t>ruleList</a:t>
            </a:r>
            <a:r>
              <a:rPr lang="en-US" sz="2400" dirty="0">
                <a:cs typeface="Courier New" panose="02070309020205020404" pitchFamily="49" charset="0"/>
              </a:rPr>
              <a:t>, and </a:t>
            </a:r>
            <a:r>
              <a:rPr lang="en-US" sz="2400" dirty="0" err="1">
                <a:cs typeface="Courier New" panose="02070309020205020404" pitchFamily="49" charset="0"/>
              </a:rPr>
              <a:t>queryList</a:t>
            </a:r>
            <a:r>
              <a:rPr lang="en-US" sz="2400" dirty="0">
                <a:cs typeface="Courier New" panose="02070309020205020404" pitchFamily="49" charset="0"/>
              </a:rPr>
              <a:t>?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07" y="3474650"/>
            <a:ext cx="66675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7" y="2355401"/>
            <a:ext cx="7581900" cy="1428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0D9878-E2BF-4B49-8F55-36D39A3BF737}"/>
              </a:ext>
            </a:extLst>
          </p:cNvPr>
          <p:cNvSpPr/>
          <p:nvPr/>
        </p:nvSpPr>
        <p:spPr>
          <a:xfrm>
            <a:off x="1143000" y="2355401"/>
            <a:ext cx="6096000" cy="387798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???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???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???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53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257" y="163130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factList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430334" y="1453461"/>
            <a:ext cx="146913" cy="277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756" y="1691829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FACTS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416455" y="1503966"/>
            <a:ext cx="1151719" cy="268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SCHEMES</a:t>
            </a:r>
          </a:p>
          <a:p>
            <a:pPr algn="ctr" eaLnBrk="1" hangingPunct="1"/>
            <a:r>
              <a:rPr lang="en-US" altLang="en-US" sz="1800" dirty="0"/>
              <a:t>and stuff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342" y="1730942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COLON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568174" y="1442351"/>
            <a:ext cx="405466" cy="343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1340894" cy="329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234" y="1749563"/>
            <a:ext cx="5339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RULES   COLON   </a:t>
            </a:r>
            <a:r>
              <a:rPr lang="en-US" altLang="en-US" sz="1800" dirty="0" err="1"/>
              <a:t>ruleList</a:t>
            </a:r>
            <a:r>
              <a:rPr lang="en-US" altLang="en-US" sz="1800" dirty="0"/>
              <a:t>   QUERIES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415133-6FE4-5747-A279-386E616F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3" y="5631412"/>
            <a:ext cx="6667500" cy="1333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A8DC10C-DCB5-5A49-9099-CDD2CF6E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3" y="4200772"/>
            <a:ext cx="7581900" cy="1428750"/>
          </a:xfrm>
          <a:prstGeom prst="rect">
            <a:avLst/>
          </a:prstGeom>
        </p:spPr>
      </p:pic>
      <p:sp>
        <p:nvSpPr>
          <p:cNvPr id="37" name="Notched Right Arrow 36">
            <a:extLst>
              <a:ext uri="{FF2B5EF4-FFF2-40B4-BE49-F238E27FC236}">
                <a16:creationId xmlns:a16="http://schemas.microsoft.com/office/drawing/2014/main" id="{EFB493AB-792F-FF43-8B42-8BE39D2A5891}"/>
              </a:ext>
            </a:extLst>
          </p:cNvPr>
          <p:cNvSpPr/>
          <p:nvPr/>
        </p:nvSpPr>
        <p:spPr>
          <a:xfrm rot="9987255">
            <a:off x="2567758" y="1378806"/>
            <a:ext cx="1699926" cy="23595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B1DAE7-20B7-E843-86BD-02B41D06396D}"/>
              </a:ext>
            </a:extLst>
          </p:cNvPr>
          <p:cNvCxnSpPr>
            <a:cxnSpLocks/>
          </p:cNvCxnSpPr>
          <p:nvPr/>
        </p:nvCxnSpPr>
        <p:spPr>
          <a:xfrm>
            <a:off x="5909817" y="1462728"/>
            <a:ext cx="801705" cy="399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A32F8-2065-0342-A791-F5D9EBA905B5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2323794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CF586C-420C-694A-B077-1F099F49822D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3126527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41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756" y="1691829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FACTS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416455" y="1503966"/>
            <a:ext cx="1151719" cy="268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59968234-38CA-5C42-B825-D2CB84875505}"/>
              </a:ext>
            </a:extLst>
          </p:cNvPr>
          <p:cNvSpPr/>
          <p:nvPr/>
        </p:nvSpPr>
        <p:spPr>
          <a:xfrm>
            <a:off x="5095050" y="1605372"/>
            <a:ext cx="2144317" cy="7194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SCHEMES</a:t>
            </a:r>
          </a:p>
          <a:p>
            <a:pPr algn="ctr" eaLnBrk="1" hangingPunct="1"/>
            <a:r>
              <a:rPr lang="en-US" altLang="en-US" sz="1800" dirty="0"/>
              <a:t>and stuff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342" y="1730942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COLON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568174" y="1442351"/>
            <a:ext cx="405466" cy="343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1340894" cy="329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234" y="1749563"/>
            <a:ext cx="5339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RULES   COLON   </a:t>
            </a:r>
            <a:r>
              <a:rPr lang="en-US" altLang="en-US" sz="1800" dirty="0" err="1"/>
              <a:t>ruleList</a:t>
            </a:r>
            <a:r>
              <a:rPr lang="en-US" altLang="en-US" sz="1800" dirty="0"/>
              <a:t>   QUERIES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415133-6FE4-5747-A279-386E616F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3" y="5631412"/>
            <a:ext cx="6667500" cy="1333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A8DC10C-DCB5-5A49-9099-CDD2CF6E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3" y="4200772"/>
            <a:ext cx="7581900" cy="1428750"/>
          </a:xfrm>
          <a:prstGeom prst="rect">
            <a:avLst/>
          </a:prstGeom>
        </p:spPr>
      </p:pic>
      <p:sp>
        <p:nvSpPr>
          <p:cNvPr id="37" name="Notched Right Arrow 36">
            <a:extLst>
              <a:ext uri="{FF2B5EF4-FFF2-40B4-BE49-F238E27FC236}">
                <a16:creationId xmlns:a16="http://schemas.microsoft.com/office/drawing/2014/main" id="{EFB493AB-792F-FF43-8B42-8BE39D2A5891}"/>
              </a:ext>
            </a:extLst>
          </p:cNvPr>
          <p:cNvSpPr/>
          <p:nvPr/>
        </p:nvSpPr>
        <p:spPr>
          <a:xfrm rot="9987255">
            <a:off x="2567758" y="1378806"/>
            <a:ext cx="1699926" cy="23595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B1DAE7-20B7-E843-86BD-02B41D06396D}"/>
              </a:ext>
            </a:extLst>
          </p:cNvPr>
          <p:cNvCxnSpPr>
            <a:cxnSpLocks/>
          </p:cNvCxnSpPr>
          <p:nvPr/>
        </p:nvCxnSpPr>
        <p:spPr>
          <a:xfrm>
            <a:off x="5909817" y="1462728"/>
            <a:ext cx="801705" cy="399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A32F8-2065-0342-A791-F5D9EBA905B5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2323794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CF586C-420C-694A-B077-1F099F49822D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3126527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D3D7CA-DB81-C543-AB3A-57855F72E12F}"/>
              </a:ext>
            </a:extLst>
          </p:cNvPr>
          <p:cNvSpPr/>
          <p:nvPr/>
        </p:nvSpPr>
        <p:spPr>
          <a:xfrm>
            <a:off x="1143000" y="23554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??? 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307BB5-2E3B-4565-F150-8D4D931A6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257" y="163130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factList</a:t>
            </a:r>
            <a:endParaRPr lang="en-US" alt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E0ADB3-9526-5905-58ED-09E95C2D3B48}"/>
              </a:ext>
            </a:extLst>
          </p:cNvPr>
          <p:cNvCxnSpPr>
            <a:cxnSpLocks/>
          </p:cNvCxnSpPr>
          <p:nvPr/>
        </p:nvCxnSpPr>
        <p:spPr>
          <a:xfrm>
            <a:off x="5430334" y="1453461"/>
            <a:ext cx="146913" cy="277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028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756" y="1691829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FACTS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416455" y="1503966"/>
            <a:ext cx="1151719" cy="268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59968234-38CA-5C42-B825-D2CB84875505}"/>
              </a:ext>
            </a:extLst>
          </p:cNvPr>
          <p:cNvSpPr/>
          <p:nvPr/>
        </p:nvSpPr>
        <p:spPr>
          <a:xfrm>
            <a:off x="5095050" y="1605372"/>
            <a:ext cx="2144317" cy="7194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SCHEMES</a:t>
            </a:r>
          </a:p>
          <a:p>
            <a:pPr algn="ctr" eaLnBrk="1" hangingPunct="1"/>
            <a:r>
              <a:rPr lang="en-US" altLang="en-US" sz="1800" dirty="0"/>
              <a:t>and stuff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342" y="1730942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COLON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568174" y="1442351"/>
            <a:ext cx="405466" cy="343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1340894" cy="329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234" y="1749563"/>
            <a:ext cx="5339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RULES   COLON   </a:t>
            </a:r>
            <a:r>
              <a:rPr lang="en-US" altLang="en-US" sz="1800" dirty="0" err="1"/>
              <a:t>ruleList</a:t>
            </a:r>
            <a:r>
              <a:rPr lang="en-US" altLang="en-US" sz="1800" dirty="0"/>
              <a:t>   QUERIES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415133-6FE4-5747-A279-386E616F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3" y="5631412"/>
            <a:ext cx="6667500" cy="1333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A8DC10C-DCB5-5A49-9099-CDD2CF6E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3" y="4200772"/>
            <a:ext cx="7581900" cy="1428750"/>
          </a:xfrm>
          <a:prstGeom prst="rect">
            <a:avLst/>
          </a:prstGeom>
        </p:spPr>
      </p:pic>
      <p:sp>
        <p:nvSpPr>
          <p:cNvPr id="37" name="Notched Right Arrow 36">
            <a:extLst>
              <a:ext uri="{FF2B5EF4-FFF2-40B4-BE49-F238E27FC236}">
                <a16:creationId xmlns:a16="http://schemas.microsoft.com/office/drawing/2014/main" id="{EFB493AB-792F-FF43-8B42-8BE39D2A5891}"/>
              </a:ext>
            </a:extLst>
          </p:cNvPr>
          <p:cNvSpPr/>
          <p:nvPr/>
        </p:nvSpPr>
        <p:spPr>
          <a:xfrm rot="9987255">
            <a:off x="2567758" y="1378806"/>
            <a:ext cx="1699926" cy="23595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B1DAE7-20B7-E843-86BD-02B41D06396D}"/>
              </a:ext>
            </a:extLst>
          </p:cNvPr>
          <p:cNvCxnSpPr>
            <a:cxnSpLocks/>
          </p:cNvCxnSpPr>
          <p:nvPr/>
        </p:nvCxnSpPr>
        <p:spPr>
          <a:xfrm>
            <a:off x="5909817" y="1462728"/>
            <a:ext cx="801705" cy="399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A32F8-2065-0342-A791-F5D9EBA905B5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2323794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CF586C-420C-694A-B077-1F099F49822D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3126527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D3D7CA-DB81-C543-AB3A-57855F72E12F}"/>
              </a:ext>
            </a:extLst>
          </p:cNvPr>
          <p:cNvSpPr/>
          <p:nvPr/>
        </p:nvSpPr>
        <p:spPr>
          <a:xfrm>
            <a:off x="1143000" y="23554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RULES}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307BB5-2E3B-4565-F150-8D4D931A6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257" y="163130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factList</a:t>
            </a:r>
            <a:endParaRPr lang="en-US" alt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E0ADB3-9526-5905-58ED-09E95C2D3B48}"/>
              </a:ext>
            </a:extLst>
          </p:cNvPr>
          <p:cNvCxnSpPr>
            <a:cxnSpLocks/>
          </p:cNvCxnSpPr>
          <p:nvPr/>
        </p:nvCxnSpPr>
        <p:spPr>
          <a:xfrm>
            <a:off x="5430334" y="1453461"/>
            <a:ext cx="146913" cy="277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02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756" y="1691829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FACTS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416455" y="1503966"/>
            <a:ext cx="1151719" cy="268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SCHEMES</a:t>
            </a:r>
          </a:p>
          <a:p>
            <a:pPr algn="ctr" eaLnBrk="1" hangingPunct="1"/>
            <a:r>
              <a:rPr lang="en-US" altLang="en-US" sz="1800" dirty="0"/>
              <a:t>and stuff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342" y="1730942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COLON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568174" y="1442351"/>
            <a:ext cx="405466" cy="343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1340894" cy="329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234" y="1749563"/>
            <a:ext cx="5339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RULES   COLON   </a:t>
            </a:r>
            <a:r>
              <a:rPr lang="en-US" altLang="en-US" sz="1800" dirty="0" err="1"/>
              <a:t>ruleList</a:t>
            </a:r>
            <a:r>
              <a:rPr lang="en-US" altLang="en-US" sz="1800" dirty="0"/>
              <a:t>   QUERIES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415133-6FE4-5747-A279-386E616F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3" y="5631412"/>
            <a:ext cx="6667500" cy="1333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A8DC10C-DCB5-5A49-9099-CDD2CF6E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3" y="4200772"/>
            <a:ext cx="7581900" cy="1428750"/>
          </a:xfrm>
          <a:prstGeom prst="rect">
            <a:avLst/>
          </a:prstGeom>
        </p:spPr>
      </p:pic>
      <p:sp>
        <p:nvSpPr>
          <p:cNvPr id="37" name="Notched Right Arrow 36">
            <a:extLst>
              <a:ext uri="{FF2B5EF4-FFF2-40B4-BE49-F238E27FC236}">
                <a16:creationId xmlns:a16="http://schemas.microsoft.com/office/drawing/2014/main" id="{EFB493AB-792F-FF43-8B42-8BE39D2A5891}"/>
              </a:ext>
            </a:extLst>
          </p:cNvPr>
          <p:cNvSpPr/>
          <p:nvPr/>
        </p:nvSpPr>
        <p:spPr>
          <a:xfrm rot="9987255">
            <a:off x="2567758" y="1378806"/>
            <a:ext cx="1699926" cy="23595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B1DAE7-20B7-E843-86BD-02B41D06396D}"/>
              </a:ext>
            </a:extLst>
          </p:cNvPr>
          <p:cNvCxnSpPr>
            <a:cxnSpLocks/>
          </p:cNvCxnSpPr>
          <p:nvPr/>
        </p:nvCxnSpPr>
        <p:spPr>
          <a:xfrm>
            <a:off x="5909817" y="1462728"/>
            <a:ext cx="801705" cy="399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A32F8-2065-0342-A791-F5D9EBA905B5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2323794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CF586C-420C-694A-B077-1F099F49822D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3126527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D3D7CA-DB81-C543-AB3A-57855F72E12F}"/>
              </a:ext>
            </a:extLst>
          </p:cNvPr>
          <p:cNvSpPr/>
          <p:nvPr/>
        </p:nvSpPr>
        <p:spPr>
          <a:xfrm>
            <a:off x="1143000" y="23554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RULES}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{???}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31516AB-A33B-95FB-094D-3C2E2A888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257" y="163130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factList</a:t>
            </a:r>
            <a:endParaRPr lang="en-US" alt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682275-83E8-624F-7DAA-3DF5CDC2DF35}"/>
              </a:ext>
            </a:extLst>
          </p:cNvPr>
          <p:cNvCxnSpPr>
            <a:cxnSpLocks/>
          </p:cNvCxnSpPr>
          <p:nvPr/>
        </p:nvCxnSpPr>
        <p:spPr>
          <a:xfrm>
            <a:off x="5430334" y="1453461"/>
            <a:ext cx="146913" cy="277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F05344C-76F5-28A0-3BF5-A9F1E897F964}"/>
              </a:ext>
            </a:extLst>
          </p:cNvPr>
          <p:cNvSpPr/>
          <p:nvPr/>
        </p:nvSpPr>
        <p:spPr>
          <a:xfrm>
            <a:off x="8123732" y="1614004"/>
            <a:ext cx="2144317" cy="7194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756" y="1691829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FACTS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416455" y="1503966"/>
            <a:ext cx="1151719" cy="268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SCHEMES</a:t>
            </a:r>
          </a:p>
          <a:p>
            <a:pPr algn="ctr" eaLnBrk="1" hangingPunct="1"/>
            <a:r>
              <a:rPr lang="en-US" altLang="en-US" sz="1800" dirty="0"/>
              <a:t>and stuff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342" y="1730942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COLON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568174" y="1442351"/>
            <a:ext cx="405466" cy="343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1340894" cy="329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234" y="1749563"/>
            <a:ext cx="5339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RULES   COLON   </a:t>
            </a:r>
            <a:r>
              <a:rPr lang="en-US" altLang="en-US" sz="1800" dirty="0" err="1"/>
              <a:t>ruleList</a:t>
            </a:r>
            <a:r>
              <a:rPr lang="en-US" altLang="en-US" sz="1800" dirty="0"/>
              <a:t>   QUERIES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415133-6FE4-5747-A279-386E616F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3" y="5631412"/>
            <a:ext cx="6667500" cy="1333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A8DC10C-DCB5-5A49-9099-CDD2CF6E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3" y="4200772"/>
            <a:ext cx="7581900" cy="1428750"/>
          </a:xfrm>
          <a:prstGeom prst="rect">
            <a:avLst/>
          </a:prstGeom>
        </p:spPr>
      </p:pic>
      <p:sp>
        <p:nvSpPr>
          <p:cNvPr id="37" name="Notched Right Arrow 36">
            <a:extLst>
              <a:ext uri="{FF2B5EF4-FFF2-40B4-BE49-F238E27FC236}">
                <a16:creationId xmlns:a16="http://schemas.microsoft.com/office/drawing/2014/main" id="{EFB493AB-792F-FF43-8B42-8BE39D2A5891}"/>
              </a:ext>
            </a:extLst>
          </p:cNvPr>
          <p:cNvSpPr/>
          <p:nvPr/>
        </p:nvSpPr>
        <p:spPr>
          <a:xfrm rot="9987255">
            <a:off x="2567758" y="1378806"/>
            <a:ext cx="1699926" cy="23595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B1DAE7-20B7-E843-86BD-02B41D06396D}"/>
              </a:ext>
            </a:extLst>
          </p:cNvPr>
          <p:cNvCxnSpPr>
            <a:cxnSpLocks/>
          </p:cNvCxnSpPr>
          <p:nvPr/>
        </p:nvCxnSpPr>
        <p:spPr>
          <a:xfrm>
            <a:off x="5909817" y="1462728"/>
            <a:ext cx="801705" cy="399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A32F8-2065-0342-A791-F5D9EBA905B5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2323794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CF586C-420C-694A-B077-1F099F49822D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3126527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D3D7CA-DB81-C543-AB3A-57855F72E12F}"/>
              </a:ext>
            </a:extLst>
          </p:cNvPr>
          <p:cNvSpPr/>
          <p:nvPr/>
        </p:nvSpPr>
        <p:spPr>
          <a:xfrm>
            <a:off x="1143000" y="23554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RULES}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{QUERIES}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6314FE-E462-5A4B-B5A5-0585D2179AC4}"/>
              </a:ext>
            </a:extLst>
          </p:cNvPr>
          <p:cNvSpPr/>
          <p:nvPr/>
        </p:nvSpPr>
        <p:spPr>
          <a:xfrm>
            <a:off x="8123732" y="1614004"/>
            <a:ext cx="2144317" cy="7194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325381E-3E5C-606C-432A-CBE929D0B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257" y="163130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factList</a:t>
            </a:r>
            <a:endParaRPr lang="en-US" alt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97DA4D-075F-BB2D-E5F2-289F0458FD21}"/>
              </a:ext>
            </a:extLst>
          </p:cNvPr>
          <p:cNvCxnSpPr>
            <a:cxnSpLocks/>
          </p:cNvCxnSpPr>
          <p:nvPr/>
        </p:nvCxnSpPr>
        <p:spPr>
          <a:xfrm>
            <a:off x="5430334" y="1453461"/>
            <a:ext cx="146913" cy="277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123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756" y="1691829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FACTS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416455" y="1503966"/>
            <a:ext cx="1151719" cy="268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SCHEMES</a:t>
            </a:r>
          </a:p>
          <a:p>
            <a:pPr algn="ctr" eaLnBrk="1" hangingPunct="1"/>
            <a:r>
              <a:rPr lang="en-US" altLang="en-US" sz="1800" dirty="0"/>
              <a:t>and stuff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342" y="1730942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COLON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568174" y="1442351"/>
            <a:ext cx="405466" cy="343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1340894" cy="329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234" y="1749563"/>
            <a:ext cx="5339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RULES   COLON   </a:t>
            </a:r>
            <a:r>
              <a:rPr lang="en-US" altLang="en-US" sz="1800" dirty="0" err="1"/>
              <a:t>ruleList</a:t>
            </a:r>
            <a:r>
              <a:rPr lang="en-US" altLang="en-US" sz="1800" dirty="0"/>
              <a:t>   QUERIES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415133-6FE4-5747-A279-386E616F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3" y="5631412"/>
            <a:ext cx="6667500" cy="1333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A8DC10C-DCB5-5A49-9099-CDD2CF6E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3" y="4200772"/>
            <a:ext cx="7581900" cy="1428750"/>
          </a:xfrm>
          <a:prstGeom prst="rect">
            <a:avLst/>
          </a:prstGeom>
        </p:spPr>
      </p:pic>
      <p:sp>
        <p:nvSpPr>
          <p:cNvPr id="37" name="Notched Right Arrow 36">
            <a:extLst>
              <a:ext uri="{FF2B5EF4-FFF2-40B4-BE49-F238E27FC236}">
                <a16:creationId xmlns:a16="http://schemas.microsoft.com/office/drawing/2014/main" id="{EFB493AB-792F-FF43-8B42-8BE39D2A5891}"/>
              </a:ext>
            </a:extLst>
          </p:cNvPr>
          <p:cNvSpPr/>
          <p:nvPr/>
        </p:nvSpPr>
        <p:spPr>
          <a:xfrm rot="9987255">
            <a:off x="2567758" y="1378806"/>
            <a:ext cx="1699926" cy="23595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B1DAE7-20B7-E843-86BD-02B41D06396D}"/>
              </a:ext>
            </a:extLst>
          </p:cNvPr>
          <p:cNvCxnSpPr>
            <a:cxnSpLocks/>
          </p:cNvCxnSpPr>
          <p:nvPr/>
        </p:nvCxnSpPr>
        <p:spPr>
          <a:xfrm>
            <a:off x="5909817" y="1462728"/>
            <a:ext cx="801705" cy="399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A32F8-2065-0342-A791-F5D9EBA905B5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2323794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CF586C-420C-694A-B077-1F099F49822D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3126527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D3D7CA-DB81-C543-AB3A-57855F72E12F}"/>
              </a:ext>
            </a:extLst>
          </p:cNvPr>
          <p:cNvSpPr/>
          <p:nvPr/>
        </p:nvSpPr>
        <p:spPr>
          <a:xfrm>
            <a:off x="1143000" y="23554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RULES}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{QUERIES}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{???}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203C5EE-E3FF-10AA-D4D8-0CBBFB981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257" y="163130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factList</a:t>
            </a:r>
            <a:endParaRPr lang="en-US" alt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A0B862-1102-5F94-C679-ED6EF9870062}"/>
              </a:ext>
            </a:extLst>
          </p:cNvPr>
          <p:cNvCxnSpPr>
            <a:cxnSpLocks/>
          </p:cNvCxnSpPr>
          <p:nvPr/>
        </p:nvCxnSpPr>
        <p:spPr>
          <a:xfrm>
            <a:off x="5430334" y="1453461"/>
            <a:ext cx="146913" cy="277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263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756" y="1691829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FACTS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416455" y="1503966"/>
            <a:ext cx="1151719" cy="268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SCHEMES</a:t>
            </a:r>
          </a:p>
          <a:p>
            <a:pPr algn="ctr" eaLnBrk="1" hangingPunct="1"/>
            <a:r>
              <a:rPr lang="en-US" altLang="en-US" sz="1800" dirty="0"/>
              <a:t>and stuff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342" y="1730942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COLON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568174" y="1442351"/>
            <a:ext cx="405466" cy="343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1340894" cy="329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234" y="1749563"/>
            <a:ext cx="5339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RULES   COLON   </a:t>
            </a:r>
            <a:r>
              <a:rPr lang="en-US" altLang="en-US" sz="1800" dirty="0" err="1"/>
              <a:t>ruleList</a:t>
            </a:r>
            <a:r>
              <a:rPr lang="en-US" altLang="en-US" sz="1800" dirty="0"/>
              <a:t>   QUERIES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415133-6FE4-5747-A279-386E616F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3" y="5631412"/>
            <a:ext cx="6667500" cy="1333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A8DC10C-DCB5-5A49-9099-CDD2CF6E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3" y="4200772"/>
            <a:ext cx="7581900" cy="1428750"/>
          </a:xfrm>
          <a:prstGeom prst="rect">
            <a:avLst/>
          </a:prstGeom>
        </p:spPr>
      </p:pic>
      <p:sp>
        <p:nvSpPr>
          <p:cNvPr id="37" name="Notched Right Arrow 36">
            <a:extLst>
              <a:ext uri="{FF2B5EF4-FFF2-40B4-BE49-F238E27FC236}">
                <a16:creationId xmlns:a16="http://schemas.microsoft.com/office/drawing/2014/main" id="{EFB493AB-792F-FF43-8B42-8BE39D2A5891}"/>
              </a:ext>
            </a:extLst>
          </p:cNvPr>
          <p:cNvSpPr/>
          <p:nvPr/>
        </p:nvSpPr>
        <p:spPr>
          <a:xfrm rot="9987255">
            <a:off x="2567758" y="1378806"/>
            <a:ext cx="1699926" cy="23595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B1DAE7-20B7-E843-86BD-02B41D06396D}"/>
              </a:ext>
            </a:extLst>
          </p:cNvPr>
          <p:cNvCxnSpPr>
            <a:cxnSpLocks/>
          </p:cNvCxnSpPr>
          <p:nvPr/>
        </p:nvCxnSpPr>
        <p:spPr>
          <a:xfrm>
            <a:off x="5909817" y="1462728"/>
            <a:ext cx="801705" cy="399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A32F8-2065-0342-A791-F5D9EBA905B5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2323794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CF586C-420C-694A-B077-1F099F49822D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3126527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D3D7CA-DB81-C543-AB3A-57855F72E12F}"/>
              </a:ext>
            </a:extLst>
          </p:cNvPr>
          <p:cNvSpPr/>
          <p:nvPr/>
        </p:nvSpPr>
        <p:spPr>
          <a:xfrm>
            <a:off x="1143000" y="23554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RULES}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{QUERIES}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{???}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203C5EE-E3FF-10AA-D4D8-0CBBFB981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257" y="163130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factList</a:t>
            </a:r>
            <a:endParaRPr lang="en-US" alt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A0B862-1102-5F94-C679-ED6EF9870062}"/>
              </a:ext>
            </a:extLst>
          </p:cNvPr>
          <p:cNvCxnSpPr>
            <a:cxnSpLocks/>
          </p:cNvCxnSpPr>
          <p:nvPr/>
        </p:nvCxnSpPr>
        <p:spPr>
          <a:xfrm>
            <a:off x="5430334" y="1453461"/>
            <a:ext cx="146913" cy="277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A84EEAB-B3E4-B188-F2F8-871574F89B7D}"/>
              </a:ext>
            </a:extLst>
          </p:cNvPr>
          <p:cNvSpPr/>
          <p:nvPr/>
        </p:nvSpPr>
        <p:spPr>
          <a:xfrm>
            <a:off x="5909817" y="5000906"/>
            <a:ext cx="2144317" cy="7194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2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309383-3511-6542-BF0D-F776229951A0}"/>
              </a:ext>
            </a:extLst>
          </p:cNvPr>
          <p:cNvSpPr txBox="1"/>
          <p:nvPr/>
        </p:nvSpPr>
        <p:spPr>
          <a:xfrm>
            <a:off x="7310515" y="1790254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    LEFT_P    ID     </a:t>
            </a:r>
            <a:r>
              <a:rPr lang="en-US" dirty="0" err="1"/>
              <a:t>idList</a:t>
            </a:r>
            <a:r>
              <a:rPr lang="en-US" dirty="0"/>
              <a:t>      RIGHT_P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9C3596-B8D1-8040-90DC-EAA0644EFDD6}"/>
              </a:ext>
            </a:extLst>
          </p:cNvPr>
          <p:cNvCxnSpPr>
            <a:cxnSpLocks/>
          </p:cNvCxnSpPr>
          <p:nvPr/>
        </p:nvCxnSpPr>
        <p:spPr>
          <a:xfrm flipH="1">
            <a:off x="7504486" y="1411189"/>
            <a:ext cx="2060754" cy="425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72AFBC-B4C7-B54F-BEEE-AC3346A15AF2}"/>
              </a:ext>
            </a:extLst>
          </p:cNvPr>
          <p:cNvCxnSpPr>
            <a:cxnSpLocks/>
          </p:cNvCxnSpPr>
          <p:nvPr/>
        </p:nvCxnSpPr>
        <p:spPr>
          <a:xfrm flipH="1">
            <a:off x="8162818" y="1476763"/>
            <a:ext cx="1494890" cy="381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109353-6817-924B-8FC0-CB60BCCAA080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855308" y="1506021"/>
            <a:ext cx="933030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7A8925-346E-9241-9738-2042736B65E7}"/>
              </a:ext>
            </a:extLst>
          </p:cNvPr>
          <p:cNvCxnSpPr>
            <a:cxnSpLocks/>
          </p:cNvCxnSpPr>
          <p:nvPr/>
        </p:nvCxnSpPr>
        <p:spPr>
          <a:xfrm flipH="1">
            <a:off x="9451132" y="1513529"/>
            <a:ext cx="477596" cy="369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A63191-0878-B249-953B-94395E5E666A}"/>
              </a:ext>
            </a:extLst>
          </p:cNvPr>
          <p:cNvCxnSpPr>
            <a:cxnSpLocks/>
          </p:cNvCxnSpPr>
          <p:nvPr/>
        </p:nvCxnSpPr>
        <p:spPr>
          <a:xfrm>
            <a:off x="10038978" y="1555804"/>
            <a:ext cx="311220" cy="31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3CD05D-3F67-5845-8D34-B7578DA2BC2A}"/>
              </a:ext>
            </a:extLst>
          </p:cNvPr>
          <p:cNvCxnSpPr>
            <a:cxnSpLocks/>
          </p:cNvCxnSpPr>
          <p:nvPr/>
        </p:nvCxnSpPr>
        <p:spPr>
          <a:xfrm flipH="1">
            <a:off x="8970602" y="2157611"/>
            <a:ext cx="477596" cy="369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8AEAD7-D5DF-1B4E-8F83-8DF45DD3FB7A}"/>
              </a:ext>
            </a:extLst>
          </p:cNvPr>
          <p:cNvSpPr txBox="1"/>
          <p:nvPr/>
        </p:nvSpPr>
        <p:spPr>
          <a:xfrm>
            <a:off x="8789076" y="259271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10985442" y="183714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???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F2EA9B07-1457-4542-A117-3EB0D822D784}"/>
              </a:ext>
            </a:extLst>
          </p:cNvPr>
          <p:cNvSpPr/>
          <p:nvPr/>
        </p:nvSpPr>
        <p:spPr>
          <a:xfrm rot="16200000">
            <a:off x="8753726" y="2090416"/>
            <a:ext cx="680792" cy="267128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C5347D-EF8A-E441-8F0A-EF8F8385FA98}"/>
              </a:ext>
            </a:extLst>
          </p:cNvPr>
          <p:cNvSpPr txBox="1"/>
          <p:nvPr/>
        </p:nvSpPr>
        <p:spPr>
          <a:xfrm>
            <a:off x="8761792" y="381224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7830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756" y="1691829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FACTS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416455" y="1503966"/>
            <a:ext cx="1151719" cy="268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SCHEMES</a:t>
            </a:r>
          </a:p>
          <a:p>
            <a:pPr algn="ctr" eaLnBrk="1" hangingPunct="1"/>
            <a:r>
              <a:rPr lang="en-US" altLang="en-US" sz="1800" dirty="0"/>
              <a:t>and stuff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342" y="1730942"/>
            <a:ext cx="16983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COLON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568174" y="1442351"/>
            <a:ext cx="405466" cy="343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1340894" cy="329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234" y="1749563"/>
            <a:ext cx="5339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RULES   COLON   </a:t>
            </a:r>
            <a:r>
              <a:rPr lang="en-US" altLang="en-US" sz="1800" dirty="0" err="1"/>
              <a:t>ruleList</a:t>
            </a:r>
            <a:r>
              <a:rPr lang="en-US" altLang="en-US" sz="1800" dirty="0"/>
              <a:t>   QUERIES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415133-6FE4-5747-A279-386E616F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3" y="5631412"/>
            <a:ext cx="6667500" cy="1333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A8DC10C-DCB5-5A49-9099-CDD2CF6E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3" y="4200772"/>
            <a:ext cx="7581900" cy="1428750"/>
          </a:xfrm>
          <a:prstGeom prst="rect">
            <a:avLst/>
          </a:prstGeom>
        </p:spPr>
      </p:pic>
      <p:sp>
        <p:nvSpPr>
          <p:cNvPr id="37" name="Notched Right Arrow 36">
            <a:extLst>
              <a:ext uri="{FF2B5EF4-FFF2-40B4-BE49-F238E27FC236}">
                <a16:creationId xmlns:a16="http://schemas.microsoft.com/office/drawing/2014/main" id="{EFB493AB-792F-FF43-8B42-8BE39D2A5891}"/>
              </a:ext>
            </a:extLst>
          </p:cNvPr>
          <p:cNvSpPr/>
          <p:nvPr/>
        </p:nvSpPr>
        <p:spPr>
          <a:xfrm rot="9987255">
            <a:off x="2567758" y="1378806"/>
            <a:ext cx="1699926" cy="23595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B1DAE7-20B7-E843-86BD-02B41D06396D}"/>
              </a:ext>
            </a:extLst>
          </p:cNvPr>
          <p:cNvCxnSpPr>
            <a:cxnSpLocks/>
          </p:cNvCxnSpPr>
          <p:nvPr/>
        </p:nvCxnSpPr>
        <p:spPr>
          <a:xfrm>
            <a:off x="5909817" y="1462728"/>
            <a:ext cx="801705" cy="399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A32F8-2065-0342-A791-F5D9EBA905B5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2323794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CF586C-420C-694A-B077-1F099F49822D}"/>
              </a:ext>
            </a:extLst>
          </p:cNvPr>
          <p:cNvCxnSpPr>
            <a:cxnSpLocks/>
          </p:cNvCxnSpPr>
          <p:nvPr/>
        </p:nvCxnSpPr>
        <p:spPr>
          <a:xfrm>
            <a:off x="6262717" y="1436799"/>
            <a:ext cx="3126527" cy="373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D3D7CA-DB81-C543-AB3A-57855F72E12F}"/>
              </a:ext>
            </a:extLst>
          </p:cNvPr>
          <p:cNvSpPr/>
          <p:nvPr/>
        </p:nvSpPr>
        <p:spPr>
          <a:xfrm>
            <a:off x="1143000" y="23554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 RULES}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{QUERIES}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{EOF}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203C5EE-E3FF-10AA-D4D8-0CBBFB981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257" y="163130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factList</a:t>
            </a:r>
            <a:endParaRPr lang="en-US" alt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A0B862-1102-5F94-C679-ED6EF9870062}"/>
              </a:ext>
            </a:extLst>
          </p:cNvPr>
          <p:cNvCxnSpPr>
            <a:cxnSpLocks/>
          </p:cNvCxnSpPr>
          <p:nvPr/>
        </p:nvCxnSpPr>
        <p:spPr>
          <a:xfrm>
            <a:off x="5430334" y="1453461"/>
            <a:ext cx="146913" cy="277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A84EEAB-B3E4-B188-F2F8-871574F89B7D}"/>
              </a:ext>
            </a:extLst>
          </p:cNvPr>
          <p:cNvSpPr/>
          <p:nvPr/>
        </p:nvSpPr>
        <p:spPr>
          <a:xfrm>
            <a:off x="5909817" y="5000906"/>
            <a:ext cx="2144317" cy="7194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003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8E85F9-B364-B449-9752-E99DC434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FOLLOW Sets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9C3435-EEBA-1141-9DBC-A6B253E2E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18" y="4746306"/>
            <a:ext cx="72517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572734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8E85F9-B364-B449-9752-E99DC434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FOLLOW Sets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CDB69-6BD8-DC41-9F7E-4D373DFD7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Connecting mathematical formula to parse tree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9C3435-EEBA-1141-9DBC-A6B253E2E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1815414"/>
            <a:ext cx="72517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157F6E-F8D7-E893-F5EA-A501D24E6D27}"/>
              </a:ext>
            </a:extLst>
          </p:cNvPr>
          <p:cNvSpPr txBox="1"/>
          <p:nvPr/>
        </p:nvSpPr>
        <p:spPr>
          <a:xfrm>
            <a:off x="831850" y="3684147"/>
            <a:ext cx="8805231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800" dirty="0"/>
              <a:t>I’m skipped some slides</a:t>
            </a:r>
          </a:p>
          <a:p>
            <a:r>
              <a:rPr lang="en-US" sz="4800" dirty="0"/>
              <a:t>but you can read them if they help</a:t>
            </a:r>
          </a:p>
        </p:txBody>
      </p:sp>
    </p:spTree>
    <p:extLst>
      <p:ext uri="{BB962C8B-B14F-4D97-AF65-F5344CB8AC3E}">
        <p14:creationId xmlns:p14="http://schemas.microsoft.com/office/powerpoint/2010/main" val="5521154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8E85F9-B364-B449-9752-E99DC434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FOLLOW Sets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CDB69-6BD8-DC41-9F7E-4D373DFD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 is the starting nonterminal</a:t>
            </a:r>
          </a:p>
          <a:p>
            <a:r>
              <a:rPr lang="en-US" dirty="0"/>
              <a:t>t is a terminal</a:t>
            </a:r>
          </a:p>
          <a:p>
            <a:r>
              <a:rPr lang="en-US" dirty="0"/>
              <a:t>𝜔 is some combination of terminals and </a:t>
            </a:r>
            <a:r>
              <a:rPr lang="en-US" dirty="0" err="1"/>
              <a:t>nonterminals</a:t>
            </a:r>
            <a:endParaRPr lang="en-US" dirty="0"/>
          </a:p>
          <a:p>
            <a:r>
              <a:rPr lang="en-US" dirty="0"/>
              <a:t>𝜈 is come combination of terminals and </a:t>
            </a:r>
            <a:r>
              <a:rPr lang="en-US" dirty="0" err="1"/>
              <a:t>nonterminals</a:t>
            </a:r>
            <a:endParaRPr lang="en-US" dirty="0"/>
          </a:p>
          <a:p>
            <a:r>
              <a:rPr lang="en-US" dirty="0"/>
              <a:t>         means can be derived in zero or more steps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A1F68-5145-B34C-9F44-F92D8CD0D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023" y="3785394"/>
            <a:ext cx="419100" cy="43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E0AF01-6164-0245-B017-86355F003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150" y="4608041"/>
            <a:ext cx="72517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47484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64C131-153D-3842-B577-B1286746B946}"/>
              </a:ext>
            </a:extLst>
          </p:cNvPr>
          <p:cNvCxnSpPr/>
          <p:nvPr/>
        </p:nvCxnSpPr>
        <p:spPr>
          <a:xfrm>
            <a:off x="7812159" y="2746859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">
            <a:extLst>
              <a:ext uri="{FF2B5EF4-FFF2-40B4-BE49-F238E27FC236}">
                <a16:creationId xmlns:a16="http://schemas.microsoft.com/office/drawing/2014/main" id="{FC06065B-228A-4A46-91CE-29AB39330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101" y="286372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lambda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F75513-6A14-5845-BDDD-0C7DE3ED8EFD}"/>
              </a:ext>
            </a:extLst>
          </p:cNvPr>
          <p:cNvCxnSpPr>
            <a:cxnSpLocks/>
          </p:cNvCxnSpPr>
          <p:nvPr/>
        </p:nvCxnSpPr>
        <p:spPr>
          <a:xfrm flipH="1">
            <a:off x="4496537" y="2031554"/>
            <a:ext cx="450831" cy="447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>
            <a:extLst>
              <a:ext uri="{FF2B5EF4-FFF2-40B4-BE49-F238E27FC236}">
                <a16:creationId xmlns:a16="http://schemas.microsoft.com/office/drawing/2014/main" id="{9D82EEEF-6051-7545-915A-169A6FA8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and stuff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E5E590-DE8C-DB4E-B671-1EB4263A9F67}"/>
              </a:ext>
            </a:extLst>
          </p:cNvPr>
          <p:cNvCxnSpPr>
            <a:cxnSpLocks/>
          </p:cNvCxnSpPr>
          <p:nvPr/>
        </p:nvCxnSpPr>
        <p:spPr>
          <a:xfrm flipH="1">
            <a:off x="5497197" y="2666885"/>
            <a:ext cx="450831" cy="447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">
            <a:extLst>
              <a:ext uri="{FF2B5EF4-FFF2-40B4-BE49-F238E27FC236}">
                <a16:creationId xmlns:a16="http://schemas.microsoft.com/office/drawing/2014/main" id="{0F4BBBBC-8599-3C49-A199-70F43A49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934" y="293310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and stuff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7953EBB-19CA-AD48-8B3D-D53C1ED8C0B6}"/>
              </a:ext>
            </a:extLst>
          </p:cNvPr>
          <p:cNvSpPr/>
          <p:nvPr/>
        </p:nvSpPr>
        <p:spPr>
          <a:xfrm>
            <a:off x="3534744" y="867230"/>
            <a:ext cx="6653150" cy="3079592"/>
          </a:xfrm>
          <a:prstGeom prst="triangl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F3DDC-8095-DF42-B07F-7AC8A780904D}"/>
              </a:ext>
            </a:extLst>
          </p:cNvPr>
          <p:cNvSpPr txBox="1"/>
          <p:nvPr/>
        </p:nvSpPr>
        <p:spPr>
          <a:xfrm>
            <a:off x="5660181" y="4008263"/>
            <a:ext cx="264425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schemeList</a:t>
            </a:r>
            <a:r>
              <a:rPr lang="en-US" sz="2000" dirty="0"/>
              <a:t> subtree</a:t>
            </a:r>
          </a:p>
        </p:txBody>
      </p:sp>
    </p:spTree>
    <p:extLst>
      <p:ext uri="{BB962C8B-B14F-4D97-AF65-F5344CB8AC3E}">
        <p14:creationId xmlns:p14="http://schemas.microsoft.com/office/powerpoint/2010/main" val="24624442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367C0A-8D66-0B49-8E3A-0D06462F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107" y="1666797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>
            <a:off x="5519058" y="1496783"/>
            <a:ext cx="1342834" cy="288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B2161436-C23F-6147-BC07-5CBDAAB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268" y="228856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schemeList</a:t>
            </a:r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6EA0C-5344-B849-B118-DA05AB31F68F}"/>
              </a:ext>
            </a:extLst>
          </p:cNvPr>
          <p:cNvCxnSpPr/>
          <p:nvPr/>
        </p:nvCxnSpPr>
        <p:spPr>
          <a:xfrm>
            <a:off x="6982307" y="2118548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0382448F-965B-2942-AC0A-B7A26CBC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631" y="1677372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COLON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38269CD-8E44-B14C-B1B6-ED663F94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117" y="228856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057143-0B4C-7245-9E2D-A97B08FD4D9B}"/>
              </a:ext>
            </a:extLst>
          </p:cNvPr>
          <p:cNvCxnSpPr>
            <a:cxnSpLocks/>
          </p:cNvCxnSpPr>
          <p:nvPr/>
        </p:nvCxnSpPr>
        <p:spPr>
          <a:xfrm flipH="1">
            <a:off x="3870184" y="1503966"/>
            <a:ext cx="697990" cy="307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EED438-43E5-D34F-B1EC-15905F1F5A34}"/>
              </a:ext>
            </a:extLst>
          </p:cNvPr>
          <p:cNvCxnSpPr>
            <a:cxnSpLocks/>
          </p:cNvCxnSpPr>
          <p:nvPr/>
        </p:nvCxnSpPr>
        <p:spPr>
          <a:xfrm flipH="1">
            <a:off x="6112805" y="2098367"/>
            <a:ext cx="319090" cy="308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64C131-153D-3842-B577-B1286746B946}"/>
              </a:ext>
            </a:extLst>
          </p:cNvPr>
          <p:cNvCxnSpPr/>
          <p:nvPr/>
        </p:nvCxnSpPr>
        <p:spPr>
          <a:xfrm>
            <a:off x="7812159" y="2746859"/>
            <a:ext cx="348343" cy="234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">
            <a:extLst>
              <a:ext uri="{FF2B5EF4-FFF2-40B4-BE49-F238E27FC236}">
                <a16:creationId xmlns:a16="http://schemas.microsoft.com/office/drawing/2014/main" id="{FC06065B-228A-4A46-91CE-29AB39330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101" y="2863729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lambda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80EB9-FDDF-734D-9943-FF9A57CB3611}"/>
              </a:ext>
            </a:extLst>
          </p:cNvPr>
          <p:cNvCxnSpPr>
            <a:cxnSpLocks/>
          </p:cNvCxnSpPr>
          <p:nvPr/>
        </p:nvCxnSpPr>
        <p:spPr>
          <a:xfrm flipH="1">
            <a:off x="2004106" y="1408386"/>
            <a:ext cx="2244980" cy="384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>
            <a:extLst>
              <a:ext uri="{FF2B5EF4-FFF2-40B4-BE49-F238E27FC236}">
                <a16:creationId xmlns:a16="http://schemas.microsoft.com/office/drawing/2014/main" id="{3F125F9C-FEAF-9640-A924-1CADD17A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64" y="166543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7B7CF27-7726-C348-A17B-4E9A798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839" y="166543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scheme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A866BA-A65B-6543-A5AB-5A27E55CB3B6}"/>
              </a:ext>
            </a:extLst>
          </p:cNvPr>
          <p:cNvCxnSpPr>
            <a:cxnSpLocks/>
          </p:cNvCxnSpPr>
          <p:nvPr/>
        </p:nvCxnSpPr>
        <p:spPr>
          <a:xfrm flipH="1">
            <a:off x="4963428" y="1442351"/>
            <a:ext cx="10211" cy="41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F75513-6A14-5845-BDDD-0C7DE3ED8EFD}"/>
              </a:ext>
            </a:extLst>
          </p:cNvPr>
          <p:cNvCxnSpPr>
            <a:cxnSpLocks/>
          </p:cNvCxnSpPr>
          <p:nvPr/>
        </p:nvCxnSpPr>
        <p:spPr>
          <a:xfrm flipH="1">
            <a:off x="4496537" y="2031554"/>
            <a:ext cx="450831" cy="447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>
            <a:extLst>
              <a:ext uri="{FF2B5EF4-FFF2-40B4-BE49-F238E27FC236}">
                <a16:creationId xmlns:a16="http://schemas.microsoft.com/office/drawing/2014/main" id="{9D82EEEF-6051-7545-915A-169A6FA8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74" y="2297770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and stuff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E5E590-DE8C-DB4E-B671-1EB4263A9F67}"/>
              </a:ext>
            </a:extLst>
          </p:cNvPr>
          <p:cNvCxnSpPr>
            <a:cxnSpLocks/>
          </p:cNvCxnSpPr>
          <p:nvPr/>
        </p:nvCxnSpPr>
        <p:spPr>
          <a:xfrm flipH="1">
            <a:off x="5497197" y="2666885"/>
            <a:ext cx="450831" cy="447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">
            <a:extLst>
              <a:ext uri="{FF2B5EF4-FFF2-40B4-BE49-F238E27FC236}">
                <a16:creationId xmlns:a16="http://schemas.microsoft.com/office/drawing/2014/main" id="{0F4BBBBC-8599-3C49-A199-70F43A49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934" y="2933101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ID and stuff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2618524" cy="31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54" y="1681456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7953EBB-19CA-AD48-8B3D-D53C1ED8C0B6}"/>
              </a:ext>
            </a:extLst>
          </p:cNvPr>
          <p:cNvSpPr/>
          <p:nvPr/>
        </p:nvSpPr>
        <p:spPr>
          <a:xfrm>
            <a:off x="3534744" y="867230"/>
            <a:ext cx="6653150" cy="3079592"/>
          </a:xfrm>
          <a:prstGeom prst="triangl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F3DDC-8095-DF42-B07F-7AC8A780904D}"/>
              </a:ext>
            </a:extLst>
          </p:cNvPr>
          <p:cNvSpPr txBox="1"/>
          <p:nvPr/>
        </p:nvSpPr>
        <p:spPr>
          <a:xfrm>
            <a:off x="5660181" y="4008263"/>
            <a:ext cx="264425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schemeList</a:t>
            </a:r>
            <a:r>
              <a:rPr lang="en-US" sz="2000" dirty="0"/>
              <a:t> subtree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87273379-9C5D-1348-AAAB-4BE8240A0297}"/>
              </a:ext>
            </a:extLst>
          </p:cNvPr>
          <p:cNvSpPr/>
          <p:nvPr/>
        </p:nvSpPr>
        <p:spPr>
          <a:xfrm rot="10800000">
            <a:off x="7922891" y="1555702"/>
            <a:ext cx="2326926" cy="1056875"/>
          </a:xfrm>
          <a:prstGeom prst="triangle">
            <a:avLst>
              <a:gd name="adj" fmla="val 49232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8287BB-84F1-6049-A6B3-3E9EB20C5B36}"/>
              </a:ext>
            </a:extLst>
          </p:cNvPr>
          <p:cNvSpPr txBox="1"/>
          <p:nvPr/>
        </p:nvSpPr>
        <p:spPr>
          <a:xfrm>
            <a:off x="8304431" y="1001241"/>
            <a:ext cx="146469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FOLLOW Set</a:t>
            </a:r>
          </a:p>
        </p:txBody>
      </p:sp>
    </p:spTree>
    <p:extLst>
      <p:ext uri="{BB962C8B-B14F-4D97-AF65-F5344CB8AC3E}">
        <p14:creationId xmlns:p14="http://schemas.microsoft.com/office/powerpoint/2010/main" val="3220907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 flipH="1">
            <a:off x="4059627" y="1466449"/>
            <a:ext cx="949883" cy="329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9ECF0-225F-7C49-AC81-0CC285723DF6}"/>
              </a:ext>
            </a:extLst>
          </p:cNvPr>
          <p:cNvGrpSpPr/>
          <p:nvPr/>
        </p:nvGrpSpPr>
        <p:grpSpPr>
          <a:xfrm>
            <a:off x="1267596" y="1668477"/>
            <a:ext cx="5425565" cy="1727969"/>
            <a:chOff x="4337934" y="1666797"/>
            <a:chExt cx="5425565" cy="172796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D367C0A-8D66-0B49-8E3A-0D06462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107" y="1666797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B2161436-C23F-6147-BC07-5CBDAAB7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7268" y="2288562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56EA0C-5344-B849-B118-DA05AB31F68F}"/>
                </a:ext>
              </a:extLst>
            </p:cNvPr>
            <p:cNvCxnSpPr/>
            <p:nvPr/>
          </p:nvCxnSpPr>
          <p:spPr>
            <a:xfrm>
              <a:off x="6982307" y="2118548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38269CD-8E44-B14C-B1B6-ED663F94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17" y="228856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scheme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EED438-43E5-D34F-B1EC-15905F1F5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805" y="2098367"/>
              <a:ext cx="319090" cy="308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4C131-153D-3842-B577-B1286746B946}"/>
                </a:ext>
              </a:extLst>
            </p:cNvPr>
            <p:cNvCxnSpPr/>
            <p:nvPr/>
          </p:nvCxnSpPr>
          <p:spPr>
            <a:xfrm>
              <a:off x="7812159" y="2746859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FC06065B-228A-4A46-91CE-29AB3933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101" y="2863729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lambda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E5E590-DE8C-DB4E-B671-1EB4263A9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197" y="2666885"/>
              <a:ext cx="450831" cy="447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0F4BBBBC-8599-3C49-A199-70F43A49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934" y="293310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ID and stuff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799305" cy="400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598" y="1810945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7953EBB-19CA-AD48-8B3D-D53C1ED8C0B6}"/>
              </a:ext>
            </a:extLst>
          </p:cNvPr>
          <p:cNvSpPr/>
          <p:nvPr/>
        </p:nvSpPr>
        <p:spPr>
          <a:xfrm>
            <a:off x="388570" y="930697"/>
            <a:ext cx="6653150" cy="3079592"/>
          </a:xfrm>
          <a:prstGeom prst="triangl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F3DDC-8095-DF42-B07F-7AC8A780904D}"/>
              </a:ext>
            </a:extLst>
          </p:cNvPr>
          <p:cNvSpPr txBox="1"/>
          <p:nvPr/>
        </p:nvSpPr>
        <p:spPr>
          <a:xfrm>
            <a:off x="2341053" y="3586337"/>
            <a:ext cx="264425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schemeList</a:t>
            </a:r>
            <a:r>
              <a:rPr lang="en-US" sz="2000" dirty="0"/>
              <a:t> subtree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87273379-9C5D-1348-AAAB-4BE8240A0297}"/>
              </a:ext>
            </a:extLst>
          </p:cNvPr>
          <p:cNvSpPr/>
          <p:nvPr/>
        </p:nvSpPr>
        <p:spPr>
          <a:xfrm rot="10800000">
            <a:off x="5888408" y="1691664"/>
            <a:ext cx="2326926" cy="1056875"/>
          </a:xfrm>
          <a:prstGeom prst="triangle">
            <a:avLst>
              <a:gd name="adj" fmla="val 49232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8287BB-84F1-6049-A6B3-3E9EB20C5B36}"/>
              </a:ext>
            </a:extLst>
          </p:cNvPr>
          <p:cNvSpPr txBox="1"/>
          <p:nvPr/>
        </p:nvSpPr>
        <p:spPr>
          <a:xfrm>
            <a:off x="7254102" y="2668565"/>
            <a:ext cx="2416495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FOLLOW Sets are </a:t>
            </a:r>
          </a:p>
          <a:p>
            <a:r>
              <a:rPr lang="en-US" sz="2000" dirty="0"/>
              <a:t>made up of terminals</a:t>
            </a:r>
          </a:p>
          <a:p>
            <a:r>
              <a:rPr lang="en-US" sz="2000" dirty="0"/>
              <a:t>that are the </a:t>
            </a:r>
            <a:r>
              <a:rPr lang="en-US" sz="2000" b="1" i="1" dirty="0"/>
              <a:t>leftmost</a:t>
            </a:r>
          </a:p>
          <a:p>
            <a:r>
              <a:rPr lang="en-US" sz="2000" b="1" i="1" dirty="0"/>
              <a:t>right cousins </a:t>
            </a:r>
            <a:r>
              <a:rPr lang="en-US" sz="2000" dirty="0"/>
              <a:t>of the</a:t>
            </a:r>
          </a:p>
          <a:p>
            <a:r>
              <a:rPr lang="en-US" sz="2000" dirty="0" err="1"/>
              <a:t>schemeList</a:t>
            </a:r>
            <a:r>
              <a:rPr lang="en-US" sz="2000" dirty="0"/>
              <a:t> subtree</a:t>
            </a:r>
          </a:p>
        </p:txBody>
      </p:sp>
    </p:spTree>
    <p:extLst>
      <p:ext uri="{BB962C8B-B14F-4D97-AF65-F5344CB8AC3E}">
        <p14:creationId xmlns:p14="http://schemas.microsoft.com/office/powerpoint/2010/main" val="1615108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 flipH="1">
            <a:off x="4059627" y="1466449"/>
            <a:ext cx="949883" cy="329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9ECF0-225F-7C49-AC81-0CC285723DF6}"/>
              </a:ext>
            </a:extLst>
          </p:cNvPr>
          <p:cNvGrpSpPr/>
          <p:nvPr/>
        </p:nvGrpSpPr>
        <p:grpSpPr>
          <a:xfrm>
            <a:off x="1267596" y="1668477"/>
            <a:ext cx="5425565" cy="1727969"/>
            <a:chOff x="4337934" y="1666797"/>
            <a:chExt cx="5425565" cy="172796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D367C0A-8D66-0B49-8E3A-0D06462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107" y="1666797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B2161436-C23F-6147-BC07-5CBDAAB7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7268" y="2288562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56EA0C-5344-B849-B118-DA05AB31F68F}"/>
                </a:ext>
              </a:extLst>
            </p:cNvPr>
            <p:cNvCxnSpPr/>
            <p:nvPr/>
          </p:nvCxnSpPr>
          <p:spPr>
            <a:xfrm>
              <a:off x="6982307" y="2118548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38269CD-8E44-B14C-B1B6-ED663F94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17" y="228856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scheme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EED438-43E5-D34F-B1EC-15905F1F5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805" y="2098367"/>
              <a:ext cx="319090" cy="308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4C131-153D-3842-B577-B1286746B946}"/>
                </a:ext>
              </a:extLst>
            </p:cNvPr>
            <p:cNvCxnSpPr/>
            <p:nvPr/>
          </p:nvCxnSpPr>
          <p:spPr>
            <a:xfrm>
              <a:off x="7812159" y="2746859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FC06065B-228A-4A46-91CE-29AB3933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101" y="2863729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lambda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E5E590-DE8C-DB4E-B671-1EB4263A9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197" y="2666885"/>
              <a:ext cx="450831" cy="447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0F4BBBBC-8599-3C49-A199-70F43A49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934" y="293310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ID and stuff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799305" cy="400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598" y="1810945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7953EBB-19CA-AD48-8B3D-D53C1ED8C0B6}"/>
              </a:ext>
            </a:extLst>
          </p:cNvPr>
          <p:cNvSpPr/>
          <p:nvPr/>
        </p:nvSpPr>
        <p:spPr>
          <a:xfrm>
            <a:off x="388570" y="930697"/>
            <a:ext cx="6653150" cy="3079592"/>
          </a:xfrm>
          <a:prstGeom prst="triangl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F3DDC-8095-DF42-B07F-7AC8A780904D}"/>
              </a:ext>
            </a:extLst>
          </p:cNvPr>
          <p:cNvSpPr txBox="1"/>
          <p:nvPr/>
        </p:nvSpPr>
        <p:spPr>
          <a:xfrm>
            <a:off x="2341053" y="3586337"/>
            <a:ext cx="264425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schemeList</a:t>
            </a:r>
            <a:r>
              <a:rPr lang="en-US" sz="2000" dirty="0"/>
              <a:t> subtree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87273379-9C5D-1348-AAAB-4BE8240A0297}"/>
              </a:ext>
            </a:extLst>
          </p:cNvPr>
          <p:cNvSpPr/>
          <p:nvPr/>
        </p:nvSpPr>
        <p:spPr>
          <a:xfrm rot="10800000">
            <a:off x="5888408" y="1691664"/>
            <a:ext cx="2326926" cy="1056875"/>
          </a:xfrm>
          <a:prstGeom prst="triangle">
            <a:avLst>
              <a:gd name="adj" fmla="val 49232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8287BB-84F1-6049-A6B3-3E9EB20C5B36}"/>
              </a:ext>
            </a:extLst>
          </p:cNvPr>
          <p:cNvSpPr txBox="1"/>
          <p:nvPr/>
        </p:nvSpPr>
        <p:spPr>
          <a:xfrm>
            <a:off x="7254102" y="2668565"/>
            <a:ext cx="2416495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FOLLOW Sets are </a:t>
            </a:r>
          </a:p>
          <a:p>
            <a:r>
              <a:rPr lang="en-US" sz="2000" dirty="0"/>
              <a:t>made up of terminals</a:t>
            </a:r>
          </a:p>
          <a:p>
            <a:r>
              <a:rPr lang="en-US" sz="2000" dirty="0"/>
              <a:t>that are the </a:t>
            </a:r>
            <a:r>
              <a:rPr lang="en-US" sz="2000" b="1" i="1" dirty="0"/>
              <a:t>leftmost</a:t>
            </a:r>
          </a:p>
          <a:p>
            <a:r>
              <a:rPr lang="en-US" sz="2000" b="1" i="1" dirty="0"/>
              <a:t>right cousins </a:t>
            </a:r>
            <a:r>
              <a:rPr lang="en-US" sz="2000" dirty="0"/>
              <a:t>of the</a:t>
            </a:r>
          </a:p>
          <a:p>
            <a:r>
              <a:rPr lang="en-US" sz="2000" dirty="0" err="1"/>
              <a:t>schemeList</a:t>
            </a:r>
            <a:r>
              <a:rPr lang="en-US" sz="2000" dirty="0"/>
              <a:t> subtree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F23CCC-1690-BB44-BFE6-96CF6B51B3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32221" y="1275865"/>
            <a:ext cx="3511209" cy="45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">
            <a:extLst>
              <a:ext uri="{FF2B5EF4-FFF2-40B4-BE49-F238E27FC236}">
                <a16:creationId xmlns:a16="http://schemas.microsoft.com/office/drawing/2014/main" id="{9C6227D4-42F9-EB47-9C51-03E01882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568" y="1729596"/>
            <a:ext cx="2832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Other right cousins</a:t>
            </a:r>
          </a:p>
        </p:txBody>
      </p:sp>
    </p:spTree>
    <p:extLst>
      <p:ext uri="{BB962C8B-B14F-4D97-AF65-F5344CB8AC3E}">
        <p14:creationId xmlns:p14="http://schemas.microsoft.com/office/powerpoint/2010/main" val="607523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 flipH="1">
            <a:off x="4059627" y="1466449"/>
            <a:ext cx="949883" cy="329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9ECF0-225F-7C49-AC81-0CC285723DF6}"/>
              </a:ext>
            </a:extLst>
          </p:cNvPr>
          <p:cNvGrpSpPr/>
          <p:nvPr/>
        </p:nvGrpSpPr>
        <p:grpSpPr>
          <a:xfrm>
            <a:off x="1267596" y="1668477"/>
            <a:ext cx="5425565" cy="1727969"/>
            <a:chOff x="4337934" y="1666797"/>
            <a:chExt cx="5425565" cy="172796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D367C0A-8D66-0B49-8E3A-0D06462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107" y="1666797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B2161436-C23F-6147-BC07-5CBDAAB7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7268" y="2288562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56EA0C-5344-B849-B118-DA05AB31F68F}"/>
                </a:ext>
              </a:extLst>
            </p:cNvPr>
            <p:cNvCxnSpPr/>
            <p:nvPr/>
          </p:nvCxnSpPr>
          <p:spPr>
            <a:xfrm>
              <a:off x="6982307" y="2118548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38269CD-8E44-B14C-B1B6-ED663F94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17" y="228856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scheme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EED438-43E5-D34F-B1EC-15905F1F5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805" y="2098367"/>
              <a:ext cx="319090" cy="308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4C131-153D-3842-B577-B1286746B946}"/>
                </a:ext>
              </a:extLst>
            </p:cNvPr>
            <p:cNvCxnSpPr/>
            <p:nvPr/>
          </p:nvCxnSpPr>
          <p:spPr>
            <a:xfrm>
              <a:off x="7812159" y="2746859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FC06065B-228A-4A46-91CE-29AB3933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101" y="2863729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lambda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E5E590-DE8C-DB4E-B671-1EB4263A9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197" y="2666885"/>
              <a:ext cx="450831" cy="447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0F4BBBBC-8599-3C49-A199-70F43A49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934" y="293310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ID and stuff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799305" cy="400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598" y="1810945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F23CCC-1690-BB44-BFE6-96CF6B51B3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32221" y="1275865"/>
            <a:ext cx="3511209" cy="45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">
            <a:extLst>
              <a:ext uri="{FF2B5EF4-FFF2-40B4-BE49-F238E27FC236}">
                <a16:creationId xmlns:a16="http://schemas.microsoft.com/office/drawing/2014/main" id="{9C6227D4-42F9-EB47-9C51-03E01882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568" y="1729596"/>
            <a:ext cx="2832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Other right cousins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AAE950-8BC1-0B4F-88D7-63E52A41C39B}"/>
              </a:ext>
            </a:extLst>
          </p:cNvPr>
          <p:cNvGrpSpPr/>
          <p:nvPr/>
        </p:nvGrpSpPr>
        <p:grpSpPr>
          <a:xfrm>
            <a:off x="4187396" y="4057013"/>
            <a:ext cx="3141437" cy="707886"/>
            <a:chOff x="2891028" y="4116802"/>
            <a:chExt cx="3141437" cy="7078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DCB20B-223B-134C-BA83-FF5D4E02B030}"/>
                </a:ext>
              </a:extLst>
            </p:cNvPr>
            <p:cNvSpPr txBox="1"/>
            <p:nvPr/>
          </p:nvSpPr>
          <p:spPr>
            <a:xfrm>
              <a:off x="2891028" y="4116802"/>
              <a:ext cx="3141437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 is in the FOLLOW set of A if</a:t>
              </a:r>
            </a:p>
            <a:p>
              <a:r>
                <a:rPr lang="en-US" sz="2000" dirty="0"/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CF1068-83D3-9947-B24E-8E461328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8641" y="4456389"/>
              <a:ext cx="1975419" cy="320040"/>
            </a:xfrm>
            <a:prstGeom prst="rect">
              <a:avLst/>
            </a:prstGeom>
          </p:spPr>
        </p:pic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DCE38BB4-3AFE-E54A-9926-9E21983AD1EA}"/>
              </a:ext>
            </a:extLst>
          </p:cNvPr>
          <p:cNvSpPr/>
          <p:nvPr/>
        </p:nvSpPr>
        <p:spPr>
          <a:xfrm>
            <a:off x="4462944" y="4294402"/>
            <a:ext cx="596445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992118-6633-654E-89DB-28479817539C}"/>
              </a:ext>
            </a:extLst>
          </p:cNvPr>
          <p:cNvSpPr/>
          <p:nvPr/>
        </p:nvSpPr>
        <p:spPr>
          <a:xfrm>
            <a:off x="4155294" y="1028990"/>
            <a:ext cx="2176927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81A0F208-CBED-E349-8B6A-A56029790C38}"/>
              </a:ext>
            </a:extLst>
          </p:cNvPr>
          <p:cNvSpPr txBox="1">
            <a:spLocks noChangeArrowheads="1"/>
          </p:cNvSpPr>
          <p:nvPr/>
        </p:nvSpPr>
        <p:spPr>
          <a:xfrm>
            <a:off x="928835" y="1020620"/>
            <a:ext cx="3112837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 is the starting nonterminal</a:t>
            </a:r>
          </a:p>
        </p:txBody>
      </p:sp>
    </p:spTree>
    <p:extLst>
      <p:ext uri="{BB962C8B-B14F-4D97-AF65-F5344CB8AC3E}">
        <p14:creationId xmlns:p14="http://schemas.microsoft.com/office/powerpoint/2010/main" val="14365008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 flipH="1">
            <a:off x="4059627" y="1466449"/>
            <a:ext cx="949883" cy="329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9ECF0-225F-7C49-AC81-0CC285723DF6}"/>
              </a:ext>
            </a:extLst>
          </p:cNvPr>
          <p:cNvGrpSpPr/>
          <p:nvPr/>
        </p:nvGrpSpPr>
        <p:grpSpPr>
          <a:xfrm>
            <a:off x="1267596" y="1668477"/>
            <a:ext cx="5425565" cy="1727969"/>
            <a:chOff x="4337934" y="1666797"/>
            <a:chExt cx="5425565" cy="172796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D367C0A-8D66-0B49-8E3A-0D06462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107" y="1666797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B2161436-C23F-6147-BC07-5CBDAAB7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7268" y="2288562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56EA0C-5344-B849-B118-DA05AB31F68F}"/>
                </a:ext>
              </a:extLst>
            </p:cNvPr>
            <p:cNvCxnSpPr/>
            <p:nvPr/>
          </p:nvCxnSpPr>
          <p:spPr>
            <a:xfrm>
              <a:off x="6982307" y="2118548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38269CD-8E44-B14C-B1B6-ED663F94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17" y="228856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scheme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EED438-43E5-D34F-B1EC-15905F1F5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805" y="2098367"/>
              <a:ext cx="319090" cy="308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4C131-153D-3842-B577-B1286746B946}"/>
                </a:ext>
              </a:extLst>
            </p:cNvPr>
            <p:cNvCxnSpPr/>
            <p:nvPr/>
          </p:nvCxnSpPr>
          <p:spPr>
            <a:xfrm>
              <a:off x="7812159" y="2746859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FC06065B-228A-4A46-91CE-29AB3933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101" y="2863729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lambda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E5E590-DE8C-DB4E-B671-1EB4263A9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197" y="2666885"/>
              <a:ext cx="450831" cy="447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0F4BBBBC-8599-3C49-A199-70F43A49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934" y="293310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ID and stuff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799305" cy="400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598" y="1810945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F23CCC-1690-BB44-BFE6-96CF6B51B3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32221" y="1275865"/>
            <a:ext cx="3511209" cy="45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">
            <a:extLst>
              <a:ext uri="{FF2B5EF4-FFF2-40B4-BE49-F238E27FC236}">
                <a16:creationId xmlns:a16="http://schemas.microsoft.com/office/drawing/2014/main" id="{9C6227D4-42F9-EB47-9C51-03E01882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568" y="1729596"/>
            <a:ext cx="2832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Other right cousins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AAE950-8BC1-0B4F-88D7-63E52A41C39B}"/>
              </a:ext>
            </a:extLst>
          </p:cNvPr>
          <p:cNvGrpSpPr/>
          <p:nvPr/>
        </p:nvGrpSpPr>
        <p:grpSpPr>
          <a:xfrm>
            <a:off x="4187396" y="4057013"/>
            <a:ext cx="3141437" cy="707886"/>
            <a:chOff x="2891028" y="4116802"/>
            <a:chExt cx="3141437" cy="7078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DCB20B-223B-134C-BA83-FF5D4E02B030}"/>
                </a:ext>
              </a:extLst>
            </p:cNvPr>
            <p:cNvSpPr txBox="1"/>
            <p:nvPr/>
          </p:nvSpPr>
          <p:spPr>
            <a:xfrm>
              <a:off x="2891028" y="4116802"/>
              <a:ext cx="3141437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 is in the FOLLOW set of A if</a:t>
              </a:r>
            </a:p>
            <a:p>
              <a:r>
                <a:rPr lang="en-US" sz="2000" dirty="0"/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CF1068-83D3-9947-B24E-8E461328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8641" y="4456389"/>
              <a:ext cx="1975419" cy="320040"/>
            </a:xfrm>
            <a:prstGeom prst="rect">
              <a:avLst/>
            </a:prstGeom>
          </p:spPr>
        </p:pic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DCE38BB4-3AFE-E54A-9926-9E21983AD1EA}"/>
              </a:ext>
            </a:extLst>
          </p:cNvPr>
          <p:cNvSpPr/>
          <p:nvPr/>
        </p:nvSpPr>
        <p:spPr>
          <a:xfrm>
            <a:off x="4462944" y="4294402"/>
            <a:ext cx="596445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2FC6AA-87DE-AE42-9275-7ABB75CFC37A}"/>
              </a:ext>
            </a:extLst>
          </p:cNvPr>
          <p:cNvSpPr/>
          <p:nvPr/>
        </p:nvSpPr>
        <p:spPr>
          <a:xfrm>
            <a:off x="5664336" y="4417041"/>
            <a:ext cx="371144" cy="38355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992118-6633-654E-89DB-28479817539C}"/>
              </a:ext>
            </a:extLst>
          </p:cNvPr>
          <p:cNvSpPr/>
          <p:nvPr/>
        </p:nvSpPr>
        <p:spPr>
          <a:xfrm>
            <a:off x="4155294" y="1028990"/>
            <a:ext cx="2176927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82F083-137F-2543-B923-0B7E5E051839}"/>
              </a:ext>
            </a:extLst>
          </p:cNvPr>
          <p:cNvSpPr/>
          <p:nvPr/>
        </p:nvSpPr>
        <p:spPr>
          <a:xfrm>
            <a:off x="1082024" y="2354275"/>
            <a:ext cx="2640810" cy="97255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5857BEAC-4F0B-1D4D-9CAB-EFD39066723F}"/>
              </a:ext>
            </a:extLst>
          </p:cNvPr>
          <p:cNvSpPr txBox="1">
            <a:spLocks noChangeArrowheads="1"/>
          </p:cNvSpPr>
          <p:nvPr/>
        </p:nvSpPr>
        <p:spPr>
          <a:xfrm>
            <a:off x="870440" y="3568060"/>
            <a:ext cx="3112837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is the stuff in the parse </a:t>
            </a:r>
          </a:p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tree to the left</a:t>
            </a:r>
          </a:p>
        </p:txBody>
      </p:sp>
    </p:spTree>
    <p:extLst>
      <p:ext uri="{BB962C8B-B14F-4D97-AF65-F5344CB8AC3E}">
        <p14:creationId xmlns:p14="http://schemas.microsoft.com/office/powerpoint/2010/main" val="414674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10985442" y="183714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???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C5347D-EF8A-E441-8F0A-EF8F8385FA98}"/>
              </a:ext>
            </a:extLst>
          </p:cNvPr>
          <p:cNvSpPr txBox="1"/>
          <p:nvPr/>
        </p:nvSpPr>
        <p:spPr>
          <a:xfrm>
            <a:off x="8419920" y="22795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3" name="Notched Right Arrow 2">
            <a:extLst>
              <a:ext uri="{FF2B5EF4-FFF2-40B4-BE49-F238E27FC236}">
                <a16:creationId xmlns:a16="http://schemas.microsoft.com/office/drawing/2014/main" id="{5989B788-ABB5-7E45-91F5-26EC84563496}"/>
              </a:ext>
            </a:extLst>
          </p:cNvPr>
          <p:cNvSpPr/>
          <p:nvPr/>
        </p:nvSpPr>
        <p:spPr>
          <a:xfrm rot="8110394">
            <a:off x="8733041" y="1695556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336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 flipH="1">
            <a:off x="4059627" y="1466449"/>
            <a:ext cx="949883" cy="329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9ECF0-225F-7C49-AC81-0CC285723DF6}"/>
              </a:ext>
            </a:extLst>
          </p:cNvPr>
          <p:cNvGrpSpPr/>
          <p:nvPr/>
        </p:nvGrpSpPr>
        <p:grpSpPr>
          <a:xfrm>
            <a:off x="1267596" y="1668477"/>
            <a:ext cx="5425565" cy="1727969"/>
            <a:chOff x="4337934" y="1666797"/>
            <a:chExt cx="5425565" cy="172796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D367C0A-8D66-0B49-8E3A-0D06462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107" y="1666797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B2161436-C23F-6147-BC07-5CBDAAB7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7268" y="2288562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56EA0C-5344-B849-B118-DA05AB31F68F}"/>
                </a:ext>
              </a:extLst>
            </p:cNvPr>
            <p:cNvCxnSpPr/>
            <p:nvPr/>
          </p:nvCxnSpPr>
          <p:spPr>
            <a:xfrm>
              <a:off x="6982307" y="2118548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38269CD-8E44-B14C-B1B6-ED663F94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17" y="228856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scheme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EED438-43E5-D34F-B1EC-15905F1F5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805" y="2098367"/>
              <a:ext cx="319090" cy="308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4C131-153D-3842-B577-B1286746B946}"/>
                </a:ext>
              </a:extLst>
            </p:cNvPr>
            <p:cNvCxnSpPr/>
            <p:nvPr/>
          </p:nvCxnSpPr>
          <p:spPr>
            <a:xfrm>
              <a:off x="7812159" y="2746859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FC06065B-228A-4A46-91CE-29AB3933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101" y="2863729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lambda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E5E590-DE8C-DB4E-B671-1EB4263A9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197" y="2666885"/>
              <a:ext cx="450831" cy="447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0F4BBBBC-8599-3C49-A199-70F43A49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934" y="293310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ID and stuff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799305" cy="400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598" y="1810945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F23CCC-1690-BB44-BFE6-96CF6B51B3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32221" y="1275865"/>
            <a:ext cx="3511209" cy="45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">
            <a:extLst>
              <a:ext uri="{FF2B5EF4-FFF2-40B4-BE49-F238E27FC236}">
                <a16:creationId xmlns:a16="http://schemas.microsoft.com/office/drawing/2014/main" id="{9C6227D4-42F9-EB47-9C51-03E01882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568" y="1729596"/>
            <a:ext cx="2832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Other right cousins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AAE950-8BC1-0B4F-88D7-63E52A41C39B}"/>
              </a:ext>
            </a:extLst>
          </p:cNvPr>
          <p:cNvGrpSpPr/>
          <p:nvPr/>
        </p:nvGrpSpPr>
        <p:grpSpPr>
          <a:xfrm>
            <a:off x="4187396" y="4057013"/>
            <a:ext cx="3141437" cy="707886"/>
            <a:chOff x="2891028" y="4116802"/>
            <a:chExt cx="3141437" cy="7078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DCB20B-223B-134C-BA83-FF5D4E02B030}"/>
                </a:ext>
              </a:extLst>
            </p:cNvPr>
            <p:cNvSpPr txBox="1"/>
            <p:nvPr/>
          </p:nvSpPr>
          <p:spPr>
            <a:xfrm>
              <a:off x="2891028" y="4116802"/>
              <a:ext cx="3141437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 is in the FOLLOW set of A if</a:t>
              </a:r>
            </a:p>
            <a:p>
              <a:r>
                <a:rPr lang="en-US" sz="2000" dirty="0"/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CF1068-83D3-9947-B24E-8E461328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8641" y="4456389"/>
              <a:ext cx="1975419" cy="320040"/>
            </a:xfrm>
            <a:prstGeom prst="rect">
              <a:avLst/>
            </a:prstGeom>
          </p:spPr>
        </p:pic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DCE38BB4-3AFE-E54A-9926-9E21983AD1EA}"/>
              </a:ext>
            </a:extLst>
          </p:cNvPr>
          <p:cNvSpPr/>
          <p:nvPr/>
        </p:nvSpPr>
        <p:spPr>
          <a:xfrm>
            <a:off x="4462944" y="4294402"/>
            <a:ext cx="596445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2FC6AA-87DE-AE42-9275-7ABB75CFC37A}"/>
              </a:ext>
            </a:extLst>
          </p:cNvPr>
          <p:cNvSpPr/>
          <p:nvPr/>
        </p:nvSpPr>
        <p:spPr>
          <a:xfrm>
            <a:off x="5664336" y="4417041"/>
            <a:ext cx="371144" cy="38355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992118-6633-654E-89DB-28479817539C}"/>
              </a:ext>
            </a:extLst>
          </p:cNvPr>
          <p:cNvSpPr/>
          <p:nvPr/>
        </p:nvSpPr>
        <p:spPr>
          <a:xfrm>
            <a:off x="4155294" y="1028990"/>
            <a:ext cx="2176927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82F083-137F-2543-B923-0B7E5E051839}"/>
              </a:ext>
            </a:extLst>
          </p:cNvPr>
          <p:cNvSpPr/>
          <p:nvPr/>
        </p:nvSpPr>
        <p:spPr>
          <a:xfrm>
            <a:off x="1082024" y="2354275"/>
            <a:ext cx="2640810" cy="97255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5857BEAC-4F0B-1D4D-9CAB-EFD39066723F}"/>
              </a:ext>
            </a:extLst>
          </p:cNvPr>
          <p:cNvSpPr txBox="1">
            <a:spLocks noChangeArrowheads="1"/>
          </p:cNvSpPr>
          <p:nvPr/>
        </p:nvSpPr>
        <p:spPr>
          <a:xfrm>
            <a:off x="5905055" y="2328314"/>
            <a:ext cx="3112837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A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is the nonterminal I’m interested in</a:t>
            </a:r>
          </a:p>
        </p:txBody>
      </p:sp>
      <p:sp>
        <p:nvSpPr>
          <p:cNvPr id="35" name="Snip Same Side Corner Rectangle 34">
            <a:extLst>
              <a:ext uri="{FF2B5EF4-FFF2-40B4-BE49-F238E27FC236}">
                <a16:creationId xmlns:a16="http://schemas.microsoft.com/office/drawing/2014/main" id="{1B491ADB-B282-DD49-81AF-DEBFF4F4A3B1}"/>
              </a:ext>
            </a:extLst>
          </p:cNvPr>
          <p:cNvSpPr/>
          <p:nvPr/>
        </p:nvSpPr>
        <p:spPr>
          <a:xfrm>
            <a:off x="3911968" y="2364280"/>
            <a:ext cx="1698398" cy="336000"/>
          </a:xfrm>
          <a:prstGeom prst="snip2Same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nip Same Side Corner Rectangle 36">
            <a:extLst>
              <a:ext uri="{FF2B5EF4-FFF2-40B4-BE49-F238E27FC236}">
                <a16:creationId xmlns:a16="http://schemas.microsoft.com/office/drawing/2014/main" id="{D206D788-E0B6-0046-9C12-371ADE4479A2}"/>
              </a:ext>
            </a:extLst>
          </p:cNvPr>
          <p:cNvSpPr/>
          <p:nvPr/>
        </p:nvSpPr>
        <p:spPr>
          <a:xfrm>
            <a:off x="6035480" y="4316174"/>
            <a:ext cx="296741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079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 flipH="1">
            <a:off x="4059627" y="1466449"/>
            <a:ext cx="949883" cy="329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9ECF0-225F-7C49-AC81-0CC285723DF6}"/>
              </a:ext>
            </a:extLst>
          </p:cNvPr>
          <p:cNvGrpSpPr/>
          <p:nvPr/>
        </p:nvGrpSpPr>
        <p:grpSpPr>
          <a:xfrm>
            <a:off x="1267596" y="1668477"/>
            <a:ext cx="5425565" cy="1727969"/>
            <a:chOff x="4337934" y="1666797"/>
            <a:chExt cx="5425565" cy="172796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D367C0A-8D66-0B49-8E3A-0D06462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107" y="1666797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B2161436-C23F-6147-BC07-5CBDAAB7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7268" y="2288562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56EA0C-5344-B849-B118-DA05AB31F68F}"/>
                </a:ext>
              </a:extLst>
            </p:cNvPr>
            <p:cNvCxnSpPr/>
            <p:nvPr/>
          </p:nvCxnSpPr>
          <p:spPr>
            <a:xfrm>
              <a:off x="6982307" y="2118548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38269CD-8E44-B14C-B1B6-ED663F94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17" y="228856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scheme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EED438-43E5-D34F-B1EC-15905F1F5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805" y="2098367"/>
              <a:ext cx="319090" cy="308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4C131-153D-3842-B577-B1286746B946}"/>
                </a:ext>
              </a:extLst>
            </p:cNvPr>
            <p:cNvCxnSpPr/>
            <p:nvPr/>
          </p:nvCxnSpPr>
          <p:spPr>
            <a:xfrm>
              <a:off x="7812159" y="2746859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FC06065B-228A-4A46-91CE-29AB3933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101" y="2863729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lambda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E5E590-DE8C-DB4E-B671-1EB4263A9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197" y="2666885"/>
              <a:ext cx="450831" cy="447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0F4BBBBC-8599-3C49-A199-70F43A49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934" y="293310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ID and stuff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799305" cy="400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598" y="1810945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F23CCC-1690-BB44-BFE6-96CF6B51B3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32221" y="1275865"/>
            <a:ext cx="3511209" cy="45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">
            <a:extLst>
              <a:ext uri="{FF2B5EF4-FFF2-40B4-BE49-F238E27FC236}">
                <a16:creationId xmlns:a16="http://schemas.microsoft.com/office/drawing/2014/main" id="{9C6227D4-42F9-EB47-9C51-03E01882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568" y="1729596"/>
            <a:ext cx="2832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Other right cousins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AAE950-8BC1-0B4F-88D7-63E52A41C39B}"/>
              </a:ext>
            </a:extLst>
          </p:cNvPr>
          <p:cNvGrpSpPr/>
          <p:nvPr/>
        </p:nvGrpSpPr>
        <p:grpSpPr>
          <a:xfrm>
            <a:off x="4187396" y="4057013"/>
            <a:ext cx="3141437" cy="707886"/>
            <a:chOff x="2891028" y="4116802"/>
            <a:chExt cx="3141437" cy="7078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DCB20B-223B-134C-BA83-FF5D4E02B030}"/>
                </a:ext>
              </a:extLst>
            </p:cNvPr>
            <p:cNvSpPr txBox="1"/>
            <p:nvPr/>
          </p:nvSpPr>
          <p:spPr>
            <a:xfrm>
              <a:off x="2891028" y="4116802"/>
              <a:ext cx="3141437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 is in the FOLLOW set of A if</a:t>
              </a:r>
            </a:p>
            <a:p>
              <a:r>
                <a:rPr lang="en-US" sz="2000" dirty="0"/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CF1068-83D3-9947-B24E-8E461328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8641" y="4456389"/>
              <a:ext cx="1975419" cy="320040"/>
            </a:xfrm>
            <a:prstGeom prst="rect">
              <a:avLst/>
            </a:prstGeom>
          </p:spPr>
        </p:pic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DCE38BB4-3AFE-E54A-9926-9E21983AD1EA}"/>
              </a:ext>
            </a:extLst>
          </p:cNvPr>
          <p:cNvSpPr/>
          <p:nvPr/>
        </p:nvSpPr>
        <p:spPr>
          <a:xfrm>
            <a:off x="4462944" y="4294402"/>
            <a:ext cx="596445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2FC6AA-87DE-AE42-9275-7ABB75CFC37A}"/>
              </a:ext>
            </a:extLst>
          </p:cNvPr>
          <p:cNvSpPr/>
          <p:nvPr/>
        </p:nvSpPr>
        <p:spPr>
          <a:xfrm>
            <a:off x="5631678" y="4417041"/>
            <a:ext cx="371144" cy="383559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992118-6633-654E-89DB-28479817539C}"/>
              </a:ext>
            </a:extLst>
          </p:cNvPr>
          <p:cNvSpPr/>
          <p:nvPr/>
        </p:nvSpPr>
        <p:spPr>
          <a:xfrm>
            <a:off x="4155294" y="1028990"/>
            <a:ext cx="2176927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82F083-137F-2543-B923-0B7E5E051839}"/>
              </a:ext>
            </a:extLst>
          </p:cNvPr>
          <p:cNvSpPr/>
          <p:nvPr/>
        </p:nvSpPr>
        <p:spPr>
          <a:xfrm>
            <a:off x="1082024" y="2354275"/>
            <a:ext cx="2640810" cy="97255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5857BEAC-4F0B-1D4D-9CAB-EFD39066723F}"/>
              </a:ext>
            </a:extLst>
          </p:cNvPr>
          <p:cNvSpPr txBox="1">
            <a:spLocks noChangeArrowheads="1"/>
          </p:cNvSpPr>
          <p:nvPr/>
        </p:nvSpPr>
        <p:spPr>
          <a:xfrm>
            <a:off x="6123468" y="2534449"/>
            <a:ext cx="3112837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t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is the terminal that is placed in the FOLLOW set</a:t>
            </a:r>
          </a:p>
        </p:txBody>
      </p:sp>
      <p:sp>
        <p:nvSpPr>
          <p:cNvPr id="35" name="Snip Same Side Corner Rectangle 34">
            <a:extLst>
              <a:ext uri="{FF2B5EF4-FFF2-40B4-BE49-F238E27FC236}">
                <a16:creationId xmlns:a16="http://schemas.microsoft.com/office/drawing/2014/main" id="{1B491ADB-B282-DD49-81AF-DEBFF4F4A3B1}"/>
              </a:ext>
            </a:extLst>
          </p:cNvPr>
          <p:cNvSpPr/>
          <p:nvPr/>
        </p:nvSpPr>
        <p:spPr>
          <a:xfrm>
            <a:off x="3911968" y="2364280"/>
            <a:ext cx="1698398" cy="336000"/>
          </a:xfrm>
          <a:prstGeom prst="snip2Same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nip Same Side Corner Rectangle 36">
            <a:extLst>
              <a:ext uri="{FF2B5EF4-FFF2-40B4-BE49-F238E27FC236}">
                <a16:creationId xmlns:a16="http://schemas.microsoft.com/office/drawing/2014/main" id="{D206D788-E0B6-0046-9C12-371ADE4479A2}"/>
              </a:ext>
            </a:extLst>
          </p:cNvPr>
          <p:cNvSpPr/>
          <p:nvPr/>
        </p:nvSpPr>
        <p:spPr>
          <a:xfrm>
            <a:off x="6013708" y="4316174"/>
            <a:ext cx="296741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nip Same Side Corner Rectangle 39">
            <a:extLst>
              <a:ext uri="{FF2B5EF4-FFF2-40B4-BE49-F238E27FC236}">
                <a16:creationId xmlns:a16="http://schemas.microsoft.com/office/drawing/2014/main" id="{0B93D1C5-6225-6541-8AAD-9CA0EAB13F64}"/>
              </a:ext>
            </a:extLst>
          </p:cNvPr>
          <p:cNvSpPr/>
          <p:nvPr/>
        </p:nvSpPr>
        <p:spPr>
          <a:xfrm rot="10800000">
            <a:off x="6220716" y="4359006"/>
            <a:ext cx="296741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nip Same Side Corner Rectangle 43">
            <a:extLst>
              <a:ext uri="{FF2B5EF4-FFF2-40B4-BE49-F238E27FC236}">
                <a16:creationId xmlns:a16="http://schemas.microsoft.com/office/drawing/2014/main" id="{B9FE84FD-ADA5-D04C-B645-71A8FC50548C}"/>
              </a:ext>
            </a:extLst>
          </p:cNvPr>
          <p:cNvSpPr/>
          <p:nvPr/>
        </p:nvSpPr>
        <p:spPr>
          <a:xfrm rot="10800000">
            <a:off x="6492056" y="1887888"/>
            <a:ext cx="1127943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567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 flipH="1">
            <a:off x="4059627" y="1466449"/>
            <a:ext cx="949883" cy="329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9ECF0-225F-7C49-AC81-0CC285723DF6}"/>
              </a:ext>
            </a:extLst>
          </p:cNvPr>
          <p:cNvGrpSpPr/>
          <p:nvPr/>
        </p:nvGrpSpPr>
        <p:grpSpPr>
          <a:xfrm>
            <a:off x="1267596" y="1668477"/>
            <a:ext cx="5425565" cy="1727969"/>
            <a:chOff x="4337934" y="1666797"/>
            <a:chExt cx="5425565" cy="172796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D367C0A-8D66-0B49-8E3A-0D06462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107" y="1666797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B2161436-C23F-6147-BC07-5CBDAAB7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7268" y="2288562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56EA0C-5344-B849-B118-DA05AB31F68F}"/>
                </a:ext>
              </a:extLst>
            </p:cNvPr>
            <p:cNvCxnSpPr/>
            <p:nvPr/>
          </p:nvCxnSpPr>
          <p:spPr>
            <a:xfrm>
              <a:off x="6982307" y="2118548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38269CD-8E44-B14C-B1B6-ED663F94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17" y="228856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scheme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EED438-43E5-D34F-B1EC-15905F1F5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805" y="2098367"/>
              <a:ext cx="319090" cy="308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4C131-153D-3842-B577-B1286746B946}"/>
                </a:ext>
              </a:extLst>
            </p:cNvPr>
            <p:cNvCxnSpPr/>
            <p:nvPr/>
          </p:nvCxnSpPr>
          <p:spPr>
            <a:xfrm>
              <a:off x="7812159" y="2746859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FC06065B-228A-4A46-91CE-29AB3933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101" y="2863729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lambda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E5E590-DE8C-DB4E-B671-1EB4263A9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197" y="2666885"/>
              <a:ext cx="450831" cy="447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0F4BBBBC-8599-3C49-A199-70F43A49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934" y="293310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ID and stuff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799305" cy="400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598" y="1810945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F23CCC-1690-BB44-BFE6-96CF6B51B3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32221" y="1275865"/>
            <a:ext cx="3511209" cy="45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">
            <a:extLst>
              <a:ext uri="{FF2B5EF4-FFF2-40B4-BE49-F238E27FC236}">
                <a16:creationId xmlns:a16="http://schemas.microsoft.com/office/drawing/2014/main" id="{9C6227D4-42F9-EB47-9C51-03E01882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568" y="1729596"/>
            <a:ext cx="2832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Other right cousins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AAE950-8BC1-0B4F-88D7-63E52A41C39B}"/>
              </a:ext>
            </a:extLst>
          </p:cNvPr>
          <p:cNvGrpSpPr/>
          <p:nvPr/>
        </p:nvGrpSpPr>
        <p:grpSpPr>
          <a:xfrm>
            <a:off x="4187396" y="4057013"/>
            <a:ext cx="3141437" cy="707886"/>
            <a:chOff x="2891028" y="4116802"/>
            <a:chExt cx="3141437" cy="7078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DCB20B-223B-134C-BA83-FF5D4E02B030}"/>
                </a:ext>
              </a:extLst>
            </p:cNvPr>
            <p:cNvSpPr txBox="1"/>
            <p:nvPr/>
          </p:nvSpPr>
          <p:spPr>
            <a:xfrm>
              <a:off x="2891028" y="4116802"/>
              <a:ext cx="3141437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 is in the FOLLOW set of A if</a:t>
              </a:r>
            </a:p>
            <a:p>
              <a:r>
                <a:rPr lang="en-US" sz="2000" dirty="0"/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CF1068-83D3-9947-B24E-8E461328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8641" y="4456389"/>
              <a:ext cx="1975419" cy="320040"/>
            </a:xfrm>
            <a:prstGeom prst="rect">
              <a:avLst/>
            </a:prstGeom>
          </p:spPr>
        </p:pic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DCE38BB4-3AFE-E54A-9926-9E21983AD1EA}"/>
              </a:ext>
            </a:extLst>
          </p:cNvPr>
          <p:cNvSpPr/>
          <p:nvPr/>
        </p:nvSpPr>
        <p:spPr>
          <a:xfrm>
            <a:off x="4462944" y="4294402"/>
            <a:ext cx="596445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2FC6AA-87DE-AE42-9275-7ABB75CFC37A}"/>
              </a:ext>
            </a:extLst>
          </p:cNvPr>
          <p:cNvSpPr/>
          <p:nvPr/>
        </p:nvSpPr>
        <p:spPr>
          <a:xfrm>
            <a:off x="5631678" y="4417041"/>
            <a:ext cx="371144" cy="383559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992118-6633-654E-89DB-28479817539C}"/>
              </a:ext>
            </a:extLst>
          </p:cNvPr>
          <p:cNvSpPr/>
          <p:nvPr/>
        </p:nvSpPr>
        <p:spPr>
          <a:xfrm>
            <a:off x="4155294" y="1028990"/>
            <a:ext cx="2176927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82F083-137F-2543-B923-0B7E5E051839}"/>
              </a:ext>
            </a:extLst>
          </p:cNvPr>
          <p:cNvSpPr/>
          <p:nvPr/>
        </p:nvSpPr>
        <p:spPr>
          <a:xfrm>
            <a:off x="1082024" y="2354275"/>
            <a:ext cx="2640810" cy="97255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5857BEAC-4F0B-1D4D-9CAB-EFD39066723F}"/>
              </a:ext>
            </a:extLst>
          </p:cNvPr>
          <p:cNvSpPr txBox="1">
            <a:spLocks noChangeArrowheads="1"/>
          </p:cNvSpPr>
          <p:nvPr/>
        </p:nvSpPr>
        <p:spPr>
          <a:xfrm>
            <a:off x="8400633" y="2406784"/>
            <a:ext cx="3112837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C900BE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is made up of other right cousins that can’t be next to </a:t>
            </a: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A</a:t>
            </a:r>
          </a:p>
        </p:txBody>
      </p:sp>
      <p:sp>
        <p:nvSpPr>
          <p:cNvPr id="35" name="Snip Same Side Corner Rectangle 34">
            <a:extLst>
              <a:ext uri="{FF2B5EF4-FFF2-40B4-BE49-F238E27FC236}">
                <a16:creationId xmlns:a16="http://schemas.microsoft.com/office/drawing/2014/main" id="{1B491ADB-B282-DD49-81AF-DEBFF4F4A3B1}"/>
              </a:ext>
            </a:extLst>
          </p:cNvPr>
          <p:cNvSpPr/>
          <p:nvPr/>
        </p:nvSpPr>
        <p:spPr>
          <a:xfrm>
            <a:off x="3911968" y="2364280"/>
            <a:ext cx="1698398" cy="336000"/>
          </a:xfrm>
          <a:prstGeom prst="snip2Same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nip Same Side Corner Rectangle 36">
            <a:extLst>
              <a:ext uri="{FF2B5EF4-FFF2-40B4-BE49-F238E27FC236}">
                <a16:creationId xmlns:a16="http://schemas.microsoft.com/office/drawing/2014/main" id="{D206D788-E0B6-0046-9C12-371ADE4479A2}"/>
              </a:ext>
            </a:extLst>
          </p:cNvPr>
          <p:cNvSpPr/>
          <p:nvPr/>
        </p:nvSpPr>
        <p:spPr>
          <a:xfrm>
            <a:off x="6013708" y="4316174"/>
            <a:ext cx="296741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nip Same Side Corner Rectangle 39">
            <a:extLst>
              <a:ext uri="{FF2B5EF4-FFF2-40B4-BE49-F238E27FC236}">
                <a16:creationId xmlns:a16="http://schemas.microsoft.com/office/drawing/2014/main" id="{0B93D1C5-6225-6541-8AAD-9CA0EAB13F64}"/>
              </a:ext>
            </a:extLst>
          </p:cNvPr>
          <p:cNvSpPr/>
          <p:nvPr/>
        </p:nvSpPr>
        <p:spPr>
          <a:xfrm rot="10800000">
            <a:off x="6177172" y="4359006"/>
            <a:ext cx="296741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nip Same Side Corner Rectangle 43">
            <a:extLst>
              <a:ext uri="{FF2B5EF4-FFF2-40B4-BE49-F238E27FC236}">
                <a16:creationId xmlns:a16="http://schemas.microsoft.com/office/drawing/2014/main" id="{B9FE84FD-ADA5-D04C-B645-71A8FC50548C}"/>
              </a:ext>
            </a:extLst>
          </p:cNvPr>
          <p:cNvSpPr/>
          <p:nvPr/>
        </p:nvSpPr>
        <p:spPr>
          <a:xfrm rot="10800000">
            <a:off x="6492056" y="1887888"/>
            <a:ext cx="1127943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nip Same Side Corner Rectangle 44">
            <a:extLst>
              <a:ext uri="{FF2B5EF4-FFF2-40B4-BE49-F238E27FC236}">
                <a16:creationId xmlns:a16="http://schemas.microsoft.com/office/drawing/2014/main" id="{AD238ADC-6690-E54F-B478-6B19D76ED590}"/>
              </a:ext>
            </a:extLst>
          </p:cNvPr>
          <p:cNvSpPr/>
          <p:nvPr/>
        </p:nvSpPr>
        <p:spPr>
          <a:xfrm rot="5400000">
            <a:off x="6499891" y="4366121"/>
            <a:ext cx="296741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C90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D3CAFA80-6117-2F45-93F2-CB6DD51422BB}"/>
              </a:ext>
            </a:extLst>
          </p:cNvPr>
          <p:cNvSpPr/>
          <p:nvPr/>
        </p:nvSpPr>
        <p:spPr>
          <a:xfrm rot="5400000">
            <a:off x="9778115" y="686181"/>
            <a:ext cx="400384" cy="2620357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C90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787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Visualize: FOLLOW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What are the FOLLOW sets for </a:t>
            </a:r>
            <a:r>
              <a:rPr lang="en-US" sz="2400" dirty="0" err="1">
                <a:cs typeface="Courier New" panose="02070309020205020404" pitchFamily="49" charset="0"/>
              </a:rPr>
              <a:t>factList</a:t>
            </a:r>
            <a:r>
              <a:rPr lang="en-US" sz="2400" dirty="0">
                <a:cs typeface="Courier New" panose="02070309020205020404" pitchFamily="49" charset="0"/>
              </a:rPr>
              <a:t>, </a:t>
            </a:r>
            <a:r>
              <a:rPr lang="en-US" sz="2400" dirty="0" err="1">
                <a:cs typeface="Courier New" panose="02070309020205020404" pitchFamily="49" charset="0"/>
              </a:rPr>
              <a:t>ruleList</a:t>
            </a:r>
            <a:r>
              <a:rPr lang="en-US" sz="2400" dirty="0">
                <a:cs typeface="Courier New" panose="02070309020205020404" pitchFamily="49" charset="0"/>
              </a:rPr>
              <a:t>, and </a:t>
            </a:r>
            <a:r>
              <a:rPr lang="en-US" sz="2400" dirty="0" err="1">
                <a:cs typeface="Courier New" panose="02070309020205020404" pitchFamily="49" charset="0"/>
              </a:rPr>
              <a:t>queryList</a:t>
            </a:r>
            <a:r>
              <a:rPr lang="en-US" sz="2400" dirty="0">
                <a:cs typeface="Courier New" panose="02070309020205020404" pitchFamily="49" charset="0"/>
              </a:rPr>
              <a:t>?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07" y="3474650"/>
            <a:ext cx="66675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7" y="2355401"/>
            <a:ext cx="7581900" cy="1428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3223" y="5382883"/>
            <a:ext cx="27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our formal definition: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BB659-D2CD-1713-8BF6-CF3AF2E6B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141" y="5729612"/>
            <a:ext cx="2943585" cy="6043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9FAFB6-1E0B-DA3C-01CE-6C7F0DD71BB5}"/>
              </a:ext>
            </a:extLst>
          </p:cNvPr>
          <p:cNvSpPr txBox="1"/>
          <p:nvPr/>
        </p:nvSpPr>
        <p:spPr>
          <a:xfrm>
            <a:off x="5791200" y="5729612"/>
            <a:ext cx="2128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FOLLOW(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/>
              <a:t>) =</a:t>
            </a:r>
          </a:p>
        </p:txBody>
      </p:sp>
    </p:spTree>
    <p:extLst>
      <p:ext uri="{BB962C8B-B14F-4D97-AF65-F5344CB8AC3E}">
        <p14:creationId xmlns:p14="http://schemas.microsoft.com/office/powerpoint/2010/main" val="19134736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Visualize: FOLLOW Sets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07" y="3474650"/>
            <a:ext cx="66675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7" y="2355401"/>
            <a:ext cx="7581900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141" y="5729612"/>
            <a:ext cx="2943585" cy="6043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3223" y="5382883"/>
            <a:ext cx="27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our formal definition:</a:t>
            </a:r>
          </a:p>
        </p:txBody>
      </p:sp>
      <p:sp>
        <p:nvSpPr>
          <p:cNvPr id="8" name="Oval 7"/>
          <p:cNvSpPr/>
          <p:nvPr/>
        </p:nvSpPr>
        <p:spPr>
          <a:xfrm>
            <a:off x="5960853" y="2665562"/>
            <a:ext cx="1112807" cy="405442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177177" y="2850228"/>
            <a:ext cx="1964679" cy="1805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714" y="2649208"/>
            <a:ext cx="323850" cy="43815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6201772-5D07-494A-8087-CFAA82BA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What are the FOLLOW sets of the following nonterminals?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8CC16-E953-88E1-B12B-477A29E6837C}"/>
              </a:ext>
            </a:extLst>
          </p:cNvPr>
          <p:cNvSpPr txBox="1"/>
          <p:nvPr/>
        </p:nvSpPr>
        <p:spPr>
          <a:xfrm>
            <a:off x="5791200" y="5729612"/>
            <a:ext cx="2128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FOLLOW(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/>
              <a:t>) =</a:t>
            </a:r>
          </a:p>
        </p:txBody>
      </p:sp>
    </p:spTree>
    <p:extLst>
      <p:ext uri="{BB962C8B-B14F-4D97-AF65-F5344CB8AC3E}">
        <p14:creationId xmlns:p14="http://schemas.microsoft.com/office/powerpoint/2010/main" val="33215901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Visualize: FOLLOW Sets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07" y="3474650"/>
            <a:ext cx="66675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7" y="2355401"/>
            <a:ext cx="7581900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141" y="5729612"/>
            <a:ext cx="2943585" cy="6043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3223" y="5382883"/>
            <a:ext cx="27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our formal definition:</a:t>
            </a:r>
          </a:p>
        </p:txBody>
      </p:sp>
      <p:sp>
        <p:nvSpPr>
          <p:cNvPr id="8" name="Oval 7"/>
          <p:cNvSpPr/>
          <p:nvPr/>
        </p:nvSpPr>
        <p:spPr>
          <a:xfrm>
            <a:off x="5960853" y="2665562"/>
            <a:ext cx="1112807" cy="4054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177177" y="2850228"/>
            <a:ext cx="1964679" cy="180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714" y="2649208"/>
            <a:ext cx="323850" cy="438150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4146346" y="2330625"/>
            <a:ext cx="4725999" cy="739273"/>
          </a:xfrm>
          <a:custGeom>
            <a:avLst/>
            <a:gdLst>
              <a:gd name="connsiteX0" fmla="*/ 373896 w 4725999"/>
              <a:gd name="connsiteY0" fmla="*/ 41639 h 739273"/>
              <a:gd name="connsiteX1" fmla="*/ 149609 w 4725999"/>
              <a:gd name="connsiteY1" fmla="*/ 265926 h 739273"/>
              <a:gd name="connsiteX2" fmla="*/ 270379 w 4725999"/>
              <a:gd name="connsiteY2" fmla="*/ 697247 h 739273"/>
              <a:gd name="connsiteX3" fmla="*/ 1745496 w 4725999"/>
              <a:gd name="connsiteY3" fmla="*/ 688620 h 739273"/>
              <a:gd name="connsiteX4" fmla="*/ 1667858 w 4725999"/>
              <a:gd name="connsiteY4" fmla="*/ 395322 h 739273"/>
              <a:gd name="connsiteX5" fmla="*/ 4316167 w 4725999"/>
              <a:gd name="connsiteY5" fmla="*/ 369443 h 739273"/>
              <a:gd name="connsiteX6" fmla="*/ 4307541 w 4725999"/>
              <a:gd name="connsiteY6" fmla="*/ 33013 h 739273"/>
              <a:gd name="connsiteX7" fmla="*/ 373896 w 4725999"/>
              <a:gd name="connsiteY7" fmla="*/ 41639 h 73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5999" h="739273">
                <a:moveTo>
                  <a:pt x="373896" y="41639"/>
                </a:moveTo>
                <a:cubicBezTo>
                  <a:pt x="-319093" y="80458"/>
                  <a:pt x="166862" y="156658"/>
                  <a:pt x="149609" y="265926"/>
                </a:cubicBezTo>
                <a:cubicBezTo>
                  <a:pt x="132356" y="375194"/>
                  <a:pt x="4398" y="626798"/>
                  <a:pt x="270379" y="697247"/>
                </a:cubicBezTo>
                <a:cubicBezTo>
                  <a:pt x="536360" y="767696"/>
                  <a:pt x="1512583" y="738941"/>
                  <a:pt x="1745496" y="688620"/>
                </a:cubicBezTo>
                <a:cubicBezTo>
                  <a:pt x="1978409" y="638299"/>
                  <a:pt x="1239413" y="448518"/>
                  <a:pt x="1667858" y="395322"/>
                </a:cubicBezTo>
                <a:cubicBezTo>
                  <a:pt x="2096303" y="342126"/>
                  <a:pt x="3876220" y="429828"/>
                  <a:pt x="4316167" y="369443"/>
                </a:cubicBezTo>
                <a:cubicBezTo>
                  <a:pt x="4756114" y="309058"/>
                  <a:pt x="4963149" y="90523"/>
                  <a:pt x="4307541" y="33013"/>
                </a:cubicBezTo>
                <a:cubicBezTo>
                  <a:pt x="3651934" y="-24497"/>
                  <a:pt x="1066885" y="2820"/>
                  <a:pt x="373896" y="41639"/>
                </a:cubicBezTo>
                <a:close/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557939" y="1987623"/>
            <a:ext cx="491170" cy="30031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4501" y="1620046"/>
            <a:ext cx="352425" cy="3429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81A502-4CE0-F94B-A05E-C2D80EC6E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What are the FOLLOW sets of the following nonterminals?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552E95-C191-0B91-3E76-2A2104E2DB72}"/>
              </a:ext>
            </a:extLst>
          </p:cNvPr>
          <p:cNvSpPr txBox="1"/>
          <p:nvPr/>
        </p:nvSpPr>
        <p:spPr>
          <a:xfrm>
            <a:off x="5791200" y="5729612"/>
            <a:ext cx="2128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FOLLOW(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/>
              <a:t>) =</a:t>
            </a:r>
          </a:p>
        </p:txBody>
      </p:sp>
    </p:spTree>
    <p:extLst>
      <p:ext uri="{BB962C8B-B14F-4D97-AF65-F5344CB8AC3E}">
        <p14:creationId xmlns:p14="http://schemas.microsoft.com/office/powerpoint/2010/main" val="32988096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Visualize: FOLLOW Sets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07" y="3474650"/>
            <a:ext cx="66675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7" y="2355401"/>
            <a:ext cx="7581900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141" y="5729612"/>
            <a:ext cx="2943585" cy="6043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3223" y="5382883"/>
            <a:ext cx="27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our formal definition:</a:t>
            </a:r>
          </a:p>
        </p:txBody>
      </p:sp>
      <p:sp>
        <p:nvSpPr>
          <p:cNvPr id="8" name="Oval 7"/>
          <p:cNvSpPr/>
          <p:nvPr/>
        </p:nvSpPr>
        <p:spPr>
          <a:xfrm>
            <a:off x="5960853" y="2665562"/>
            <a:ext cx="1112807" cy="4054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177177" y="2850228"/>
            <a:ext cx="1964679" cy="180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714" y="2649208"/>
            <a:ext cx="323850" cy="438150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4146346" y="2330625"/>
            <a:ext cx="4725999" cy="739273"/>
          </a:xfrm>
          <a:custGeom>
            <a:avLst/>
            <a:gdLst>
              <a:gd name="connsiteX0" fmla="*/ 373896 w 4725999"/>
              <a:gd name="connsiteY0" fmla="*/ 41639 h 739273"/>
              <a:gd name="connsiteX1" fmla="*/ 149609 w 4725999"/>
              <a:gd name="connsiteY1" fmla="*/ 265926 h 739273"/>
              <a:gd name="connsiteX2" fmla="*/ 270379 w 4725999"/>
              <a:gd name="connsiteY2" fmla="*/ 697247 h 739273"/>
              <a:gd name="connsiteX3" fmla="*/ 1745496 w 4725999"/>
              <a:gd name="connsiteY3" fmla="*/ 688620 h 739273"/>
              <a:gd name="connsiteX4" fmla="*/ 1667858 w 4725999"/>
              <a:gd name="connsiteY4" fmla="*/ 395322 h 739273"/>
              <a:gd name="connsiteX5" fmla="*/ 4316167 w 4725999"/>
              <a:gd name="connsiteY5" fmla="*/ 369443 h 739273"/>
              <a:gd name="connsiteX6" fmla="*/ 4307541 w 4725999"/>
              <a:gd name="connsiteY6" fmla="*/ 33013 h 739273"/>
              <a:gd name="connsiteX7" fmla="*/ 373896 w 4725999"/>
              <a:gd name="connsiteY7" fmla="*/ 41639 h 73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5999" h="739273">
                <a:moveTo>
                  <a:pt x="373896" y="41639"/>
                </a:moveTo>
                <a:cubicBezTo>
                  <a:pt x="-319093" y="80458"/>
                  <a:pt x="166862" y="156658"/>
                  <a:pt x="149609" y="265926"/>
                </a:cubicBezTo>
                <a:cubicBezTo>
                  <a:pt x="132356" y="375194"/>
                  <a:pt x="4398" y="626798"/>
                  <a:pt x="270379" y="697247"/>
                </a:cubicBezTo>
                <a:cubicBezTo>
                  <a:pt x="536360" y="767696"/>
                  <a:pt x="1512583" y="738941"/>
                  <a:pt x="1745496" y="688620"/>
                </a:cubicBezTo>
                <a:cubicBezTo>
                  <a:pt x="1978409" y="638299"/>
                  <a:pt x="1239413" y="448518"/>
                  <a:pt x="1667858" y="395322"/>
                </a:cubicBezTo>
                <a:cubicBezTo>
                  <a:pt x="2096303" y="342126"/>
                  <a:pt x="3876220" y="429828"/>
                  <a:pt x="4316167" y="369443"/>
                </a:cubicBezTo>
                <a:cubicBezTo>
                  <a:pt x="4756114" y="309058"/>
                  <a:pt x="4963149" y="90523"/>
                  <a:pt x="4307541" y="33013"/>
                </a:cubicBezTo>
                <a:cubicBezTo>
                  <a:pt x="3651934" y="-24497"/>
                  <a:pt x="1066885" y="2820"/>
                  <a:pt x="373896" y="41639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557939" y="1987623"/>
            <a:ext cx="491170" cy="3003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4501" y="1620046"/>
            <a:ext cx="3524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691" y="2947912"/>
            <a:ext cx="314325" cy="51435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231617" y="3028294"/>
            <a:ext cx="955644" cy="342592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9" idx="3"/>
          </p:cNvCxnSpPr>
          <p:nvPr/>
        </p:nvCxnSpPr>
        <p:spPr>
          <a:xfrm>
            <a:off x="3591016" y="3205087"/>
            <a:ext cx="555330" cy="192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CD80219-D008-164B-BF41-D609AE62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What are the FOLLOW sets of the following nonterminals?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EE109-7546-C5DF-D383-0BBD1D95DB03}"/>
              </a:ext>
            </a:extLst>
          </p:cNvPr>
          <p:cNvSpPr txBox="1"/>
          <p:nvPr/>
        </p:nvSpPr>
        <p:spPr>
          <a:xfrm>
            <a:off x="5791200" y="5729612"/>
            <a:ext cx="2128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FOLLOW(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/>
              <a:t>) =</a:t>
            </a:r>
          </a:p>
        </p:txBody>
      </p:sp>
    </p:spTree>
    <p:extLst>
      <p:ext uri="{BB962C8B-B14F-4D97-AF65-F5344CB8AC3E}">
        <p14:creationId xmlns:p14="http://schemas.microsoft.com/office/powerpoint/2010/main" val="13227720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Visualize: FOLLOW Sets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07" y="3474650"/>
            <a:ext cx="6667500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07" y="2355401"/>
            <a:ext cx="7581900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141" y="5729612"/>
            <a:ext cx="2943585" cy="6043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3223" y="5382883"/>
            <a:ext cx="27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our formal definition:</a:t>
            </a:r>
          </a:p>
        </p:txBody>
      </p:sp>
      <p:sp>
        <p:nvSpPr>
          <p:cNvPr id="8" name="Oval 7"/>
          <p:cNvSpPr/>
          <p:nvPr/>
        </p:nvSpPr>
        <p:spPr>
          <a:xfrm>
            <a:off x="5960853" y="2665562"/>
            <a:ext cx="1112807" cy="4054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177177" y="2850228"/>
            <a:ext cx="1964679" cy="180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714" y="2649208"/>
            <a:ext cx="323850" cy="438150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4146346" y="2330625"/>
            <a:ext cx="4725999" cy="739273"/>
          </a:xfrm>
          <a:custGeom>
            <a:avLst/>
            <a:gdLst>
              <a:gd name="connsiteX0" fmla="*/ 373896 w 4725999"/>
              <a:gd name="connsiteY0" fmla="*/ 41639 h 739273"/>
              <a:gd name="connsiteX1" fmla="*/ 149609 w 4725999"/>
              <a:gd name="connsiteY1" fmla="*/ 265926 h 739273"/>
              <a:gd name="connsiteX2" fmla="*/ 270379 w 4725999"/>
              <a:gd name="connsiteY2" fmla="*/ 697247 h 739273"/>
              <a:gd name="connsiteX3" fmla="*/ 1745496 w 4725999"/>
              <a:gd name="connsiteY3" fmla="*/ 688620 h 739273"/>
              <a:gd name="connsiteX4" fmla="*/ 1667858 w 4725999"/>
              <a:gd name="connsiteY4" fmla="*/ 395322 h 739273"/>
              <a:gd name="connsiteX5" fmla="*/ 4316167 w 4725999"/>
              <a:gd name="connsiteY5" fmla="*/ 369443 h 739273"/>
              <a:gd name="connsiteX6" fmla="*/ 4307541 w 4725999"/>
              <a:gd name="connsiteY6" fmla="*/ 33013 h 739273"/>
              <a:gd name="connsiteX7" fmla="*/ 373896 w 4725999"/>
              <a:gd name="connsiteY7" fmla="*/ 41639 h 73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5999" h="739273">
                <a:moveTo>
                  <a:pt x="373896" y="41639"/>
                </a:moveTo>
                <a:cubicBezTo>
                  <a:pt x="-319093" y="80458"/>
                  <a:pt x="166862" y="156658"/>
                  <a:pt x="149609" y="265926"/>
                </a:cubicBezTo>
                <a:cubicBezTo>
                  <a:pt x="132356" y="375194"/>
                  <a:pt x="4398" y="626798"/>
                  <a:pt x="270379" y="697247"/>
                </a:cubicBezTo>
                <a:cubicBezTo>
                  <a:pt x="536360" y="767696"/>
                  <a:pt x="1512583" y="738941"/>
                  <a:pt x="1745496" y="688620"/>
                </a:cubicBezTo>
                <a:cubicBezTo>
                  <a:pt x="1978409" y="638299"/>
                  <a:pt x="1239413" y="448518"/>
                  <a:pt x="1667858" y="395322"/>
                </a:cubicBezTo>
                <a:cubicBezTo>
                  <a:pt x="2096303" y="342126"/>
                  <a:pt x="3876220" y="429828"/>
                  <a:pt x="4316167" y="369443"/>
                </a:cubicBezTo>
                <a:cubicBezTo>
                  <a:pt x="4756114" y="309058"/>
                  <a:pt x="4963149" y="90523"/>
                  <a:pt x="4307541" y="33013"/>
                </a:cubicBezTo>
                <a:cubicBezTo>
                  <a:pt x="3651934" y="-24497"/>
                  <a:pt x="1066885" y="2820"/>
                  <a:pt x="373896" y="41639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557939" y="1987623"/>
            <a:ext cx="491170" cy="3003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4501" y="1620046"/>
            <a:ext cx="3524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691" y="2947912"/>
            <a:ext cx="314325" cy="51435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231617" y="3028294"/>
            <a:ext cx="955644" cy="342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9" idx="3"/>
          </p:cNvCxnSpPr>
          <p:nvPr/>
        </p:nvCxnSpPr>
        <p:spPr>
          <a:xfrm>
            <a:off x="3591016" y="3205087"/>
            <a:ext cx="555330" cy="19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4066866" y="3038956"/>
            <a:ext cx="4956819" cy="699199"/>
          </a:xfrm>
          <a:custGeom>
            <a:avLst/>
            <a:gdLst>
              <a:gd name="connsiteX0" fmla="*/ 1143489 w 4956819"/>
              <a:gd name="connsiteY0" fmla="*/ 23421 h 699199"/>
              <a:gd name="connsiteX1" fmla="*/ 1134862 w 4956819"/>
              <a:gd name="connsiteY1" fmla="*/ 299467 h 699199"/>
              <a:gd name="connsiteX2" fmla="*/ 306726 w 4956819"/>
              <a:gd name="connsiteY2" fmla="*/ 359852 h 699199"/>
              <a:gd name="connsiteX3" fmla="*/ 367111 w 4956819"/>
              <a:gd name="connsiteY3" fmla="*/ 670402 h 699199"/>
              <a:gd name="connsiteX4" fmla="*/ 4594055 w 4956819"/>
              <a:gd name="connsiteY4" fmla="*/ 644523 h 699199"/>
              <a:gd name="connsiteX5" fmla="*/ 4542296 w 4956819"/>
              <a:gd name="connsiteY5" fmla="*/ 308093 h 699199"/>
              <a:gd name="connsiteX6" fmla="*/ 2929157 w 4956819"/>
              <a:gd name="connsiteY6" fmla="*/ 49301 h 699199"/>
              <a:gd name="connsiteX7" fmla="*/ 1143489 w 4956819"/>
              <a:gd name="connsiteY7" fmla="*/ 23421 h 69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819" h="699199">
                <a:moveTo>
                  <a:pt x="1143489" y="23421"/>
                </a:moveTo>
                <a:cubicBezTo>
                  <a:pt x="844440" y="65115"/>
                  <a:pt x="1274322" y="243395"/>
                  <a:pt x="1134862" y="299467"/>
                </a:cubicBezTo>
                <a:cubicBezTo>
                  <a:pt x="995402" y="355539"/>
                  <a:pt x="434684" y="298030"/>
                  <a:pt x="306726" y="359852"/>
                </a:cubicBezTo>
                <a:cubicBezTo>
                  <a:pt x="178768" y="421674"/>
                  <a:pt x="-347444" y="622957"/>
                  <a:pt x="367111" y="670402"/>
                </a:cubicBezTo>
                <a:cubicBezTo>
                  <a:pt x="1081666" y="717847"/>
                  <a:pt x="3898191" y="704908"/>
                  <a:pt x="4594055" y="644523"/>
                </a:cubicBezTo>
                <a:cubicBezTo>
                  <a:pt x="5289919" y="584138"/>
                  <a:pt x="4819779" y="407297"/>
                  <a:pt x="4542296" y="308093"/>
                </a:cubicBezTo>
                <a:cubicBezTo>
                  <a:pt x="4264813" y="208889"/>
                  <a:pt x="3491312" y="99622"/>
                  <a:pt x="2929157" y="49301"/>
                </a:cubicBezTo>
                <a:cubicBezTo>
                  <a:pt x="2367002" y="-1020"/>
                  <a:pt x="1442538" y="-18273"/>
                  <a:pt x="1143489" y="23421"/>
                </a:cubicBezTo>
                <a:close/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8417" y="3462262"/>
            <a:ext cx="304800" cy="46672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 flipV="1">
            <a:off x="9166601" y="3605559"/>
            <a:ext cx="538116" cy="5653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E7FA38B-7324-324E-A27B-102E52CE7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What are the FOLLOW sets of the following nonterminals?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{RULES}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FOLLOW(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96542-8E06-D41E-FDB0-02F0270933E6}"/>
              </a:ext>
            </a:extLst>
          </p:cNvPr>
          <p:cNvSpPr txBox="1"/>
          <p:nvPr/>
        </p:nvSpPr>
        <p:spPr>
          <a:xfrm>
            <a:off x="5791200" y="5729612"/>
            <a:ext cx="2128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FOLLOW(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/>
              <a:t>) =</a:t>
            </a:r>
          </a:p>
        </p:txBody>
      </p:sp>
    </p:spTree>
    <p:extLst>
      <p:ext uri="{BB962C8B-B14F-4D97-AF65-F5344CB8AC3E}">
        <p14:creationId xmlns:p14="http://schemas.microsoft.com/office/powerpoint/2010/main" val="445394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B327DA-EC77-EE4B-8239-978A594F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396" y="1045032"/>
            <a:ext cx="21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/>
              <a:t>datalogProgram</a:t>
            </a:r>
            <a:endParaRPr lang="en-US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C82F11-6891-1541-A1E5-C07BD8E4A305}"/>
              </a:ext>
            </a:extLst>
          </p:cNvPr>
          <p:cNvCxnSpPr>
            <a:cxnSpLocks/>
          </p:cNvCxnSpPr>
          <p:nvPr/>
        </p:nvCxnSpPr>
        <p:spPr>
          <a:xfrm flipH="1">
            <a:off x="4059627" y="1466449"/>
            <a:ext cx="949883" cy="329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74665-5AE8-524D-8C9C-F7F480F69F92}"/>
              </a:ext>
            </a:extLst>
          </p:cNvPr>
          <p:cNvGrpSpPr/>
          <p:nvPr/>
        </p:nvGrpSpPr>
        <p:grpSpPr>
          <a:xfrm>
            <a:off x="779814" y="5550807"/>
            <a:ext cx="8933974" cy="1057275"/>
            <a:chOff x="1284168" y="2503547"/>
            <a:chExt cx="8933974" cy="105727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4CE9C3-DC03-DC41-9C5B-2BE334F3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72206F-0E4E-D04C-A0D4-CD6CE2AE7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94590BF-FE39-D747-A8D3-3CDECB8E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9ECF0-225F-7C49-AC81-0CC285723DF6}"/>
              </a:ext>
            </a:extLst>
          </p:cNvPr>
          <p:cNvGrpSpPr/>
          <p:nvPr/>
        </p:nvGrpSpPr>
        <p:grpSpPr>
          <a:xfrm>
            <a:off x="1267596" y="1668477"/>
            <a:ext cx="5425565" cy="1727969"/>
            <a:chOff x="4337934" y="1666797"/>
            <a:chExt cx="5425565" cy="172796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D367C0A-8D66-0B49-8E3A-0D06462F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107" y="1666797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B2161436-C23F-6147-BC07-5CBDAAB7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7268" y="2288562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 err="1"/>
                <a:t>schemeList</a:t>
              </a:r>
              <a:endParaRPr lang="en-US" alt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56EA0C-5344-B849-B118-DA05AB31F68F}"/>
                </a:ext>
              </a:extLst>
            </p:cNvPr>
            <p:cNvCxnSpPr/>
            <p:nvPr/>
          </p:nvCxnSpPr>
          <p:spPr>
            <a:xfrm>
              <a:off x="6982307" y="2118548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A38269CD-8E44-B14C-B1B6-ED663F94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117" y="228856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scheme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EED438-43E5-D34F-B1EC-15905F1F5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805" y="2098367"/>
              <a:ext cx="319090" cy="308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64C131-153D-3842-B577-B1286746B946}"/>
                </a:ext>
              </a:extLst>
            </p:cNvPr>
            <p:cNvCxnSpPr/>
            <p:nvPr/>
          </p:nvCxnSpPr>
          <p:spPr>
            <a:xfrm>
              <a:off x="7812159" y="2746859"/>
              <a:ext cx="348343" cy="2340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FC06065B-228A-4A46-91CE-29AB39330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101" y="2863729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lambda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E5E590-DE8C-DB4E-B671-1EB4263A9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197" y="2666885"/>
              <a:ext cx="450831" cy="4479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0F4BBBBC-8599-3C49-A199-70F43A49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934" y="2933101"/>
              <a:ext cx="16983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ID and stuff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B0148-BD51-FA45-B086-CA6982FEC088}"/>
              </a:ext>
            </a:extLst>
          </p:cNvPr>
          <p:cNvCxnSpPr>
            <a:cxnSpLocks/>
          </p:cNvCxnSpPr>
          <p:nvPr/>
        </p:nvCxnSpPr>
        <p:spPr>
          <a:xfrm>
            <a:off x="6262717" y="1442351"/>
            <a:ext cx="799305" cy="400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F30FFD47-D8AE-0644-9BEB-96B20A8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598" y="1810945"/>
            <a:ext cx="1698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FACTS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9AFA26B-ED9C-B04F-A3C0-48894B8E353E}"/>
              </a:ext>
            </a:extLst>
          </p:cNvPr>
          <p:cNvSpPr txBox="1">
            <a:spLocks noChangeArrowheads="1"/>
          </p:cNvSpPr>
          <p:nvPr/>
        </p:nvSpPr>
        <p:spPr>
          <a:xfrm>
            <a:off x="557048" y="289863"/>
            <a:ext cx="9375228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SCHEMS  COLON  ID  LEFT_PAREN  ID  RIGHT_PAREN  ID LEFT_PAREN  ID  RIGHT_PAREN  FACTS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F23CCC-1690-BB44-BFE6-96CF6B51B3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32221" y="1275865"/>
            <a:ext cx="3511209" cy="459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">
            <a:extLst>
              <a:ext uri="{FF2B5EF4-FFF2-40B4-BE49-F238E27FC236}">
                <a16:creationId xmlns:a16="http://schemas.microsoft.com/office/drawing/2014/main" id="{9C6227D4-42F9-EB47-9C51-03E01882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568" y="1729596"/>
            <a:ext cx="28329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Other right cousins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AAE950-8BC1-0B4F-88D7-63E52A41C39B}"/>
              </a:ext>
            </a:extLst>
          </p:cNvPr>
          <p:cNvGrpSpPr/>
          <p:nvPr/>
        </p:nvGrpSpPr>
        <p:grpSpPr>
          <a:xfrm>
            <a:off x="4187396" y="4057013"/>
            <a:ext cx="3141437" cy="707886"/>
            <a:chOff x="2891028" y="4116802"/>
            <a:chExt cx="3141437" cy="7078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DCB20B-223B-134C-BA83-FF5D4E02B030}"/>
                </a:ext>
              </a:extLst>
            </p:cNvPr>
            <p:cNvSpPr txBox="1"/>
            <p:nvPr/>
          </p:nvSpPr>
          <p:spPr>
            <a:xfrm>
              <a:off x="2891028" y="4116802"/>
              <a:ext cx="3141437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 is in the FOLLOW set of A if</a:t>
              </a:r>
            </a:p>
            <a:p>
              <a:r>
                <a:rPr lang="en-US" sz="2000" dirty="0"/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CF1068-83D3-9947-B24E-8E4613280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8641" y="4456389"/>
              <a:ext cx="1975419" cy="320040"/>
            </a:xfrm>
            <a:prstGeom prst="rect">
              <a:avLst/>
            </a:prstGeom>
          </p:spPr>
        </p:pic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DCE38BB4-3AFE-E54A-9926-9E21983AD1EA}"/>
              </a:ext>
            </a:extLst>
          </p:cNvPr>
          <p:cNvSpPr/>
          <p:nvPr/>
        </p:nvSpPr>
        <p:spPr>
          <a:xfrm>
            <a:off x="4462944" y="4294402"/>
            <a:ext cx="596445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2FC6AA-87DE-AE42-9275-7ABB75CFC37A}"/>
              </a:ext>
            </a:extLst>
          </p:cNvPr>
          <p:cNvSpPr/>
          <p:nvPr/>
        </p:nvSpPr>
        <p:spPr>
          <a:xfrm>
            <a:off x="5631678" y="4417041"/>
            <a:ext cx="371144" cy="383559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992118-6633-654E-89DB-28479817539C}"/>
              </a:ext>
            </a:extLst>
          </p:cNvPr>
          <p:cNvSpPr/>
          <p:nvPr/>
        </p:nvSpPr>
        <p:spPr>
          <a:xfrm>
            <a:off x="4155294" y="1028990"/>
            <a:ext cx="2176927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82F083-137F-2543-B923-0B7E5E051839}"/>
              </a:ext>
            </a:extLst>
          </p:cNvPr>
          <p:cNvSpPr/>
          <p:nvPr/>
        </p:nvSpPr>
        <p:spPr>
          <a:xfrm>
            <a:off x="1082024" y="2354275"/>
            <a:ext cx="2640810" cy="97255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5857BEAC-4F0B-1D4D-9CAB-EFD39066723F}"/>
              </a:ext>
            </a:extLst>
          </p:cNvPr>
          <p:cNvSpPr txBox="1">
            <a:spLocks noChangeArrowheads="1"/>
          </p:cNvSpPr>
          <p:nvPr/>
        </p:nvSpPr>
        <p:spPr>
          <a:xfrm>
            <a:off x="8400633" y="2406784"/>
            <a:ext cx="3112837" cy="58659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C900BE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en-US" altLang="en-US" sz="1800" dirty="0">
                <a:ea typeface="ＭＳ Ｐゴシック" panose="020B0600070205080204" pitchFamily="34" charset="-128"/>
                <a:sym typeface="Symbol" pitchFamily="2" charset="2"/>
              </a:rPr>
              <a:t> is made up of other right cousins that can’t be next to </a:t>
            </a: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Symbol" pitchFamily="2" charset="2"/>
              </a:rPr>
              <a:t>A</a:t>
            </a:r>
          </a:p>
        </p:txBody>
      </p:sp>
      <p:sp>
        <p:nvSpPr>
          <p:cNvPr id="35" name="Snip Same Side Corner Rectangle 34">
            <a:extLst>
              <a:ext uri="{FF2B5EF4-FFF2-40B4-BE49-F238E27FC236}">
                <a16:creationId xmlns:a16="http://schemas.microsoft.com/office/drawing/2014/main" id="{1B491ADB-B282-DD49-81AF-DEBFF4F4A3B1}"/>
              </a:ext>
            </a:extLst>
          </p:cNvPr>
          <p:cNvSpPr/>
          <p:nvPr/>
        </p:nvSpPr>
        <p:spPr>
          <a:xfrm>
            <a:off x="3911968" y="2364280"/>
            <a:ext cx="1698398" cy="336000"/>
          </a:xfrm>
          <a:prstGeom prst="snip2Same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nip Same Side Corner Rectangle 36">
            <a:extLst>
              <a:ext uri="{FF2B5EF4-FFF2-40B4-BE49-F238E27FC236}">
                <a16:creationId xmlns:a16="http://schemas.microsoft.com/office/drawing/2014/main" id="{D206D788-E0B6-0046-9C12-371ADE4479A2}"/>
              </a:ext>
            </a:extLst>
          </p:cNvPr>
          <p:cNvSpPr/>
          <p:nvPr/>
        </p:nvSpPr>
        <p:spPr>
          <a:xfrm>
            <a:off x="6013708" y="4316174"/>
            <a:ext cx="296741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nip Same Side Corner Rectangle 39">
            <a:extLst>
              <a:ext uri="{FF2B5EF4-FFF2-40B4-BE49-F238E27FC236}">
                <a16:creationId xmlns:a16="http://schemas.microsoft.com/office/drawing/2014/main" id="{0B93D1C5-6225-6541-8AAD-9CA0EAB13F64}"/>
              </a:ext>
            </a:extLst>
          </p:cNvPr>
          <p:cNvSpPr/>
          <p:nvPr/>
        </p:nvSpPr>
        <p:spPr>
          <a:xfrm rot="10800000">
            <a:off x="6177172" y="4359006"/>
            <a:ext cx="296741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nip Same Side Corner Rectangle 43">
            <a:extLst>
              <a:ext uri="{FF2B5EF4-FFF2-40B4-BE49-F238E27FC236}">
                <a16:creationId xmlns:a16="http://schemas.microsoft.com/office/drawing/2014/main" id="{B9FE84FD-ADA5-D04C-B645-71A8FC50548C}"/>
              </a:ext>
            </a:extLst>
          </p:cNvPr>
          <p:cNvSpPr/>
          <p:nvPr/>
        </p:nvSpPr>
        <p:spPr>
          <a:xfrm rot="10800000">
            <a:off x="6492056" y="1887888"/>
            <a:ext cx="1127943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nip Same Side Corner Rectangle 44">
            <a:extLst>
              <a:ext uri="{FF2B5EF4-FFF2-40B4-BE49-F238E27FC236}">
                <a16:creationId xmlns:a16="http://schemas.microsoft.com/office/drawing/2014/main" id="{AD238ADC-6690-E54F-B478-6B19D76ED590}"/>
              </a:ext>
            </a:extLst>
          </p:cNvPr>
          <p:cNvSpPr/>
          <p:nvPr/>
        </p:nvSpPr>
        <p:spPr>
          <a:xfrm rot="5400000">
            <a:off x="6499891" y="4366121"/>
            <a:ext cx="296741" cy="452554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C90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D3CAFA80-6117-2F45-93F2-CB6DD51422BB}"/>
              </a:ext>
            </a:extLst>
          </p:cNvPr>
          <p:cNvSpPr/>
          <p:nvPr/>
        </p:nvSpPr>
        <p:spPr>
          <a:xfrm rot="5400000">
            <a:off x="9778115" y="686181"/>
            <a:ext cx="400384" cy="2620357"/>
          </a:xfrm>
          <a:prstGeom prst="snip2SameRect">
            <a:avLst>
              <a:gd name="adj1" fmla="val 50000"/>
              <a:gd name="adj2" fmla="val 0"/>
            </a:avLst>
          </a:prstGeom>
          <a:noFill/>
          <a:ln w="38100">
            <a:solidFill>
              <a:srgbClr val="C90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15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132D-8ABC-D84B-807C-2747DED5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FOLLOW Sets affect the parse table?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3217F-A40A-014E-A386-23C10DC58E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3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9620409" y="1835835"/>
            <a:ext cx="226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scheme      </a:t>
            </a:r>
            <a:r>
              <a:rPr lang="en-US" dirty="0" err="1">
                <a:solidFill>
                  <a:srgbClr val="C00000"/>
                </a:solidFill>
              </a:rPr>
              <a:t>schemeList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AB15CA-F096-F04D-BAF8-B50329709CDE}"/>
              </a:ext>
            </a:extLst>
          </p:cNvPr>
          <p:cNvSpPr txBox="1"/>
          <p:nvPr/>
        </p:nvSpPr>
        <p:spPr>
          <a:xfrm>
            <a:off x="8419920" y="22795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32" name="Notched Right Arrow 31">
            <a:extLst>
              <a:ext uri="{FF2B5EF4-FFF2-40B4-BE49-F238E27FC236}">
                <a16:creationId xmlns:a16="http://schemas.microsoft.com/office/drawing/2014/main" id="{23D9CDEA-2573-6D49-80D2-687E7AE87B3E}"/>
              </a:ext>
            </a:extLst>
          </p:cNvPr>
          <p:cNvSpPr/>
          <p:nvPr/>
        </p:nvSpPr>
        <p:spPr>
          <a:xfrm rot="8110394">
            <a:off x="8733041" y="1695556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A4C299-5E82-D146-B7B1-5703CF3957E7}"/>
              </a:ext>
            </a:extLst>
          </p:cNvPr>
          <p:cNvCxnSpPr>
            <a:cxnSpLocks/>
          </p:cNvCxnSpPr>
          <p:nvPr/>
        </p:nvCxnSpPr>
        <p:spPr>
          <a:xfrm flipH="1">
            <a:off x="10151043" y="1557944"/>
            <a:ext cx="590731" cy="40458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3763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F49D-B79D-804D-833E-9ED2F92F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Table with FOLLOW Sets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BD2904B-9C2B-304D-AF6D-36AAE1B72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455"/>
            <a:ext cx="12192000" cy="2736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2F2E41-FF0A-3E43-A02A-24653662C4AB}"/>
              </a:ext>
            </a:extLst>
          </p:cNvPr>
          <p:cNvSpPr txBox="1"/>
          <p:nvPr/>
        </p:nvSpPr>
        <p:spPr>
          <a:xfrm>
            <a:off x="1316736" y="4913376"/>
            <a:ext cx="9191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FIRST(fact) = FIRST(</a:t>
            </a:r>
            <a:r>
              <a:rPr lang="en-US" dirty="0" err="1"/>
              <a:t>factList</a:t>
            </a:r>
            <a:r>
              <a:rPr lang="en-US" dirty="0"/>
              <a:t>) = FIRST(rule) = FIRST(</a:t>
            </a:r>
            <a:r>
              <a:rPr lang="en-US" dirty="0" err="1"/>
              <a:t>ruleList</a:t>
            </a:r>
            <a:r>
              <a:rPr lang="en-US" dirty="0"/>
              <a:t>) = FIRST(query) = FIRST(</a:t>
            </a:r>
            <a:r>
              <a:rPr lang="en-US" dirty="0" err="1"/>
              <a:t>queryList</a:t>
            </a:r>
            <a:r>
              <a:rPr lang="en-US" dirty="0"/>
              <a:t>) = {ID}</a:t>
            </a:r>
          </a:p>
          <a:p>
            <a:r>
              <a:rPr lang="en-US" dirty="0"/>
              <a:t>FOLLOW(</a:t>
            </a:r>
            <a:r>
              <a:rPr lang="en-US" dirty="0" err="1"/>
              <a:t>factList</a:t>
            </a:r>
            <a:r>
              <a:rPr lang="en-US" dirty="0"/>
              <a:t>) = {RULES}</a:t>
            </a:r>
          </a:p>
          <a:p>
            <a:r>
              <a:rPr lang="en-US" dirty="0"/>
              <a:t>FOLLOW(</a:t>
            </a:r>
            <a:r>
              <a:rPr lang="en-US" dirty="0" err="1"/>
              <a:t>ruleList</a:t>
            </a:r>
            <a:r>
              <a:rPr lang="en-US" dirty="0"/>
              <a:t>) = {QUERIES}</a:t>
            </a:r>
          </a:p>
          <a:p>
            <a:r>
              <a:rPr lang="en-US" dirty="0"/>
              <a:t>FOLLOW(</a:t>
            </a:r>
            <a:r>
              <a:rPr lang="en-US" dirty="0" err="1"/>
              <a:t>queryList</a:t>
            </a:r>
            <a:r>
              <a:rPr lang="en-US" dirty="0"/>
              <a:t>) = {EOF}</a:t>
            </a:r>
          </a:p>
        </p:txBody>
      </p:sp>
    </p:spTree>
    <p:extLst>
      <p:ext uri="{BB962C8B-B14F-4D97-AF65-F5344CB8AC3E}">
        <p14:creationId xmlns:p14="http://schemas.microsoft.com/office/powerpoint/2010/main" val="737346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339798359"/>
              </p:ext>
            </p:extLst>
          </p:nvPr>
        </p:nvGraphicFramePr>
        <p:xfrm>
          <a:off x="1731264" y="2895601"/>
          <a:ext cx="9936481" cy="3408293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charset="0"/>
                        <a:ea typeface="ＭＳ Ｐゴシック" charset="0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charset="0"/>
                        <a:ea typeface="ＭＳ Ｐゴシック" charset="0"/>
                        <a:cs typeface="+mn-cs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charset="0"/>
                        <a:ea typeface="ＭＳ Ｐゴシック" charset="0"/>
                        <a:cs typeface="+mn-cs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1BA71-8269-5D42-ACCF-FC603B0ED6A6}"/>
              </a:ext>
            </a:extLst>
          </p:cNvPr>
          <p:cNvSpPr txBox="1"/>
          <p:nvPr/>
        </p:nvSpPr>
        <p:spPr>
          <a:xfrm>
            <a:off x="646176" y="1919494"/>
            <a:ext cx="438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FIRST(fact) = FIRST(rule) = FIRST(query) = {ID}</a:t>
            </a:r>
          </a:p>
        </p:txBody>
      </p:sp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78F678D-CA21-2E43-BEC7-8336C142A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52" r="39261" b="-1"/>
          <a:stretch/>
        </p:blipFill>
        <p:spPr>
          <a:xfrm>
            <a:off x="646176" y="179338"/>
            <a:ext cx="9666492" cy="1444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CE9B56-5049-F44E-BC05-7BBC129DD362}"/>
              </a:ext>
            </a:extLst>
          </p:cNvPr>
          <p:cNvSpPr txBox="1"/>
          <p:nvPr/>
        </p:nvSpPr>
        <p:spPr>
          <a:xfrm>
            <a:off x="2086955" y="1224482"/>
            <a:ext cx="678493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FIRST sets for these productions first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CBF8ADE-CA9F-0DA1-AB77-2984219CDB6B}"/>
              </a:ext>
            </a:extLst>
          </p:cNvPr>
          <p:cNvSpPr/>
          <p:nvPr/>
        </p:nvSpPr>
        <p:spPr>
          <a:xfrm>
            <a:off x="521016" y="-17630"/>
            <a:ext cx="1563624" cy="14994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990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099" name="Group 3">
            <a:extLst>
              <a:ext uri="{FF2B5EF4-FFF2-40B4-BE49-F238E27FC236}">
                <a16:creationId xmlns:a16="http://schemas.microsoft.com/office/drawing/2014/main" id="{EB32AF68-F61F-B740-8CA2-A7D89B102EC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31264" y="2895601"/>
          <a:ext cx="9936481" cy="3341237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 LEFT_PAREN ID STRING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stringList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RIGHT_PAREN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headPredicate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COLON_DASH predicate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predicateList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 Q_MARK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666" name="Text Box 115">
            <a:extLst>
              <a:ext uri="{FF2B5EF4-FFF2-40B4-BE49-F238E27FC236}">
                <a16:creationId xmlns:a16="http://schemas.microsoft.com/office/drawing/2014/main" id="{2EDCB486-3FE7-FB47-9AE0-A73DC954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23667" name="Text Box 116">
            <a:extLst>
              <a:ext uri="{FF2B5EF4-FFF2-40B4-BE49-F238E27FC236}">
                <a16:creationId xmlns:a16="http://schemas.microsoft.com/office/drawing/2014/main" id="{B55B3814-2505-2F49-B75F-7B123D5F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1BA71-8269-5D42-ACCF-FC603B0ED6A6}"/>
              </a:ext>
            </a:extLst>
          </p:cNvPr>
          <p:cNvSpPr txBox="1"/>
          <p:nvPr/>
        </p:nvSpPr>
        <p:spPr>
          <a:xfrm>
            <a:off x="646176" y="1919494"/>
            <a:ext cx="438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FIRST(fact) = FIRST(rule) = FIRST(query) = {ID}</a:t>
            </a:r>
          </a:p>
        </p:txBody>
      </p:sp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78F678D-CA21-2E43-BEC7-8336C142A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52" r="39261" b="-1"/>
          <a:stretch/>
        </p:blipFill>
        <p:spPr>
          <a:xfrm>
            <a:off x="646176" y="179338"/>
            <a:ext cx="9666492" cy="1444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CE9B56-5049-F44E-BC05-7BBC129DD362}"/>
              </a:ext>
            </a:extLst>
          </p:cNvPr>
          <p:cNvSpPr txBox="1"/>
          <p:nvPr/>
        </p:nvSpPr>
        <p:spPr>
          <a:xfrm>
            <a:off x="2086955" y="1224482"/>
            <a:ext cx="678493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FIRST sets for these productions first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CBF8ADE-CA9F-0DA1-AB77-2984219CDB6B}"/>
              </a:ext>
            </a:extLst>
          </p:cNvPr>
          <p:cNvSpPr/>
          <p:nvPr/>
        </p:nvSpPr>
        <p:spPr>
          <a:xfrm>
            <a:off x="521016" y="548428"/>
            <a:ext cx="1563624" cy="93337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618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5A5AF9-A2D1-EE41-B9A9-8F70D8210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8" r="39261" b="42426"/>
          <a:stretch/>
        </p:blipFill>
        <p:spPr>
          <a:xfrm>
            <a:off x="646176" y="127211"/>
            <a:ext cx="9666492" cy="13389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B1BA71-8269-5D42-ACCF-FC603B0ED6A6}"/>
              </a:ext>
            </a:extLst>
          </p:cNvPr>
          <p:cNvSpPr txBox="1"/>
          <p:nvPr/>
        </p:nvSpPr>
        <p:spPr>
          <a:xfrm>
            <a:off x="610922" y="1883606"/>
            <a:ext cx="533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FIRST(</a:t>
            </a:r>
            <a:r>
              <a:rPr lang="en-US" dirty="0" err="1"/>
              <a:t>factList</a:t>
            </a:r>
            <a:r>
              <a:rPr lang="en-US" dirty="0"/>
              <a:t>) = FIRST(</a:t>
            </a:r>
            <a:r>
              <a:rPr lang="en-US" dirty="0" err="1"/>
              <a:t>ruleList</a:t>
            </a:r>
            <a:r>
              <a:rPr lang="en-US" dirty="0"/>
              <a:t>) = FIRST(</a:t>
            </a:r>
            <a:r>
              <a:rPr lang="en-US" dirty="0" err="1"/>
              <a:t>queryList</a:t>
            </a:r>
            <a:r>
              <a:rPr lang="en-US" dirty="0"/>
              <a:t>) = {ID}</a:t>
            </a:r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98D46173-E0A7-BE43-BCAD-6C19217ADA1F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891038808"/>
              </p:ext>
            </p:extLst>
          </p:nvPr>
        </p:nvGraphicFramePr>
        <p:xfrm>
          <a:off x="1731264" y="2895601"/>
          <a:ext cx="9936481" cy="3341237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 LEFT_PAREN ID STRING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stringList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RIGHT_PAREN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headPredicate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COLON_DASH predicate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predicateList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 Q_MARK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 Box 115">
            <a:extLst>
              <a:ext uri="{FF2B5EF4-FFF2-40B4-BE49-F238E27FC236}">
                <a16:creationId xmlns:a16="http://schemas.microsoft.com/office/drawing/2014/main" id="{174D80DD-51D2-7647-9CE3-F587262C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2" name="Text Box 116">
            <a:extLst>
              <a:ext uri="{FF2B5EF4-FFF2-40B4-BE49-F238E27FC236}">
                <a16:creationId xmlns:a16="http://schemas.microsoft.com/office/drawing/2014/main" id="{83E51FD4-FB4C-BB4E-AF72-0C19CF41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0AB4F-7686-8942-BE94-B62984BA79A9}"/>
              </a:ext>
            </a:extLst>
          </p:cNvPr>
          <p:cNvSpPr txBox="1"/>
          <p:nvPr/>
        </p:nvSpPr>
        <p:spPr>
          <a:xfrm>
            <a:off x="1731264" y="1333904"/>
            <a:ext cx="684597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FIRST sets for these productions next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EBAB4FE-F981-5D24-7E3E-B11B014570DB}"/>
              </a:ext>
            </a:extLst>
          </p:cNvPr>
          <p:cNvSpPr/>
          <p:nvPr/>
        </p:nvSpPr>
        <p:spPr>
          <a:xfrm>
            <a:off x="684306" y="-17630"/>
            <a:ext cx="1563624" cy="14994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337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5A5AF9-A2D1-EE41-B9A9-8F70D8210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8" r="39261" b="42426"/>
          <a:stretch/>
        </p:blipFill>
        <p:spPr>
          <a:xfrm>
            <a:off x="646176" y="127211"/>
            <a:ext cx="9666492" cy="13389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B1BA71-8269-5D42-ACCF-FC603B0ED6A6}"/>
              </a:ext>
            </a:extLst>
          </p:cNvPr>
          <p:cNvSpPr txBox="1"/>
          <p:nvPr/>
        </p:nvSpPr>
        <p:spPr>
          <a:xfrm>
            <a:off x="610922" y="1883606"/>
            <a:ext cx="533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FIRST(</a:t>
            </a:r>
            <a:r>
              <a:rPr lang="en-US" dirty="0" err="1"/>
              <a:t>factList</a:t>
            </a:r>
            <a:r>
              <a:rPr lang="en-US" dirty="0"/>
              <a:t>) = FIRST(</a:t>
            </a:r>
            <a:r>
              <a:rPr lang="en-US" dirty="0" err="1"/>
              <a:t>ruleList</a:t>
            </a:r>
            <a:r>
              <a:rPr lang="en-US" dirty="0"/>
              <a:t>) = FIRST(</a:t>
            </a:r>
            <a:r>
              <a:rPr lang="en-US" dirty="0" err="1"/>
              <a:t>queryList</a:t>
            </a:r>
            <a:r>
              <a:rPr lang="en-US" dirty="0"/>
              <a:t>) = {ID}</a:t>
            </a:r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98D46173-E0A7-BE43-BCAD-6C19217ADA1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31264" y="2895601"/>
          <a:ext cx="9936481" cy="3341237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 LEFT_PAREN ID STRING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stringList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RIGHT_PAREN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headPredicate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COLON_DASH predicate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predicateList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 Q_MARK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 Box 115">
            <a:extLst>
              <a:ext uri="{FF2B5EF4-FFF2-40B4-BE49-F238E27FC236}">
                <a16:creationId xmlns:a16="http://schemas.microsoft.com/office/drawing/2014/main" id="{174D80DD-51D2-7647-9CE3-F587262C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2" name="Text Box 116">
            <a:extLst>
              <a:ext uri="{FF2B5EF4-FFF2-40B4-BE49-F238E27FC236}">
                <a16:creationId xmlns:a16="http://schemas.microsoft.com/office/drawing/2014/main" id="{83E51FD4-FB4C-BB4E-AF72-0C19CF41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0AB4F-7686-8942-BE94-B62984BA79A9}"/>
              </a:ext>
            </a:extLst>
          </p:cNvPr>
          <p:cNvSpPr txBox="1"/>
          <p:nvPr/>
        </p:nvSpPr>
        <p:spPr>
          <a:xfrm>
            <a:off x="1731264" y="1333904"/>
            <a:ext cx="684597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FIRST sets for these productions next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EBAB4FE-F981-5D24-7E3E-B11B014570DB}"/>
              </a:ext>
            </a:extLst>
          </p:cNvPr>
          <p:cNvSpPr/>
          <p:nvPr/>
        </p:nvSpPr>
        <p:spPr>
          <a:xfrm>
            <a:off x="684306" y="-17630"/>
            <a:ext cx="1563624" cy="14994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607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5A5AF9-A2D1-EE41-B9A9-8F70D8210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8" r="39261" b="42426"/>
          <a:stretch/>
        </p:blipFill>
        <p:spPr>
          <a:xfrm>
            <a:off x="646176" y="127211"/>
            <a:ext cx="9666492" cy="1338906"/>
          </a:xfrm>
          <a:prstGeom prst="rect">
            <a:avLst/>
          </a:prstGeom>
        </p:spPr>
      </p:pic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98D46173-E0A7-BE43-BCAD-6C19217ADA1F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961431338"/>
              </p:ext>
            </p:extLst>
          </p:nvPr>
        </p:nvGraphicFramePr>
        <p:xfrm>
          <a:off x="1731264" y="2895601"/>
          <a:ext cx="9936481" cy="3341237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 LEFT_PAREN ID STRING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stringList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RIGHT_PAREN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headPredicate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COLON_DASH predicate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predicateList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 Q_MARK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 Box 115">
            <a:extLst>
              <a:ext uri="{FF2B5EF4-FFF2-40B4-BE49-F238E27FC236}">
                <a16:creationId xmlns:a16="http://schemas.microsoft.com/office/drawing/2014/main" id="{174D80DD-51D2-7647-9CE3-F587262C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2" name="Text Box 116">
            <a:extLst>
              <a:ext uri="{FF2B5EF4-FFF2-40B4-BE49-F238E27FC236}">
                <a16:creationId xmlns:a16="http://schemas.microsoft.com/office/drawing/2014/main" id="{83E51FD4-FB4C-BB4E-AF72-0C19CF41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0AB4F-7686-8942-BE94-B62984BA79A9}"/>
              </a:ext>
            </a:extLst>
          </p:cNvPr>
          <p:cNvSpPr txBox="1"/>
          <p:nvPr/>
        </p:nvSpPr>
        <p:spPr>
          <a:xfrm>
            <a:off x="1731264" y="1333904"/>
            <a:ext cx="724493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FOLLOW sets for these productions 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4A8C6-2700-C74A-B854-45694CDDD29F}"/>
              </a:ext>
            </a:extLst>
          </p:cNvPr>
          <p:cNvSpPr txBox="1"/>
          <p:nvPr/>
        </p:nvSpPr>
        <p:spPr>
          <a:xfrm>
            <a:off x="646176" y="1755909"/>
            <a:ext cx="2991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FOLLOW(</a:t>
            </a:r>
            <a:r>
              <a:rPr lang="en-US" dirty="0" err="1"/>
              <a:t>factList</a:t>
            </a:r>
            <a:r>
              <a:rPr lang="en-US" dirty="0"/>
              <a:t>) = {RULES}</a:t>
            </a:r>
          </a:p>
          <a:p>
            <a:r>
              <a:rPr lang="en-US" dirty="0"/>
              <a:t>FOLLOW(</a:t>
            </a:r>
            <a:r>
              <a:rPr lang="en-US" dirty="0" err="1"/>
              <a:t>ruleList</a:t>
            </a:r>
            <a:r>
              <a:rPr lang="en-US" dirty="0"/>
              <a:t>) = {QUERIES}</a:t>
            </a:r>
          </a:p>
          <a:p>
            <a:r>
              <a:rPr lang="en-US" dirty="0"/>
              <a:t>FOLLOW(</a:t>
            </a:r>
            <a:r>
              <a:rPr lang="en-US" dirty="0" err="1"/>
              <a:t>queryList</a:t>
            </a:r>
            <a:r>
              <a:rPr lang="en-US" dirty="0"/>
              <a:t>) = {EOF}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E597B73-25FC-1696-49FC-54A5BB16B1BB}"/>
              </a:ext>
            </a:extLst>
          </p:cNvPr>
          <p:cNvSpPr/>
          <p:nvPr/>
        </p:nvSpPr>
        <p:spPr>
          <a:xfrm>
            <a:off x="684306" y="-17630"/>
            <a:ext cx="1563624" cy="14994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783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5A5AF9-A2D1-EE41-B9A9-8F70D8210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8" r="39261" b="42426"/>
          <a:stretch/>
        </p:blipFill>
        <p:spPr>
          <a:xfrm>
            <a:off x="646176" y="127211"/>
            <a:ext cx="9666492" cy="1338906"/>
          </a:xfrm>
          <a:prstGeom prst="rect">
            <a:avLst/>
          </a:prstGeom>
        </p:spPr>
      </p:pic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98D46173-E0A7-BE43-BCAD-6C19217ADA1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31264" y="2895601"/>
          <a:ext cx="9936481" cy="3341237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 LEFT_PAREN ID STRING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stringList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RIGHT_PAREN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headPredicate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COLON_DASH predicate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predicateList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 Q_MARK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 Box 115">
            <a:extLst>
              <a:ext uri="{FF2B5EF4-FFF2-40B4-BE49-F238E27FC236}">
                <a16:creationId xmlns:a16="http://schemas.microsoft.com/office/drawing/2014/main" id="{174D80DD-51D2-7647-9CE3-F587262C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2" name="Text Box 116">
            <a:extLst>
              <a:ext uri="{FF2B5EF4-FFF2-40B4-BE49-F238E27FC236}">
                <a16:creationId xmlns:a16="http://schemas.microsoft.com/office/drawing/2014/main" id="{83E51FD4-FB4C-BB4E-AF72-0C19CF41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0AB4F-7686-8942-BE94-B62984BA79A9}"/>
              </a:ext>
            </a:extLst>
          </p:cNvPr>
          <p:cNvSpPr txBox="1"/>
          <p:nvPr/>
        </p:nvSpPr>
        <p:spPr>
          <a:xfrm>
            <a:off x="1731264" y="1333904"/>
            <a:ext cx="724493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FOLLOW sets for these productions 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4A8C6-2700-C74A-B854-45694CDDD29F}"/>
              </a:ext>
            </a:extLst>
          </p:cNvPr>
          <p:cNvSpPr txBox="1"/>
          <p:nvPr/>
        </p:nvSpPr>
        <p:spPr>
          <a:xfrm>
            <a:off x="646176" y="1755909"/>
            <a:ext cx="2991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FOLLOW(</a:t>
            </a:r>
            <a:r>
              <a:rPr lang="en-US" dirty="0" err="1"/>
              <a:t>factList</a:t>
            </a:r>
            <a:r>
              <a:rPr lang="en-US" dirty="0"/>
              <a:t>) = {RULES}</a:t>
            </a:r>
          </a:p>
          <a:p>
            <a:r>
              <a:rPr lang="en-US" dirty="0"/>
              <a:t>FOLLOW(</a:t>
            </a:r>
            <a:r>
              <a:rPr lang="en-US" dirty="0" err="1"/>
              <a:t>ruleList</a:t>
            </a:r>
            <a:r>
              <a:rPr lang="en-US" dirty="0"/>
              <a:t>) = {QUERIES}</a:t>
            </a:r>
          </a:p>
          <a:p>
            <a:r>
              <a:rPr lang="en-US" dirty="0"/>
              <a:t>FOLLOW(</a:t>
            </a:r>
            <a:r>
              <a:rPr lang="en-US" dirty="0" err="1"/>
              <a:t>queryList</a:t>
            </a:r>
            <a:r>
              <a:rPr lang="en-US" dirty="0"/>
              <a:t>) = {EOF}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C652A4D-5350-CB7B-04B5-C9DDC98958D1}"/>
              </a:ext>
            </a:extLst>
          </p:cNvPr>
          <p:cNvSpPr/>
          <p:nvPr/>
        </p:nvSpPr>
        <p:spPr>
          <a:xfrm>
            <a:off x="684306" y="-17630"/>
            <a:ext cx="1563624" cy="14994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45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5A5AF9-A2D1-EE41-B9A9-8F70D8210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8" r="39261" b="42426"/>
          <a:stretch/>
        </p:blipFill>
        <p:spPr>
          <a:xfrm>
            <a:off x="646176" y="127211"/>
            <a:ext cx="9666492" cy="1338906"/>
          </a:xfrm>
          <a:prstGeom prst="rect">
            <a:avLst/>
          </a:prstGeom>
        </p:spPr>
      </p:pic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98D46173-E0A7-BE43-BCAD-6C19217ADA1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31264" y="2895601"/>
          <a:ext cx="9936481" cy="3341237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 LEFT_PAREN ID STRING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stringList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RIGHT_PAREN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headPredicate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COLON_DASH predicate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predicateList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 Q_MARK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 Box 115">
            <a:extLst>
              <a:ext uri="{FF2B5EF4-FFF2-40B4-BE49-F238E27FC236}">
                <a16:creationId xmlns:a16="http://schemas.microsoft.com/office/drawing/2014/main" id="{174D80DD-51D2-7647-9CE3-F587262C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2" name="Text Box 116">
            <a:extLst>
              <a:ext uri="{FF2B5EF4-FFF2-40B4-BE49-F238E27FC236}">
                <a16:creationId xmlns:a16="http://schemas.microsoft.com/office/drawing/2014/main" id="{83E51FD4-FB4C-BB4E-AF72-0C19CF41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0AB4F-7686-8942-BE94-B62984BA79A9}"/>
              </a:ext>
            </a:extLst>
          </p:cNvPr>
          <p:cNvSpPr txBox="1"/>
          <p:nvPr/>
        </p:nvSpPr>
        <p:spPr>
          <a:xfrm>
            <a:off x="1731264" y="1333904"/>
            <a:ext cx="724493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FOLLOW sets for these productions 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4A8C6-2700-C74A-B854-45694CDDD29F}"/>
              </a:ext>
            </a:extLst>
          </p:cNvPr>
          <p:cNvSpPr txBox="1"/>
          <p:nvPr/>
        </p:nvSpPr>
        <p:spPr>
          <a:xfrm>
            <a:off x="646176" y="1755909"/>
            <a:ext cx="2991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FOLLOW(</a:t>
            </a:r>
            <a:r>
              <a:rPr lang="en-US" dirty="0" err="1"/>
              <a:t>factList</a:t>
            </a:r>
            <a:r>
              <a:rPr lang="en-US" dirty="0"/>
              <a:t>) = {RULES}</a:t>
            </a:r>
          </a:p>
          <a:p>
            <a:r>
              <a:rPr lang="en-US" dirty="0"/>
              <a:t>FOLLOW(</a:t>
            </a:r>
            <a:r>
              <a:rPr lang="en-US" dirty="0" err="1"/>
              <a:t>ruleList</a:t>
            </a:r>
            <a:r>
              <a:rPr lang="en-US" dirty="0"/>
              <a:t>) = {QUERIES}</a:t>
            </a:r>
          </a:p>
          <a:p>
            <a:r>
              <a:rPr lang="en-US" dirty="0"/>
              <a:t>FOLLOW(</a:t>
            </a:r>
            <a:r>
              <a:rPr lang="en-US" dirty="0" err="1"/>
              <a:t>queryList</a:t>
            </a:r>
            <a:r>
              <a:rPr lang="en-US" dirty="0"/>
              <a:t>) = {EOF}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7C4963-9BD5-6346-BFDB-393C980E413A}"/>
              </a:ext>
            </a:extLst>
          </p:cNvPr>
          <p:cNvSpPr/>
          <p:nvPr/>
        </p:nvSpPr>
        <p:spPr>
          <a:xfrm>
            <a:off x="6289858" y="3429000"/>
            <a:ext cx="1045893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86A088-ED2A-F602-A3C4-210F54D9F309}"/>
              </a:ext>
            </a:extLst>
          </p:cNvPr>
          <p:cNvSpPr txBox="1"/>
          <p:nvPr/>
        </p:nvSpPr>
        <p:spPr>
          <a:xfrm>
            <a:off x="3757962" y="4055407"/>
            <a:ext cx="615547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pop </a:t>
            </a:r>
            <a:r>
              <a:rPr lang="en-US" sz="2400" dirty="0" err="1"/>
              <a:t>factList</a:t>
            </a:r>
            <a:r>
              <a:rPr lang="en-US" sz="2400" dirty="0"/>
              <a:t> + push nothing</a:t>
            </a:r>
          </a:p>
        </p:txBody>
      </p:sp>
    </p:spTree>
    <p:extLst>
      <p:ext uri="{BB962C8B-B14F-4D97-AF65-F5344CB8AC3E}">
        <p14:creationId xmlns:p14="http://schemas.microsoft.com/office/powerpoint/2010/main" val="12373591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5A5AF9-A2D1-EE41-B9A9-8F70D8210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8" r="39261" b="42426"/>
          <a:stretch/>
        </p:blipFill>
        <p:spPr>
          <a:xfrm>
            <a:off x="646176" y="127211"/>
            <a:ext cx="9666492" cy="1338906"/>
          </a:xfrm>
          <a:prstGeom prst="rect">
            <a:avLst/>
          </a:prstGeom>
        </p:spPr>
      </p:pic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98D46173-E0A7-BE43-BCAD-6C19217ADA1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31264" y="2895601"/>
          <a:ext cx="9936481" cy="3341237"/>
        </p:xfrm>
        <a:graphic>
          <a:graphicData uri="http://schemas.openxmlformats.org/drawingml/2006/table">
            <a:tbl>
              <a:tblPr/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EOF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 LEFT_PAREN ID STRING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stringList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RIGHT_PAREN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factList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headPredicate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COLON_DASH predicate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predicateList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 PERIOD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0"/>
                          <a:cs typeface="+mn-cs"/>
                        </a:rPr>
                        <a:t>predicate Q_MARK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queryList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𝜆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ID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RULES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QUERIES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#</a:t>
                      </a: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accept</a:t>
                      </a:r>
                    </a:p>
                  </a:txBody>
                  <a:tcPr marT="9146" marB="91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 Box 115">
            <a:extLst>
              <a:ext uri="{FF2B5EF4-FFF2-40B4-BE49-F238E27FC236}">
                <a16:creationId xmlns:a16="http://schemas.microsoft.com/office/drawing/2014/main" id="{174D80DD-51D2-7647-9CE3-F587262C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76" y="427672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Stack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2" name="Text Box 116">
            <a:extLst>
              <a:ext uri="{FF2B5EF4-FFF2-40B4-BE49-F238E27FC236}">
                <a16:creationId xmlns:a16="http://schemas.microsoft.com/office/drawing/2014/main" id="{83E51FD4-FB4C-BB4E-AF72-0C19CF41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Input Stream</a:t>
            </a:r>
            <a:endParaRPr lang="en-US" altLang="en-US" sz="2400" dirty="0">
              <a:sym typeface="Symbol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0AB4F-7686-8942-BE94-B62984BA79A9}"/>
              </a:ext>
            </a:extLst>
          </p:cNvPr>
          <p:cNvSpPr txBox="1"/>
          <p:nvPr/>
        </p:nvSpPr>
        <p:spPr>
          <a:xfrm>
            <a:off x="1731264" y="1333904"/>
            <a:ext cx="724493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Let’s handle the FOLLOW sets for these productions 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4A8C6-2700-C74A-B854-45694CDDD29F}"/>
              </a:ext>
            </a:extLst>
          </p:cNvPr>
          <p:cNvSpPr txBox="1"/>
          <p:nvPr/>
        </p:nvSpPr>
        <p:spPr>
          <a:xfrm>
            <a:off x="646176" y="1755909"/>
            <a:ext cx="2991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FOLLOW(</a:t>
            </a:r>
            <a:r>
              <a:rPr lang="en-US" dirty="0" err="1"/>
              <a:t>factList</a:t>
            </a:r>
            <a:r>
              <a:rPr lang="en-US" dirty="0"/>
              <a:t>) = {RULES}</a:t>
            </a:r>
          </a:p>
          <a:p>
            <a:r>
              <a:rPr lang="en-US" dirty="0"/>
              <a:t>FOLLOW(</a:t>
            </a:r>
            <a:r>
              <a:rPr lang="en-US" dirty="0" err="1"/>
              <a:t>ruleList</a:t>
            </a:r>
            <a:r>
              <a:rPr lang="en-US" dirty="0"/>
              <a:t>) = {QUERIES}</a:t>
            </a:r>
          </a:p>
          <a:p>
            <a:r>
              <a:rPr lang="en-US" dirty="0"/>
              <a:t>FOLLOW(</a:t>
            </a:r>
            <a:r>
              <a:rPr lang="en-US" dirty="0" err="1"/>
              <a:t>queryList</a:t>
            </a:r>
            <a:r>
              <a:rPr lang="en-US" dirty="0"/>
              <a:t>) = {EOF}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7C4963-9BD5-6346-BFDB-393C980E413A}"/>
              </a:ext>
            </a:extLst>
          </p:cNvPr>
          <p:cNvSpPr/>
          <p:nvPr/>
        </p:nvSpPr>
        <p:spPr>
          <a:xfrm>
            <a:off x="6289858" y="3429000"/>
            <a:ext cx="1045893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5DE067-AD86-624C-9770-DAE3A69D9DE0}"/>
              </a:ext>
            </a:extLst>
          </p:cNvPr>
          <p:cNvSpPr txBox="1"/>
          <p:nvPr/>
        </p:nvSpPr>
        <p:spPr>
          <a:xfrm>
            <a:off x="3757962" y="4055407"/>
            <a:ext cx="615547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pop </a:t>
            </a:r>
            <a:r>
              <a:rPr lang="en-US" sz="2400" dirty="0" err="1"/>
              <a:t>factList</a:t>
            </a:r>
            <a:r>
              <a:rPr lang="en-US" sz="2400" dirty="0"/>
              <a:t> + push nothing = end the recursion</a:t>
            </a:r>
          </a:p>
        </p:txBody>
      </p:sp>
    </p:spTree>
    <p:extLst>
      <p:ext uri="{BB962C8B-B14F-4D97-AF65-F5344CB8AC3E}">
        <p14:creationId xmlns:p14="http://schemas.microsoft.com/office/powerpoint/2010/main" val="41497748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E2A7E3-BAE8-B260-D97D-6CB01B92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CBDE5-F0B0-3C02-CBAA-C2CE664ED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discuss the first few slides in class. The rest are examples to help you understand the ideas.</a:t>
            </a:r>
          </a:p>
        </p:txBody>
      </p:sp>
    </p:spTree>
    <p:extLst>
      <p:ext uri="{BB962C8B-B14F-4D97-AF65-F5344CB8AC3E}">
        <p14:creationId xmlns:p14="http://schemas.microsoft.com/office/powerpoint/2010/main" val="394728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9620409" y="1835835"/>
            <a:ext cx="226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      </a:t>
            </a:r>
            <a:r>
              <a:rPr lang="en-US" dirty="0" err="1"/>
              <a:t>schemeList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33D852-D4E2-3949-8E9A-BF14EF942EDF}"/>
              </a:ext>
            </a:extLst>
          </p:cNvPr>
          <p:cNvSpPr txBox="1"/>
          <p:nvPr/>
        </p:nvSpPr>
        <p:spPr>
          <a:xfrm>
            <a:off x="7877851" y="2697005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    LEFT_P    ID     </a:t>
            </a:r>
            <a:r>
              <a:rPr lang="en-US" dirty="0" err="1"/>
              <a:t>idList</a:t>
            </a:r>
            <a:r>
              <a:rPr lang="en-US" dirty="0"/>
              <a:t>      RIGHT_P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1D5FA5-7B8C-F64E-B683-19BF5FD49B9F}"/>
              </a:ext>
            </a:extLst>
          </p:cNvPr>
          <p:cNvCxnSpPr>
            <a:cxnSpLocks/>
          </p:cNvCxnSpPr>
          <p:nvPr/>
        </p:nvCxnSpPr>
        <p:spPr>
          <a:xfrm flipH="1">
            <a:off x="9427693" y="2171847"/>
            <a:ext cx="599442" cy="547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EAB15CA-F096-F04D-BAF8-B50329709CDE}"/>
              </a:ext>
            </a:extLst>
          </p:cNvPr>
          <p:cNvSpPr txBox="1"/>
          <p:nvPr/>
        </p:nvSpPr>
        <p:spPr>
          <a:xfrm>
            <a:off x="8419920" y="22795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32" name="Notched Right Arrow 31">
            <a:extLst>
              <a:ext uri="{FF2B5EF4-FFF2-40B4-BE49-F238E27FC236}">
                <a16:creationId xmlns:a16="http://schemas.microsoft.com/office/drawing/2014/main" id="{23D9CDEA-2573-6D49-80D2-687E7AE87B3E}"/>
              </a:ext>
            </a:extLst>
          </p:cNvPr>
          <p:cNvSpPr/>
          <p:nvPr/>
        </p:nvSpPr>
        <p:spPr>
          <a:xfrm rot="8110394">
            <a:off x="8733041" y="1695556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A4C299-5E82-D146-B7B1-5703CF3957E7}"/>
              </a:ext>
            </a:extLst>
          </p:cNvPr>
          <p:cNvCxnSpPr>
            <a:cxnSpLocks/>
          </p:cNvCxnSpPr>
          <p:nvPr/>
        </p:nvCxnSpPr>
        <p:spPr>
          <a:xfrm flipH="1">
            <a:off x="10151043" y="1557944"/>
            <a:ext cx="590731" cy="404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BD2CC8-A94E-7D4D-970E-48BF2058D534}"/>
              </a:ext>
            </a:extLst>
          </p:cNvPr>
          <p:cNvCxnSpPr>
            <a:cxnSpLocks/>
          </p:cNvCxnSpPr>
          <p:nvPr/>
        </p:nvCxnSpPr>
        <p:spPr>
          <a:xfrm flipH="1">
            <a:off x="9928727" y="2205167"/>
            <a:ext cx="222316" cy="513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A30B91-2E00-6446-995E-046C52EBF806}"/>
              </a:ext>
            </a:extLst>
          </p:cNvPr>
          <p:cNvCxnSpPr>
            <a:cxnSpLocks/>
          </p:cNvCxnSpPr>
          <p:nvPr/>
        </p:nvCxnSpPr>
        <p:spPr>
          <a:xfrm>
            <a:off x="10296205" y="2194100"/>
            <a:ext cx="457206" cy="565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E2BCA6-2133-244E-8BAC-3B9142D7F55A}"/>
              </a:ext>
            </a:extLst>
          </p:cNvPr>
          <p:cNvCxnSpPr>
            <a:cxnSpLocks/>
          </p:cNvCxnSpPr>
          <p:nvPr/>
        </p:nvCxnSpPr>
        <p:spPr>
          <a:xfrm flipH="1">
            <a:off x="8098553" y="2157059"/>
            <a:ext cx="1928582" cy="639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265AB9-CA08-9748-949A-C29E7B1CC434}"/>
              </a:ext>
            </a:extLst>
          </p:cNvPr>
          <p:cNvCxnSpPr>
            <a:cxnSpLocks/>
          </p:cNvCxnSpPr>
          <p:nvPr/>
        </p:nvCxnSpPr>
        <p:spPr>
          <a:xfrm flipH="1">
            <a:off x="8795724" y="2194100"/>
            <a:ext cx="1272687" cy="589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4537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4461-73EE-E845-8692-5C001975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17C0A-7FEE-BE4E-AD64-CC8336622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all elements in a FOLLOW set can be tricky</a:t>
            </a:r>
          </a:p>
          <a:p>
            <a:pPr lvl="1"/>
            <a:r>
              <a:rPr lang="en-US" dirty="0"/>
              <a:t>There is an algorithm for doing it systematically</a:t>
            </a:r>
          </a:p>
          <a:p>
            <a:r>
              <a:rPr lang="en-US" dirty="0"/>
              <a:t>On the homework, you can try a bunch of different parse trees to figure it out</a:t>
            </a:r>
          </a:p>
          <a:p>
            <a:pPr lvl="1"/>
            <a:r>
              <a:rPr lang="en-US" dirty="0"/>
              <a:t>Look for terminals that can be the leftmost right cousin</a:t>
            </a:r>
          </a:p>
          <a:p>
            <a:r>
              <a:rPr lang="en-US" dirty="0"/>
              <a:t>FOLLOW sets will only be used in Project 2 for productions like                          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-&gt; A | lambda</a:t>
            </a:r>
          </a:p>
        </p:txBody>
      </p:sp>
    </p:spTree>
    <p:extLst>
      <p:ext uri="{BB962C8B-B14F-4D97-AF65-F5344CB8AC3E}">
        <p14:creationId xmlns:p14="http://schemas.microsoft.com/office/powerpoint/2010/main" val="37179157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5F5FF8-35CC-CB47-9521-FC9AA6251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114" y="2462779"/>
            <a:ext cx="4419600" cy="2641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24CD25-ABA2-5447-BD49-FCDE765ECB68}"/>
              </a:ext>
            </a:extLst>
          </p:cNvPr>
          <p:cNvSpPr txBox="1"/>
          <p:nvPr/>
        </p:nvSpPr>
        <p:spPr>
          <a:xfrm>
            <a:off x="8120743" y="2623457"/>
            <a:ext cx="3486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Terminals = {+,*,(,),1,2,3}</a:t>
            </a:r>
          </a:p>
        </p:txBody>
      </p:sp>
    </p:spTree>
    <p:extLst>
      <p:ext uri="{BB962C8B-B14F-4D97-AF65-F5344CB8AC3E}">
        <p14:creationId xmlns:p14="http://schemas.microsoft.com/office/powerpoint/2010/main" val="11416179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5F5FF8-35CC-CB47-9521-FC9AA6251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114" y="2462779"/>
            <a:ext cx="4419600" cy="2641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24CD25-ABA2-5447-BD49-FCDE765ECB68}"/>
              </a:ext>
            </a:extLst>
          </p:cNvPr>
          <p:cNvSpPr txBox="1"/>
          <p:nvPr/>
        </p:nvSpPr>
        <p:spPr>
          <a:xfrm>
            <a:off x="8120743" y="2623457"/>
            <a:ext cx="3831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Terminals = {+,*,(,),1,2,3}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Nonterminals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{A,B,C,D,E}</a:t>
            </a:r>
          </a:p>
        </p:txBody>
      </p:sp>
    </p:spTree>
    <p:extLst>
      <p:ext uri="{BB962C8B-B14F-4D97-AF65-F5344CB8AC3E}">
        <p14:creationId xmlns:p14="http://schemas.microsoft.com/office/powerpoint/2010/main" val="23502023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42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75390-86DF-5F43-A70C-452EB35D3D47}"/>
              </a:ext>
            </a:extLst>
          </p:cNvPr>
          <p:cNvSpPr txBox="1"/>
          <p:nvPr/>
        </p:nvSpPr>
        <p:spPr>
          <a:xfrm>
            <a:off x="8828314" y="5850235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{…}</a:t>
            </a:r>
          </a:p>
        </p:txBody>
      </p:sp>
    </p:spTree>
    <p:extLst>
      <p:ext uri="{BB962C8B-B14F-4D97-AF65-F5344CB8AC3E}">
        <p14:creationId xmlns:p14="http://schemas.microsoft.com/office/powerpoint/2010/main" val="1559938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75390-86DF-5F43-A70C-452EB35D3D47}"/>
              </a:ext>
            </a:extLst>
          </p:cNvPr>
          <p:cNvSpPr txBox="1"/>
          <p:nvPr/>
        </p:nvSpPr>
        <p:spPr>
          <a:xfrm>
            <a:off x="8828314" y="5850235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{…}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D213B7-600C-4B43-A23A-B3A29FB37EE8}"/>
              </a:ext>
            </a:extLst>
          </p:cNvPr>
          <p:cNvCxnSpPr>
            <a:cxnSpLocks/>
          </p:cNvCxnSpPr>
          <p:nvPr/>
        </p:nvCxnSpPr>
        <p:spPr>
          <a:xfrm>
            <a:off x="5898502" y="2898078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0DDE294-C421-5F45-ACAD-8D195A6E8915}"/>
              </a:ext>
            </a:extLst>
          </p:cNvPr>
          <p:cNvSpPr txBox="1"/>
          <p:nvPr/>
        </p:nvSpPr>
        <p:spPr>
          <a:xfrm>
            <a:off x="6311250" y="3172532"/>
            <a:ext cx="63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λ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76221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A06C4B-C561-674B-B5B3-1B0865F1BBA8}"/>
              </a:ext>
            </a:extLst>
          </p:cNvPr>
          <p:cNvSpPr txBox="1"/>
          <p:nvPr/>
        </p:nvSpPr>
        <p:spPr>
          <a:xfrm>
            <a:off x="6214201" y="2220462"/>
            <a:ext cx="152157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Nothing?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F57C5-32A9-1E4B-B262-07AF472E905B}"/>
              </a:ext>
            </a:extLst>
          </p:cNvPr>
          <p:cNvSpPr txBox="1"/>
          <p:nvPr/>
        </p:nvSpPr>
        <p:spPr>
          <a:xfrm>
            <a:off x="8828314" y="5850235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{…}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F92210-954F-664E-8CA8-59536AF8B1F6}"/>
              </a:ext>
            </a:extLst>
          </p:cNvPr>
          <p:cNvCxnSpPr>
            <a:cxnSpLocks/>
          </p:cNvCxnSpPr>
          <p:nvPr/>
        </p:nvCxnSpPr>
        <p:spPr>
          <a:xfrm>
            <a:off x="5898502" y="2898078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001200-31A5-5049-A838-74C60DBF138D}"/>
              </a:ext>
            </a:extLst>
          </p:cNvPr>
          <p:cNvSpPr txBox="1"/>
          <p:nvPr/>
        </p:nvSpPr>
        <p:spPr>
          <a:xfrm>
            <a:off x="6311250" y="3172532"/>
            <a:ext cx="63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λ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814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8F52E-0C51-2442-8870-75ED1E021732}"/>
              </a:ext>
            </a:extLst>
          </p:cNvPr>
          <p:cNvSpPr txBox="1"/>
          <p:nvPr/>
        </p:nvSpPr>
        <p:spPr>
          <a:xfrm>
            <a:off x="6214201" y="2220462"/>
            <a:ext cx="228536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Nothing?</a:t>
            </a:r>
          </a:p>
          <a:p>
            <a:r>
              <a:rPr lang="en-US" sz="2800" dirty="0"/>
              <a:t># end of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A3D22-D41C-6248-B64B-5E35B6EE59C7}"/>
              </a:ext>
            </a:extLst>
          </p:cNvPr>
          <p:cNvSpPr txBox="1"/>
          <p:nvPr/>
        </p:nvSpPr>
        <p:spPr>
          <a:xfrm>
            <a:off x="8828314" y="5850235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{#,…}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077555-C454-7F4C-BCCA-0B892FFD7B6C}"/>
              </a:ext>
            </a:extLst>
          </p:cNvPr>
          <p:cNvCxnSpPr>
            <a:cxnSpLocks/>
          </p:cNvCxnSpPr>
          <p:nvPr/>
        </p:nvCxnSpPr>
        <p:spPr>
          <a:xfrm>
            <a:off x="5898502" y="2898078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6C06FE-57BA-E043-BEE1-DFFD2D35FF5C}"/>
              </a:ext>
            </a:extLst>
          </p:cNvPr>
          <p:cNvSpPr txBox="1"/>
          <p:nvPr/>
        </p:nvSpPr>
        <p:spPr>
          <a:xfrm>
            <a:off x="6311250" y="3172532"/>
            <a:ext cx="63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λ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86328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A1D58B-4BF3-B041-96BF-A0F71FB74772}"/>
              </a:ext>
            </a:extLst>
          </p:cNvPr>
          <p:cNvSpPr txBox="1"/>
          <p:nvPr/>
        </p:nvSpPr>
        <p:spPr>
          <a:xfrm>
            <a:off x="8828314" y="5850235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{#,…}</a:t>
            </a:r>
          </a:p>
        </p:txBody>
      </p:sp>
    </p:spTree>
    <p:extLst>
      <p:ext uri="{BB962C8B-B14F-4D97-AF65-F5344CB8AC3E}">
        <p14:creationId xmlns:p14="http://schemas.microsoft.com/office/powerpoint/2010/main" val="36051210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BA4798-57F6-444C-82E9-833090F943E3}"/>
              </a:ext>
            </a:extLst>
          </p:cNvPr>
          <p:cNvCxnSpPr/>
          <p:nvPr/>
        </p:nvCxnSpPr>
        <p:spPr>
          <a:xfrm flipH="1">
            <a:off x="3758273" y="2933410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71FA3-A354-3148-A866-B9AD3A7AEF38}"/>
              </a:ext>
            </a:extLst>
          </p:cNvPr>
          <p:cNvCxnSpPr>
            <a:cxnSpLocks/>
          </p:cNvCxnSpPr>
          <p:nvPr/>
        </p:nvCxnSpPr>
        <p:spPr>
          <a:xfrm>
            <a:off x="4539227" y="2942141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246F5E-432F-E745-9978-279623A1CAFB}"/>
              </a:ext>
            </a:extLst>
          </p:cNvPr>
          <p:cNvSpPr txBox="1"/>
          <p:nvPr/>
        </p:nvSpPr>
        <p:spPr>
          <a:xfrm>
            <a:off x="3513199" y="3173782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              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489B1E-58F2-C140-95F5-8BBBFB04CA3A}"/>
              </a:ext>
            </a:extLst>
          </p:cNvPr>
          <p:cNvSpPr txBox="1"/>
          <p:nvPr/>
        </p:nvSpPr>
        <p:spPr>
          <a:xfrm>
            <a:off x="8828314" y="5850235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{#,…}</a:t>
            </a:r>
          </a:p>
        </p:txBody>
      </p:sp>
    </p:spTree>
    <p:extLst>
      <p:ext uri="{BB962C8B-B14F-4D97-AF65-F5344CB8AC3E}">
        <p14:creationId xmlns:p14="http://schemas.microsoft.com/office/powerpoint/2010/main" val="372044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9620409" y="1835835"/>
            <a:ext cx="226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      </a:t>
            </a:r>
            <a:r>
              <a:rPr lang="en-US" dirty="0" err="1"/>
              <a:t>schemeList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33D852-D4E2-3949-8E9A-BF14EF942EDF}"/>
              </a:ext>
            </a:extLst>
          </p:cNvPr>
          <p:cNvSpPr txBox="1"/>
          <p:nvPr/>
        </p:nvSpPr>
        <p:spPr>
          <a:xfrm>
            <a:off x="7877851" y="2697005"/>
            <a:ext cx="364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    LEFT_P    ID     </a:t>
            </a:r>
            <a:r>
              <a:rPr lang="en-US" dirty="0" err="1"/>
              <a:t>idList</a:t>
            </a:r>
            <a:r>
              <a:rPr lang="en-US" dirty="0"/>
              <a:t>      RIGHT_P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1D5FA5-7B8C-F64E-B683-19BF5FD49B9F}"/>
              </a:ext>
            </a:extLst>
          </p:cNvPr>
          <p:cNvCxnSpPr>
            <a:cxnSpLocks/>
          </p:cNvCxnSpPr>
          <p:nvPr/>
        </p:nvCxnSpPr>
        <p:spPr>
          <a:xfrm flipH="1">
            <a:off x="9427693" y="2171847"/>
            <a:ext cx="599442" cy="547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EAB15CA-F096-F04D-BAF8-B50329709CDE}"/>
              </a:ext>
            </a:extLst>
          </p:cNvPr>
          <p:cNvSpPr txBox="1"/>
          <p:nvPr/>
        </p:nvSpPr>
        <p:spPr>
          <a:xfrm>
            <a:off x="8419920" y="22795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32" name="Notched Right Arrow 31">
            <a:extLst>
              <a:ext uri="{FF2B5EF4-FFF2-40B4-BE49-F238E27FC236}">
                <a16:creationId xmlns:a16="http://schemas.microsoft.com/office/drawing/2014/main" id="{23D9CDEA-2573-6D49-80D2-687E7AE87B3E}"/>
              </a:ext>
            </a:extLst>
          </p:cNvPr>
          <p:cNvSpPr/>
          <p:nvPr/>
        </p:nvSpPr>
        <p:spPr>
          <a:xfrm rot="8110394">
            <a:off x="8733041" y="1695556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A4C299-5E82-D146-B7B1-5703CF3957E7}"/>
              </a:ext>
            </a:extLst>
          </p:cNvPr>
          <p:cNvCxnSpPr>
            <a:cxnSpLocks/>
          </p:cNvCxnSpPr>
          <p:nvPr/>
        </p:nvCxnSpPr>
        <p:spPr>
          <a:xfrm flipH="1">
            <a:off x="10151043" y="1557944"/>
            <a:ext cx="590731" cy="404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BD2CC8-A94E-7D4D-970E-48BF2058D534}"/>
              </a:ext>
            </a:extLst>
          </p:cNvPr>
          <p:cNvCxnSpPr>
            <a:cxnSpLocks/>
          </p:cNvCxnSpPr>
          <p:nvPr/>
        </p:nvCxnSpPr>
        <p:spPr>
          <a:xfrm flipH="1">
            <a:off x="9928727" y="2205167"/>
            <a:ext cx="222316" cy="513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A30B91-2E00-6446-995E-046C52EBF806}"/>
              </a:ext>
            </a:extLst>
          </p:cNvPr>
          <p:cNvCxnSpPr>
            <a:cxnSpLocks/>
          </p:cNvCxnSpPr>
          <p:nvPr/>
        </p:nvCxnSpPr>
        <p:spPr>
          <a:xfrm>
            <a:off x="10296205" y="2194100"/>
            <a:ext cx="457206" cy="565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E2BCA6-2133-244E-8BAC-3B9142D7F55A}"/>
              </a:ext>
            </a:extLst>
          </p:cNvPr>
          <p:cNvCxnSpPr>
            <a:cxnSpLocks/>
          </p:cNvCxnSpPr>
          <p:nvPr/>
        </p:nvCxnSpPr>
        <p:spPr>
          <a:xfrm flipH="1">
            <a:off x="8098553" y="2157059"/>
            <a:ext cx="1928582" cy="639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265AB9-CA08-9748-949A-C29E7B1CC434}"/>
              </a:ext>
            </a:extLst>
          </p:cNvPr>
          <p:cNvCxnSpPr>
            <a:cxnSpLocks/>
          </p:cNvCxnSpPr>
          <p:nvPr/>
        </p:nvCxnSpPr>
        <p:spPr>
          <a:xfrm flipH="1">
            <a:off x="8795724" y="2194100"/>
            <a:ext cx="1272687" cy="589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DA97406-E967-BA4B-9805-6A86563B7414}"/>
              </a:ext>
            </a:extLst>
          </p:cNvPr>
          <p:cNvSpPr txBox="1"/>
          <p:nvPr/>
        </p:nvSpPr>
        <p:spPr>
          <a:xfrm>
            <a:off x="9905948" y="2921299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359EC4-2AF8-EF41-B314-C3912C4D7056}"/>
              </a:ext>
            </a:extLst>
          </p:cNvPr>
          <p:cNvSpPr txBox="1"/>
          <p:nvPr/>
        </p:nvSpPr>
        <p:spPr>
          <a:xfrm>
            <a:off x="9696682" y="38446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08182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BA4798-57F6-444C-82E9-833090F943E3}"/>
              </a:ext>
            </a:extLst>
          </p:cNvPr>
          <p:cNvCxnSpPr/>
          <p:nvPr/>
        </p:nvCxnSpPr>
        <p:spPr>
          <a:xfrm flipH="1">
            <a:off x="3758273" y="2933410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71FA3-A354-3148-A866-B9AD3A7AEF38}"/>
              </a:ext>
            </a:extLst>
          </p:cNvPr>
          <p:cNvCxnSpPr>
            <a:cxnSpLocks/>
          </p:cNvCxnSpPr>
          <p:nvPr/>
        </p:nvCxnSpPr>
        <p:spPr>
          <a:xfrm>
            <a:off x="4539227" y="2942141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246F5E-432F-E745-9978-279623A1CAFB}"/>
              </a:ext>
            </a:extLst>
          </p:cNvPr>
          <p:cNvSpPr txBox="1"/>
          <p:nvPr/>
        </p:nvSpPr>
        <p:spPr>
          <a:xfrm>
            <a:off x="3513199" y="3173782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              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034A8-4577-EB49-9A90-9D0072F3D1DC}"/>
              </a:ext>
            </a:extLst>
          </p:cNvPr>
          <p:cNvCxnSpPr/>
          <p:nvPr/>
        </p:nvCxnSpPr>
        <p:spPr>
          <a:xfrm flipH="1">
            <a:off x="3038310" y="3655089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9BDE4B-2249-554A-8CC0-9CE260212D7D}"/>
              </a:ext>
            </a:extLst>
          </p:cNvPr>
          <p:cNvCxnSpPr>
            <a:cxnSpLocks/>
          </p:cNvCxnSpPr>
          <p:nvPr/>
        </p:nvCxnSpPr>
        <p:spPr>
          <a:xfrm>
            <a:off x="3819264" y="3663820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CD5D76-F866-2D40-B894-603DECCDE557}"/>
              </a:ext>
            </a:extLst>
          </p:cNvPr>
          <p:cNvSpPr txBox="1"/>
          <p:nvPr/>
        </p:nvSpPr>
        <p:spPr>
          <a:xfrm>
            <a:off x="2793236" y="3895461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     E      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D289F4-7791-F243-8A45-D2F0EA722402}"/>
              </a:ext>
            </a:extLst>
          </p:cNvPr>
          <p:cNvCxnSpPr>
            <a:cxnSpLocks/>
          </p:cNvCxnSpPr>
          <p:nvPr/>
        </p:nvCxnSpPr>
        <p:spPr>
          <a:xfrm>
            <a:off x="3705897" y="3631162"/>
            <a:ext cx="0" cy="361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1DFF3E-BB1B-C04F-B6B3-64C2D9C0735D}"/>
              </a:ext>
            </a:extLst>
          </p:cNvPr>
          <p:cNvSpPr txBox="1"/>
          <p:nvPr/>
        </p:nvSpPr>
        <p:spPr>
          <a:xfrm>
            <a:off x="8828314" y="5850235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{#,…}</a:t>
            </a:r>
          </a:p>
        </p:txBody>
      </p:sp>
    </p:spTree>
    <p:extLst>
      <p:ext uri="{BB962C8B-B14F-4D97-AF65-F5344CB8AC3E}">
        <p14:creationId xmlns:p14="http://schemas.microsoft.com/office/powerpoint/2010/main" val="36985676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BA4798-57F6-444C-82E9-833090F943E3}"/>
              </a:ext>
            </a:extLst>
          </p:cNvPr>
          <p:cNvCxnSpPr/>
          <p:nvPr/>
        </p:nvCxnSpPr>
        <p:spPr>
          <a:xfrm flipH="1">
            <a:off x="3758273" y="2933410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71FA3-A354-3148-A866-B9AD3A7AEF38}"/>
              </a:ext>
            </a:extLst>
          </p:cNvPr>
          <p:cNvCxnSpPr>
            <a:cxnSpLocks/>
          </p:cNvCxnSpPr>
          <p:nvPr/>
        </p:nvCxnSpPr>
        <p:spPr>
          <a:xfrm>
            <a:off x="4539227" y="2942141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246F5E-432F-E745-9978-279623A1CAFB}"/>
              </a:ext>
            </a:extLst>
          </p:cNvPr>
          <p:cNvSpPr txBox="1"/>
          <p:nvPr/>
        </p:nvSpPr>
        <p:spPr>
          <a:xfrm>
            <a:off x="3513199" y="3173782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              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034A8-4577-EB49-9A90-9D0072F3D1DC}"/>
              </a:ext>
            </a:extLst>
          </p:cNvPr>
          <p:cNvCxnSpPr/>
          <p:nvPr/>
        </p:nvCxnSpPr>
        <p:spPr>
          <a:xfrm flipH="1">
            <a:off x="3038310" y="3655089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9BDE4B-2249-554A-8CC0-9CE260212D7D}"/>
              </a:ext>
            </a:extLst>
          </p:cNvPr>
          <p:cNvCxnSpPr>
            <a:cxnSpLocks/>
          </p:cNvCxnSpPr>
          <p:nvPr/>
        </p:nvCxnSpPr>
        <p:spPr>
          <a:xfrm>
            <a:off x="3819264" y="3663820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CD5D76-F866-2D40-B894-603DECCDE557}"/>
              </a:ext>
            </a:extLst>
          </p:cNvPr>
          <p:cNvSpPr txBox="1"/>
          <p:nvPr/>
        </p:nvSpPr>
        <p:spPr>
          <a:xfrm>
            <a:off x="2793236" y="3895461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     E      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D289F4-7791-F243-8A45-D2F0EA722402}"/>
              </a:ext>
            </a:extLst>
          </p:cNvPr>
          <p:cNvCxnSpPr>
            <a:cxnSpLocks/>
          </p:cNvCxnSpPr>
          <p:nvPr/>
        </p:nvCxnSpPr>
        <p:spPr>
          <a:xfrm>
            <a:off x="3705897" y="3631162"/>
            <a:ext cx="0" cy="361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0199AE-152A-6242-ACF6-1E93D500B5ED}"/>
              </a:ext>
            </a:extLst>
          </p:cNvPr>
          <p:cNvCxnSpPr/>
          <p:nvPr/>
        </p:nvCxnSpPr>
        <p:spPr>
          <a:xfrm flipH="1">
            <a:off x="3066800" y="4324254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9EEA8F-E5F9-2548-A6BD-36B4A52D18E1}"/>
              </a:ext>
            </a:extLst>
          </p:cNvPr>
          <p:cNvCxnSpPr>
            <a:cxnSpLocks/>
          </p:cNvCxnSpPr>
          <p:nvPr/>
        </p:nvCxnSpPr>
        <p:spPr>
          <a:xfrm>
            <a:off x="3847754" y="4332985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45C650-C9FD-7141-9ABC-42C312FE4341}"/>
              </a:ext>
            </a:extLst>
          </p:cNvPr>
          <p:cNvSpPr txBox="1"/>
          <p:nvPr/>
        </p:nvSpPr>
        <p:spPr>
          <a:xfrm>
            <a:off x="2810869" y="4594595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1C0444-4196-CC44-B318-52A713C163F5}"/>
              </a:ext>
            </a:extLst>
          </p:cNvPr>
          <p:cNvSpPr txBox="1"/>
          <p:nvPr/>
        </p:nvSpPr>
        <p:spPr>
          <a:xfrm>
            <a:off x="8828314" y="5850235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{#,…}</a:t>
            </a:r>
          </a:p>
        </p:txBody>
      </p:sp>
    </p:spTree>
    <p:extLst>
      <p:ext uri="{BB962C8B-B14F-4D97-AF65-F5344CB8AC3E}">
        <p14:creationId xmlns:p14="http://schemas.microsoft.com/office/powerpoint/2010/main" val="25390393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BA4798-57F6-444C-82E9-833090F943E3}"/>
              </a:ext>
            </a:extLst>
          </p:cNvPr>
          <p:cNvCxnSpPr/>
          <p:nvPr/>
        </p:nvCxnSpPr>
        <p:spPr>
          <a:xfrm flipH="1">
            <a:off x="3758273" y="2933410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71FA3-A354-3148-A866-B9AD3A7AEF38}"/>
              </a:ext>
            </a:extLst>
          </p:cNvPr>
          <p:cNvCxnSpPr>
            <a:cxnSpLocks/>
          </p:cNvCxnSpPr>
          <p:nvPr/>
        </p:nvCxnSpPr>
        <p:spPr>
          <a:xfrm>
            <a:off x="4539227" y="2942141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246F5E-432F-E745-9978-279623A1CAFB}"/>
              </a:ext>
            </a:extLst>
          </p:cNvPr>
          <p:cNvSpPr txBox="1"/>
          <p:nvPr/>
        </p:nvSpPr>
        <p:spPr>
          <a:xfrm>
            <a:off x="3513199" y="3173782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              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034A8-4577-EB49-9A90-9D0072F3D1DC}"/>
              </a:ext>
            </a:extLst>
          </p:cNvPr>
          <p:cNvCxnSpPr/>
          <p:nvPr/>
        </p:nvCxnSpPr>
        <p:spPr>
          <a:xfrm flipH="1">
            <a:off x="3038310" y="3655089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9BDE4B-2249-554A-8CC0-9CE260212D7D}"/>
              </a:ext>
            </a:extLst>
          </p:cNvPr>
          <p:cNvCxnSpPr>
            <a:cxnSpLocks/>
          </p:cNvCxnSpPr>
          <p:nvPr/>
        </p:nvCxnSpPr>
        <p:spPr>
          <a:xfrm>
            <a:off x="3819264" y="3663820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CD5D76-F866-2D40-B894-603DECCDE557}"/>
              </a:ext>
            </a:extLst>
          </p:cNvPr>
          <p:cNvSpPr txBox="1"/>
          <p:nvPr/>
        </p:nvSpPr>
        <p:spPr>
          <a:xfrm>
            <a:off x="2793236" y="3895461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     E      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D289F4-7791-F243-8A45-D2F0EA722402}"/>
              </a:ext>
            </a:extLst>
          </p:cNvPr>
          <p:cNvCxnSpPr>
            <a:cxnSpLocks/>
          </p:cNvCxnSpPr>
          <p:nvPr/>
        </p:nvCxnSpPr>
        <p:spPr>
          <a:xfrm>
            <a:off x="3705897" y="3631162"/>
            <a:ext cx="0" cy="361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0199AE-152A-6242-ACF6-1E93D500B5ED}"/>
              </a:ext>
            </a:extLst>
          </p:cNvPr>
          <p:cNvCxnSpPr/>
          <p:nvPr/>
        </p:nvCxnSpPr>
        <p:spPr>
          <a:xfrm flipH="1">
            <a:off x="3066800" y="4324254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9EEA8F-E5F9-2548-A6BD-36B4A52D18E1}"/>
              </a:ext>
            </a:extLst>
          </p:cNvPr>
          <p:cNvCxnSpPr>
            <a:cxnSpLocks/>
          </p:cNvCxnSpPr>
          <p:nvPr/>
        </p:nvCxnSpPr>
        <p:spPr>
          <a:xfrm>
            <a:off x="3847754" y="4332985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45C650-C9FD-7141-9ABC-42C312FE4341}"/>
              </a:ext>
            </a:extLst>
          </p:cNvPr>
          <p:cNvSpPr txBox="1"/>
          <p:nvPr/>
        </p:nvSpPr>
        <p:spPr>
          <a:xfrm>
            <a:off x="2810869" y="4594595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1C0444-4196-CC44-B318-52A713C163F5}"/>
              </a:ext>
            </a:extLst>
          </p:cNvPr>
          <p:cNvSpPr txBox="1"/>
          <p:nvPr/>
        </p:nvSpPr>
        <p:spPr>
          <a:xfrm>
            <a:off x="8828314" y="5850235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{#,…}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C30C42-26D4-274D-B0C9-9EB3F87FDB93}"/>
              </a:ext>
            </a:extLst>
          </p:cNvPr>
          <p:cNvSpPr/>
          <p:nvPr/>
        </p:nvSpPr>
        <p:spPr>
          <a:xfrm>
            <a:off x="3929162" y="4599466"/>
            <a:ext cx="1045893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194A4-0D3C-CB4B-8F8F-96597E3BFF07}"/>
              </a:ext>
            </a:extLst>
          </p:cNvPr>
          <p:cNvSpPr txBox="1"/>
          <p:nvPr/>
        </p:nvSpPr>
        <p:spPr>
          <a:xfrm>
            <a:off x="2660677" y="5671457"/>
            <a:ext cx="1444626" cy="461665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Another C</a:t>
            </a:r>
          </a:p>
        </p:txBody>
      </p:sp>
    </p:spTree>
    <p:extLst>
      <p:ext uri="{BB962C8B-B14F-4D97-AF65-F5344CB8AC3E}">
        <p14:creationId xmlns:p14="http://schemas.microsoft.com/office/powerpoint/2010/main" val="10010547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BA4798-57F6-444C-82E9-833090F943E3}"/>
              </a:ext>
            </a:extLst>
          </p:cNvPr>
          <p:cNvCxnSpPr/>
          <p:nvPr/>
        </p:nvCxnSpPr>
        <p:spPr>
          <a:xfrm flipH="1">
            <a:off x="3758273" y="2933410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71FA3-A354-3148-A866-B9AD3A7AEF38}"/>
              </a:ext>
            </a:extLst>
          </p:cNvPr>
          <p:cNvCxnSpPr>
            <a:cxnSpLocks/>
          </p:cNvCxnSpPr>
          <p:nvPr/>
        </p:nvCxnSpPr>
        <p:spPr>
          <a:xfrm>
            <a:off x="4539227" y="2942141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246F5E-432F-E745-9978-279623A1CAFB}"/>
              </a:ext>
            </a:extLst>
          </p:cNvPr>
          <p:cNvSpPr txBox="1"/>
          <p:nvPr/>
        </p:nvSpPr>
        <p:spPr>
          <a:xfrm>
            <a:off x="3513199" y="3173782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              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034A8-4577-EB49-9A90-9D0072F3D1DC}"/>
              </a:ext>
            </a:extLst>
          </p:cNvPr>
          <p:cNvCxnSpPr/>
          <p:nvPr/>
        </p:nvCxnSpPr>
        <p:spPr>
          <a:xfrm flipH="1">
            <a:off x="3038310" y="3655089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9BDE4B-2249-554A-8CC0-9CE260212D7D}"/>
              </a:ext>
            </a:extLst>
          </p:cNvPr>
          <p:cNvCxnSpPr>
            <a:cxnSpLocks/>
          </p:cNvCxnSpPr>
          <p:nvPr/>
        </p:nvCxnSpPr>
        <p:spPr>
          <a:xfrm>
            <a:off x="3819264" y="3663820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CD5D76-F866-2D40-B894-603DECCDE557}"/>
              </a:ext>
            </a:extLst>
          </p:cNvPr>
          <p:cNvSpPr txBox="1"/>
          <p:nvPr/>
        </p:nvSpPr>
        <p:spPr>
          <a:xfrm>
            <a:off x="2793236" y="3895461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     E      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D289F4-7791-F243-8A45-D2F0EA722402}"/>
              </a:ext>
            </a:extLst>
          </p:cNvPr>
          <p:cNvCxnSpPr>
            <a:cxnSpLocks/>
          </p:cNvCxnSpPr>
          <p:nvPr/>
        </p:nvCxnSpPr>
        <p:spPr>
          <a:xfrm>
            <a:off x="3705897" y="3631162"/>
            <a:ext cx="0" cy="361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0199AE-152A-6242-ACF6-1E93D500B5ED}"/>
              </a:ext>
            </a:extLst>
          </p:cNvPr>
          <p:cNvCxnSpPr/>
          <p:nvPr/>
        </p:nvCxnSpPr>
        <p:spPr>
          <a:xfrm flipH="1">
            <a:off x="3066800" y="4324254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9EEA8F-E5F9-2548-A6BD-36B4A52D18E1}"/>
              </a:ext>
            </a:extLst>
          </p:cNvPr>
          <p:cNvCxnSpPr>
            <a:cxnSpLocks/>
          </p:cNvCxnSpPr>
          <p:nvPr/>
        </p:nvCxnSpPr>
        <p:spPr>
          <a:xfrm>
            <a:off x="3847754" y="4332985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45C650-C9FD-7141-9ABC-42C312FE4341}"/>
              </a:ext>
            </a:extLst>
          </p:cNvPr>
          <p:cNvSpPr txBox="1"/>
          <p:nvPr/>
        </p:nvSpPr>
        <p:spPr>
          <a:xfrm>
            <a:off x="2810869" y="4594595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1C0444-4196-CC44-B318-52A713C163F5}"/>
              </a:ext>
            </a:extLst>
          </p:cNvPr>
          <p:cNvSpPr txBox="1"/>
          <p:nvPr/>
        </p:nvSpPr>
        <p:spPr>
          <a:xfrm>
            <a:off x="8828314" y="5850235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{#,…}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C30C42-26D4-274D-B0C9-9EB3F87FDB93}"/>
              </a:ext>
            </a:extLst>
          </p:cNvPr>
          <p:cNvSpPr/>
          <p:nvPr/>
        </p:nvSpPr>
        <p:spPr>
          <a:xfrm>
            <a:off x="4003858" y="3901906"/>
            <a:ext cx="1045893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F660ED-9268-B548-9B85-A6CD53217671}"/>
              </a:ext>
            </a:extLst>
          </p:cNvPr>
          <p:cNvSpPr txBox="1"/>
          <p:nvPr/>
        </p:nvSpPr>
        <p:spPr>
          <a:xfrm>
            <a:off x="2660677" y="5671457"/>
            <a:ext cx="3516091" cy="461665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 terminal to the right of C</a:t>
            </a:r>
          </a:p>
        </p:txBody>
      </p:sp>
    </p:spTree>
    <p:extLst>
      <p:ext uri="{BB962C8B-B14F-4D97-AF65-F5344CB8AC3E}">
        <p14:creationId xmlns:p14="http://schemas.microsoft.com/office/powerpoint/2010/main" val="27755783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FOLLOW(C)?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0B045-046B-CE44-8DA0-F6E84EF6D49C}"/>
              </a:ext>
            </a:extLst>
          </p:cNvPr>
          <p:cNvSpPr txBox="1"/>
          <p:nvPr/>
        </p:nvSpPr>
        <p:spPr>
          <a:xfrm>
            <a:off x="4974772" y="182562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CDD5D-3002-5944-BC81-EF8984C0AB51}"/>
              </a:ext>
            </a:extLst>
          </p:cNvPr>
          <p:cNvCxnSpPr/>
          <p:nvPr/>
        </p:nvCxnSpPr>
        <p:spPr>
          <a:xfrm flipH="1">
            <a:off x="4505374" y="2220462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37E12-9077-6B4E-8F59-C7EEB3302D20}"/>
              </a:ext>
            </a:extLst>
          </p:cNvPr>
          <p:cNvCxnSpPr>
            <a:cxnSpLocks/>
          </p:cNvCxnSpPr>
          <p:nvPr/>
        </p:nvCxnSpPr>
        <p:spPr>
          <a:xfrm>
            <a:off x="5286328" y="2229193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953624-94F4-4D45-A8D4-3DAEAE86D496}"/>
              </a:ext>
            </a:extLst>
          </p:cNvPr>
          <p:cNvSpPr txBox="1"/>
          <p:nvPr/>
        </p:nvSpPr>
        <p:spPr>
          <a:xfrm>
            <a:off x="4249443" y="2490803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BA4798-57F6-444C-82E9-833090F943E3}"/>
              </a:ext>
            </a:extLst>
          </p:cNvPr>
          <p:cNvCxnSpPr/>
          <p:nvPr/>
        </p:nvCxnSpPr>
        <p:spPr>
          <a:xfrm flipH="1">
            <a:off x="3758273" y="2933410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71FA3-A354-3148-A866-B9AD3A7AEF38}"/>
              </a:ext>
            </a:extLst>
          </p:cNvPr>
          <p:cNvCxnSpPr>
            <a:cxnSpLocks/>
          </p:cNvCxnSpPr>
          <p:nvPr/>
        </p:nvCxnSpPr>
        <p:spPr>
          <a:xfrm>
            <a:off x="4539227" y="2942141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246F5E-432F-E745-9978-279623A1CAFB}"/>
              </a:ext>
            </a:extLst>
          </p:cNvPr>
          <p:cNvSpPr txBox="1"/>
          <p:nvPr/>
        </p:nvSpPr>
        <p:spPr>
          <a:xfrm>
            <a:off x="3513199" y="3173782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              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034A8-4577-EB49-9A90-9D0072F3D1DC}"/>
              </a:ext>
            </a:extLst>
          </p:cNvPr>
          <p:cNvCxnSpPr/>
          <p:nvPr/>
        </p:nvCxnSpPr>
        <p:spPr>
          <a:xfrm flipH="1">
            <a:off x="3038310" y="3655089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9BDE4B-2249-554A-8CC0-9CE260212D7D}"/>
              </a:ext>
            </a:extLst>
          </p:cNvPr>
          <p:cNvCxnSpPr>
            <a:cxnSpLocks/>
          </p:cNvCxnSpPr>
          <p:nvPr/>
        </p:nvCxnSpPr>
        <p:spPr>
          <a:xfrm>
            <a:off x="3819264" y="3663820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CD5D76-F866-2D40-B894-603DECCDE557}"/>
              </a:ext>
            </a:extLst>
          </p:cNvPr>
          <p:cNvSpPr txBox="1"/>
          <p:nvPr/>
        </p:nvSpPr>
        <p:spPr>
          <a:xfrm>
            <a:off x="2793236" y="3895461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        E      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D289F4-7791-F243-8A45-D2F0EA722402}"/>
              </a:ext>
            </a:extLst>
          </p:cNvPr>
          <p:cNvCxnSpPr>
            <a:cxnSpLocks/>
          </p:cNvCxnSpPr>
          <p:nvPr/>
        </p:nvCxnSpPr>
        <p:spPr>
          <a:xfrm>
            <a:off x="3705897" y="3631162"/>
            <a:ext cx="0" cy="361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0199AE-152A-6242-ACF6-1E93D500B5ED}"/>
              </a:ext>
            </a:extLst>
          </p:cNvPr>
          <p:cNvCxnSpPr/>
          <p:nvPr/>
        </p:nvCxnSpPr>
        <p:spPr>
          <a:xfrm flipH="1">
            <a:off x="3066800" y="4324254"/>
            <a:ext cx="491170" cy="300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9EEA8F-E5F9-2548-A6BD-36B4A52D18E1}"/>
              </a:ext>
            </a:extLst>
          </p:cNvPr>
          <p:cNvCxnSpPr>
            <a:cxnSpLocks/>
          </p:cNvCxnSpPr>
          <p:nvPr/>
        </p:nvCxnSpPr>
        <p:spPr>
          <a:xfrm>
            <a:off x="3847754" y="4332985"/>
            <a:ext cx="517236" cy="2915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45C650-C9FD-7141-9ABC-42C312FE4341}"/>
              </a:ext>
            </a:extLst>
          </p:cNvPr>
          <p:cNvSpPr txBox="1"/>
          <p:nvPr/>
        </p:nvSpPr>
        <p:spPr>
          <a:xfrm>
            <a:off x="2810869" y="4594595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             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1C0444-4196-CC44-B318-52A713C163F5}"/>
              </a:ext>
            </a:extLst>
          </p:cNvPr>
          <p:cNvSpPr txBox="1"/>
          <p:nvPr/>
        </p:nvSpPr>
        <p:spPr>
          <a:xfrm>
            <a:off x="8828314" y="5850235"/>
            <a:ext cx="2832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FOLLOW(C) = {#,)}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032018-A959-AF45-98C8-0411668EA44B}"/>
              </a:ext>
            </a:extLst>
          </p:cNvPr>
          <p:cNvSpPr txBox="1"/>
          <p:nvPr/>
        </p:nvSpPr>
        <p:spPr>
          <a:xfrm>
            <a:off x="2660677" y="5671457"/>
            <a:ext cx="3806042" cy="461665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Add ) to the FOLLOW set of C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33AC26-4375-C94E-85A3-0BE0F19F0FFE}"/>
              </a:ext>
            </a:extLst>
          </p:cNvPr>
          <p:cNvSpPr/>
          <p:nvPr/>
        </p:nvSpPr>
        <p:spPr>
          <a:xfrm>
            <a:off x="4003858" y="3901906"/>
            <a:ext cx="1045893" cy="554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835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FOLLOW(D)?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723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FOLLOW(D)?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D5DC2C-485B-6E49-BFD9-35F36A12F8C7}"/>
              </a:ext>
            </a:extLst>
          </p:cNvPr>
          <p:cNvSpPr txBox="1"/>
          <p:nvPr/>
        </p:nvSpPr>
        <p:spPr>
          <a:xfrm>
            <a:off x="3124200" y="2418400"/>
            <a:ext cx="310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FOLLOW(D) = {+,#,)}</a:t>
            </a:r>
          </a:p>
        </p:txBody>
      </p:sp>
    </p:spTree>
    <p:extLst>
      <p:ext uri="{BB962C8B-B14F-4D97-AF65-F5344CB8AC3E}">
        <p14:creationId xmlns:p14="http://schemas.microsoft.com/office/powerpoint/2010/main" val="6907953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FOLLOW(D)?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D5DC2C-485B-6E49-BFD9-35F36A12F8C7}"/>
              </a:ext>
            </a:extLst>
          </p:cNvPr>
          <p:cNvSpPr txBox="1"/>
          <p:nvPr/>
        </p:nvSpPr>
        <p:spPr>
          <a:xfrm>
            <a:off x="3124200" y="2418400"/>
            <a:ext cx="310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FOLLOW(D) = {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,#,)}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9A76F3-4942-E341-A268-5698F8DF4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00" y="3061664"/>
            <a:ext cx="22606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30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FOLLOW(D)?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D5DC2C-485B-6E49-BFD9-35F36A12F8C7}"/>
              </a:ext>
            </a:extLst>
          </p:cNvPr>
          <p:cNvSpPr txBox="1"/>
          <p:nvPr/>
        </p:nvSpPr>
        <p:spPr>
          <a:xfrm>
            <a:off x="3124200" y="2418400"/>
            <a:ext cx="310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FOLLOW(D) = {+,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,)}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32C69B-E1CE-304C-9731-3C4180B63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785" y="3077709"/>
            <a:ext cx="16510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336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F3B0-DCA4-5F4D-A6A8-0C173BB8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108E2-3D1B-134C-93C1-2E95E332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FOLLOW(D)?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E492FCE-9B81-7C43-960D-247682FA2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659" y="1139858"/>
            <a:ext cx="2730485" cy="1632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D5DC2C-485B-6E49-BFD9-35F36A12F8C7}"/>
              </a:ext>
            </a:extLst>
          </p:cNvPr>
          <p:cNvSpPr txBox="1"/>
          <p:nvPr/>
        </p:nvSpPr>
        <p:spPr>
          <a:xfrm>
            <a:off x="3124200" y="2418400"/>
            <a:ext cx="310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FOLLOW(D) = {+,#,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6935EF-05DB-AA4C-BA2B-52E514509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358" y="3099764"/>
            <a:ext cx="21082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0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C1BA-971D-EA49-8B28-2B34AB28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schemes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C193DE-9050-3241-B7BB-351CBC431757}"/>
              </a:ext>
            </a:extLst>
          </p:cNvPr>
          <p:cNvSpPr txBox="1">
            <a:spLocks/>
          </p:cNvSpPr>
          <p:nvPr/>
        </p:nvSpPr>
        <p:spPr>
          <a:xfrm>
            <a:off x="2952964" y="1825625"/>
            <a:ext cx="2007742" cy="237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Scheme: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169F63-599F-1045-B733-D4568799A3E5}"/>
              </a:ext>
            </a:extLst>
          </p:cNvPr>
          <p:cNvGrpSpPr/>
          <p:nvPr/>
        </p:nvGrpSpPr>
        <p:grpSpPr>
          <a:xfrm>
            <a:off x="493719" y="4632556"/>
            <a:ext cx="8933974" cy="1057275"/>
            <a:chOff x="1284168" y="2503547"/>
            <a:chExt cx="8933974" cy="1057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B71BF9-44B0-CE46-9718-BF6BF0AFC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4168" y="2855972"/>
              <a:ext cx="6638925" cy="3524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611EBA-8057-2A45-A13F-43083344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168" y="2503547"/>
              <a:ext cx="7943850" cy="352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E9E6CB-301B-A540-B38A-CFDC64BB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168" y="3208397"/>
              <a:ext cx="8933974" cy="3524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BC8B04-9CB7-C849-B467-A4FE4184F826}"/>
              </a:ext>
            </a:extLst>
          </p:cNvPr>
          <p:cNvSpPr txBox="1"/>
          <p:nvPr/>
        </p:nvSpPr>
        <p:spPr>
          <a:xfrm>
            <a:off x="7623425" y="4551452"/>
            <a:ext cx="1078786" cy="4623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3ADE5-FBC0-974F-8831-936D90EA26AB}"/>
              </a:ext>
            </a:extLst>
          </p:cNvPr>
          <p:cNvSpPr txBox="1"/>
          <p:nvPr/>
        </p:nvSpPr>
        <p:spPr>
          <a:xfrm>
            <a:off x="2123591" y="1390144"/>
            <a:ext cx="414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Create a parse tree for each 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E3D6C-E2CA-274B-8C65-9F385765E3A9}"/>
              </a:ext>
            </a:extLst>
          </p:cNvPr>
          <p:cNvSpPr txBox="1"/>
          <p:nvPr/>
        </p:nvSpPr>
        <p:spPr>
          <a:xfrm>
            <a:off x="9427693" y="562487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datalogP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6E9F1-CB03-BE4B-8AF8-3EEB657D12C2}"/>
              </a:ext>
            </a:extLst>
          </p:cNvPr>
          <p:cNvSpPr txBox="1"/>
          <p:nvPr/>
        </p:nvSpPr>
        <p:spPr>
          <a:xfrm>
            <a:off x="7310515" y="1144197"/>
            <a:ext cx="108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29E78-409D-AD41-9B30-AD342CE66FCF}"/>
              </a:ext>
            </a:extLst>
          </p:cNvPr>
          <p:cNvSpPr txBox="1"/>
          <p:nvPr/>
        </p:nvSpPr>
        <p:spPr>
          <a:xfrm>
            <a:off x="8437569" y="1144197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2FBFE-3970-434F-878C-D4634B112A78}"/>
              </a:ext>
            </a:extLst>
          </p:cNvPr>
          <p:cNvSpPr txBox="1"/>
          <p:nvPr/>
        </p:nvSpPr>
        <p:spPr>
          <a:xfrm>
            <a:off x="9333726" y="11366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B35FA-8939-4640-A427-2E39E4647958}"/>
              </a:ext>
            </a:extLst>
          </p:cNvPr>
          <p:cNvSpPr txBox="1"/>
          <p:nvPr/>
        </p:nvSpPr>
        <p:spPr>
          <a:xfrm>
            <a:off x="10296205" y="1144197"/>
            <a:ext cx="12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schemeList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37E7E3-A9CC-3344-A3DF-77A5A22EA9A6}"/>
              </a:ext>
            </a:extLst>
          </p:cNvPr>
          <p:cNvCxnSpPr>
            <a:endCxn id="13" idx="0"/>
          </p:cNvCxnSpPr>
          <p:nvPr/>
        </p:nvCxnSpPr>
        <p:spPr>
          <a:xfrm flipH="1">
            <a:off x="7852170" y="910709"/>
            <a:ext cx="1713070" cy="233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2E740-4E9E-B340-B93F-19FEC6E41B2D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8863776" y="952022"/>
            <a:ext cx="92456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6ADC3-0A07-3542-9D93-38CBE684AEB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9788338" y="931819"/>
            <a:ext cx="140390" cy="204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3EBE9-9947-6843-BEB8-842D2D88637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068410" y="952022"/>
            <a:ext cx="839822" cy="19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AB6056-6081-0247-8355-FE133DFE7D6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908232" y="1513529"/>
            <a:ext cx="290599" cy="352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A3C593-0315-D040-A236-A2834450C499}"/>
              </a:ext>
            </a:extLst>
          </p:cNvPr>
          <p:cNvSpPr txBox="1"/>
          <p:nvPr/>
        </p:nvSpPr>
        <p:spPr>
          <a:xfrm>
            <a:off x="9620409" y="1835835"/>
            <a:ext cx="226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      </a:t>
            </a:r>
            <a:r>
              <a:rPr lang="en-US" dirty="0" err="1"/>
              <a:t>schemeList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AB15CA-F096-F04D-BAF8-B50329709CDE}"/>
              </a:ext>
            </a:extLst>
          </p:cNvPr>
          <p:cNvSpPr txBox="1"/>
          <p:nvPr/>
        </p:nvSpPr>
        <p:spPr>
          <a:xfrm>
            <a:off x="8419920" y="22795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32" name="Notched Right Arrow 31">
            <a:extLst>
              <a:ext uri="{FF2B5EF4-FFF2-40B4-BE49-F238E27FC236}">
                <a16:creationId xmlns:a16="http://schemas.microsoft.com/office/drawing/2014/main" id="{23D9CDEA-2573-6D49-80D2-687E7AE87B3E}"/>
              </a:ext>
            </a:extLst>
          </p:cNvPr>
          <p:cNvSpPr/>
          <p:nvPr/>
        </p:nvSpPr>
        <p:spPr>
          <a:xfrm rot="8110394">
            <a:off x="8733041" y="1695556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A4C299-5E82-D146-B7B1-5703CF3957E7}"/>
              </a:ext>
            </a:extLst>
          </p:cNvPr>
          <p:cNvCxnSpPr>
            <a:cxnSpLocks/>
          </p:cNvCxnSpPr>
          <p:nvPr/>
        </p:nvCxnSpPr>
        <p:spPr>
          <a:xfrm flipH="1">
            <a:off x="10151043" y="1557944"/>
            <a:ext cx="590731" cy="404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D359EC4-2AF8-EF41-B314-C3912C4D7056}"/>
              </a:ext>
            </a:extLst>
          </p:cNvPr>
          <p:cNvSpPr txBox="1"/>
          <p:nvPr/>
        </p:nvSpPr>
        <p:spPr>
          <a:xfrm>
            <a:off x="8625563" y="29333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</a:t>
            </a:r>
            <a:r>
              <a:rPr lang="en-US" dirty="0" err="1"/>
              <a:t>c,d</a:t>
            </a:r>
            <a:r>
              <a:rPr lang="en-US" dirty="0"/>
              <a:t>)</a:t>
            </a:r>
          </a:p>
        </p:txBody>
      </p:sp>
      <p:sp>
        <p:nvSpPr>
          <p:cNvPr id="43" name="Notched Right Arrow 42">
            <a:extLst>
              <a:ext uri="{FF2B5EF4-FFF2-40B4-BE49-F238E27FC236}">
                <a16:creationId xmlns:a16="http://schemas.microsoft.com/office/drawing/2014/main" id="{42BAF5F1-8285-DB40-85DC-0871F3ED338A}"/>
              </a:ext>
            </a:extLst>
          </p:cNvPr>
          <p:cNvSpPr/>
          <p:nvPr/>
        </p:nvSpPr>
        <p:spPr>
          <a:xfrm rot="8110394">
            <a:off x="9025846" y="2372553"/>
            <a:ext cx="1078786" cy="35959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0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3629</Words>
  <Application>Microsoft Macintosh PowerPoint</Application>
  <PresentationFormat>Widescreen</PresentationFormat>
  <Paragraphs>984</Paragraphs>
  <Slides>89</Slides>
  <Notes>14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5" baseType="lpstr">
      <vt:lpstr>Arial</vt:lpstr>
      <vt:lpstr>Calibri</vt:lpstr>
      <vt:lpstr>Calibri Light</vt:lpstr>
      <vt:lpstr>Courier New</vt:lpstr>
      <vt:lpstr>Times New Roman</vt:lpstr>
      <vt:lpstr>Office Theme</vt:lpstr>
      <vt:lpstr>FOLLOW Sets When to end recursion</vt:lpstr>
      <vt:lpstr>Overview and Due</vt:lpstr>
      <vt:lpstr>Quick Review of FOLLOW Sets Idea</vt:lpstr>
      <vt:lpstr>List of schemes</vt:lpstr>
      <vt:lpstr>List of schemes</vt:lpstr>
      <vt:lpstr>List of schemes</vt:lpstr>
      <vt:lpstr>List of schemes</vt:lpstr>
      <vt:lpstr>List of schemes</vt:lpstr>
      <vt:lpstr>List of schemes</vt:lpstr>
      <vt:lpstr>List of schemes</vt:lpstr>
      <vt:lpstr>List of schemes</vt:lpstr>
      <vt:lpstr>FOLLOW Sets – The Idea</vt:lpstr>
      <vt:lpstr>FOLLOW Sets – The Idea</vt:lpstr>
      <vt:lpstr>FOLLOW Sets – The Idea</vt:lpstr>
      <vt:lpstr>What do FOLLOW Sets Look Like in a Parse Tree?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Visualize: FOLLOW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Formalizing FOLLOW Sets</vt:lpstr>
      <vt:lpstr>Formalizing FOLLOW Sets</vt:lpstr>
      <vt:lpstr>Formalizing FOLLOW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Visualize: FOLLOW Sets</vt:lpstr>
      <vt:lpstr>Visualize: FOLLOW Sets</vt:lpstr>
      <vt:lpstr>Visualize: FOLLOW Sets</vt:lpstr>
      <vt:lpstr>Visualize: FOLLOW Sets</vt:lpstr>
      <vt:lpstr>Visualize: FOLLOW Sets</vt:lpstr>
      <vt:lpstr>PowerPoint Presentation</vt:lpstr>
      <vt:lpstr>How do FOLLOW Sets affect the parse table?</vt:lpstr>
      <vt:lpstr>Parse Table with FOLLOW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Note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Microsoft account</dc:creator>
  <cp:lastModifiedBy>Michael Goodrich</cp:lastModifiedBy>
  <cp:revision>226</cp:revision>
  <dcterms:created xsi:type="dcterms:W3CDTF">2020-09-01T17:51:58Z</dcterms:created>
  <dcterms:modified xsi:type="dcterms:W3CDTF">2023-10-04T18:06:31Z</dcterms:modified>
</cp:coreProperties>
</file>