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418" r:id="rId3"/>
    <p:sldId id="658" r:id="rId4"/>
    <p:sldId id="688" r:id="rId5"/>
    <p:sldId id="786" r:id="rId6"/>
    <p:sldId id="682" r:id="rId7"/>
    <p:sldId id="683" r:id="rId8"/>
    <p:sldId id="787" r:id="rId9"/>
    <p:sldId id="788" r:id="rId10"/>
    <p:sldId id="785" r:id="rId11"/>
    <p:sldId id="789" r:id="rId12"/>
    <p:sldId id="790" r:id="rId13"/>
    <p:sldId id="791" r:id="rId14"/>
    <p:sldId id="792" r:id="rId15"/>
    <p:sldId id="557" r:id="rId16"/>
    <p:sldId id="793" r:id="rId17"/>
    <p:sldId id="676" r:id="rId18"/>
    <p:sldId id="794" r:id="rId19"/>
    <p:sldId id="795" r:id="rId20"/>
    <p:sldId id="796" r:id="rId21"/>
    <p:sldId id="684" r:id="rId22"/>
    <p:sldId id="685" r:id="rId23"/>
    <p:sldId id="686" r:id="rId24"/>
    <p:sldId id="489" r:id="rId25"/>
    <p:sldId id="601" r:id="rId26"/>
    <p:sldId id="606" r:id="rId27"/>
    <p:sldId id="607" r:id="rId28"/>
    <p:sldId id="608" r:id="rId29"/>
    <p:sldId id="609" r:id="rId30"/>
    <p:sldId id="611" r:id="rId31"/>
    <p:sldId id="610" r:id="rId32"/>
    <p:sldId id="612" r:id="rId33"/>
    <p:sldId id="613" r:id="rId34"/>
    <p:sldId id="614" r:id="rId35"/>
    <p:sldId id="615" r:id="rId36"/>
    <p:sldId id="616" r:id="rId37"/>
    <p:sldId id="617" r:id="rId38"/>
    <p:sldId id="619" r:id="rId39"/>
    <p:sldId id="548" r:id="rId40"/>
    <p:sldId id="549" r:id="rId41"/>
    <p:sldId id="582" r:id="rId42"/>
    <p:sldId id="797" r:id="rId43"/>
    <p:sldId id="552" r:id="rId44"/>
    <p:sldId id="620" r:id="rId45"/>
    <p:sldId id="553" r:id="rId46"/>
    <p:sldId id="798" r:id="rId47"/>
    <p:sldId id="801" r:id="rId48"/>
    <p:sldId id="802" r:id="rId49"/>
    <p:sldId id="805" r:id="rId50"/>
    <p:sldId id="583" r:id="rId51"/>
    <p:sldId id="585" r:id="rId52"/>
    <p:sldId id="584" r:id="rId53"/>
    <p:sldId id="815" r:id="rId54"/>
    <p:sldId id="814" r:id="rId55"/>
    <p:sldId id="623" r:id="rId56"/>
    <p:sldId id="816" r:id="rId57"/>
    <p:sldId id="817" r:id="rId58"/>
    <p:sldId id="818" r:id="rId59"/>
    <p:sldId id="622" r:id="rId60"/>
    <p:sldId id="806" r:id="rId61"/>
    <p:sldId id="624" r:id="rId62"/>
    <p:sldId id="807" r:id="rId63"/>
    <p:sldId id="819" r:id="rId64"/>
    <p:sldId id="820" r:id="rId65"/>
    <p:sldId id="821" r:id="rId66"/>
    <p:sldId id="822" r:id="rId67"/>
    <p:sldId id="266" r:id="rId68"/>
    <p:sldId id="628" r:id="rId69"/>
    <p:sldId id="629" r:id="rId70"/>
    <p:sldId id="630" r:id="rId71"/>
    <p:sldId id="631" r:id="rId72"/>
    <p:sldId id="632" r:id="rId73"/>
    <p:sldId id="633" r:id="rId74"/>
    <p:sldId id="265" r:id="rId75"/>
    <p:sldId id="267" r:id="rId76"/>
    <p:sldId id="586" r:id="rId77"/>
    <p:sldId id="809" r:id="rId78"/>
    <p:sldId id="634" r:id="rId79"/>
    <p:sldId id="587" r:id="rId80"/>
    <p:sldId id="588" r:id="rId81"/>
    <p:sldId id="589" r:id="rId82"/>
    <p:sldId id="590" r:id="rId83"/>
    <p:sldId id="591" r:id="rId84"/>
    <p:sldId id="592" r:id="rId85"/>
    <p:sldId id="594" r:id="rId86"/>
    <p:sldId id="595" r:id="rId87"/>
    <p:sldId id="596" r:id="rId88"/>
    <p:sldId id="268" r:id="rId89"/>
    <p:sldId id="269" r:id="rId90"/>
    <p:sldId id="271" r:id="rId91"/>
    <p:sldId id="272" r:id="rId92"/>
    <p:sldId id="273" r:id="rId93"/>
    <p:sldId id="605" r:id="rId94"/>
    <p:sldId id="653" r:id="rId95"/>
    <p:sldId id="602" r:id="rId96"/>
    <p:sldId id="812" r:id="rId97"/>
    <p:sldId id="654" r:id="rId98"/>
    <p:sldId id="811" r:id="rId99"/>
    <p:sldId id="655" r:id="rId100"/>
    <p:sldId id="813" r:id="rId101"/>
    <p:sldId id="656" r:id="rId102"/>
    <p:sldId id="657" r:id="rId103"/>
    <p:sldId id="810" r:id="rId104"/>
    <p:sldId id="600" r:id="rId105"/>
    <p:sldId id="645" r:id="rId106"/>
    <p:sldId id="646" r:id="rId107"/>
    <p:sldId id="635" r:id="rId108"/>
    <p:sldId id="637" r:id="rId109"/>
    <p:sldId id="649" r:id="rId110"/>
    <p:sldId id="638" r:id="rId111"/>
    <p:sldId id="639" r:id="rId112"/>
    <p:sldId id="640" r:id="rId113"/>
    <p:sldId id="641" r:id="rId114"/>
    <p:sldId id="642" r:id="rId115"/>
    <p:sldId id="643" r:id="rId116"/>
    <p:sldId id="647" r:id="rId117"/>
    <p:sldId id="687" r:id="rId118"/>
    <p:sldId id="644" r:id="rId119"/>
    <p:sldId id="636" r:id="rId120"/>
    <p:sldId id="648" r:id="rId121"/>
    <p:sldId id="650" r:id="rId122"/>
    <p:sldId id="651" r:id="rId123"/>
    <p:sldId id="652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C9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5" autoAdjust="0"/>
    <p:restoredTop sz="94830"/>
  </p:normalViewPr>
  <p:slideViewPr>
    <p:cSldViewPr snapToGrid="0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D15FD-9D27-D24E-9ED9-0C2B9B54AFA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545C-6524-F441-9D03-21389349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 recursion is right recursion. We see it in the tree </a:t>
            </a:r>
            <a:r>
              <a:rPr lang="en-US" dirty="0" err="1"/>
              <a:t>strcutre</a:t>
            </a:r>
            <a:r>
              <a:rPr lang="en-US" dirty="0"/>
              <a:t> from the previous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visual structure of the tail recursion. The right branch grows, because it’s right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51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6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8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2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23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8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71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77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2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81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br>
              <a:rPr lang="en-US" dirty="0"/>
            </a:br>
            <a:r>
              <a:rPr lang="en-US" sz="4400" dirty="0"/>
              <a:t>When to end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7255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21574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652A4D-5350-CB7B-04B5-C9DDC98958D1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5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61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067-AD86-624C-9770-DAE3A69D9DE0}"/>
              </a:ext>
            </a:extLst>
          </p:cNvPr>
          <p:cNvSpPr txBox="1"/>
          <p:nvPr/>
        </p:nvSpPr>
        <p:spPr>
          <a:xfrm>
            <a:off x="5943600" y="4055407"/>
            <a:ext cx="18213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Pop </a:t>
            </a:r>
            <a:r>
              <a:rPr lang="en-US" sz="2400" dirty="0" err="1"/>
              <a:t>factList</a:t>
            </a:r>
            <a:endParaRPr lang="en-US" sz="2400" dirty="0"/>
          </a:p>
          <a:p>
            <a:r>
              <a:rPr lang="en-US" sz="2400" dirty="0"/>
              <a:t>Push nothing</a:t>
            </a:r>
          </a:p>
        </p:txBody>
      </p:sp>
    </p:spTree>
    <p:extLst>
      <p:ext uri="{BB962C8B-B14F-4D97-AF65-F5344CB8AC3E}">
        <p14:creationId xmlns:p14="http://schemas.microsoft.com/office/powerpoint/2010/main" val="12373591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2A7E3-BAE8-B260-D97D-6CB01B9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BDE5-F0B0-3C02-CBAA-C2CE664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31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461-73EE-E845-8692-5C00197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7C0A-7FEE-BE4E-AD64-CC83366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all elements in a FOLLOW set can be tricky</a:t>
            </a:r>
          </a:p>
          <a:p>
            <a:pPr lvl="1"/>
            <a:r>
              <a:rPr lang="en-US" dirty="0"/>
              <a:t>There is an algorithm for doing it systematically</a:t>
            </a:r>
          </a:p>
          <a:p>
            <a:r>
              <a:rPr lang="en-US" dirty="0"/>
              <a:t>On the homework, you can try a bunch of different parse trees to figure it out</a:t>
            </a:r>
          </a:p>
          <a:p>
            <a:pPr lvl="1"/>
            <a:r>
              <a:rPr lang="en-US" dirty="0"/>
              <a:t>Look for terminals that can be the leftmost right cousin</a:t>
            </a:r>
          </a:p>
          <a:p>
            <a:r>
              <a:rPr lang="en-US" dirty="0"/>
              <a:t>FOLLOW sets will only be used in Project 2 for productions like    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A | lambda</a:t>
            </a:r>
          </a:p>
        </p:txBody>
      </p:sp>
    </p:spTree>
    <p:extLst>
      <p:ext uri="{BB962C8B-B14F-4D97-AF65-F5344CB8AC3E}">
        <p14:creationId xmlns:p14="http://schemas.microsoft.com/office/powerpoint/2010/main" val="37179157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48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</p:txBody>
      </p:sp>
    </p:spTree>
    <p:extLst>
      <p:ext uri="{BB962C8B-B14F-4D97-AF65-F5344CB8AC3E}">
        <p14:creationId xmlns:p14="http://schemas.microsoft.com/office/powerpoint/2010/main" val="11416179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{A,B,C,D,E}</a:t>
            </a:r>
          </a:p>
        </p:txBody>
      </p:sp>
    </p:spTree>
    <p:extLst>
      <p:ext uri="{BB962C8B-B14F-4D97-AF65-F5344CB8AC3E}">
        <p14:creationId xmlns:p14="http://schemas.microsoft.com/office/powerpoint/2010/main" val="23502023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</p:spTree>
    <p:extLst>
      <p:ext uri="{BB962C8B-B14F-4D97-AF65-F5344CB8AC3E}">
        <p14:creationId xmlns:p14="http://schemas.microsoft.com/office/powerpoint/2010/main" val="155993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213B7-600C-4B43-A23A-B3A29FB37EE8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DDE294-C421-5F45-ACAD-8D195A6E8915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62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31444732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6C4B-C561-674B-B5B3-1B0865F1BBA8}"/>
              </a:ext>
            </a:extLst>
          </p:cNvPr>
          <p:cNvSpPr txBox="1"/>
          <p:nvPr/>
        </p:nvSpPr>
        <p:spPr>
          <a:xfrm>
            <a:off x="6214201" y="2220462"/>
            <a:ext cx="15215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F57C5-32A9-1E4B-B262-07AF472E905B}"/>
              </a:ext>
            </a:extLst>
          </p:cNvPr>
          <p:cNvSpPr txBox="1"/>
          <p:nvPr/>
        </p:nvSpPr>
        <p:spPr>
          <a:xfrm>
            <a:off x="8828314" y="5850235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92210-954F-664E-8CA8-59536AF8B1F6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001200-31A5-5049-A838-74C60DBF138D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14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8F52E-0C51-2442-8870-75ED1E021732}"/>
              </a:ext>
            </a:extLst>
          </p:cNvPr>
          <p:cNvSpPr txBox="1"/>
          <p:nvPr/>
        </p:nvSpPr>
        <p:spPr>
          <a:xfrm>
            <a:off x="6214201" y="2220462"/>
            <a:ext cx="228536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  <a:p>
            <a:r>
              <a:rPr lang="en-US" sz="2800" dirty="0"/>
              <a:t># end of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A3D22-D41C-6248-B64B-5E35B6EE59C7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77555-C454-7F4C-BCCA-0B892FFD7B6C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6C06FE-57BA-E043-BEE1-DFFD2D35FF5C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632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1D58B-4BF3-B041-96BF-A0F71FB74772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05121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9B1E-58F2-C140-95F5-8BBBFB04CA3A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7204499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1DFF3E-BB1B-C04F-B6B3-64C2D9C0735D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985676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25390393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3929162" y="459946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194A4-0D3C-CB4B-8F8F-96597E3BFF07}"/>
              </a:ext>
            </a:extLst>
          </p:cNvPr>
          <p:cNvSpPr txBox="1"/>
          <p:nvPr/>
        </p:nvSpPr>
        <p:spPr>
          <a:xfrm>
            <a:off x="2660677" y="5671457"/>
            <a:ext cx="1444626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Another C</a:t>
            </a:r>
          </a:p>
        </p:txBody>
      </p:sp>
    </p:spTree>
    <p:extLst>
      <p:ext uri="{BB962C8B-B14F-4D97-AF65-F5344CB8AC3E}">
        <p14:creationId xmlns:p14="http://schemas.microsoft.com/office/powerpoint/2010/main" val="10010547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60ED-9268-B548-9B85-A6CD53217671}"/>
              </a:ext>
            </a:extLst>
          </p:cNvPr>
          <p:cNvSpPr txBox="1"/>
          <p:nvPr/>
        </p:nvSpPr>
        <p:spPr>
          <a:xfrm>
            <a:off x="2660677" y="5671457"/>
            <a:ext cx="3516091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terminal to the right of C</a:t>
            </a:r>
          </a:p>
        </p:txBody>
      </p:sp>
    </p:spTree>
    <p:extLst>
      <p:ext uri="{BB962C8B-B14F-4D97-AF65-F5344CB8AC3E}">
        <p14:creationId xmlns:p14="http://schemas.microsoft.com/office/powerpoint/2010/main" val="27755783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32018-A959-AF45-98C8-0411668EA44B}"/>
              </a:ext>
            </a:extLst>
          </p:cNvPr>
          <p:cNvSpPr txBox="1"/>
          <p:nvPr/>
        </p:nvSpPr>
        <p:spPr>
          <a:xfrm>
            <a:off x="2660677" y="5671457"/>
            <a:ext cx="3806042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 ) to the FOLLOW set of 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3AC26-4375-C94E-85A3-0BE0F19F0FFE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35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86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{+,#,)}</a:t>
            </a:r>
          </a:p>
        </p:txBody>
      </p:sp>
    </p:spTree>
    <p:extLst>
      <p:ext uri="{BB962C8B-B14F-4D97-AF65-F5344CB8AC3E}">
        <p14:creationId xmlns:p14="http://schemas.microsoft.com/office/powerpoint/2010/main" val="6907953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,#,)}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A76F3-4942-E341-A268-5698F8DF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3061664"/>
            <a:ext cx="2260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30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C69B-E1CE-304C-9731-3C4180B6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5" y="3077709"/>
            <a:ext cx="1651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36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935EF-05DB-AA4C-BA2B-52E51450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58" y="3099764"/>
            <a:ext cx="210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8629630" y="5440743"/>
            <a:ext cx="2781787" cy="690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Set of all first letters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8629630" y="5440743"/>
            <a:ext cx="2781787" cy="690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Set of all first letters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D978-587C-DF3D-6BFE-7789FFDC8408}"/>
              </a:ext>
            </a:extLst>
          </p:cNvPr>
          <p:cNvSpPr txBox="1"/>
          <p:nvPr/>
        </p:nvSpPr>
        <p:spPr>
          <a:xfrm>
            <a:off x="2797585" y="3274133"/>
            <a:ext cx="6232749" cy="143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ym typeface="Symbol" pitchFamily="2" charset="2"/>
              </a:rPr>
              <a:t>If the current input character is in the FIRST set of a production then use that production</a:t>
            </a:r>
          </a:p>
        </p:txBody>
      </p:sp>
    </p:spTree>
    <p:extLst>
      <p:ext uri="{BB962C8B-B14F-4D97-AF65-F5344CB8AC3E}">
        <p14:creationId xmlns:p14="http://schemas.microsoft.com/office/powerpoint/2010/main" val="112374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0000FF"/>
                </a:solidFill>
              </a:rPr>
              <a:t>OEE) = {+, *}</a:t>
            </a:r>
            <a:endParaRPr lang="en-US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A75C6-3C21-2542-BE6B-732F5E31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22860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1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4822371" y="2860687"/>
            <a:ext cx="757386" cy="7807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20" y="209828"/>
            <a:ext cx="43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*</a:t>
            </a:r>
          </a:p>
          <a:p>
            <a:pPr algn="ctr"/>
            <a:r>
              <a:rPr lang="en-US" sz="2800" dirty="0"/>
              <a:t>Pop E from the stack and</a:t>
            </a:r>
          </a:p>
          <a:p>
            <a:pPr algn="ctr"/>
            <a:r>
              <a:rPr lang="en-US" sz="2800" dirty="0"/>
              <a:t>push OEE</a:t>
            </a:r>
          </a:p>
        </p:txBody>
      </p:sp>
    </p:spTree>
    <p:extLst>
      <p:ext uri="{BB962C8B-B14F-4D97-AF65-F5344CB8AC3E}">
        <p14:creationId xmlns:p14="http://schemas.microsoft.com/office/powerpoint/2010/main" val="309958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4" name="Text Box 148">
            <a:extLst>
              <a:ext uri="{FF2B5EF4-FFF2-40B4-BE49-F238E27FC236}">
                <a16:creationId xmlns:a16="http://schemas.microsoft.com/office/drawing/2014/main" id="{C9BE0446-EEE9-A0A5-29CF-D7C9D7CA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22015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2" name="Text Box 148">
            <a:extLst>
              <a:ext uri="{FF2B5EF4-FFF2-40B4-BE49-F238E27FC236}">
                <a16:creationId xmlns:a16="http://schemas.microsoft.com/office/drawing/2014/main" id="{C289914A-D75F-A27A-0809-620554B2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21776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4" name="Text Box 149">
            <a:extLst>
              <a:ext uri="{FF2B5EF4-FFF2-40B4-BE49-F238E27FC236}">
                <a16:creationId xmlns:a16="http://schemas.microsoft.com/office/drawing/2014/main" id="{E5F96ADB-787B-FD2B-5B46-1C0980A9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C2431-31D4-B3D7-D774-4639945DE008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AAEE-4A8C-1B93-52D4-C750EB5476AE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9" name="Text Box 149">
            <a:extLst>
              <a:ext uri="{FF2B5EF4-FFF2-40B4-BE49-F238E27FC236}">
                <a16:creationId xmlns:a16="http://schemas.microsoft.com/office/drawing/2014/main" id="{04924C53-25AE-41BD-5395-76AC4D61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955D-D600-CB00-1697-363CF19957F8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1" name="Text Box 149">
            <a:extLst>
              <a:ext uri="{FF2B5EF4-FFF2-40B4-BE49-F238E27FC236}">
                <a16:creationId xmlns:a16="http://schemas.microsoft.com/office/drawing/2014/main" id="{89B97FDC-A4BD-376F-707B-1C70717D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A7EF73D-BEB2-1BC7-10A1-72B414F270FD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6B8BDFF-7874-90E0-B67C-81BA419F4F24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064C5-BF4B-4EB3-557F-A9A7CAAC5E6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17" name="Line 120">
              <a:extLst>
                <a:ext uri="{FF2B5EF4-FFF2-40B4-BE49-F238E27FC236}">
                  <a16:creationId xmlns:a16="http://schemas.microsoft.com/office/drawing/2014/main" id="{00D5DA1C-1339-FADA-CDBC-E479D02F1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1">
              <a:extLst>
                <a:ext uri="{FF2B5EF4-FFF2-40B4-BE49-F238E27FC236}">
                  <a16:creationId xmlns:a16="http://schemas.microsoft.com/office/drawing/2014/main" id="{CFD8ED1D-EAC6-E737-5FE9-CB3F1010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2">
              <a:extLst>
                <a:ext uri="{FF2B5EF4-FFF2-40B4-BE49-F238E27FC236}">
                  <a16:creationId xmlns:a16="http://schemas.microsoft.com/office/drawing/2014/main" id="{A1077BD7-8671-ACEC-BAD8-6EBCD9B70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49">
            <a:extLst>
              <a:ext uri="{FF2B5EF4-FFF2-40B4-BE49-F238E27FC236}">
                <a16:creationId xmlns:a16="http://schemas.microsoft.com/office/drawing/2014/main" id="{699DA29A-724E-21F3-4A46-426619A2D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1" name="Text Box 149">
            <a:extLst>
              <a:ext uri="{FF2B5EF4-FFF2-40B4-BE49-F238E27FC236}">
                <a16:creationId xmlns:a16="http://schemas.microsoft.com/office/drawing/2014/main" id="{6EBDF8FD-D60E-20A7-1D48-4D8A0019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06B5367-BFE7-FB75-7654-1037CDD36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3" name="Text Box 148">
            <a:extLst>
              <a:ext uri="{FF2B5EF4-FFF2-40B4-BE49-F238E27FC236}">
                <a16:creationId xmlns:a16="http://schemas.microsoft.com/office/drawing/2014/main" id="{A02F7E0F-B3FC-C637-3EF3-D3E2CF2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4752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Tail Recursion</a:t>
            </a:r>
          </a:p>
          <a:p>
            <a:pPr lvl="1"/>
            <a:r>
              <a:rPr lang="en-US" dirty="0"/>
              <a:t>FOLLOW Sets</a:t>
            </a:r>
          </a:p>
          <a:p>
            <a:pPr lvl="1"/>
            <a:r>
              <a:rPr lang="en-US" dirty="0"/>
              <a:t>FOLLOW Sets and the parse table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1 due today</a:t>
            </a:r>
          </a:p>
          <a:p>
            <a:pPr lvl="1"/>
            <a:r>
              <a:rPr lang="en-US" dirty="0"/>
              <a:t>Homework 7 due Wednesday</a:t>
            </a:r>
          </a:p>
          <a:p>
            <a:pPr lvl="1"/>
            <a:r>
              <a:rPr lang="en-US" dirty="0"/>
              <a:t>Homework 8 due Friday</a:t>
            </a:r>
          </a:p>
          <a:p>
            <a:pPr lvl="1"/>
            <a:r>
              <a:rPr lang="en-US" dirty="0"/>
              <a:t>Can begin project 2 after class on Wednesday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A3285-721F-21AE-FED5-ED76F875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DFE04-4D25-A21C-D33A-2D2615DAA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When do we end?</a:t>
            </a:r>
          </a:p>
        </p:txBody>
      </p:sp>
    </p:spTree>
    <p:extLst>
      <p:ext uri="{BB962C8B-B14F-4D97-AF65-F5344CB8AC3E}">
        <p14:creationId xmlns:p14="http://schemas.microsoft.com/office/powerpoint/2010/main" val="1419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326EC-1FD3-C14A-9E0B-173557B638B7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9B353-7A6E-9C41-9CE5-D58BC83819A9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EB4BB-4C59-844A-89AD-889E4DE02D15}"/>
              </a:ext>
            </a:extLst>
          </p:cNvPr>
          <p:cNvCxnSpPr>
            <a:cxnSpLocks/>
          </p:cNvCxnSpPr>
          <p:nvPr/>
        </p:nvCxnSpPr>
        <p:spPr>
          <a:xfrm flipH="1" flipV="1">
            <a:off x="2155371" y="3522666"/>
            <a:ext cx="887187" cy="11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630802" cy="1200329"/>
          </a:xfrm>
          <a:prstGeom prst="rect">
            <a:avLst/>
          </a:prstGeom>
          <a:solidFill>
            <a:srgbClr val="FFFFFF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  <a:p>
            <a:r>
              <a:rPr lang="en-US" sz="2400" dirty="0"/>
              <a:t>but it could have had three.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77FD4-A142-0140-B25E-A83A3073C3CC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A1E76-ED52-9545-8383-BEC1D959A66F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4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schemeList</a:t>
            </a:r>
            <a:r>
              <a:rPr lang="en-US" dirty="0">
                <a:highlight>
                  <a:srgbClr val="FFFF00"/>
                </a:highlight>
              </a:rPr>
              <a:t> -&gt; scheme </a:t>
            </a:r>
            <a:r>
              <a:rPr lang="en-US" dirty="0" err="1">
                <a:highlight>
                  <a:srgbClr val="FFFF00"/>
                </a:highlight>
              </a:rPr>
              <a:t>schemeList</a:t>
            </a:r>
            <a:r>
              <a:rPr lang="en-US" dirty="0">
                <a:highlight>
                  <a:srgbClr val="FFFF00"/>
                </a:highlight>
              </a:rPr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EB4BB-4C59-844A-89AD-889E4DE02D15}"/>
              </a:ext>
            </a:extLst>
          </p:cNvPr>
          <p:cNvCxnSpPr>
            <a:cxnSpLocks/>
          </p:cNvCxnSpPr>
          <p:nvPr/>
        </p:nvCxnSpPr>
        <p:spPr>
          <a:xfrm flipH="1" flipV="1">
            <a:off x="2155371" y="3522666"/>
            <a:ext cx="887187" cy="11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630802" cy="1200329"/>
          </a:xfrm>
          <a:prstGeom prst="rect">
            <a:avLst/>
          </a:prstGeom>
          <a:solidFill>
            <a:srgbClr val="FFFFFF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  <a:p>
            <a:r>
              <a:rPr lang="en-US" sz="2400" dirty="0"/>
              <a:t>but it could have had three.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77FD4-A142-0140-B25E-A83A3073C3CC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A1E76-ED52-9545-8383-BEC1D959A66F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A47C8-ED45-AF42-9848-C833A23F8DE8}"/>
              </a:ext>
            </a:extLst>
          </p:cNvPr>
          <p:cNvSpPr txBox="1"/>
          <p:nvPr/>
        </p:nvSpPr>
        <p:spPr>
          <a:xfrm>
            <a:off x="1485802" y="5657671"/>
            <a:ext cx="3562707" cy="1200329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use </a:t>
            </a:r>
            <a:r>
              <a:rPr lang="en-US" sz="2400" i="1" dirty="0"/>
              <a:t>tail recursion</a:t>
            </a:r>
            <a:r>
              <a:rPr lang="en-US" sz="2400" dirty="0"/>
              <a:t> when</a:t>
            </a:r>
          </a:p>
          <a:p>
            <a:r>
              <a:rPr lang="en-US" sz="2400" dirty="0"/>
              <a:t>we don’t know how many</a:t>
            </a:r>
          </a:p>
          <a:p>
            <a:r>
              <a:rPr lang="en-US" sz="2400" dirty="0"/>
              <a:t>items might be in the list</a:t>
            </a:r>
          </a:p>
        </p:txBody>
      </p:sp>
    </p:spTree>
    <p:extLst>
      <p:ext uri="{BB962C8B-B14F-4D97-AF65-F5344CB8AC3E}">
        <p14:creationId xmlns:p14="http://schemas.microsoft.com/office/powerpoint/2010/main" val="74426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2AACFAB9-A995-C344-BB3B-93480B5A4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2638" y="1055688"/>
            <a:ext cx="8458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 use </a:t>
            </a:r>
            <a:r>
              <a:rPr lang="en-US" altLang="en-US" i="1" dirty="0">
                <a:ea typeface="ＭＳ Ｐゴシック" panose="020B0600070205080204" pitchFamily="34" charset="-128"/>
              </a:rPr>
              <a:t>tail recursion </a:t>
            </a:r>
            <a:r>
              <a:rPr lang="en-US" altLang="en-US" dirty="0">
                <a:ea typeface="ＭＳ Ｐゴシック" panose="020B0600070205080204" pitchFamily="34" charset="-128"/>
              </a:rPr>
              <a:t>for things that go on forever.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Numbers, e.g. 12, 123456,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Parameter lists, e.g. (parm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parm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,…,</a:t>
            </a:r>
            <a:r>
              <a:rPr lang="en-US" altLang="en-US" dirty="0" err="1">
                <a:ea typeface="ＭＳ Ｐゴシック" panose="020B0600070205080204" pitchFamily="34" charset="-128"/>
              </a:rPr>
              <a:t>parm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Variable names, e.g. dog, doggone,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Lists of things, e.g., schemes, facts, rules, queries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b="1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factList</a:t>
            </a:r>
            <a:r>
              <a:rPr lang="en-US" altLang="en-US" b="1" dirty="0"/>
              <a:t>	-&gt;	fact </a:t>
            </a:r>
            <a:r>
              <a:rPr lang="en-US" altLang="en-US" b="1" dirty="0" err="1"/>
              <a:t>factList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ruleList</a:t>
            </a:r>
            <a:r>
              <a:rPr lang="en-US" altLang="en-US" b="1" dirty="0"/>
              <a:t>	-&gt;	rule </a:t>
            </a:r>
            <a:r>
              <a:rPr lang="en-US" altLang="en-US" b="1" dirty="0" err="1"/>
              <a:t>ruleList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queryList</a:t>
            </a:r>
            <a:r>
              <a:rPr lang="en-US" altLang="en-US" b="1" dirty="0"/>
              <a:t>	-&gt;	query </a:t>
            </a:r>
            <a:r>
              <a:rPr lang="en-US" altLang="en-US" b="1" dirty="0" err="1"/>
              <a:t>queryList</a:t>
            </a:r>
            <a:r>
              <a:rPr lang="en-US" altLang="en-US" b="1" dirty="0"/>
              <a:t> | lambda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C7DE4-350D-F944-B6F9-059A5CAE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6" y="3754669"/>
            <a:ext cx="3971925" cy="1679575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5609" name="TextBox 9">
            <a:extLst>
              <a:ext uri="{FF2B5EF4-FFF2-40B4-BE49-F238E27FC236}">
                <a16:creationId xmlns:a16="http://schemas.microsoft.com/office/drawing/2014/main" id="{A72164B5-D5E3-8C4A-97D2-D22E97A9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3332394"/>
            <a:ext cx="2475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800000"/>
                </a:solidFill>
              </a:rPr>
              <a:t>    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22606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F166B4-BD3F-7A46-8078-C8068C64B9E9}"/>
              </a:ext>
            </a:extLst>
          </p:cNvPr>
          <p:cNvSpPr txBox="1">
            <a:spLocks/>
          </p:cNvSpPr>
          <p:nvPr/>
        </p:nvSpPr>
        <p:spPr>
          <a:xfrm>
            <a:off x="5067728" y="1825625"/>
            <a:ext cx="2007742" cy="2376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</p:spTree>
    <p:extLst>
      <p:ext uri="{BB962C8B-B14F-4D97-AF65-F5344CB8AC3E}">
        <p14:creationId xmlns:p14="http://schemas.microsoft.com/office/powerpoint/2010/main" val="170992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0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3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06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E29D21B-B782-0742-8151-EC01CC9611D6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7EFBF-61DF-524F-AA2F-FFA2061C5009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13B-281C-F54F-BC17-60AE218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180-7E89-5141-A4AA-C8C2B77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is solved using LL(1) grammars?</a:t>
            </a:r>
          </a:p>
          <a:p>
            <a:r>
              <a:rPr lang="en-US" dirty="0"/>
              <a:t>What two data structures are needed for top-down parsing?</a:t>
            </a:r>
          </a:p>
          <a:p>
            <a:r>
              <a:rPr lang="en-US" dirty="0"/>
              <a:t>What are FIRST sets?</a:t>
            </a:r>
          </a:p>
          <a:p>
            <a:r>
              <a:rPr lang="en-US" dirty="0"/>
              <a:t>What does a parse table do for us?</a:t>
            </a:r>
          </a:p>
          <a:p>
            <a:pPr lvl="1"/>
            <a:r>
              <a:rPr lang="en-US" dirty="0"/>
              <a:t>What do the rows mean?</a:t>
            </a:r>
          </a:p>
          <a:p>
            <a:pPr lvl="1"/>
            <a:r>
              <a:rPr lang="en-US" dirty="0"/>
              <a:t>What do the columns mean?</a:t>
            </a:r>
          </a:p>
          <a:p>
            <a:pPr lvl="1"/>
            <a:r>
              <a:rPr lang="en-US" dirty="0"/>
              <a:t>What do the cells mean?</a:t>
            </a:r>
          </a:p>
          <a:p>
            <a:pPr lvl="1"/>
            <a:r>
              <a:rPr lang="en-US" dirty="0"/>
              <a:t>How are FIRST sets of a production used to build a parse table?</a:t>
            </a:r>
          </a:p>
        </p:txBody>
      </p:sp>
    </p:spTree>
    <p:extLst>
      <p:ext uri="{BB962C8B-B14F-4D97-AF65-F5344CB8AC3E}">
        <p14:creationId xmlns:p14="http://schemas.microsoft.com/office/powerpoint/2010/main" val="154588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1126626" y="1829187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E29D21B-B782-0742-8151-EC01CC9611D6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2CE20C-0E5A-3240-BF8E-5045666EC661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78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2EA9B07-1457-4542-A117-3EB0D822D784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83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5989B788-ABB5-7E45-91F5-26EC84563496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scheme      </a:t>
            </a:r>
            <a:r>
              <a:rPr lang="en-US" dirty="0" err="1">
                <a:solidFill>
                  <a:srgbClr val="C00000"/>
                </a:solidFill>
              </a:rPr>
              <a:t>schemeList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5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818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8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6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311972" y="247298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99A4563-441A-F440-AF1E-880D836F8BFA}"/>
              </a:ext>
            </a:extLst>
          </p:cNvPr>
          <p:cNvSpPr txBox="1">
            <a:spLocks/>
          </p:cNvSpPr>
          <p:nvPr/>
        </p:nvSpPr>
        <p:spPr>
          <a:xfrm>
            <a:off x="5067728" y="1825625"/>
            <a:ext cx="2007742" cy="2376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54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factList</a:t>
            </a:r>
            <a:r>
              <a:rPr lang="en-US" altLang="en-US" dirty="0"/>
              <a:t>	-&gt;	fact </a:t>
            </a:r>
            <a:r>
              <a:rPr lang="en-US" altLang="en-US" dirty="0" err="1"/>
              <a:t>factList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ruleList</a:t>
            </a:r>
            <a:r>
              <a:rPr lang="en-US" altLang="en-US" dirty="0"/>
              <a:t>	-&gt;	rule </a:t>
            </a:r>
            <a:r>
              <a:rPr lang="en-US" altLang="en-US" dirty="0" err="1"/>
              <a:t>ruleList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queryList</a:t>
            </a:r>
            <a:r>
              <a:rPr lang="en-US" altLang="en-US" dirty="0"/>
              <a:t>	-&gt;	query </a:t>
            </a:r>
            <a:r>
              <a:rPr lang="en-US" altLang="en-US" dirty="0" err="1"/>
              <a:t>queryList</a:t>
            </a:r>
            <a:r>
              <a:rPr lang="en-US" altLang="en-US" dirty="0"/>
              <a:t> | lambda </a:t>
            </a:r>
          </a:p>
        </p:txBody>
      </p:sp>
    </p:spTree>
    <p:extLst>
      <p:ext uri="{BB962C8B-B14F-4D97-AF65-F5344CB8AC3E}">
        <p14:creationId xmlns:p14="http://schemas.microsoft.com/office/powerpoint/2010/main" val="9834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13B-281C-F54F-BC17-60AE218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180-7E89-5141-A4AA-C8C2B777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problem is solved using LL(1) grammars? </a:t>
            </a:r>
            <a:r>
              <a:rPr lang="en-US" i="1" dirty="0"/>
              <a:t>Always choose the correct production</a:t>
            </a:r>
            <a:endParaRPr lang="en-US" dirty="0"/>
          </a:p>
          <a:p>
            <a:r>
              <a:rPr lang="en-US" dirty="0"/>
              <a:t>What two data structures are needed for top-down parsing? </a:t>
            </a:r>
            <a:r>
              <a:rPr lang="en-US" i="1" dirty="0"/>
              <a:t>Stack and input string</a:t>
            </a:r>
            <a:endParaRPr lang="en-US" dirty="0"/>
          </a:p>
          <a:p>
            <a:r>
              <a:rPr lang="en-US" dirty="0"/>
              <a:t>What are FIRST sets? </a:t>
            </a:r>
            <a:r>
              <a:rPr lang="en-US" i="1" dirty="0"/>
              <a:t>First letter of strings produced by production</a:t>
            </a:r>
            <a:endParaRPr lang="en-US" dirty="0"/>
          </a:p>
          <a:p>
            <a:r>
              <a:rPr lang="en-US" dirty="0"/>
              <a:t>What does a parse table do for us?</a:t>
            </a:r>
          </a:p>
          <a:p>
            <a:pPr lvl="1"/>
            <a:r>
              <a:rPr lang="en-US" dirty="0"/>
              <a:t>What do the rows mean? </a:t>
            </a:r>
            <a:r>
              <a:rPr lang="en-US" i="1" dirty="0"/>
              <a:t>what is on the stack</a:t>
            </a:r>
            <a:endParaRPr lang="en-US" dirty="0"/>
          </a:p>
          <a:p>
            <a:pPr lvl="1"/>
            <a:r>
              <a:rPr lang="en-US" dirty="0"/>
              <a:t>What do the columns mean? </a:t>
            </a:r>
            <a:r>
              <a:rPr lang="en-US" i="1" dirty="0"/>
              <a:t>what character in input string is evaluated</a:t>
            </a:r>
            <a:endParaRPr lang="en-US" dirty="0"/>
          </a:p>
          <a:p>
            <a:pPr lvl="1"/>
            <a:r>
              <a:rPr lang="en-US" dirty="0"/>
              <a:t>What do the cells mean? </a:t>
            </a:r>
            <a:r>
              <a:rPr lang="en-US" i="1" dirty="0"/>
              <a:t>what to push onto the stack and what to do with input</a:t>
            </a:r>
            <a:endParaRPr lang="en-US" dirty="0"/>
          </a:p>
          <a:p>
            <a:pPr lvl="1"/>
            <a:r>
              <a:rPr lang="en-US" dirty="0"/>
              <a:t>How are FIRST sets of a production used to build a parse table? </a:t>
            </a:r>
            <a:r>
              <a:rPr lang="en-US" i="1" dirty="0"/>
              <a:t>what to push onto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8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</p:spTree>
    <p:extLst>
      <p:ext uri="{BB962C8B-B14F-4D97-AF65-F5344CB8AC3E}">
        <p14:creationId xmlns:p14="http://schemas.microsoft.com/office/powerpoint/2010/main" val="4004825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577332-3423-FA4D-BE16-613810597EFF}"/>
              </a:ext>
            </a:extLst>
          </p:cNvPr>
          <p:cNvSpPr/>
          <p:nvPr/>
        </p:nvSpPr>
        <p:spPr>
          <a:xfrm rot="1442531">
            <a:off x="4119950" y="1417957"/>
            <a:ext cx="5382249" cy="15915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5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1E61B-7964-BB1D-36A2-1E25F677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C040-EBC6-3B80-AC19-31B5A964B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8306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>
                <a:highlight>
                  <a:srgbClr val="FFFF00"/>
                </a:highlight>
              </a:rPr>
              <a:t>schemeList</a:t>
            </a:r>
            <a:r>
              <a:rPr lang="en-US" altLang="en-US" dirty="0">
                <a:highlight>
                  <a:srgbClr val="FFFF00"/>
                </a:highlight>
              </a:rPr>
              <a:t> is on the LHS of two productions. Which to choose?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87F0C-F2F0-E243-897C-66F5BDFFB1E6}"/>
              </a:ext>
            </a:extLst>
          </p:cNvPr>
          <p:cNvGrpSpPr/>
          <p:nvPr/>
        </p:nvGrpSpPr>
        <p:grpSpPr>
          <a:xfrm>
            <a:off x="1048226" y="5529532"/>
            <a:ext cx="8933974" cy="1057275"/>
            <a:chOff x="1284168" y="2503547"/>
            <a:chExt cx="8933974" cy="105727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F9B5CE-C239-734B-BF9E-6305C0C6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AFC432-B232-EF48-A5B6-B9A39825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082F83-FD5D-5D4E-B7E1-F9600297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836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FIRST(</a:t>
            </a:r>
            <a:r>
              <a:rPr lang="en-US" altLang="en-US" dirty="0" err="1"/>
              <a:t>schemeList</a:t>
            </a:r>
            <a:r>
              <a:rPr lang="en-US" altLang="en-US" dirty="0"/>
              <a:t>-&gt;	scheme </a:t>
            </a:r>
            <a:r>
              <a:rPr lang="en-US" altLang="en-US" dirty="0" err="1"/>
              <a:t>schemeList</a:t>
            </a:r>
            <a:r>
              <a:rPr lang="en-US" altLang="en-US" dirty="0"/>
              <a:t>) = {ID}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The FIRST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4844030" y="3585543"/>
            <a:ext cx="2721485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12E03-A102-284D-A234-D55D3A1A1DB2}"/>
              </a:ext>
            </a:extLst>
          </p:cNvPr>
          <p:cNvCxnSpPr>
            <a:cxnSpLocks/>
          </p:cNvCxnSpPr>
          <p:nvPr/>
        </p:nvCxnSpPr>
        <p:spPr>
          <a:xfrm flipV="1">
            <a:off x="7038898" y="4414312"/>
            <a:ext cx="0" cy="6598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87F0C-F2F0-E243-897C-66F5BDFFB1E6}"/>
              </a:ext>
            </a:extLst>
          </p:cNvPr>
          <p:cNvGrpSpPr/>
          <p:nvPr/>
        </p:nvGrpSpPr>
        <p:grpSpPr>
          <a:xfrm>
            <a:off x="1048226" y="5529532"/>
            <a:ext cx="8933974" cy="1057275"/>
            <a:chOff x="1284168" y="2503547"/>
            <a:chExt cx="8933974" cy="105727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F9B5CE-C239-734B-BF9E-6305C0C6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AFC432-B232-EF48-A5B6-B9A39825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082F83-FD5D-5D4E-B7E1-F9600297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44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FOLLOW(</a:t>
            </a:r>
            <a:r>
              <a:rPr lang="en-US" altLang="en-US" dirty="0" err="1"/>
              <a:t>schemeList</a:t>
            </a:r>
            <a:r>
              <a:rPr lang="en-US" altLang="en-US" dirty="0"/>
              <a:t>) = ?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The FOLLOW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7561414" y="3566091"/>
            <a:ext cx="1179816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12E03-A102-284D-A234-D55D3A1A1DB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7332814" y="4355872"/>
            <a:ext cx="401381" cy="6312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6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B7A0-2F59-11FB-FB4D-8FB8A7151EE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</p:spTree>
    <p:extLst>
      <p:ext uri="{BB962C8B-B14F-4D97-AF65-F5344CB8AC3E}">
        <p14:creationId xmlns:p14="http://schemas.microsoft.com/office/powerpoint/2010/main" val="269258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  <a:p>
            <a:r>
              <a:rPr lang="en-US" sz="2800" dirty="0"/>
              <a:t>Keep recursing (adding new schemes) if next input character is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444DC-468F-DE18-24B3-82EA465707C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1576-5F43-81C5-9912-5DFC1ABB0D4D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805552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287E3-BAE1-216B-107A-B5CBC7F2DE69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Stop recursing (adding new schemes) if next input character is FACTS</a:t>
            </a:r>
          </a:p>
          <a:p>
            <a:r>
              <a:rPr lang="en-US" sz="2800" dirty="0">
                <a:highlight>
                  <a:srgbClr val="FF00FF"/>
                </a:highlight>
              </a:rPr>
              <a:t>Keep recursing (adding new schemes) if next input character is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7CFE6-8168-8094-4D53-FB397C946A14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</p:spTree>
    <p:extLst>
      <p:ext uri="{BB962C8B-B14F-4D97-AF65-F5344CB8AC3E}">
        <p14:creationId xmlns:p14="http://schemas.microsoft.com/office/powerpoint/2010/main" val="154034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CE34A-6675-DD14-827B-D40C4991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FOLLOW Sets Look Like in a Parse Tree?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03AA-07B5-BF1D-4A06-5C8ED5F9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42654-FDED-E58E-0236-9F5CB553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– Review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1B0-6F4B-174E-297E-C894EDD1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4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">
            <a:extLst>
              <a:ext uri="{FF2B5EF4-FFF2-40B4-BE49-F238E27FC236}">
                <a16:creationId xmlns:a16="http://schemas.microsoft.com/office/drawing/2014/main" id="{FA5F10F0-AADB-6348-9650-75B122A7F1BC}"/>
              </a:ext>
            </a:extLst>
          </p:cNvPr>
          <p:cNvSpPr txBox="1">
            <a:spLocks noChangeArrowheads="1"/>
          </p:cNvSpPr>
          <p:nvPr/>
        </p:nvSpPr>
        <p:spPr>
          <a:xfrm>
            <a:off x="3020072" y="2038385"/>
            <a:ext cx="469745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Goal is to parse the string above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F0D7EAF-7F76-F94E-B7D2-756E5B13E1F8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338573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2AEC613E-A1F5-2E4A-B77B-353A970EA42D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019464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171353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939604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457393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834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3997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2310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818408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2F767-12C1-3F56-330A-7A1CDA4907FC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5A37DC4-2769-84DD-FD8D-C58F0938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9C592-A16F-A505-7802-41DE747930CE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5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501A5C-ECD7-938E-D944-F424EBAA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5BACD2-62B4-BBE8-365D-8F887B350937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F8912F-FBEC-D92D-B3BC-F0011B58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90F117-E890-19E9-7C6C-0902227801EB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37E8C86D-1B55-3200-3B71-47E80222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1128E-D6BC-0223-19F0-8AD3B8D8A80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24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55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2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66239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1D8CA7-EDCE-1203-BE22-DD23ABE2C9BF}"/>
              </a:ext>
            </a:extLst>
          </p:cNvPr>
          <p:cNvSpPr txBox="1"/>
          <p:nvPr/>
        </p:nvSpPr>
        <p:spPr>
          <a:xfrm>
            <a:off x="9733456" y="1283200"/>
            <a:ext cx="21999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FACTS terminal can legally follow the </a:t>
            </a:r>
            <a:r>
              <a:rPr lang="en-US" sz="2400" dirty="0" err="1"/>
              <a:t>schemeList</a:t>
            </a:r>
            <a:r>
              <a:rPr lang="en-US" sz="2400" dirty="0"/>
              <a:t> nonterminal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F8634-1C7F-B141-E827-A5799892883B}"/>
              </a:ext>
            </a:extLst>
          </p:cNvPr>
          <p:cNvSpPr txBox="1"/>
          <p:nvPr/>
        </p:nvSpPr>
        <p:spPr>
          <a:xfrm>
            <a:off x="9733456" y="3446071"/>
            <a:ext cx="21999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FACTS is not a descendent of </a:t>
            </a:r>
            <a:r>
              <a:rPr lang="en-US" sz="2400" dirty="0" err="1"/>
              <a:t>schemeList</a:t>
            </a:r>
            <a:r>
              <a:rPr lang="en-US" sz="2400" dirty="0"/>
              <a:t>. It is the “leftmost right cousin”</a:t>
            </a:r>
          </a:p>
        </p:txBody>
      </p:sp>
    </p:spTree>
    <p:extLst>
      <p:ext uri="{BB962C8B-B14F-4D97-AF65-F5344CB8AC3E}">
        <p14:creationId xmlns:p14="http://schemas.microsoft.com/office/powerpoint/2010/main" val="761492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F885D-80F1-4968-9F34-A08640D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here next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88710-DA98-8105-CA7E-ED33142FC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0D9878-E2BF-4B49-8F55-36D39A3BF737}"/>
              </a:ext>
            </a:extLst>
          </p:cNvPr>
          <p:cNvSpPr/>
          <p:nvPr/>
        </p:nvSpPr>
        <p:spPr>
          <a:xfrm>
            <a:off x="1143000" y="2355401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53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41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361" y="1739727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095050" y="1605372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</p:txBody>
      </p:sp>
    </p:spTree>
    <p:extLst>
      <p:ext uri="{BB962C8B-B14F-4D97-AF65-F5344CB8AC3E}">
        <p14:creationId xmlns:p14="http://schemas.microsoft.com/office/powerpoint/2010/main" val="318802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1336113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38827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8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3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20002634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9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formal definition: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955C2-6D4D-7D4B-9412-5E82A9E27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5953257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0573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7273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57F6E-F8D7-E893-F5EA-A501D24E6D27}"/>
              </a:ext>
            </a:extLst>
          </p:cNvPr>
          <p:cNvSpPr txBox="1"/>
          <p:nvPr/>
        </p:nvSpPr>
        <p:spPr>
          <a:xfrm>
            <a:off x="831850" y="3684147"/>
            <a:ext cx="880523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I’m going to skip these slides</a:t>
            </a:r>
          </a:p>
          <a:p>
            <a:r>
              <a:rPr lang="en-US" sz="4800" dirty="0"/>
              <a:t>but you can read them if they help</a:t>
            </a:r>
          </a:p>
        </p:txBody>
      </p:sp>
    </p:spTree>
    <p:extLst>
      <p:ext uri="{BB962C8B-B14F-4D97-AF65-F5344CB8AC3E}">
        <p14:creationId xmlns:p14="http://schemas.microsoft.com/office/powerpoint/2010/main" val="5521154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the starting nonterminal</a:t>
            </a:r>
          </a:p>
          <a:p>
            <a:r>
              <a:rPr lang="en-US" dirty="0"/>
              <a:t>t is a terminal</a:t>
            </a:r>
          </a:p>
          <a:p>
            <a:r>
              <a:rPr lang="en-US" dirty="0"/>
              <a:t>𝜔 is some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𝜈 is come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         means can be derived in zero or more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1F68-5145-B34C-9F44-F92D8CD0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23" y="3785394"/>
            <a:ext cx="4191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0AF01-6164-0245-B017-86355F0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608041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74847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246244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nonterminals</a:t>
            </a:r>
            <a:r>
              <a:rPr lang="en-US" dirty="0"/>
              <a:t> are on LHS of multiple productions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452664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7922891" y="1555702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8304431" y="1001241"/>
            <a:ext cx="14646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</a:t>
            </a:r>
          </a:p>
        </p:txBody>
      </p:sp>
    </p:spTree>
    <p:extLst>
      <p:ext uri="{BB962C8B-B14F-4D97-AF65-F5344CB8AC3E}">
        <p14:creationId xmlns:p14="http://schemas.microsoft.com/office/powerpoint/2010/main" val="322090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1615108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</p:spTree>
    <p:extLst>
      <p:ext uri="{BB962C8B-B14F-4D97-AF65-F5344CB8AC3E}">
        <p14:creationId xmlns:p14="http://schemas.microsoft.com/office/powerpoint/2010/main" val="607523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81A0F208-CBED-E349-8B6A-A56029790C38}"/>
              </a:ext>
            </a:extLst>
          </p:cNvPr>
          <p:cNvSpPr txBox="1">
            <a:spLocks noChangeArrowheads="1"/>
          </p:cNvSpPr>
          <p:nvPr/>
        </p:nvSpPr>
        <p:spPr>
          <a:xfrm>
            <a:off x="928835" y="102062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 is the starting nonterminal</a:t>
            </a:r>
          </a:p>
        </p:txBody>
      </p:sp>
    </p:spTree>
    <p:extLst>
      <p:ext uri="{BB962C8B-B14F-4D97-AF65-F5344CB8AC3E}">
        <p14:creationId xmlns:p14="http://schemas.microsoft.com/office/powerpoint/2010/main" val="14365008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70440" y="356806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stuff in the parse </a:t>
            </a:r>
          </a:p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tree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41467462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5905055" y="232831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nonterminal I’m interested in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35480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79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6123468" y="2534449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terminal that is placed in the FOLLOW set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220716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7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400633" y="240678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900BE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made up of other right cousins that can’t be next to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177172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AD238ADC-6690-E54F-B478-6B19D76ED590}"/>
              </a:ext>
            </a:extLst>
          </p:cNvPr>
          <p:cNvSpPr/>
          <p:nvPr/>
        </p:nvSpPr>
        <p:spPr>
          <a:xfrm rot="5400000">
            <a:off x="6499891" y="4366121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D3CAFA80-6117-2F45-93F2-CB6DD51422BB}"/>
              </a:ext>
            </a:extLst>
          </p:cNvPr>
          <p:cNvSpPr/>
          <p:nvPr/>
        </p:nvSpPr>
        <p:spPr>
          <a:xfrm rot="5400000">
            <a:off x="9778115" y="686181"/>
            <a:ext cx="400384" cy="2620357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87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</p:spTree>
    <p:extLst>
      <p:ext uri="{BB962C8B-B14F-4D97-AF65-F5344CB8AC3E}">
        <p14:creationId xmlns:p14="http://schemas.microsoft.com/office/powerpoint/2010/main" val="19134736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1772-5D07-494A-8087-CFAA82BA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3215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nonterminals</a:t>
            </a:r>
            <a:r>
              <a:rPr lang="en-US" dirty="0"/>
              <a:t> are on LHS of multiple productions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3175988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81A502-4CE0-F94B-A05E-C2D80EC6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2988096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CD80219-D008-164B-BF41-D609AE62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3227720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066866" y="3038956"/>
            <a:ext cx="4956819" cy="699199"/>
          </a:xfrm>
          <a:custGeom>
            <a:avLst/>
            <a:gdLst>
              <a:gd name="connsiteX0" fmla="*/ 1143489 w 4956819"/>
              <a:gd name="connsiteY0" fmla="*/ 23421 h 699199"/>
              <a:gd name="connsiteX1" fmla="*/ 1134862 w 4956819"/>
              <a:gd name="connsiteY1" fmla="*/ 299467 h 699199"/>
              <a:gd name="connsiteX2" fmla="*/ 306726 w 4956819"/>
              <a:gd name="connsiteY2" fmla="*/ 359852 h 699199"/>
              <a:gd name="connsiteX3" fmla="*/ 367111 w 4956819"/>
              <a:gd name="connsiteY3" fmla="*/ 670402 h 699199"/>
              <a:gd name="connsiteX4" fmla="*/ 4594055 w 4956819"/>
              <a:gd name="connsiteY4" fmla="*/ 644523 h 699199"/>
              <a:gd name="connsiteX5" fmla="*/ 4542296 w 4956819"/>
              <a:gd name="connsiteY5" fmla="*/ 308093 h 699199"/>
              <a:gd name="connsiteX6" fmla="*/ 2929157 w 4956819"/>
              <a:gd name="connsiteY6" fmla="*/ 49301 h 699199"/>
              <a:gd name="connsiteX7" fmla="*/ 1143489 w 4956819"/>
              <a:gd name="connsiteY7" fmla="*/ 23421 h 6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819" h="699199">
                <a:moveTo>
                  <a:pt x="1143489" y="23421"/>
                </a:moveTo>
                <a:cubicBezTo>
                  <a:pt x="844440" y="65115"/>
                  <a:pt x="1274322" y="243395"/>
                  <a:pt x="1134862" y="299467"/>
                </a:cubicBezTo>
                <a:cubicBezTo>
                  <a:pt x="995402" y="355539"/>
                  <a:pt x="434684" y="298030"/>
                  <a:pt x="306726" y="359852"/>
                </a:cubicBezTo>
                <a:cubicBezTo>
                  <a:pt x="178768" y="421674"/>
                  <a:pt x="-347444" y="622957"/>
                  <a:pt x="367111" y="670402"/>
                </a:cubicBezTo>
                <a:cubicBezTo>
                  <a:pt x="1081666" y="717847"/>
                  <a:pt x="3898191" y="704908"/>
                  <a:pt x="4594055" y="644523"/>
                </a:cubicBezTo>
                <a:cubicBezTo>
                  <a:pt x="5289919" y="584138"/>
                  <a:pt x="4819779" y="407297"/>
                  <a:pt x="4542296" y="308093"/>
                </a:cubicBezTo>
                <a:cubicBezTo>
                  <a:pt x="4264813" y="208889"/>
                  <a:pt x="3491312" y="99622"/>
                  <a:pt x="2929157" y="49301"/>
                </a:cubicBezTo>
                <a:cubicBezTo>
                  <a:pt x="2367002" y="-1020"/>
                  <a:pt x="1442538" y="-18273"/>
                  <a:pt x="1143489" y="23421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417" y="3462262"/>
            <a:ext cx="304800" cy="4667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9166601" y="3605559"/>
            <a:ext cx="538116" cy="565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7FA38B-7324-324E-A27B-102E52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{RULES}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4453944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32D-8ABC-D84B-807C-2747DED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FOLLOW Sets affect the parse table?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217F-A40A-014E-A386-23C10DC58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7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9D-B79D-804D-833E-9ED2F92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Table with FOLLOW Sets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D2904B-9C2B-304D-AF6D-36AAE1B7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55"/>
            <a:ext cx="12192000" cy="273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2E41-FF0A-3E43-A02A-24653662C4AB}"/>
              </a:ext>
            </a:extLst>
          </p:cNvPr>
          <p:cNvSpPr txBox="1"/>
          <p:nvPr/>
        </p:nvSpPr>
        <p:spPr>
          <a:xfrm>
            <a:off x="1316736" y="4913376"/>
            <a:ext cx="9191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</a:t>
            </a:r>
            <a:r>
              <a:rPr lang="en-US" dirty="0" err="1"/>
              <a:t>factList</a:t>
            </a:r>
            <a:r>
              <a:rPr lang="en-US" dirty="0"/>
              <a:t>) = FIRST(rule) = FIRST(</a:t>
            </a:r>
            <a:r>
              <a:rPr lang="en-US" dirty="0" err="1"/>
              <a:t>ruleList</a:t>
            </a:r>
            <a:r>
              <a:rPr lang="en-US" dirty="0"/>
              <a:t>) = FIRST(query)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</p:spTree>
    <p:extLst>
      <p:ext uri="{BB962C8B-B14F-4D97-AF65-F5344CB8AC3E}">
        <p14:creationId xmlns:p14="http://schemas.microsoft.com/office/powerpoint/2010/main" val="73734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39798359"/>
              </p:ext>
            </p:extLst>
          </p:nvPr>
        </p:nvGraphicFramePr>
        <p:xfrm>
          <a:off x="1731264" y="2895601"/>
          <a:ext cx="9936481" cy="3408293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90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18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103880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37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143133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97B73-25FC-1696-49FC-54A5BB16B1B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6819</Words>
  <Application>Microsoft Macintosh PowerPoint</Application>
  <PresentationFormat>Widescreen</PresentationFormat>
  <Paragraphs>1637</Paragraphs>
  <Slides>123</Slides>
  <Notes>26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Arial</vt:lpstr>
      <vt:lpstr>Calibri</vt:lpstr>
      <vt:lpstr>Calibri Light</vt:lpstr>
      <vt:lpstr>Courier New</vt:lpstr>
      <vt:lpstr>Times New Roman</vt:lpstr>
      <vt:lpstr>Office Theme</vt:lpstr>
      <vt:lpstr>FOLLOW Sets When to end recursion</vt:lpstr>
      <vt:lpstr>Overview and Due</vt:lpstr>
      <vt:lpstr>Self evaluation</vt:lpstr>
      <vt:lpstr>Self evaluation</vt:lpstr>
      <vt:lpstr>FIRST Sets – Review </vt:lpstr>
      <vt:lpstr>What is a Parser?</vt:lpstr>
      <vt:lpstr>A Parser needs a Grammar</vt:lpstr>
      <vt:lpstr>Some nonterminals are on LHS of multiple productions</vt:lpstr>
      <vt:lpstr>Some nonterminals are on LHS of multiple productions</vt:lpstr>
      <vt:lpstr>FIRST Sets tell me which production to use</vt:lpstr>
      <vt:lpstr>FIRST Sets tell me which production to use</vt:lpstr>
      <vt:lpstr>FIRST Sets tell me which production to use</vt:lpstr>
      <vt:lpstr>FIRST Sets tell me which production to use</vt:lpstr>
      <vt:lpstr>FIRST Sets tell me which production to use</vt:lpstr>
      <vt:lpstr>E  D | OEE O  + | * D  0 | 1 | 2 | 3</vt:lpstr>
      <vt:lpstr>E  D | OEE O  + | * D  0 | 1 | 2 | 3</vt:lpstr>
      <vt:lpstr>Two Data Structures </vt:lpstr>
      <vt:lpstr>Two Data Structures </vt:lpstr>
      <vt:lpstr>Two Data Structures </vt:lpstr>
      <vt:lpstr>Tail Recursion</vt:lpstr>
      <vt:lpstr>A Parser needs a Grammar</vt:lpstr>
      <vt:lpstr>A Parser needs a Grammar</vt:lpstr>
      <vt:lpstr>A Parser needs a Grammar</vt:lpstr>
      <vt:lpstr>Tail (Right) Recursion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Tail (Right) Recursion</vt:lpstr>
      <vt:lpstr>Tail (Right) Recursion</vt:lpstr>
      <vt:lpstr>Tail (Right) Recursion</vt:lpstr>
      <vt:lpstr>FOLLOW Sets</vt:lpstr>
      <vt:lpstr>Tail (Right) Recursion</vt:lpstr>
      <vt:lpstr>Tail (Right) Recursion</vt:lpstr>
      <vt:lpstr>Tail (Right) Recursion</vt:lpstr>
      <vt:lpstr>FOLLOW Sets – The Idea</vt:lpstr>
      <vt:lpstr>FOLLOW Sets – The Idea</vt:lpstr>
      <vt:lpstr>FOLLOW Sets – The Idea</vt:lpstr>
      <vt:lpstr>What do FOLLOW Sets Look Like in a Parse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Begin here next class</vt:lpstr>
      <vt:lpstr>Exercise: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FOLLOW Sets</vt:lpstr>
      <vt:lpstr>Exercise: FOLLOW Sets</vt:lpstr>
      <vt:lpstr>Formalizing FOLLOW Sets</vt:lpstr>
      <vt:lpstr>Formalizing FOLLOW Sets</vt:lpstr>
      <vt:lpstr>Formalizing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FOLLOW Sets</vt:lpstr>
      <vt:lpstr>Exercise: FOLLOW Sets</vt:lpstr>
      <vt:lpstr>Exercise: FOLLOW Sets</vt:lpstr>
      <vt:lpstr>Exercise: FOLLOW Sets</vt:lpstr>
      <vt:lpstr>Exercise: FOLLOW Sets</vt:lpstr>
      <vt:lpstr>How do FOLLOW Sets affect the parse table?</vt:lpstr>
      <vt:lpstr>Parse Table with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Note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195</cp:revision>
  <dcterms:created xsi:type="dcterms:W3CDTF">2020-09-01T17:51:58Z</dcterms:created>
  <dcterms:modified xsi:type="dcterms:W3CDTF">2023-10-02T21:30:21Z</dcterms:modified>
</cp:coreProperties>
</file>