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9"/>
  </p:notesMasterIdLst>
  <p:sldIdLst>
    <p:sldId id="693" r:id="rId2"/>
    <p:sldId id="634" r:id="rId3"/>
    <p:sldId id="704" r:id="rId4"/>
    <p:sldId id="257" r:id="rId5"/>
    <p:sldId id="635" r:id="rId6"/>
    <p:sldId id="631" r:id="rId7"/>
    <p:sldId id="696" r:id="rId8"/>
    <p:sldId id="695" r:id="rId9"/>
    <p:sldId id="694" r:id="rId10"/>
    <p:sldId id="632" r:id="rId11"/>
    <p:sldId id="633" r:id="rId12"/>
    <p:sldId id="272" r:id="rId13"/>
    <p:sldId id="273" r:id="rId14"/>
    <p:sldId id="274" r:id="rId15"/>
    <p:sldId id="275" r:id="rId16"/>
    <p:sldId id="276" r:id="rId17"/>
    <p:sldId id="278" r:id="rId18"/>
    <p:sldId id="697" r:id="rId19"/>
    <p:sldId id="698" r:id="rId20"/>
    <p:sldId id="469" r:id="rId21"/>
    <p:sldId id="644" r:id="rId22"/>
    <p:sldId id="595" r:id="rId23"/>
    <p:sldId id="645" r:id="rId24"/>
    <p:sldId id="597" r:id="rId25"/>
    <p:sldId id="598" r:id="rId26"/>
    <p:sldId id="596" r:id="rId27"/>
    <p:sldId id="599" r:id="rId28"/>
    <p:sldId id="674" r:id="rId29"/>
    <p:sldId id="699" r:id="rId30"/>
    <p:sldId id="574" r:id="rId31"/>
    <p:sldId id="646" r:id="rId32"/>
    <p:sldId id="600" r:id="rId33"/>
    <p:sldId id="602" r:id="rId34"/>
    <p:sldId id="647" r:id="rId35"/>
    <p:sldId id="666" r:id="rId36"/>
    <p:sldId id="648" r:id="rId37"/>
    <p:sldId id="603" r:id="rId38"/>
    <p:sldId id="649" r:id="rId39"/>
    <p:sldId id="604" r:id="rId40"/>
    <p:sldId id="605" r:id="rId41"/>
    <p:sldId id="670" r:id="rId42"/>
    <p:sldId id="606" r:id="rId43"/>
    <p:sldId id="607" r:id="rId44"/>
    <p:sldId id="608" r:id="rId45"/>
    <p:sldId id="671" r:id="rId46"/>
    <p:sldId id="672" r:id="rId47"/>
    <p:sldId id="609" r:id="rId48"/>
    <p:sldId id="610" r:id="rId49"/>
    <p:sldId id="650" r:id="rId50"/>
    <p:sldId id="651" r:id="rId51"/>
    <p:sldId id="613" r:id="rId52"/>
    <p:sldId id="652" r:id="rId53"/>
    <p:sldId id="653" r:id="rId54"/>
    <p:sldId id="654" r:id="rId55"/>
    <p:sldId id="618" r:id="rId56"/>
    <p:sldId id="655" r:id="rId57"/>
    <p:sldId id="619" r:id="rId58"/>
    <p:sldId id="656" r:id="rId59"/>
    <p:sldId id="622" r:id="rId60"/>
    <p:sldId id="658" r:id="rId61"/>
    <p:sldId id="701" r:id="rId62"/>
    <p:sldId id="660" r:id="rId63"/>
    <p:sldId id="673" r:id="rId64"/>
    <p:sldId id="675" r:id="rId65"/>
    <p:sldId id="700" r:id="rId66"/>
    <p:sldId id="661" r:id="rId67"/>
    <p:sldId id="662" r:id="rId68"/>
    <p:sldId id="663" r:id="rId69"/>
    <p:sldId id="664" r:id="rId70"/>
    <p:sldId id="587" r:id="rId71"/>
    <p:sldId id="534" r:id="rId72"/>
    <p:sldId id="535" r:id="rId73"/>
    <p:sldId id="536" r:id="rId74"/>
    <p:sldId id="537" r:id="rId75"/>
    <p:sldId id="702" r:id="rId76"/>
    <p:sldId id="538" r:id="rId77"/>
    <p:sldId id="539" r:id="rId78"/>
    <p:sldId id="540" r:id="rId79"/>
    <p:sldId id="541" r:id="rId80"/>
    <p:sldId id="545" r:id="rId81"/>
    <p:sldId id="570" r:id="rId82"/>
    <p:sldId id="544" r:id="rId83"/>
    <p:sldId id="546" r:id="rId84"/>
    <p:sldId id="665" r:id="rId85"/>
    <p:sldId id="679" r:id="rId86"/>
    <p:sldId id="676" r:id="rId87"/>
    <p:sldId id="680" r:id="rId88"/>
    <p:sldId id="681" r:id="rId89"/>
    <p:sldId id="682" r:id="rId90"/>
    <p:sldId id="683" r:id="rId91"/>
    <p:sldId id="684" r:id="rId92"/>
    <p:sldId id="685" r:id="rId93"/>
    <p:sldId id="686" r:id="rId94"/>
    <p:sldId id="687" r:id="rId95"/>
    <p:sldId id="688" r:id="rId96"/>
    <p:sldId id="689" r:id="rId97"/>
    <p:sldId id="690" r:id="rId98"/>
    <p:sldId id="677" r:id="rId99"/>
    <p:sldId id="547" r:id="rId100"/>
    <p:sldId id="548" r:id="rId101"/>
    <p:sldId id="549" r:id="rId102"/>
    <p:sldId id="550" r:id="rId103"/>
    <p:sldId id="551" r:id="rId104"/>
    <p:sldId id="625" r:id="rId105"/>
    <p:sldId id="703" r:id="rId106"/>
    <p:sldId id="555" r:id="rId107"/>
    <p:sldId id="556" r:id="rId10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68" autoAdjust="0"/>
    <p:restoredTop sz="94672"/>
  </p:normalViewPr>
  <p:slideViewPr>
    <p:cSldViewPr snapToGrid="0">
      <p:cViewPr varScale="1">
        <p:scale>
          <a:sx n="95" d="100"/>
          <a:sy n="95" d="100"/>
        </p:scale>
        <p:origin x="20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02CE4-7E19-4AF4-870A-2334F20841B3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893E0-53C4-48F2-B85A-166D3D1CB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19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Label stack and heap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893E0-53C4-48F2-B85A-166D3D1CBD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91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on recursive descent parsing with FOLLOW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893E0-53C4-48F2-B85A-166D3D1CBD8E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29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on recursive descent parsing with FOLLOW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893E0-53C4-48F2-B85A-166D3D1CBD8E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15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code is a simplified version of what is in the </a:t>
            </a:r>
            <a:r>
              <a:rPr lang="en-US" dirty="0" err="1"/>
              <a:t>Jupyter</a:t>
            </a:r>
            <a:r>
              <a:rPr lang="en-US" dirty="0"/>
              <a:t> notebook. Simplified to emphasize key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893E0-53C4-48F2-B85A-166D3D1CBD8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22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 versus return – pass allows the next statement to run. Return exits the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893E0-53C4-48F2-B85A-166D3D1CBD8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7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on recursive descent parsing with FOLLOW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893E0-53C4-48F2-B85A-166D3D1CBD8E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65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on recursive descent parsing with FOLLOW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893E0-53C4-48F2-B85A-166D3D1CBD8E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34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on recursive descent parsing with FOLLOW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893E0-53C4-48F2-B85A-166D3D1CBD8E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45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on recursive descent parsing with FOLLOW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893E0-53C4-48F2-B85A-166D3D1CBD8E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82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on recursive descent parsing with FOLLOW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893E0-53C4-48F2-B85A-166D3D1CBD8E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76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on recursive descent parsing with FOLLOW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893E0-53C4-48F2-B85A-166D3D1CBD8E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30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45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E95E55-01F5-444E-A9A9-33A5847A08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400800"/>
            <a:ext cx="2540000" cy="3048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Discussion #5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B89709-924B-644F-B2FF-DB018B5D28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00800"/>
            <a:ext cx="3860800" cy="3048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A7E9CA-ABF2-8449-99AA-EBCD7BEFE6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40800" y="6400800"/>
            <a:ext cx="2540000" cy="3048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A42E3FB-38A3-F842-8A33-EDE8CB00C782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314283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0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0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4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9E358-02A8-4ACC-A1AE-172032045477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suite.byu.edu/.Z3FE/cid-I4ezssz0M_oT/pages/id-ssbw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BBE1FA-DE6B-237D-2017-AB762721B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Recursive Descent Parsing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1475037-737A-4351-B989-1F0BC3E32E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236</a:t>
            </a:r>
          </a:p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2399485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3C1D-B2FF-1748-B09E-F8C1E56A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596"/>
            <a:ext cx="10515600" cy="1325563"/>
          </a:xfrm>
        </p:spPr>
        <p:txBody>
          <a:bodyPr/>
          <a:lstStyle/>
          <a:p>
            <a:r>
              <a:rPr lang="en-US" dirty="0"/>
              <a:t>Memory Organization in a Computer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4483AD-82B7-2947-874E-CEB080845E3C}"/>
              </a:ext>
            </a:extLst>
          </p:cNvPr>
          <p:cNvSpPr/>
          <p:nvPr/>
        </p:nvSpPr>
        <p:spPr>
          <a:xfrm>
            <a:off x="7399280" y="1165295"/>
            <a:ext cx="4253948" cy="5377070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7E261-92DF-7841-9470-5B7823CD1C92}"/>
              </a:ext>
            </a:extLst>
          </p:cNvPr>
          <p:cNvSpPr txBox="1"/>
          <p:nvPr/>
        </p:nvSpPr>
        <p:spPr>
          <a:xfrm>
            <a:off x="7399279" y="6123546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Operating System Stuff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1F708-5EBC-D043-A433-E3FEF77FC97D}"/>
              </a:ext>
            </a:extLst>
          </p:cNvPr>
          <p:cNvSpPr txBox="1"/>
          <p:nvPr/>
        </p:nvSpPr>
        <p:spPr>
          <a:xfrm>
            <a:off x="7399277" y="5723435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factorial(4)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37E6DC-F40C-8F43-8BE9-33CF1A5B759D}"/>
              </a:ext>
            </a:extLst>
          </p:cNvPr>
          <p:cNvCxnSpPr>
            <a:cxnSpLocks/>
          </p:cNvCxnSpPr>
          <p:nvPr/>
        </p:nvCxnSpPr>
        <p:spPr>
          <a:xfrm>
            <a:off x="7399280" y="4236891"/>
            <a:ext cx="4253948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A9FE2A-EF78-D84F-B32F-0D72655A5997}"/>
              </a:ext>
            </a:extLst>
          </p:cNvPr>
          <p:cNvCxnSpPr/>
          <p:nvPr/>
        </p:nvCxnSpPr>
        <p:spPr>
          <a:xfrm>
            <a:off x="7399276" y="3054761"/>
            <a:ext cx="4253948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79D4E-5FC2-8342-A773-5FF3CC103212}"/>
              </a:ext>
            </a:extLst>
          </p:cNvPr>
          <p:cNvCxnSpPr/>
          <p:nvPr/>
        </p:nvCxnSpPr>
        <p:spPr>
          <a:xfrm>
            <a:off x="9304638" y="3054761"/>
            <a:ext cx="0" cy="45372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77B223-7BA5-E544-AEF8-5C8814AC0093}"/>
              </a:ext>
            </a:extLst>
          </p:cNvPr>
          <p:cNvCxnSpPr>
            <a:cxnSpLocks/>
          </p:cNvCxnSpPr>
          <p:nvPr/>
        </p:nvCxnSpPr>
        <p:spPr>
          <a:xfrm flipV="1">
            <a:off x="9308757" y="3735861"/>
            <a:ext cx="0" cy="50103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B7B82-7216-504B-8D9E-8DAF9CC1DA77}"/>
              </a:ext>
            </a:extLst>
          </p:cNvPr>
          <p:cNvSpPr txBox="1"/>
          <p:nvPr/>
        </p:nvSpPr>
        <p:spPr>
          <a:xfrm>
            <a:off x="5666557" y="6049923"/>
            <a:ext cx="1732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Low address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59A2EA-158E-7249-949A-CE32207DA708}"/>
              </a:ext>
            </a:extLst>
          </p:cNvPr>
          <p:cNvSpPr txBox="1"/>
          <p:nvPr/>
        </p:nvSpPr>
        <p:spPr>
          <a:xfrm>
            <a:off x="5559465" y="1180984"/>
            <a:ext cx="1791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 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424DAC-85EF-FD43-8814-CEB22E97718C}"/>
              </a:ext>
            </a:extLst>
          </p:cNvPr>
          <p:cNvSpPr txBox="1"/>
          <p:nvPr/>
        </p:nvSpPr>
        <p:spPr>
          <a:xfrm>
            <a:off x="795344" y="2316780"/>
            <a:ext cx="3222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Recursion uses the 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935387-DB0B-7B4C-A45E-EA2E7594C5AE}"/>
              </a:ext>
            </a:extLst>
          </p:cNvPr>
          <p:cNvSpPr txBox="1"/>
          <p:nvPr/>
        </p:nvSpPr>
        <p:spPr>
          <a:xfrm>
            <a:off x="7399277" y="1153227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B1CC1E-75CB-0742-9446-0E621ACD5C4C}"/>
              </a:ext>
            </a:extLst>
          </p:cNvPr>
          <p:cNvSpPr txBox="1"/>
          <p:nvPr/>
        </p:nvSpPr>
        <p:spPr>
          <a:xfrm>
            <a:off x="7399273" y="1560046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8F1883-1452-094F-9242-FD5616B71D8A}"/>
              </a:ext>
            </a:extLst>
          </p:cNvPr>
          <p:cNvSpPr txBox="1"/>
          <p:nvPr/>
        </p:nvSpPr>
        <p:spPr>
          <a:xfrm>
            <a:off x="5170714" y="2155371"/>
            <a:ext cx="87876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Push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9C9ED0-8096-4140-B623-8EB6496DA239}"/>
              </a:ext>
            </a:extLst>
          </p:cNvPr>
          <p:cNvSpPr txBox="1"/>
          <p:nvPr/>
        </p:nvSpPr>
        <p:spPr>
          <a:xfrm>
            <a:off x="795344" y="3002935"/>
            <a:ext cx="38071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400" dirty="0"/>
              <a:t>def factorial(n: int) -&gt; int:</a:t>
            </a:r>
          </a:p>
          <a:p>
            <a:pPr fontAlgn="base"/>
            <a:r>
              <a:rPr lang="en-US" sz="2400" dirty="0"/>
              <a:t>     if n&gt;1:</a:t>
            </a:r>
          </a:p>
          <a:p>
            <a:pPr fontAlgn="base"/>
            <a:r>
              <a:rPr lang="en-US" sz="2400" dirty="0"/>
              <a:t>          return n * factorial(n-1)</a:t>
            </a:r>
          </a:p>
          <a:p>
            <a:pPr fontAlgn="base"/>
            <a:r>
              <a:rPr lang="en-US" sz="2400" dirty="0"/>
              <a:t>     else:</a:t>
            </a:r>
          </a:p>
          <a:p>
            <a:pPr fontAlgn="base"/>
            <a:r>
              <a:rPr lang="en-US" sz="2400" dirty="0"/>
              <a:t>          return 1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532146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2088-2B54-8C4C-B5C8-924A02F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4" y="1210104"/>
            <a:ext cx="3733800" cy="570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CC953A5-D874-4048-84CE-3FEC43B75C62}"/>
              </a:ext>
            </a:extLst>
          </p:cNvPr>
          <p:cNvSpPr/>
          <p:nvPr/>
        </p:nvSpPr>
        <p:spPr>
          <a:xfrm>
            <a:off x="6755036" y="3066898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5ABAA-010B-0F36-D639-33169701FB05}"/>
              </a:ext>
            </a:extLst>
          </p:cNvPr>
          <p:cNvSpPr txBox="1"/>
          <p:nvPr/>
        </p:nvSpPr>
        <p:spPr>
          <a:xfrm>
            <a:off x="2845211" y="2964168"/>
            <a:ext cx="390953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FACTS ∈ FOLLOW(</a:t>
            </a:r>
            <a:r>
              <a:rPr lang="en-US" sz="2400" dirty="0" err="1"/>
              <a:t>schemeList</a:t>
            </a:r>
            <a:r>
              <a:rPr lang="en-US" sz="2400" dirty="0"/>
              <a:t>)</a:t>
            </a:r>
          </a:p>
          <a:p>
            <a:r>
              <a:rPr lang="en-US" sz="2400" dirty="0"/>
              <a:t>Use lambda production</a:t>
            </a:r>
          </a:p>
        </p:txBody>
      </p:sp>
    </p:spTree>
    <p:extLst>
      <p:ext uri="{BB962C8B-B14F-4D97-AF65-F5344CB8AC3E}">
        <p14:creationId xmlns:p14="http://schemas.microsoft.com/office/powerpoint/2010/main" val="241843378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2088-2B54-8C4C-B5C8-924A02F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4" y="1210104"/>
            <a:ext cx="3733800" cy="570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CC953A5-D874-4048-84CE-3FEC43B75C62}"/>
              </a:ext>
            </a:extLst>
          </p:cNvPr>
          <p:cNvSpPr/>
          <p:nvPr/>
        </p:nvSpPr>
        <p:spPr>
          <a:xfrm>
            <a:off x="6755036" y="3066898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E50702-AB6F-A34F-9224-79B729591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" t="35088" r="59282" b="26991"/>
          <a:stretch/>
        </p:blipFill>
        <p:spPr>
          <a:xfrm>
            <a:off x="56383" y="2278433"/>
            <a:ext cx="5834751" cy="453378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0046EAA-B691-FA4B-AD5F-569C3F7E4D16}"/>
              </a:ext>
            </a:extLst>
          </p:cNvPr>
          <p:cNvSpPr/>
          <p:nvPr/>
        </p:nvSpPr>
        <p:spPr>
          <a:xfrm>
            <a:off x="1932481" y="2724132"/>
            <a:ext cx="2595975" cy="55949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0052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2088-2B54-8C4C-B5C8-924A02F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4" y="1210104"/>
            <a:ext cx="3733800" cy="570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CC953A5-D874-4048-84CE-3FEC43B75C62}"/>
              </a:ext>
            </a:extLst>
          </p:cNvPr>
          <p:cNvSpPr/>
          <p:nvPr/>
        </p:nvSpPr>
        <p:spPr>
          <a:xfrm>
            <a:off x="6755036" y="3366698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E50702-AB6F-A34F-9224-79B729591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" t="35088" r="59282" b="26991"/>
          <a:stretch/>
        </p:blipFill>
        <p:spPr>
          <a:xfrm>
            <a:off x="56383" y="2278433"/>
            <a:ext cx="5834751" cy="453378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315CF83-9923-D641-B897-06D4808B8FF6}"/>
              </a:ext>
            </a:extLst>
          </p:cNvPr>
          <p:cNvSpPr/>
          <p:nvPr/>
        </p:nvSpPr>
        <p:spPr>
          <a:xfrm>
            <a:off x="1976025" y="3645969"/>
            <a:ext cx="2595975" cy="55949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9570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factList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2088-2B54-8C4C-B5C8-924A02F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4" y="1210104"/>
            <a:ext cx="3733800" cy="570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CC953A5-D874-4048-84CE-3FEC43B75C62}"/>
              </a:ext>
            </a:extLst>
          </p:cNvPr>
          <p:cNvSpPr/>
          <p:nvPr/>
        </p:nvSpPr>
        <p:spPr>
          <a:xfrm>
            <a:off x="6755036" y="3666498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E50702-AB6F-A34F-9224-79B729591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" t="35088" r="59282" b="26991"/>
          <a:stretch/>
        </p:blipFill>
        <p:spPr>
          <a:xfrm>
            <a:off x="56383" y="2278433"/>
            <a:ext cx="5834751" cy="453378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68232F7-AA5F-B34C-A071-8693D907C8C3}"/>
              </a:ext>
            </a:extLst>
          </p:cNvPr>
          <p:cNvSpPr/>
          <p:nvPr/>
        </p:nvSpPr>
        <p:spPr>
          <a:xfrm>
            <a:off x="1796125" y="4265576"/>
            <a:ext cx="2595975" cy="55949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6067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factList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2088-2B54-8C4C-B5C8-924A02F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4" y="1210104"/>
            <a:ext cx="3733800" cy="570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CC953A5-D874-4048-84CE-3FEC43B75C62}"/>
              </a:ext>
            </a:extLst>
          </p:cNvPr>
          <p:cNvSpPr/>
          <p:nvPr/>
        </p:nvSpPr>
        <p:spPr>
          <a:xfrm>
            <a:off x="6755036" y="3666498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A5D963C-D03B-DD4B-B02B-FD5094D97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54" y="2601722"/>
            <a:ext cx="63373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6788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factList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2088-2B54-8C4C-B5C8-924A02F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4" y="1210104"/>
            <a:ext cx="3733800" cy="570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CC953A5-D874-4048-84CE-3FEC43B75C62}"/>
              </a:ext>
            </a:extLst>
          </p:cNvPr>
          <p:cNvSpPr/>
          <p:nvPr/>
        </p:nvSpPr>
        <p:spPr>
          <a:xfrm>
            <a:off x="6755036" y="3666498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A5D963C-D03B-DD4B-B02B-FD5094D97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54" y="2601722"/>
            <a:ext cx="6337300" cy="387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40D543-D38C-EF48-7674-81E4A92B9908}"/>
              </a:ext>
            </a:extLst>
          </p:cNvPr>
          <p:cNvSpPr txBox="1"/>
          <p:nvPr/>
        </p:nvSpPr>
        <p:spPr>
          <a:xfrm>
            <a:off x="2845504" y="3413301"/>
            <a:ext cx="344075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RULES ∈ FOLLOW(</a:t>
            </a:r>
            <a:r>
              <a:rPr lang="en-US" sz="2400" dirty="0" err="1"/>
              <a:t>factList</a:t>
            </a:r>
            <a:r>
              <a:rPr lang="en-US" sz="2400" dirty="0"/>
              <a:t>)</a:t>
            </a:r>
          </a:p>
          <a:p>
            <a:r>
              <a:rPr lang="en-US" sz="2400" dirty="0"/>
              <a:t>Use lambda production</a:t>
            </a:r>
          </a:p>
        </p:txBody>
      </p:sp>
    </p:spTree>
    <p:extLst>
      <p:ext uri="{BB962C8B-B14F-4D97-AF65-F5344CB8AC3E}">
        <p14:creationId xmlns:p14="http://schemas.microsoft.com/office/powerpoint/2010/main" val="54101830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2088-2B54-8C4C-B5C8-924A02F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4" y="1210104"/>
            <a:ext cx="3733800" cy="570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CC953A5-D874-4048-84CE-3FEC43B75C62}"/>
              </a:ext>
            </a:extLst>
          </p:cNvPr>
          <p:cNvSpPr/>
          <p:nvPr/>
        </p:nvSpPr>
        <p:spPr>
          <a:xfrm>
            <a:off x="6755036" y="3666498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E50702-AB6F-A34F-9224-79B729591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" t="35088" r="59282" b="26991"/>
          <a:stretch/>
        </p:blipFill>
        <p:spPr>
          <a:xfrm>
            <a:off x="56383" y="2278433"/>
            <a:ext cx="5834751" cy="453378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2866745D-3073-8E40-814F-732ADEF13707}"/>
              </a:ext>
            </a:extLst>
          </p:cNvPr>
          <p:cNvSpPr/>
          <p:nvPr/>
        </p:nvSpPr>
        <p:spPr>
          <a:xfrm>
            <a:off x="1796125" y="4853408"/>
            <a:ext cx="2595975" cy="55949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9536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2088-2B54-8C4C-B5C8-924A02F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4" y="1210104"/>
            <a:ext cx="3733800" cy="570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CC953A5-D874-4048-84CE-3FEC43B75C62}"/>
              </a:ext>
            </a:extLst>
          </p:cNvPr>
          <p:cNvSpPr/>
          <p:nvPr/>
        </p:nvSpPr>
        <p:spPr>
          <a:xfrm>
            <a:off x="6755036" y="3981290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E50702-AB6F-A34F-9224-79B729591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" t="35088" r="59282" b="26991"/>
          <a:stretch/>
        </p:blipFill>
        <p:spPr>
          <a:xfrm>
            <a:off x="56383" y="2278433"/>
            <a:ext cx="5834751" cy="453378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6AFB7F4-E47E-F348-8D4B-B4E2EF9E92D0}"/>
              </a:ext>
            </a:extLst>
          </p:cNvPr>
          <p:cNvSpPr/>
          <p:nvPr/>
        </p:nvSpPr>
        <p:spPr>
          <a:xfrm>
            <a:off x="1796125" y="5789580"/>
            <a:ext cx="2595975" cy="55949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68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3C1D-B2FF-1748-B09E-F8C1E56A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596"/>
            <a:ext cx="10515600" cy="1325563"/>
          </a:xfrm>
        </p:spPr>
        <p:txBody>
          <a:bodyPr/>
          <a:lstStyle/>
          <a:p>
            <a:r>
              <a:rPr lang="en-US" dirty="0"/>
              <a:t>Memory Organization in a Computer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4483AD-82B7-2947-874E-CEB080845E3C}"/>
              </a:ext>
            </a:extLst>
          </p:cNvPr>
          <p:cNvSpPr/>
          <p:nvPr/>
        </p:nvSpPr>
        <p:spPr>
          <a:xfrm>
            <a:off x="7399280" y="1165295"/>
            <a:ext cx="4253948" cy="5377070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7E261-92DF-7841-9470-5B7823CD1C92}"/>
              </a:ext>
            </a:extLst>
          </p:cNvPr>
          <p:cNvSpPr txBox="1"/>
          <p:nvPr/>
        </p:nvSpPr>
        <p:spPr>
          <a:xfrm>
            <a:off x="7399279" y="6123546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Operating System Stuff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1F708-5EBC-D043-A433-E3FEF77FC97D}"/>
              </a:ext>
            </a:extLst>
          </p:cNvPr>
          <p:cNvSpPr txBox="1"/>
          <p:nvPr/>
        </p:nvSpPr>
        <p:spPr>
          <a:xfrm>
            <a:off x="7399277" y="5723435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factorial(4)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37E6DC-F40C-8F43-8BE9-33CF1A5B759D}"/>
              </a:ext>
            </a:extLst>
          </p:cNvPr>
          <p:cNvCxnSpPr>
            <a:cxnSpLocks/>
          </p:cNvCxnSpPr>
          <p:nvPr/>
        </p:nvCxnSpPr>
        <p:spPr>
          <a:xfrm>
            <a:off x="7399280" y="4236891"/>
            <a:ext cx="4253948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A9FE2A-EF78-D84F-B32F-0D72655A5997}"/>
              </a:ext>
            </a:extLst>
          </p:cNvPr>
          <p:cNvCxnSpPr/>
          <p:nvPr/>
        </p:nvCxnSpPr>
        <p:spPr>
          <a:xfrm>
            <a:off x="7399276" y="3054761"/>
            <a:ext cx="4253948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79D4E-5FC2-8342-A773-5FF3CC103212}"/>
              </a:ext>
            </a:extLst>
          </p:cNvPr>
          <p:cNvCxnSpPr/>
          <p:nvPr/>
        </p:nvCxnSpPr>
        <p:spPr>
          <a:xfrm>
            <a:off x="9304638" y="3054761"/>
            <a:ext cx="0" cy="45372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77B223-7BA5-E544-AEF8-5C8814AC0093}"/>
              </a:ext>
            </a:extLst>
          </p:cNvPr>
          <p:cNvCxnSpPr>
            <a:cxnSpLocks/>
          </p:cNvCxnSpPr>
          <p:nvPr/>
        </p:nvCxnSpPr>
        <p:spPr>
          <a:xfrm flipV="1">
            <a:off x="9308757" y="3735861"/>
            <a:ext cx="0" cy="50103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B7B82-7216-504B-8D9E-8DAF9CC1DA77}"/>
              </a:ext>
            </a:extLst>
          </p:cNvPr>
          <p:cNvSpPr txBox="1"/>
          <p:nvPr/>
        </p:nvSpPr>
        <p:spPr>
          <a:xfrm>
            <a:off x="5666557" y="6049923"/>
            <a:ext cx="1732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Low address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59A2EA-158E-7249-949A-CE32207DA708}"/>
              </a:ext>
            </a:extLst>
          </p:cNvPr>
          <p:cNvSpPr txBox="1"/>
          <p:nvPr/>
        </p:nvSpPr>
        <p:spPr>
          <a:xfrm>
            <a:off x="5559465" y="1180984"/>
            <a:ext cx="1791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 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424DAC-85EF-FD43-8814-CEB22E97718C}"/>
              </a:ext>
            </a:extLst>
          </p:cNvPr>
          <p:cNvSpPr txBox="1"/>
          <p:nvPr/>
        </p:nvSpPr>
        <p:spPr>
          <a:xfrm>
            <a:off x="795344" y="2316780"/>
            <a:ext cx="3222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Recursion uses the 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935387-DB0B-7B4C-A45E-EA2E7594C5AE}"/>
              </a:ext>
            </a:extLst>
          </p:cNvPr>
          <p:cNvSpPr txBox="1"/>
          <p:nvPr/>
        </p:nvSpPr>
        <p:spPr>
          <a:xfrm>
            <a:off x="7399277" y="1153227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B1CC1E-75CB-0742-9446-0E621ACD5C4C}"/>
              </a:ext>
            </a:extLst>
          </p:cNvPr>
          <p:cNvSpPr txBox="1"/>
          <p:nvPr/>
        </p:nvSpPr>
        <p:spPr>
          <a:xfrm>
            <a:off x="7399273" y="1560046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0DF0E5-4E77-7C42-9557-E1B9B72E4B4D}"/>
              </a:ext>
            </a:extLst>
          </p:cNvPr>
          <p:cNvSpPr txBox="1"/>
          <p:nvPr/>
        </p:nvSpPr>
        <p:spPr>
          <a:xfrm>
            <a:off x="7399273" y="1958871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FA923E-FEC5-3142-A84B-3A0620D85977}"/>
              </a:ext>
            </a:extLst>
          </p:cNvPr>
          <p:cNvSpPr txBox="1"/>
          <p:nvPr/>
        </p:nvSpPr>
        <p:spPr>
          <a:xfrm>
            <a:off x="5170714" y="2155371"/>
            <a:ext cx="87876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Push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42B4E-EA20-DA15-3F13-1D51DF468A82}"/>
              </a:ext>
            </a:extLst>
          </p:cNvPr>
          <p:cNvSpPr txBox="1"/>
          <p:nvPr/>
        </p:nvSpPr>
        <p:spPr>
          <a:xfrm>
            <a:off x="795344" y="3002935"/>
            <a:ext cx="38071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400" dirty="0"/>
              <a:t>def factorial(n: int) -&gt; int:</a:t>
            </a:r>
          </a:p>
          <a:p>
            <a:pPr fontAlgn="base"/>
            <a:r>
              <a:rPr lang="en-US" sz="2400" dirty="0"/>
              <a:t>     if n&gt;1:</a:t>
            </a:r>
          </a:p>
          <a:p>
            <a:pPr fontAlgn="base"/>
            <a:r>
              <a:rPr lang="en-US" sz="2400" dirty="0"/>
              <a:t>          return n * factorial(n-1)</a:t>
            </a:r>
          </a:p>
          <a:p>
            <a:pPr fontAlgn="base"/>
            <a:r>
              <a:rPr lang="en-US" sz="2400" dirty="0"/>
              <a:t>     else:</a:t>
            </a:r>
          </a:p>
          <a:p>
            <a:pPr fontAlgn="base"/>
            <a:r>
              <a:rPr lang="en-US" sz="2400" dirty="0"/>
              <a:t>          return 1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286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3C1D-B2FF-1748-B09E-F8C1E56A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596"/>
            <a:ext cx="10515600" cy="1325563"/>
          </a:xfrm>
        </p:spPr>
        <p:txBody>
          <a:bodyPr/>
          <a:lstStyle/>
          <a:p>
            <a:r>
              <a:rPr lang="en-US" dirty="0"/>
              <a:t>Memory Organization in a Computer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4483AD-82B7-2947-874E-CEB080845E3C}"/>
              </a:ext>
            </a:extLst>
          </p:cNvPr>
          <p:cNvSpPr/>
          <p:nvPr/>
        </p:nvSpPr>
        <p:spPr>
          <a:xfrm>
            <a:off x="7399280" y="1165295"/>
            <a:ext cx="4253948" cy="5377070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7E261-92DF-7841-9470-5B7823CD1C92}"/>
              </a:ext>
            </a:extLst>
          </p:cNvPr>
          <p:cNvSpPr txBox="1"/>
          <p:nvPr/>
        </p:nvSpPr>
        <p:spPr>
          <a:xfrm>
            <a:off x="7399279" y="6123546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Operating System Stuff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1F708-5EBC-D043-A433-E3FEF77FC97D}"/>
              </a:ext>
            </a:extLst>
          </p:cNvPr>
          <p:cNvSpPr txBox="1"/>
          <p:nvPr/>
        </p:nvSpPr>
        <p:spPr>
          <a:xfrm>
            <a:off x="7399277" y="5723435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factorial(4)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37E6DC-F40C-8F43-8BE9-33CF1A5B759D}"/>
              </a:ext>
            </a:extLst>
          </p:cNvPr>
          <p:cNvCxnSpPr>
            <a:cxnSpLocks/>
          </p:cNvCxnSpPr>
          <p:nvPr/>
        </p:nvCxnSpPr>
        <p:spPr>
          <a:xfrm>
            <a:off x="7399280" y="4236891"/>
            <a:ext cx="4253948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A9FE2A-EF78-D84F-B32F-0D72655A5997}"/>
              </a:ext>
            </a:extLst>
          </p:cNvPr>
          <p:cNvCxnSpPr/>
          <p:nvPr/>
        </p:nvCxnSpPr>
        <p:spPr>
          <a:xfrm>
            <a:off x="7399276" y="3054761"/>
            <a:ext cx="4253948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79D4E-5FC2-8342-A773-5FF3CC103212}"/>
              </a:ext>
            </a:extLst>
          </p:cNvPr>
          <p:cNvCxnSpPr/>
          <p:nvPr/>
        </p:nvCxnSpPr>
        <p:spPr>
          <a:xfrm>
            <a:off x="9304638" y="3054761"/>
            <a:ext cx="0" cy="45372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77B223-7BA5-E544-AEF8-5C8814AC0093}"/>
              </a:ext>
            </a:extLst>
          </p:cNvPr>
          <p:cNvCxnSpPr>
            <a:cxnSpLocks/>
          </p:cNvCxnSpPr>
          <p:nvPr/>
        </p:nvCxnSpPr>
        <p:spPr>
          <a:xfrm flipV="1">
            <a:off x="9308757" y="3735861"/>
            <a:ext cx="0" cy="50103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B7B82-7216-504B-8D9E-8DAF9CC1DA77}"/>
              </a:ext>
            </a:extLst>
          </p:cNvPr>
          <p:cNvSpPr txBox="1"/>
          <p:nvPr/>
        </p:nvSpPr>
        <p:spPr>
          <a:xfrm>
            <a:off x="5666557" y="6049923"/>
            <a:ext cx="1732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Low address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59A2EA-158E-7249-949A-CE32207DA708}"/>
              </a:ext>
            </a:extLst>
          </p:cNvPr>
          <p:cNvSpPr txBox="1"/>
          <p:nvPr/>
        </p:nvSpPr>
        <p:spPr>
          <a:xfrm>
            <a:off x="5559465" y="1180984"/>
            <a:ext cx="1791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 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424DAC-85EF-FD43-8814-CEB22E97718C}"/>
              </a:ext>
            </a:extLst>
          </p:cNvPr>
          <p:cNvSpPr txBox="1"/>
          <p:nvPr/>
        </p:nvSpPr>
        <p:spPr>
          <a:xfrm>
            <a:off x="795344" y="2316780"/>
            <a:ext cx="3222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Recursion uses the 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935387-DB0B-7B4C-A45E-EA2E7594C5AE}"/>
              </a:ext>
            </a:extLst>
          </p:cNvPr>
          <p:cNvSpPr txBox="1"/>
          <p:nvPr/>
        </p:nvSpPr>
        <p:spPr>
          <a:xfrm>
            <a:off x="7399277" y="1153227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B1CC1E-75CB-0742-9446-0E621ACD5C4C}"/>
              </a:ext>
            </a:extLst>
          </p:cNvPr>
          <p:cNvSpPr txBox="1"/>
          <p:nvPr/>
        </p:nvSpPr>
        <p:spPr>
          <a:xfrm>
            <a:off x="7399273" y="1560046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0DF0E5-4E77-7C42-9557-E1B9B72E4B4D}"/>
              </a:ext>
            </a:extLst>
          </p:cNvPr>
          <p:cNvSpPr txBox="1"/>
          <p:nvPr/>
        </p:nvSpPr>
        <p:spPr>
          <a:xfrm>
            <a:off x="7399273" y="1958871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E46D13-49E4-9447-A7CA-7D79B1AC17B0}"/>
              </a:ext>
            </a:extLst>
          </p:cNvPr>
          <p:cNvSpPr txBox="1"/>
          <p:nvPr/>
        </p:nvSpPr>
        <p:spPr>
          <a:xfrm>
            <a:off x="7399273" y="234644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CD9105-1290-6644-8846-219B8F93B656}"/>
              </a:ext>
            </a:extLst>
          </p:cNvPr>
          <p:cNvSpPr txBox="1"/>
          <p:nvPr/>
        </p:nvSpPr>
        <p:spPr>
          <a:xfrm>
            <a:off x="5170714" y="2155371"/>
            <a:ext cx="87876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Push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759B48-5044-EC08-34C4-CCE5DDFD3445}"/>
              </a:ext>
            </a:extLst>
          </p:cNvPr>
          <p:cNvSpPr txBox="1"/>
          <p:nvPr/>
        </p:nvSpPr>
        <p:spPr>
          <a:xfrm>
            <a:off x="795344" y="3002935"/>
            <a:ext cx="38071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400" dirty="0"/>
              <a:t>def factorial(n: int) -&gt; int:</a:t>
            </a:r>
          </a:p>
          <a:p>
            <a:pPr fontAlgn="base"/>
            <a:r>
              <a:rPr lang="en-US" sz="2400" dirty="0"/>
              <a:t>     if n&gt;1:</a:t>
            </a:r>
          </a:p>
          <a:p>
            <a:pPr fontAlgn="base"/>
            <a:r>
              <a:rPr lang="en-US" sz="2400" dirty="0"/>
              <a:t>          return n * factorial(n-1)</a:t>
            </a:r>
          </a:p>
          <a:p>
            <a:pPr fontAlgn="base"/>
            <a:r>
              <a:rPr lang="en-US" sz="2400" dirty="0"/>
              <a:t>     else:</a:t>
            </a:r>
          </a:p>
          <a:p>
            <a:pPr fontAlgn="base"/>
            <a:r>
              <a:rPr lang="en-US" sz="2400" dirty="0"/>
              <a:t>          return 1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0230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3C1D-B2FF-1748-B09E-F8C1E56A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596"/>
            <a:ext cx="10515600" cy="1325563"/>
          </a:xfrm>
        </p:spPr>
        <p:txBody>
          <a:bodyPr/>
          <a:lstStyle/>
          <a:p>
            <a:r>
              <a:rPr lang="en-US" dirty="0"/>
              <a:t>Memory Organization in a Computer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4483AD-82B7-2947-874E-CEB080845E3C}"/>
              </a:ext>
            </a:extLst>
          </p:cNvPr>
          <p:cNvSpPr/>
          <p:nvPr/>
        </p:nvSpPr>
        <p:spPr>
          <a:xfrm>
            <a:off x="7399280" y="1165295"/>
            <a:ext cx="4253948" cy="5377070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7E261-92DF-7841-9470-5B7823CD1C92}"/>
              </a:ext>
            </a:extLst>
          </p:cNvPr>
          <p:cNvSpPr txBox="1"/>
          <p:nvPr/>
        </p:nvSpPr>
        <p:spPr>
          <a:xfrm>
            <a:off x="7399279" y="6123546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Operating System Stuff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1F708-5EBC-D043-A433-E3FEF77FC97D}"/>
              </a:ext>
            </a:extLst>
          </p:cNvPr>
          <p:cNvSpPr txBox="1"/>
          <p:nvPr/>
        </p:nvSpPr>
        <p:spPr>
          <a:xfrm>
            <a:off x="7399277" y="5723435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factorial(4)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37E6DC-F40C-8F43-8BE9-33CF1A5B759D}"/>
              </a:ext>
            </a:extLst>
          </p:cNvPr>
          <p:cNvCxnSpPr>
            <a:cxnSpLocks/>
          </p:cNvCxnSpPr>
          <p:nvPr/>
        </p:nvCxnSpPr>
        <p:spPr>
          <a:xfrm>
            <a:off x="7399280" y="4236891"/>
            <a:ext cx="4253948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A9FE2A-EF78-D84F-B32F-0D72655A5997}"/>
              </a:ext>
            </a:extLst>
          </p:cNvPr>
          <p:cNvCxnSpPr/>
          <p:nvPr/>
        </p:nvCxnSpPr>
        <p:spPr>
          <a:xfrm>
            <a:off x="7399276" y="3054761"/>
            <a:ext cx="4253948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79D4E-5FC2-8342-A773-5FF3CC103212}"/>
              </a:ext>
            </a:extLst>
          </p:cNvPr>
          <p:cNvCxnSpPr/>
          <p:nvPr/>
        </p:nvCxnSpPr>
        <p:spPr>
          <a:xfrm>
            <a:off x="9304638" y="3054761"/>
            <a:ext cx="0" cy="45372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77B223-7BA5-E544-AEF8-5C8814AC0093}"/>
              </a:ext>
            </a:extLst>
          </p:cNvPr>
          <p:cNvCxnSpPr>
            <a:cxnSpLocks/>
          </p:cNvCxnSpPr>
          <p:nvPr/>
        </p:nvCxnSpPr>
        <p:spPr>
          <a:xfrm flipV="1">
            <a:off x="9308757" y="3735861"/>
            <a:ext cx="0" cy="50103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B7B82-7216-504B-8D9E-8DAF9CC1DA77}"/>
              </a:ext>
            </a:extLst>
          </p:cNvPr>
          <p:cNvSpPr txBox="1"/>
          <p:nvPr/>
        </p:nvSpPr>
        <p:spPr>
          <a:xfrm>
            <a:off x="5666557" y="6049923"/>
            <a:ext cx="1732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Low address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59A2EA-158E-7249-949A-CE32207DA708}"/>
              </a:ext>
            </a:extLst>
          </p:cNvPr>
          <p:cNvSpPr txBox="1"/>
          <p:nvPr/>
        </p:nvSpPr>
        <p:spPr>
          <a:xfrm>
            <a:off x="5559465" y="1180984"/>
            <a:ext cx="1791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 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424DAC-85EF-FD43-8814-CEB22E97718C}"/>
              </a:ext>
            </a:extLst>
          </p:cNvPr>
          <p:cNvSpPr txBox="1"/>
          <p:nvPr/>
        </p:nvSpPr>
        <p:spPr>
          <a:xfrm>
            <a:off x="795344" y="2316780"/>
            <a:ext cx="3222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Recursion uses the 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935387-DB0B-7B4C-A45E-EA2E7594C5AE}"/>
              </a:ext>
            </a:extLst>
          </p:cNvPr>
          <p:cNvSpPr txBox="1"/>
          <p:nvPr/>
        </p:nvSpPr>
        <p:spPr>
          <a:xfrm>
            <a:off x="7399277" y="1153227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B1CC1E-75CB-0742-9446-0E621ACD5C4C}"/>
              </a:ext>
            </a:extLst>
          </p:cNvPr>
          <p:cNvSpPr txBox="1"/>
          <p:nvPr/>
        </p:nvSpPr>
        <p:spPr>
          <a:xfrm>
            <a:off x="7399273" y="1560046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0DF0E5-4E77-7C42-9557-E1B9B72E4B4D}"/>
              </a:ext>
            </a:extLst>
          </p:cNvPr>
          <p:cNvSpPr txBox="1"/>
          <p:nvPr/>
        </p:nvSpPr>
        <p:spPr>
          <a:xfrm>
            <a:off x="7399273" y="1958871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E46D13-49E4-9447-A7CA-7D79B1AC17B0}"/>
              </a:ext>
            </a:extLst>
          </p:cNvPr>
          <p:cNvSpPr txBox="1"/>
          <p:nvPr/>
        </p:nvSpPr>
        <p:spPr>
          <a:xfrm>
            <a:off x="7399273" y="234644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Factorial(1)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0A98C180-8965-E24C-8728-D080F8F7D702}"/>
              </a:ext>
            </a:extLst>
          </p:cNvPr>
          <p:cNvSpPr/>
          <p:nvPr/>
        </p:nvSpPr>
        <p:spPr>
          <a:xfrm>
            <a:off x="10552670" y="2100649"/>
            <a:ext cx="346065" cy="543697"/>
          </a:xfrm>
          <a:custGeom>
            <a:avLst/>
            <a:gdLst>
              <a:gd name="connsiteX0" fmla="*/ 24714 w 346065"/>
              <a:gd name="connsiteY0" fmla="*/ 543697 h 543697"/>
              <a:gd name="connsiteX1" fmla="*/ 345989 w 346065"/>
              <a:gd name="connsiteY1" fmla="*/ 234778 h 543697"/>
              <a:gd name="connsiteX2" fmla="*/ 0 w 346065"/>
              <a:gd name="connsiteY2" fmla="*/ 0 h 54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065" h="543697">
                <a:moveTo>
                  <a:pt x="24714" y="543697"/>
                </a:moveTo>
                <a:cubicBezTo>
                  <a:pt x="187411" y="434545"/>
                  <a:pt x="350108" y="325394"/>
                  <a:pt x="345989" y="234778"/>
                </a:cubicBezTo>
                <a:cubicBezTo>
                  <a:pt x="341870" y="144162"/>
                  <a:pt x="170935" y="72081"/>
                  <a:pt x="0" y="0"/>
                </a:cubicBezTo>
              </a:path>
            </a:pathLst>
          </a:custGeom>
          <a:noFill/>
          <a:ln w="349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CF96D1-67A4-344E-B5C7-44B18FC59249}"/>
              </a:ext>
            </a:extLst>
          </p:cNvPr>
          <p:cNvSpPr txBox="1"/>
          <p:nvPr/>
        </p:nvSpPr>
        <p:spPr>
          <a:xfrm>
            <a:off x="10905584" y="21184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62A7E7-1561-8542-8E00-F19A16325A7C}"/>
              </a:ext>
            </a:extLst>
          </p:cNvPr>
          <p:cNvSpPr txBox="1"/>
          <p:nvPr/>
        </p:nvSpPr>
        <p:spPr>
          <a:xfrm>
            <a:off x="5170714" y="2155371"/>
            <a:ext cx="73212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Pop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EE89F-11A6-24B4-0FC6-858BB252C946}"/>
              </a:ext>
            </a:extLst>
          </p:cNvPr>
          <p:cNvSpPr txBox="1"/>
          <p:nvPr/>
        </p:nvSpPr>
        <p:spPr>
          <a:xfrm>
            <a:off x="795344" y="3002935"/>
            <a:ext cx="38071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400" dirty="0"/>
              <a:t>def factorial(n: int) -&gt; int:</a:t>
            </a:r>
          </a:p>
          <a:p>
            <a:pPr fontAlgn="base"/>
            <a:r>
              <a:rPr lang="en-US" sz="2400" dirty="0"/>
              <a:t>     if n&gt;1:</a:t>
            </a:r>
          </a:p>
          <a:p>
            <a:pPr fontAlgn="base"/>
            <a:r>
              <a:rPr lang="en-US" sz="2400" dirty="0"/>
              <a:t>          return n * factorial(n-1)</a:t>
            </a:r>
          </a:p>
          <a:p>
            <a:pPr fontAlgn="base"/>
            <a:r>
              <a:rPr lang="en-US" sz="2400" dirty="0"/>
              <a:t>     else:</a:t>
            </a:r>
          </a:p>
          <a:p>
            <a:pPr fontAlgn="base"/>
            <a:r>
              <a:rPr lang="en-US" sz="2400" dirty="0"/>
              <a:t>          return 1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3673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3C1D-B2FF-1748-B09E-F8C1E56A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596"/>
            <a:ext cx="10515600" cy="1325563"/>
          </a:xfrm>
        </p:spPr>
        <p:txBody>
          <a:bodyPr/>
          <a:lstStyle/>
          <a:p>
            <a:r>
              <a:rPr lang="en-US" dirty="0"/>
              <a:t>Memory Organization in a Computer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4483AD-82B7-2947-874E-CEB080845E3C}"/>
              </a:ext>
            </a:extLst>
          </p:cNvPr>
          <p:cNvSpPr/>
          <p:nvPr/>
        </p:nvSpPr>
        <p:spPr>
          <a:xfrm>
            <a:off x="7399280" y="1165295"/>
            <a:ext cx="4253948" cy="5377070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7E261-92DF-7841-9470-5B7823CD1C92}"/>
              </a:ext>
            </a:extLst>
          </p:cNvPr>
          <p:cNvSpPr txBox="1"/>
          <p:nvPr/>
        </p:nvSpPr>
        <p:spPr>
          <a:xfrm>
            <a:off x="7399279" y="6123546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Operating System Stuff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1F708-5EBC-D043-A433-E3FEF77FC97D}"/>
              </a:ext>
            </a:extLst>
          </p:cNvPr>
          <p:cNvSpPr txBox="1"/>
          <p:nvPr/>
        </p:nvSpPr>
        <p:spPr>
          <a:xfrm>
            <a:off x="7399277" y="5723435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factorial(4)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37E6DC-F40C-8F43-8BE9-33CF1A5B759D}"/>
              </a:ext>
            </a:extLst>
          </p:cNvPr>
          <p:cNvCxnSpPr>
            <a:cxnSpLocks/>
          </p:cNvCxnSpPr>
          <p:nvPr/>
        </p:nvCxnSpPr>
        <p:spPr>
          <a:xfrm>
            <a:off x="7399280" y="4236891"/>
            <a:ext cx="4253948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A9FE2A-EF78-D84F-B32F-0D72655A5997}"/>
              </a:ext>
            </a:extLst>
          </p:cNvPr>
          <p:cNvCxnSpPr/>
          <p:nvPr/>
        </p:nvCxnSpPr>
        <p:spPr>
          <a:xfrm>
            <a:off x="7399276" y="3054761"/>
            <a:ext cx="4253948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79D4E-5FC2-8342-A773-5FF3CC103212}"/>
              </a:ext>
            </a:extLst>
          </p:cNvPr>
          <p:cNvCxnSpPr/>
          <p:nvPr/>
        </p:nvCxnSpPr>
        <p:spPr>
          <a:xfrm>
            <a:off x="9304638" y="3054761"/>
            <a:ext cx="0" cy="45372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77B223-7BA5-E544-AEF8-5C8814AC0093}"/>
              </a:ext>
            </a:extLst>
          </p:cNvPr>
          <p:cNvCxnSpPr>
            <a:cxnSpLocks/>
          </p:cNvCxnSpPr>
          <p:nvPr/>
        </p:nvCxnSpPr>
        <p:spPr>
          <a:xfrm flipV="1">
            <a:off x="9308757" y="3735861"/>
            <a:ext cx="0" cy="50103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B7B82-7216-504B-8D9E-8DAF9CC1DA77}"/>
              </a:ext>
            </a:extLst>
          </p:cNvPr>
          <p:cNvSpPr txBox="1"/>
          <p:nvPr/>
        </p:nvSpPr>
        <p:spPr>
          <a:xfrm>
            <a:off x="5666557" y="6049923"/>
            <a:ext cx="1732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Low address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59A2EA-158E-7249-949A-CE32207DA708}"/>
              </a:ext>
            </a:extLst>
          </p:cNvPr>
          <p:cNvSpPr txBox="1"/>
          <p:nvPr/>
        </p:nvSpPr>
        <p:spPr>
          <a:xfrm>
            <a:off x="5559465" y="1180984"/>
            <a:ext cx="1791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 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424DAC-85EF-FD43-8814-CEB22E97718C}"/>
              </a:ext>
            </a:extLst>
          </p:cNvPr>
          <p:cNvSpPr txBox="1"/>
          <p:nvPr/>
        </p:nvSpPr>
        <p:spPr>
          <a:xfrm>
            <a:off x="795344" y="2316780"/>
            <a:ext cx="3222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Recursion uses the 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935387-DB0B-7B4C-A45E-EA2E7594C5AE}"/>
              </a:ext>
            </a:extLst>
          </p:cNvPr>
          <p:cNvSpPr txBox="1"/>
          <p:nvPr/>
        </p:nvSpPr>
        <p:spPr>
          <a:xfrm>
            <a:off x="7399277" y="1153227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B1CC1E-75CB-0742-9446-0E621ACD5C4C}"/>
              </a:ext>
            </a:extLst>
          </p:cNvPr>
          <p:cNvSpPr txBox="1"/>
          <p:nvPr/>
        </p:nvSpPr>
        <p:spPr>
          <a:xfrm>
            <a:off x="7399273" y="1560046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0DF0E5-4E77-7C42-9557-E1B9B72E4B4D}"/>
              </a:ext>
            </a:extLst>
          </p:cNvPr>
          <p:cNvSpPr txBox="1"/>
          <p:nvPr/>
        </p:nvSpPr>
        <p:spPr>
          <a:xfrm>
            <a:off x="7399273" y="1958871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Factorial(2)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0A98C180-8965-E24C-8728-D080F8F7D702}"/>
              </a:ext>
            </a:extLst>
          </p:cNvPr>
          <p:cNvSpPr/>
          <p:nvPr/>
        </p:nvSpPr>
        <p:spPr>
          <a:xfrm>
            <a:off x="10552670" y="1729947"/>
            <a:ext cx="346065" cy="543697"/>
          </a:xfrm>
          <a:custGeom>
            <a:avLst/>
            <a:gdLst>
              <a:gd name="connsiteX0" fmla="*/ 24714 w 346065"/>
              <a:gd name="connsiteY0" fmla="*/ 543697 h 543697"/>
              <a:gd name="connsiteX1" fmla="*/ 345989 w 346065"/>
              <a:gd name="connsiteY1" fmla="*/ 234778 h 543697"/>
              <a:gd name="connsiteX2" fmla="*/ 0 w 346065"/>
              <a:gd name="connsiteY2" fmla="*/ 0 h 54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065" h="543697">
                <a:moveTo>
                  <a:pt x="24714" y="543697"/>
                </a:moveTo>
                <a:cubicBezTo>
                  <a:pt x="187411" y="434545"/>
                  <a:pt x="350108" y="325394"/>
                  <a:pt x="345989" y="234778"/>
                </a:cubicBezTo>
                <a:cubicBezTo>
                  <a:pt x="341870" y="144162"/>
                  <a:pt x="170935" y="72081"/>
                  <a:pt x="0" y="0"/>
                </a:cubicBezTo>
              </a:path>
            </a:pathLst>
          </a:custGeom>
          <a:noFill/>
          <a:ln w="349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CF96D1-67A4-344E-B5C7-44B18FC59249}"/>
              </a:ext>
            </a:extLst>
          </p:cNvPr>
          <p:cNvSpPr txBox="1"/>
          <p:nvPr/>
        </p:nvSpPr>
        <p:spPr>
          <a:xfrm>
            <a:off x="10905584" y="17477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2744FD-9442-194D-BE27-52D020B75DCD}"/>
              </a:ext>
            </a:extLst>
          </p:cNvPr>
          <p:cNvSpPr txBox="1"/>
          <p:nvPr/>
        </p:nvSpPr>
        <p:spPr>
          <a:xfrm>
            <a:off x="5170714" y="2155371"/>
            <a:ext cx="73212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Pop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118EE6-2A43-21FE-F822-C86EC2B5B8C6}"/>
              </a:ext>
            </a:extLst>
          </p:cNvPr>
          <p:cNvSpPr txBox="1"/>
          <p:nvPr/>
        </p:nvSpPr>
        <p:spPr>
          <a:xfrm>
            <a:off x="795344" y="3002935"/>
            <a:ext cx="38071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400" dirty="0"/>
              <a:t>def factorial(n: int) -&gt; int:</a:t>
            </a:r>
          </a:p>
          <a:p>
            <a:pPr fontAlgn="base"/>
            <a:r>
              <a:rPr lang="en-US" sz="2400" dirty="0"/>
              <a:t>     if n&gt;1:</a:t>
            </a:r>
          </a:p>
          <a:p>
            <a:pPr fontAlgn="base"/>
            <a:r>
              <a:rPr lang="en-US" sz="2400" dirty="0"/>
              <a:t>          return n * factorial(n-1)</a:t>
            </a:r>
          </a:p>
          <a:p>
            <a:pPr fontAlgn="base"/>
            <a:r>
              <a:rPr lang="en-US" sz="2400" dirty="0"/>
              <a:t>     else:</a:t>
            </a:r>
          </a:p>
          <a:p>
            <a:pPr fontAlgn="base"/>
            <a:r>
              <a:rPr lang="en-US" sz="2400" dirty="0"/>
              <a:t>          return 1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0668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3C1D-B2FF-1748-B09E-F8C1E56A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596"/>
            <a:ext cx="10515600" cy="1325563"/>
          </a:xfrm>
        </p:spPr>
        <p:txBody>
          <a:bodyPr/>
          <a:lstStyle/>
          <a:p>
            <a:r>
              <a:rPr lang="en-US" dirty="0"/>
              <a:t>Memory Organization in a Computer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4483AD-82B7-2947-874E-CEB080845E3C}"/>
              </a:ext>
            </a:extLst>
          </p:cNvPr>
          <p:cNvSpPr/>
          <p:nvPr/>
        </p:nvSpPr>
        <p:spPr>
          <a:xfrm>
            <a:off x="7399280" y="1165295"/>
            <a:ext cx="4253948" cy="5377070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7E261-92DF-7841-9470-5B7823CD1C92}"/>
              </a:ext>
            </a:extLst>
          </p:cNvPr>
          <p:cNvSpPr txBox="1"/>
          <p:nvPr/>
        </p:nvSpPr>
        <p:spPr>
          <a:xfrm>
            <a:off x="7399279" y="6123546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Operating System Stuff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1F708-5EBC-D043-A433-E3FEF77FC97D}"/>
              </a:ext>
            </a:extLst>
          </p:cNvPr>
          <p:cNvSpPr txBox="1"/>
          <p:nvPr/>
        </p:nvSpPr>
        <p:spPr>
          <a:xfrm>
            <a:off x="7399277" y="5723435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factorial(4)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37E6DC-F40C-8F43-8BE9-33CF1A5B759D}"/>
              </a:ext>
            </a:extLst>
          </p:cNvPr>
          <p:cNvCxnSpPr>
            <a:cxnSpLocks/>
          </p:cNvCxnSpPr>
          <p:nvPr/>
        </p:nvCxnSpPr>
        <p:spPr>
          <a:xfrm>
            <a:off x="7399280" y="4236891"/>
            <a:ext cx="4253948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A9FE2A-EF78-D84F-B32F-0D72655A5997}"/>
              </a:ext>
            </a:extLst>
          </p:cNvPr>
          <p:cNvCxnSpPr/>
          <p:nvPr/>
        </p:nvCxnSpPr>
        <p:spPr>
          <a:xfrm>
            <a:off x="7399276" y="3054761"/>
            <a:ext cx="4253948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79D4E-5FC2-8342-A773-5FF3CC103212}"/>
              </a:ext>
            </a:extLst>
          </p:cNvPr>
          <p:cNvCxnSpPr/>
          <p:nvPr/>
        </p:nvCxnSpPr>
        <p:spPr>
          <a:xfrm>
            <a:off x="9304638" y="3054761"/>
            <a:ext cx="0" cy="45372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77B223-7BA5-E544-AEF8-5C8814AC0093}"/>
              </a:ext>
            </a:extLst>
          </p:cNvPr>
          <p:cNvCxnSpPr>
            <a:cxnSpLocks/>
          </p:cNvCxnSpPr>
          <p:nvPr/>
        </p:nvCxnSpPr>
        <p:spPr>
          <a:xfrm flipV="1">
            <a:off x="9308757" y="3735861"/>
            <a:ext cx="0" cy="50103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B7B82-7216-504B-8D9E-8DAF9CC1DA77}"/>
              </a:ext>
            </a:extLst>
          </p:cNvPr>
          <p:cNvSpPr txBox="1"/>
          <p:nvPr/>
        </p:nvSpPr>
        <p:spPr>
          <a:xfrm>
            <a:off x="5666557" y="6049923"/>
            <a:ext cx="1732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Low address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59A2EA-158E-7249-949A-CE32207DA708}"/>
              </a:ext>
            </a:extLst>
          </p:cNvPr>
          <p:cNvSpPr txBox="1"/>
          <p:nvPr/>
        </p:nvSpPr>
        <p:spPr>
          <a:xfrm>
            <a:off x="5559465" y="1180984"/>
            <a:ext cx="1791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 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424DAC-85EF-FD43-8814-CEB22E97718C}"/>
              </a:ext>
            </a:extLst>
          </p:cNvPr>
          <p:cNvSpPr txBox="1"/>
          <p:nvPr/>
        </p:nvSpPr>
        <p:spPr>
          <a:xfrm>
            <a:off x="795344" y="2316780"/>
            <a:ext cx="3222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Recursion uses the 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935387-DB0B-7B4C-A45E-EA2E7594C5AE}"/>
              </a:ext>
            </a:extLst>
          </p:cNvPr>
          <p:cNvSpPr txBox="1"/>
          <p:nvPr/>
        </p:nvSpPr>
        <p:spPr>
          <a:xfrm>
            <a:off x="7399277" y="1153227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B1CC1E-75CB-0742-9446-0E621ACD5C4C}"/>
              </a:ext>
            </a:extLst>
          </p:cNvPr>
          <p:cNvSpPr txBox="1"/>
          <p:nvPr/>
        </p:nvSpPr>
        <p:spPr>
          <a:xfrm>
            <a:off x="7399273" y="1560046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Factorial(3)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0A98C180-8965-E24C-8728-D080F8F7D702}"/>
              </a:ext>
            </a:extLst>
          </p:cNvPr>
          <p:cNvSpPr/>
          <p:nvPr/>
        </p:nvSpPr>
        <p:spPr>
          <a:xfrm>
            <a:off x="10552670" y="1322172"/>
            <a:ext cx="346065" cy="543697"/>
          </a:xfrm>
          <a:custGeom>
            <a:avLst/>
            <a:gdLst>
              <a:gd name="connsiteX0" fmla="*/ 24714 w 346065"/>
              <a:gd name="connsiteY0" fmla="*/ 543697 h 543697"/>
              <a:gd name="connsiteX1" fmla="*/ 345989 w 346065"/>
              <a:gd name="connsiteY1" fmla="*/ 234778 h 543697"/>
              <a:gd name="connsiteX2" fmla="*/ 0 w 346065"/>
              <a:gd name="connsiteY2" fmla="*/ 0 h 54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065" h="543697">
                <a:moveTo>
                  <a:pt x="24714" y="543697"/>
                </a:moveTo>
                <a:cubicBezTo>
                  <a:pt x="187411" y="434545"/>
                  <a:pt x="350108" y="325394"/>
                  <a:pt x="345989" y="234778"/>
                </a:cubicBezTo>
                <a:cubicBezTo>
                  <a:pt x="341870" y="144162"/>
                  <a:pt x="170935" y="72081"/>
                  <a:pt x="0" y="0"/>
                </a:cubicBezTo>
              </a:path>
            </a:pathLst>
          </a:custGeom>
          <a:noFill/>
          <a:ln w="349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CF96D1-67A4-344E-B5C7-44B18FC59249}"/>
              </a:ext>
            </a:extLst>
          </p:cNvPr>
          <p:cNvSpPr txBox="1"/>
          <p:nvPr/>
        </p:nvSpPr>
        <p:spPr>
          <a:xfrm>
            <a:off x="10905584" y="13399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DE616E-A942-4F45-83B7-B6FC69B53EE1}"/>
              </a:ext>
            </a:extLst>
          </p:cNvPr>
          <p:cNvSpPr txBox="1"/>
          <p:nvPr/>
        </p:nvSpPr>
        <p:spPr>
          <a:xfrm>
            <a:off x="5170714" y="2155371"/>
            <a:ext cx="73212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Pop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DDD19-ADD1-E14D-F77B-CE77F0D30841}"/>
              </a:ext>
            </a:extLst>
          </p:cNvPr>
          <p:cNvSpPr txBox="1"/>
          <p:nvPr/>
        </p:nvSpPr>
        <p:spPr>
          <a:xfrm>
            <a:off x="795344" y="3002935"/>
            <a:ext cx="38071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400" dirty="0"/>
              <a:t>def factorial(n: int) -&gt; int:</a:t>
            </a:r>
          </a:p>
          <a:p>
            <a:pPr fontAlgn="base"/>
            <a:r>
              <a:rPr lang="en-US" sz="2400" dirty="0"/>
              <a:t>     if n&gt;1:</a:t>
            </a:r>
          </a:p>
          <a:p>
            <a:pPr fontAlgn="base"/>
            <a:r>
              <a:rPr lang="en-US" sz="2400" dirty="0"/>
              <a:t>          return n * factorial(n-1)</a:t>
            </a:r>
          </a:p>
          <a:p>
            <a:pPr fontAlgn="base"/>
            <a:r>
              <a:rPr lang="en-US" sz="2400" dirty="0"/>
              <a:t>     else:</a:t>
            </a:r>
          </a:p>
          <a:p>
            <a:pPr fontAlgn="base"/>
            <a:r>
              <a:rPr lang="en-US" sz="2400" dirty="0"/>
              <a:t>          return 1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1331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3C1D-B2FF-1748-B09E-F8C1E56A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596"/>
            <a:ext cx="10515600" cy="1325563"/>
          </a:xfrm>
        </p:spPr>
        <p:txBody>
          <a:bodyPr/>
          <a:lstStyle/>
          <a:p>
            <a:r>
              <a:rPr lang="en-US" dirty="0"/>
              <a:t>Memory Organization in a Computer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4483AD-82B7-2947-874E-CEB080845E3C}"/>
              </a:ext>
            </a:extLst>
          </p:cNvPr>
          <p:cNvSpPr/>
          <p:nvPr/>
        </p:nvSpPr>
        <p:spPr>
          <a:xfrm>
            <a:off x="7399280" y="1165295"/>
            <a:ext cx="4253948" cy="5377070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7E261-92DF-7841-9470-5B7823CD1C92}"/>
              </a:ext>
            </a:extLst>
          </p:cNvPr>
          <p:cNvSpPr txBox="1"/>
          <p:nvPr/>
        </p:nvSpPr>
        <p:spPr>
          <a:xfrm>
            <a:off x="7399279" y="6123546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Operating System Stuff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1F708-5EBC-D043-A433-E3FEF77FC97D}"/>
              </a:ext>
            </a:extLst>
          </p:cNvPr>
          <p:cNvSpPr txBox="1"/>
          <p:nvPr/>
        </p:nvSpPr>
        <p:spPr>
          <a:xfrm>
            <a:off x="7399277" y="5723435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factorial(4)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37E6DC-F40C-8F43-8BE9-33CF1A5B759D}"/>
              </a:ext>
            </a:extLst>
          </p:cNvPr>
          <p:cNvCxnSpPr>
            <a:cxnSpLocks/>
          </p:cNvCxnSpPr>
          <p:nvPr/>
        </p:nvCxnSpPr>
        <p:spPr>
          <a:xfrm>
            <a:off x="7399280" y="4236891"/>
            <a:ext cx="4253948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A9FE2A-EF78-D84F-B32F-0D72655A5997}"/>
              </a:ext>
            </a:extLst>
          </p:cNvPr>
          <p:cNvCxnSpPr/>
          <p:nvPr/>
        </p:nvCxnSpPr>
        <p:spPr>
          <a:xfrm>
            <a:off x="7399276" y="3054761"/>
            <a:ext cx="4253948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79D4E-5FC2-8342-A773-5FF3CC103212}"/>
              </a:ext>
            </a:extLst>
          </p:cNvPr>
          <p:cNvCxnSpPr/>
          <p:nvPr/>
        </p:nvCxnSpPr>
        <p:spPr>
          <a:xfrm>
            <a:off x="9304638" y="3054761"/>
            <a:ext cx="0" cy="45372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77B223-7BA5-E544-AEF8-5C8814AC0093}"/>
              </a:ext>
            </a:extLst>
          </p:cNvPr>
          <p:cNvCxnSpPr>
            <a:cxnSpLocks/>
          </p:cNvCxnSpPr>
          <p:nvPr/>
        </p:nvCxnSpPr>
        <p:spPr>
          <a:xfrm flipV="1">
            <a:off x="9308757" y="3735861"/>
            <a:ext cx="0" cy="50103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B7B82-7216-504B-8D9E-8DAF9CC1DA77}"/>
              </a:ext>
            </a:extLst>
          </p:cNvPr>
          <p:cNvSpPr txBox="1"/>
          <p:nvPr/>
        </p:nvSpPr>
        <p:spPr>
          <a:xfrm>
            <a:off x="5666557" y="6049923"/>
            <a:ext cx="1732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Low address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59A2EA-158E-7249-949A-CE32207DA708}"/>
              </a:ext>
            </a:extLst>
          </p:cNvPr>
          <p:cNvSpPr txBox="1"/>
          <p:nvPr/>
        </p:nvSpPr>
        <p:spPr>
          <a:xfrm>
            <a:off x="5559465" y="1180984"/>
            <a:ext cx="1791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 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424DAC-85EF-FD43-8814-CEB22E97718C}"/>
              </a:ext>
            </a:extLst>
          </p:cNvPr>
          <p:cNvSpPr txBox="1"/>
          <p:nvPr/>
        </p:nvSpPr>
        <p:spPr>
          <a:xfrm>
            <a:off x="795344" y="2316780"/>
            <a:ext cx="3222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Recursion uses the 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935387-DB0B-7B4C-A45E-EA2E7594C5AE}"/>
              </a:ext>
            </a:extLst>
          </p:cNvPr>
          <p:cNvSpPr txBox="1"/>
          <p:nvPr/>
        </p:nvSpPr>
        <p:spPr>
          <a:xfrm>
            <a:off x="7399277" y="1153227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Factorial(4)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0A98C180-8965-E24C-8728-D080F8F7D702}"/>
              </a:ext>
            </a:extLst>
          </p:cNvPr>
          <p:cNvSpPr/>
          <p:nvPr/>
        </p:nvSpPr>
        <p:spPr>
          <a:xfrm flipV="1">
            <a:off x="10578523" y="1296525"/>
            <a:ext cx="394378" cy="4610004"/>
          </a:xfrm>
          <a:custGeom>
            <a:avLst/>
            <a:gdLst>
              <a:gd name="connsiteX0" fmla="*/ 24714 w 346065"/>
              <a:gd name="connsiteY0" fmla="*/ 543697 h 543697"/>
              <a:gd name="connsiteX1" fmla="*/ 345989 w 346065"/>
              <a:gd name="connsiteY1" fmla="*/ 234778 h 543697"/>
              <a:gd name="connsiteX2" fmla="*/ 0 w 346065"/>
              <a:gd name="connsiteY2" fmla="*/ 0 h 54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065" h="543697">
                <a:moveTo>
                  <a:pt x="24714" y="543697"/>
                </a:moveTo>
                <a:cubicBezTo>
                  <a:pt x="187411" y="434545"/>
                  <a:pt x="350108" y="325394"/>
                  <a:pt x="345989" y="234778"/>
                </a:cubicBezTo>
                <a:cubicBezTo>
                  <a:pt x="341870" y="144162"/>
                  <a:pt x="170935" y="72081"/>
                  <a:pt x="0" y="0"/>
                </a:cubicBezTo>
              </a:path>
            </a:pathLst>
          </a:custGeom>
          <a:noFill/>
          <a:ln w="349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CF96D1-67A4-344E-B5C7-44B18FC59249}"/>
              </a:ext>
            </a:extLst>
          </p:cNvPr>
          <p:cNvSpPr txBox="1"/>
          <p:nvPr/>
        </p:nvSpPr>
        <p:spPr>
          <a:xfrm>
            <a:off x="10773247" y="173669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B2C9D1-1DE0-AC45-9A8E-F2FC67489640}"/>
              </a:ext>
            </a:extLst>
          </p:cNvPr>
          <p:cNvSpPr txBox="1"/>
          <p:nvPr/>
        </p:nvSpPr>
        <p:spPr>
          <a:xfrm>
            <a:off x="5170714" y="2155371"/>
            <a:ext cx="73212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Pop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FA159A-AF3D-F828-53C0-974999DBF6E4}"/>
              </a:ext>
            </a:extLst>
          </p:cNvPr>
          <p:cNvSpPr txBox="1"/>
          <p:nvPr/>
        </p:nvSpPr>
        <p:spPr>
          <a:xfrm>
            <a:off x="795344" y="3002935"/>
            <a:ext cx="38071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400" dirty="0"/>
              <a:t>def factorial(n: int) -&gt; int:</a:t>
            </a:r>
          </a:p>
          <a:p>
            <a:pPr fontAlgn="base"/>
            <a:r>
              <a:rPr lang="en-US" sz="2400" dirty="0"/>
              <a:t>     if n&gt;1:</a:t>
            </a:r>
          </a:p>
          <a:p>
            <a:pPr fontAlgn="base"/>
            <a:r>
              <a:rPr lang="en-US" sz="2400" dirty="0"/>
              <a:t>          return n * factorial(n-1)</a:t>
            </a:r>
          </a:p>
          <a:p>
            <a:pPr fontAlgn="base"/>
            <a:r>
              <a:rPr lang="en-US" sz="2400" dirty="0"/>
              <a:t>     else:</a:t>
            </a:r>
          </a:p>
          <a:p>
            <a:pPr fontAlgn="base"/>
            <a:r>
              <a:rPr lang="en-US" sz="2400" dirty="0"/>
              <a:t>          return 1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1726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15BF-0468-A64D-955C-1FA21593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6F94D-779A-2D4E-A59C-75C79BB2B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32264" cy="4351338"/>
          </a:xfrm>
        </p:spPr>
        <p:txBody>
          <a:bodyPr/>
          <a:lstStyle/>
          <a:p>
            <a:r>
              <a:rPr lang="en-US" dirty="0"/>
              <a:t>Recursive descent parsing keeps track of both the </a:t>
            </a:r>
            <a:r>
              <a:rPr lang="en-US" b="1" dirty="0"/>
              <a:t>input stream </a:t>
            </a:r>
            <a:r>
              <a:rPr lang="en-US" dirty="0"/>
              <a:t>and the </a:t>
            </a:r>
            <a:r>
              <a:rPr lang="en-US" b="1" dirty="0"/>
              <a:t>stack</a:t>
            </a:r>
            <a:r>
              <a:rPr lang="en-US" dirty="0"/>
              <a:t> </a:t>
            </a:r>
          </a:p>
          <a:p>
            <a:r>
              <a:rPr lang="en-US" dirty="0"/>
              <a:t>But recursive descent parsing uses recursion so that </a:t>
            </a:r>
            <a:r>
              <a:rPr lang="en-US" b="1" dirty="0"/>
              <a:t>the operating system manages the stack for us using the call-stack</a:t>
            </a:r>
          </a:p>
        </p:txBody>
      </p:sp>
    </p:spTree>
    <p:extLst>
      <p:ext uri="{BB962C8B-B14F-4D97-AF65-F5344CB8AC3E}">
        <p14:creationId xmlns:p14="http://schemas.microsoft.com/office/powerpoint/2010/main" val="189860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1FEDFF-0691-E4F1-70A7-3EE22BD5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the Stack and Input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A1758-F2BA-BBC5-4FE4-45D74A73D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67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1FEDFF-0691-E4F1-70A7-3EE22BD5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Stack and Input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A638F8-0C72-F06C-83D8-78FC1E5233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Parse Table</a:t>
            </a:r>
          </a:p>
          <a:p>
            <a:r>
              <a:rPr lang="en-US" dirty="0"/>
              <a:t>Input: we manage</a:t>
            </a:r>
          </a:p>
          <a:p>
            <a:r>
              <a:rPr lang="en-US" dirty="0"/>
              <a:t>Stack: we manage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90B34-4F49-B360-4736-C7CFCFACC4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Recursive Descent Parsing</a:t>
            </a:r>
          </a:p>
          <a:p>
            <a:r>
              <a:rPr lang="en-US" dirty="0"/>
              <a:t>Input: we manage</a:t>
            </a:r>
          </a:p>
          <a:p>
            <a:r>
              <a:rPr lang="en-US" dirty="0"/>
              <a:t>Stack: operating system manages</a:t>
            </a:r>
          </a:p>
        </p:txBody>
      </p:sp>
    </p:spTree>
    <p:extLst>
      <p:ext uri="{BB962C8B-B14F-4D97-AF65-F5344CB8AC3E}">
        <p14:creationId xmlns:p14="http://schemas.microsoft.com/office/powerpoint/2010/main" val="237324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20E7-CA81-D647-9B05-4570EEBB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Due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43901-01A1-1A4D-8E71-B8E598F25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The stack</a:t>
            </a:r>
          </a:p>
          <a:p>
            <a:pPr lvl="1"/>
            <a:r>
              <a:rPr lang="en-US" dirty="0"/>
              <a:t>Recursive descent parsing versus table driven parsing (via parse table)</a:t>
            </a:r>
          </a:p>
          <a:p>
            <a:pPr lvl="1"/>
            <a:r>
              <a:rPr lang="en-US" dirty="0"/>
              <a:t>Each nonterminal gets a method</a:t>
            </a:r>
          </a:p>
          <a:p>
            <a:pPr lvl="1"/>
            <a:r>
              <a:rPr lang="en-US" dirty="0"/>
              <a:t>Code structure</a:t>
            </a:r>
          </a:p>
          <a:p>
            <a:r>
              <a:rPr lang="en-US" dirty="0"/>
              <a:t>Due</a:t>
            </a:r>
          </a:p>
          <a:p>
            <a:pPr lvl="1"/>
            <a:r>
              <a:rPr lang="en-US" dirty="0"/>
              <a:t>Homework 7 due today</a:t>
            </a:r>
          </a:p>
          <a:p>
            <a:pPr lvl="1"/>
            <a:r>
              <a:rPr lang="en-US" dirty="0"/>
              <a:t>Homework 8 due Monday</a:t>
            </a:r>
          </a:p>
          <a:p>
            <a:pPr lvl="1"/>
            <a:r>
              <a:rPr lang="en-US" dirty="0"/>
              <a:t>Homework 9a and 9b due Wednesday</a:t>
            </a:r>
          </a:p>
          <a:p>
            <a:pPr lvl="1"/>
            <a:r>
              <a:rPr lang="en-US" dirty="0"/>
              <a:t>Project 2 due Monday, 16 October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92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267200" cy="18288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2642" name="Text Box 115">
            <a:extLst>
              <a:ext uri="{FF2B5EF4-FFF2-40B4-BE49-F238E27FC236}">
                <a16:creationId xmlns:a16="http://schemas.microsoft.com/office/drawing/2014/main" id="{00CAD5FB-F25B-8E45-AE89-37C2FB419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984168"/>
            <a:ext cx="114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 V</a:t>
            </a:r>
            <a:r>
              <a:rPr lang="en-US" altLang="en-US" sz="2400" dirty="0">
                <a:sym typeface="Symbol" pitchFamily="2" charset="2"/>
              </a:rPr>
              <a:t>{#}</a:t>
            </a:r>
          </a:p>
        </p:txBody>
      </p:sp>
      <p:sp>
        <p:nvSpPr>
          <p:cNvPr id="22643" name="Text Box 116">
            <a:extLst>
              <a:ext uri="{FF2B5EF4-FFF2-40B4-BE49-F238E27FC236}">
                <a16:creationId xmlns:a16="http://schemas.microsoft.com/office/drawing/2014/main" id="{B4570256-D679-9242-BD03-ACFCCB1C8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9429" y="2064604"/>
            <a:ext cx="185057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 T </a:t>
            </a:r>
            <a:r>
              <a:rPr lang="en-US" altLang="en-US" sz="2400" dirty="0">
                <a:sym typeface="Symbol" pitchFamily="2" charset="2"/>
              </a:rPr>
              <a:t>{#}</a:t>
            </a:r>
          </a:p>
        </p:txBody>
      </p:sp>
    </p:spTree>
    <p:extLst>
      <p:ext uri="{BB962C8B-B14F-4D97-AF65-F5344CB8AC3E}">
        <p14:creationId xmlns:p14="http://schemas.microsoft.com/office/powerpoint/2010/main" val="3400602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C6D9A-10A3-7B46-BC72-FDC2F50D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 – Key Idea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071D6-FD78-5149-BC99-5C780C09A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Encode each non-terminal, </a:t>
            </a:r>
            <a:r>
              <a:rPr lang="en-US" i="1" dirty="0"/>
              <a:t>A</a:t>
            </a:r>
            <a:r>
              <a:rPr lang="en-US" dirty="0"/>
              <a:t>, as its own method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Calling </a:t>
            </a:r>
            <a:r>
              <a:rPr lang="en-US" dirty="0"/>
              <a:t>the non-terminal’s method </a:t>
            </a:r>
            <a:r>
              <a:rPr lang="en-US" b="1" dirty="0"/>
              <a:t>pushes</a:t>
            </a:r>
            <a:r>
              <a:rPr lang="en-US" dirty="0"/>
              <a:t> it onto the stack</a:t>
            </a:r>
          </a:p>
          <a:p>
            <a:pPr lvl="1"/>
            <a:endParaRPr lang="en-US" i="1" dirty="0"/>
          </a:p>
          <a:p>
            <a:r>
              <a:rPr lang="en-US" i="1" dirty="0"/>
              <a:t>Returning</a:t>
            </a:r>
            <a:r>
              <a:rPr lang="en-US" dirty="0"/>
              <a:t> from the method </a:t>
            </a:r>
            <a:r>
              <a:rPr lang="en-US" b="1" i="1" dirty="0"/>
              <a:t>pops</a:t>
            </a:r>
            <a:r>
              <a:rPr lang="en-US" dirty="0"/>
              <a:t> the non-terminal from the stack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5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EA7-FD09-49AE-7642-F6E2CE9B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Parser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3C27F6B-FDBA-F9AF-3B9B-9ED07F364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0549"/>
            <a:ext cx="9445919" cy="5092326"/>
          </a:xfr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D2D1208-7B40-E0B4-3D6D-E443838F0F11}"/>
              </a:ext>
            </a:extLst>
          </p:cNvPr>
          <p:cNvSpPr txBox="1">
            <a:spLocks noChangeArrowheads="1"/>
          </p:cNvSpPr>
          <p:nvPr/>
        </p:nvSpPr>
        <p:spPr>
          <a:xfrm>
            <a:off x="9220200" y="27668"/>
            <a:ext cx="30892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>
                <a:ea typeface="ＭＳ Ｐゴシック" panose="020B0600070205080204" pitchFamily="34" charset="-128"/>
              </a:rPr>
              <a:t> </a:t>
            </a:r>
            <a:r>
              <a:rPr lang="en-US" altLang="en-US" sz="3200">
                <a:ea typeface="ＭＳ Ｐゴシック" panose="020B0600070205080204" pitchFamily="34" charset="-128"/>
                <a:sym typeface="Symbol" pitchFamily="2" charset="2"/>
              </a:rPr>
              <a:t> N | OEE</a:t>
            </a:r>
            <a:br>
              <a:rPr lang="en-US" altLang="en-US" sz="320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  <a:endParaRPr lang="en-US" altLang="en-US" sz="32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31668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b="1" dirty="0">
                <a:solidFill>
                  <a:srgbClr val="C00000"/>
                </a:solidFill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D5E75F-2DC6-784D-9B83-445CD0A2DFAF}"/>
              </a:ext>
            </a:extLst>
          </p:cNvPr>
          <p:cNvSpPr txBox="1">
            <a:spLocks noChangeArrowheads="1"/>
          </p:cNvSpPr>
          <p:nvPr/>
        </p:nvSpPr>
        <p:spPr>
          <a:xfrm>
            <a:off x="4828082" y="365125"/>
            <a:ext cx="65257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Each non-terminal needs a method</a:t>
            </a: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EF11F05-DB04-F4CD-4FD6-B92B87D8C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3" y="1882174"/>
            <a:ext cx="11063472" cy="406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89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b="1" dirty="0">
                <a:solidFill>
                  <a:srgbClr val="C00000"/>
                </a:solidFill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D5E75F-2DC6-784D-9B83-445CD0A2DFAF}"/>
              </a:ext>
            </a:extLst>
          </p:cNvPr>
          <p:cNvSpPr txBox="1">
            <a:spLocks noChangeArrowheads="1"/>
          </p:cNvSpPr>
          <p:nvPr/>
        </p:nvSpPr>
        <p:spPr>
          <a:xfrm>
            <a:off x="4828082" y="365125"/>
            <a:ext cx="65257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Each non-terminal needs a method</a:t>
            </a: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EF11F05-DB04-F4CD-4FD6-B92B87D8C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3" y="1882174"/>
            <a:ext cx="11063472" cy="406142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6E91011-E50A-05AE-E649-7F4DE12E79E4}"/>
              </a:ext>
            </a:extLst>
          </p:cNvPr>
          <p:cNvSpPr/>
          <p:nvPr/>
        </p:nvSpPr>
        <p:spPr>
          <a:xfrm>
            <a:off x="1586995" y="1143000"/>
            <a:ext cx="470406" cy="471488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9B280A-B1F3-D59F-3F50-1D182DCB620A}"/>
              </a:ext>
            </a:extLst>
          </p:cNvPr>
          <p:cNvSpPr/>
          <p:nvPr/>
        </p:nvSpPr>
        <p:spPr>
          <a:xfrm>
            <a:off x="6590723" y="2932622"/>
            <a:ext cx="470406" cy="471488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31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b="1" dirty="0">
                <a:solidFill>
                  <a:srgbClr val="C00000"/>
                </a:solidFill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D5E75F-2DC6-784D-9B83-445CD0A2DFAF}"/>
              </a:ext>
            </a:extLst>
          </p:cNvPr>
          <p:cNvSpPr txBox="1">
            <a:spLocks noChangeArrowheads="1"/>
          </p:cNvSpPr>
          <p:nvPr/>
        </p:nvSpPr>
        <p:spPr>
          <a:xfrm>
            <a:off x="4828082" y="365125"/>
            <a:ext cx="65257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Each non-terminal needs a method</a:t>
            </a: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EF11F05-DB04-F4CD-4FD6-B92B87D8C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3" y="1882174"/>
            <a:ext cx="11063472" cy="406142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6E91011-E50A-05AE-E649-7F4DE12E79E4}"/>
              </a:ext>
            </a:extLst>
          </p:cNvPr>
          <p:cNvSpPr/>
          <p:nvPr/>
        </p:nvSpPr>
        <p:spPr>
          <a:xfrm>
            <a:off x="2079224" y="1163595"/>
            <a:ext cx="470406" cy="471488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9B280A-B1F3-D59F-3F50-1D182DCB620A}"/>
              </a:ext>
            </a:extLst>
          </p:cNvPr>
          <p:cNvSpPr/>
          <p:nvPr/>
        </p:nvSpPr>
        <p:spPr>
          <a:xfrm>
            <a:off x="7258001" y="3328046"/>
            <a:ext cx="470406" cy="471488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2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b="1" dirty="0">
                <a:solidFill>
                  <a:srgbClr val="C00000"/>
                </a:solidFill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D5E75F-2DC6-784D-9B83-445CD0A2DFAF}"/>
              </a:ext>
            </a:extLst>
          </p:cNvPr>
          <p:cNvSpPr txBox="1">
            <a:spLocks noChangeArrowheads="1"/>
          </p:cNvSpPr>
          <p:nvPr/>
        </p:nvSpPr>
        <p:spPr>
          <a:xfrm>
            <a:off x="4828082" y="365125"/>
            <a:ext cx="65257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Each non-terminal needs a method</a:t>
            </a: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EF11F05-DB04-F4CD-4FD6-B92B87D8C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3" y="1882174"/>
            <a:ext cx="11063472" cy="4061426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2EAC3232-1878-34DA-F169-9F863DEADB4B}"/>
              </a:ext>
            </a:extLst>
          </p:cNvPr>
          <p:cNvSpPr txBox="1">
            <a:spLocks noChangeArrowheads="1"/>
          </p:cNvSpPr>
          <p:nvPr/>
        </p:nvSpPr>
        <p:spPr>
          <a:xfrm>
            <a:off x="7570033" y="2246418"/>
            <a:ext cx="4082321" cy="101769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 err="1">
                <a:ea typeface="ＭＳ Ｐゴシック" panose="020B0600070205080204" pitchFamily="34" charset="-128"/>
                <a:sym typeface="Symbol" pitchFamily="2" charset="2"/>
              </a:rPr>
              <a:t>AdPop</a:t>
            </a:r>
            <a:endParaRPr lang="en-US" altLang="en-US" sz="32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CC2E30-41D5-A666-F858-830F7AEA4BF9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4114800" y="3000687"/>
            <a:ext cx="4987821" cy="1509529"/>
          </a:xfrm>
          <a:prstGeom prst="straightConnector1">
            <a:avLst/>
          </a:prstGeom>
          <a:ln w="41275">
            <a:solidFill>
              <a:srgbClr val="FF10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B743FD3-6FFC-0361-8E77-676B00E3B04B}"/>
              </a:ext>
            </a:extLst>
          </p:cNvPr>
          <p:cNvSpPr>
            <a:spLocks noChangeAspect="1"/>
          </p:cNvSpPr>
          <p:nvPr/>
        </p:nvSpPr>
        <p:spPr>
          <a:xfrm>
            <a:off x="9015364" y="2490945"/>
            <a:ext cx="595830" cy="59720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2AA8CD-07E4-190B-A2C3-FAB1E896465B}"/>
              </a:ext>
            </a:extLst>
          </p:cNvPr>
          <p:cNvSpPr>
            <a:spLocks noChangeAspect="1"/>
          </p:cNvSpPr>
          <p:nvPr/>
        </p:nvSpPr>
        <p:spPr>
          <a:xfrm>
            <a:off x="2084895" y="4329270"/>
            <a:ext cx="2930017" cy="81423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33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b="1" dirty="0">
                <a:solidFill>
                  <a:srgbClr val="C00000"/>
                </a:solidFill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D5E75F-2DC6-784D-9B83-445CD0A2DFAF}"/>
              </a:ext>
            </a:extLst>
          </p:cNvPr>
          <p:cNvSpPr txBox="1">
            <a:spLocks noChangeArrowheads="1"/>
          </p:cNvSpPr>
          <p:nvPr/>
        </p:nvSpPr>
        <p:spPr>
          <a:xfrm>
            <a:off x="4828082" y="365125"/>
            <a:ext cx="65257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Each non-terminal needs a method</a:t>
            </a: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EF11F05-DB04-F4CD-4FD6-B92B87D8C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3" y="1869474"/>
            <a:ext cx="11063472" cy="4061426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2EAC3232-1878-34DA-F169-9F863DEADB4B}"/>
              </a:ext>
            </a:extLst>
          </p:cNvPr>
          <p:cNvSpPr txBox="1">
            <a:spLocks noChangeArrowheads="1"/>
          </p:cNvSpPr>
          <p:nvPr/>
        </p:nvSpPr>
        <p:spPr>
          <a:xfrm>
            <a:off x="7570033" y="2246418"/>
            <a:ext cx="4082321" cy="101769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 err="1">
                <a:ea typeface="ＭＳ Ｐゴシック" panose="020B0600070205080204" pitchFamily="34" charset="-128"/>
                <a:sym typeface="Symbol" pitchFamily="2" charset="2"/>
              </a:rPr>
              <a:t>AdPop</a:t>
            </a:r>
            <a:endParaRPr lang="en-US" altLang="en-US" sz="32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CC2E30-41D5-A666-F858-830F7AEA4BF9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2085975" y="3108426"/>
            <a:ext cx="7452310" cy="1892199"/>
          </a:xfrm>
          <a:prstGeom prst="straightConnector1">
            <a:avLst/>
          </a:prstGeom>
          <a:ln w="41275">
            <a:solidFill>
              <a:srgbClr val="FF10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B743FD3-6FFC-0361-8E77-676B00E3B04B}"/>
              </a:ext>
            </a:extLst>
          </p:cNvPr>
          <p:cNvSpPr>
            <a:spLocks noChangeAspect="1"/>
          </p:cNvSpPr>
          <p:nvPr/>
        </p:nvSpPr>
        <p:spPr>
          <a:xfrm>
            <a:off x="9415465" y="2390932"/>
            <a:ext cx="838669" cy="840597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563286B-01E5-AF73-7B97-0024E002AD40}"/>
              </a:ext>
            </a:extLst>
          </p:cNvPr>
          <p:cNvSpPr>
            <a:spLocks noChangeAspect="1"/>
          </p:cNvSpPr>
          <p:nvPr/>
        </p:nvSpPr>
        <p:spPr>
          <a:xfrm>
            <a:off x="1170495" y="4593510"/>
            <a:ext cx="1344105" cy="81423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81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b="1" dirty="0">
                <a:solidFill>
                  <a:srgbClr val="C00000"/>
                </a:solidFill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D5E75F-2DC6-784D-9B83-445CD0A2DFAF}"/>
              </a:ext>
            </a:extLst>
          </p:cNvPr>
          <p:cNvSpPr txBox="1">
            <a:spLocks noChangeArrowheads="1"/>
          </p:cNvSpPr>
          <p:nvPr/>
        </p:nvSpPr>
        <p:spPr>
          <a:xfrm>
            <a:off x="4828082" y="365125"/>
            <a:ext cx="65257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Each non-terminal needs a method</a:t>
            </a: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EF11F05-DB04-F4CD-4FD6-B92B87D8C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3" y="1882174"/>
            <a:ext cx="11063472" cy="4061426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2EAC3232-1878-34DA-F169-9F863DEADB4B}"/>
              </a:ext>
            </a:extLst>
          </p:cNvPr>
          <p:cNvSpPr txBox="1">
            <a:spLocks noChangeArrowheads="1"/>
          </p:cNvSpPr>
          <p:nvPr/>
        </p:nvSpPr>
        <p:spPr>
          <a:xfrm>
            <a:off x="4828083" y="2246418"/>
            <a:ext cx="6824272" cy="163012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If input doesn’t match, return error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Input can’t be generated by the nonterminal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CC2E30-41D5-A666-F858-830F7AEA4BF9}"/>
              </a:ext>
            </a:extLst>
          </p:cNvPr>
          <p:cNvCxnSpPr>
            <a:cxnSpLocks/>
          </p:cNvCxnSpPr>
          <p:nvPr/>
        </p:nvCxnSpPr>
        <p:spPr>
          <a:xfrm flipH="1">
            <a:off x="1866900" y="3505748"/>
            <a:ext cx="3267477" cy="1574252"/>
          </a:xfrm>
          <a:prstGeom prst="straightConnector1">
            <a:avLst/>
          </a:prstGeom>
          <a:ln w="41275">
            <a:solidFill>
              <a:srgbClr val="FF10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563286B-01E5-AF73-7B97-0024E002AD40}"/>
              </a:ext>
            </a:extLst>
          </p:cNvPr>
          <p:cNvSpPr>
            <a:spLocks noChangeAspect="1"/>
          </p:cNvSpPr>
          <p:nvPr/>
        </p:nvSpPr>
        <p:spPr>
          <a:xfrm>
            <a:off x="431800" y="5080000"/>
            <a:ext cx="1435100" cy="689634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0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b="1" dirty="0">
                <a:solidFill>
                  <a:srgbClr val="C00000"/>
                </a:solidFill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D5E75F-2DC6-784D-9B83-445CD0A2DFAF}"/>
              </a:ext>
            </a:extLst>
          </p:cNvPr>
          <p:cNvSpPr txBox="1">
            <a:spLocks noChangeArrowheads="1"/>
          </p:cNvSpPr>
          <p:nvPr/>
        </p:nvSpPr>
        <p:spPr>
          <a:xfrm>
            <a:off x="4828082" y="365125"/>
            <a:ext cx="65257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Each non-terminal needs a method</a:t>
            </a: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EF11F05-DB04-F4CD-4FD6-B92B87D8C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3" y="1882174"/>
            <a:ext cx="11063472" cy="4061426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2EAC3232-1878-34DA-F169-9F863DEADB4B}"/>
              </a:ext>
            </a:extLst>
          </p:cNvPr>
          <p:cNvSpPr txBox="1">
            <a:spLocks noChangeArrowheads="1"/>
          </p:cNvSpPr>
          <p:nvPr/>
        </p:nvSpPr>
        <p:spPr>
          <a:xfrm>
            <a:off x="5003801" y="2246418"/>
            <a:ext cx="6648554" cy="163012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Raise an error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Prompt: what does </a:t>
            </a:r>
            <a:r>
              <a:rPr lang="en-US" altLang="en-US" sz="3200" i="1" dirty="0">
                <a:ea typeface="ＭＳ Ｐゴシック" panose="020B0600070205080204" pitchFamily="34" charset="-128"/>
                <a:sym typeface="Symbol" pitchFamily="2" charset="2"/>
              </a:rPr>
              <a:t>raise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 do in Python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CC2E30-41D5-A666-F858-830F7AEA4BF9}"/>
              </a:ext>
            </a:extLst>
          </p:cNvPr>
          <p:cNvCxnSpPr>
            <a:cxnSpLocks/>
          </p:cNvCxnSpPr>
          <p:nvPr/>
        </p:nvCxnSpPr>
        <p:spPr>
          <a:xfrm flipH="1">
            <a:off x="5228823" y="3695700"/>
            <a:ext cx="3267477" cy="1574252"/>
          </a:xfrm>
          <a:prstGeom prst="straightConnector1">
            <a:avLst/>
          </a:prstGeom>
          <a:ln w="41275">
            <a:solidFill>
              <a:srgbClr val="FF10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563286B-01E5-AF73-7B97-0024E002AD40}"/>
              </a:ext>
            </a:extLst>
          </p:cNvPr>
          <p:cNvSpPr>
            <a:spLocks noChangeAspect="1"/>
          </p:cNvSpPr>
          <p:nvPr/>
        </p:nvSpPr>
        <p:spPr>
          <a:xfrm>
            <a:off x="1183374" y="5311004"/>
            <a:ext cx="6904558" cy="81423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0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20E7-CA81-D647-9B05-4570EEBB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Due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43901-01A1-1A4D-8E71-B8E598F25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The stack</a:t>
            </a:r>
          </a:p>
          <a:p>
            <a:pPr lvl="1"/>
            <a:r>
              <a:rPr lang="en-US" dirty="0"/>
              <a:t>Recursive descent parsing versus table driven parsing (via parse table)</a:t>
            </a:r>
          </a:p>
          <a:p>
            <a:pPr lvl="1"/>
            <a:r>
              <a:rPr lang="en-US" dirty="0"/>
              <a:t>Each nonterminal gets a method</a:t>
            </a:r>
          </a:p>
          <a:p>
            <a:pPr lvl="1"/>
            <a:r>
              <a:rPr lang="en-US" dirty="0"/>
              <a:t>Code structure</a:t>
            </a:r>
          </a:p>
          <a:p>
            <a:r>
              <a:rPr lang="en-US" dirty="0"/>
              <a:t>Due</a:t>
            </a:r>
          </a:p>
          <a:p>
            <a:pPr lvl="1"/>
            <a:r>
              <a:rPr lang="en-US" dirty="0"/>
              <a:t>Homework 7 due today</a:t>
            </a:r>
          </a:p>
          <a:p>
            <a:pPr lvl="1"/>
            <a:r>
              <a:rPr lang="en-US" dirty="0"/>
              <a:t>Homework 8 due Monday</a:t>
            </a:r>
          </a:p>
          <a:p>
            <a:pPr lvl="1"/>
            <a:r>
              <a:rPr lang="en-US" dirty="0"/>
              <a:t>Homework 9a and 9b due Wednesday</a:t>
            </a:r>
          </a:p>
          <a:p>
            <a:pPr lvl="1"/>
            <a:r>
              <a:rPr lang="en-US" dirty="0"/>
              <a:t>Project 2 due Monday, 16 October</a:t>
            </a:r>
          </a:p>
          <a:p>
            <a:pPr lvl="1"/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C1F9F0B-63CE-D430-FA51-9B6B1CB1F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41" y="570286"/>
            <a:ext cx="10134600" cy="601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09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b="1" dirty="0">
                <a:solidFill>
                  <a:srgbClr val="C00000"/>
                </a:solidFill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b="1" dirty="0">
                <a:solidFill>
                  <a:srgbClr val="C00000"/>
                </a:solidFill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D5E75F-2DC6-784D-9B83-445CD0A2DFAF}"/>
              </a:ext>
            </a:extLst>
          </p:cNvPr>
          <p:cNvSpPr txBox="1">
            <a:spLocks noChangeArrowheads="1"/>
          </p:cNvSpPr>
          <p:nvPr/>
        </p:nvSpPr>
        <p:spPr>
          <a:xfrm>
            <a:off x="4828082" y="365125"/>
            <a:ext cx="65257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Each non-terminal needs a method</a:t>
            </a:r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77DF3158-EA1C-2FAD-122D-7594B570D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5" y="1917699"/>
            <a:ext cx="12077125" cy="368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9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b="1" dirty="0">
                <a:solidFill>
                  <a:srgbClr val="C00000"/>
                </a:solidFill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3200" b="1" dirty="0">
                <a:solidFill>
                  <a:srgbClr val="C00000"/>
                </a:solidFill>
                <a:ea typeface="ＭＳ Ｐゴシック" panose="020B0600070205080204" pitchFamily="34" charset="-128"/>
                <a:sym typeface="Symbol" pitchFamily="2" charset="2"/>
              </a:rPr>
              <a:t> N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D5E75F-2DC6-784D-9B83-445CD0A2DFAF}"/>
              </a:ext>
            </a:extLst>
          </p:cNvPr>
          <p:cNvSpPr txBox="1">
            <a:spLocks noChangeArrowheads="1"/>
          </p:cNvSpPr>
          <p:nvPr/>
        </p:nvSpPr>
        <p:spPr>
          <a:xfrm>
            <a:off x="4828082" y="365125"/>
            <a:ext cx="65257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Each non-terminal needs a method</a:t>
            </a:r>
          </a:p>
        </p:txBody>
      </p:sp>
      <p:pic>
        <p:nvPicPr>
          <p:cNvPr id="6" name="Picture 5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EDC1B4F0-6BD3-0CC2-3B02-862B6A07BE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"/>
          <a:stretch/>
        </p:blipFill>
        <p:spPr>
          <a:xfrm>
            <a:off x="232716" y="1925471"/>
            <a:ext cx="11373936" cy="4175292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3792F256-64AA-93B3-1DEB-4C25CF225532}"/>
              </a:ext>
            </a:extLst>
          </p:cNvPr>
          <p:cNvSpPr txBox="1">
            <a:spLocks noChangeArrowheads="1"/>
          </p:cNvSpPr>
          <p:nvPr/>
        </p:nvSpPr>
        <p:spPr>
          <a:xfrm>
            <a:off x="7570033" y="2246418"/>
            <a:ext cx="4082321" cy="101769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FIRST set of 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7ACDEF-4E36-E9FB-FDD1-F6120174F5EC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6591736" y="3108426"/>
            <a:ext cx="2946549" cy="78351"/>
          </a:xfrm>
          <a:prstGeom prst="straightConnector1">
            <a:avLst/>
          </a:prstGeom>
          <a:ln w="41275">
            <a:solidFill>
              <a:srgbClr val="FF10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E880372-1457-FED2-8876-A0AB7C081CDC}"/>
              </a:ext>
            </a:extLst>
          </p:cNvPr>
          <p:cNvSpPr>
            <a:spLocks noChangeAspect="1"/>
          </p:cNvSpPr>
          <p:nvPr/>
        </p:nvSpPr>
        <p:spPr>
          <a:xfrm>
            <a:off x="4500563" y="2779662"/>
            <a:ext cx="2091173" cy="81423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7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b="1" dirty="0">
                <a:solidFill>
                  <a:srgbClr val="C00000"/>
                </a:solidFill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3200" b="1" dirty="0">
                <a:solidFill>
                  <a:srgbClr val="C00000"/>
                </a:solidFill>
                <a:ea typeface="ＭＳ Ｐゴシック" panose="020B0600070205080204" pitchFamily="34" charset="-128"/>
                <a:sym typeface="Symbol" pitchFamily="2" charset="2"/>
              </a:rPr>
              <a:t> N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D5E75F-2DC6-784D-9B83-445CD0A2DFAF}"/>
              </a:ext>
            </a:extLst>
          </p:cNvPr>
          <p:cNvSpPr txBox="1">
            <a:spLocks noChangeArrowheads="1"/>
          </p:cNvSpPr>
          <p:nvPr/>
        </p:nvSpPr>
        <p:spPr>
          <a:xfrm>
            <a:off x="4828082" y="365125"/>
            <a:ext cx="65257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Each non-terminal needs a method</a:t>
            </a:r>
          </a:p>
        </p:txBody>
      </p:sp>
      <p:pic>
        <p:nvPicPr>
          <p:cNvPr id="6" name="Picture 5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EDC1B4F0-6BD3-0CC2-3B02-862B6A07BE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"/>
          <a:stretch/>
        </p:blipFill>
        <p:spPr>
          <a:xfrm>
            <a:off x="232716" y="1925471"/>
            <a:ext cx="11373936" cy="4175292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3792F256-64AA-93B3-1DEB-4C25CF225532}"/>
              </a:ext>
            </a:extLst>
          </p:cNvPr>
          <p:cNvSpPr txBox="1">
            <a:spLocks noChangeArrowheads="1"/>
          </p:cNvSpPr>
          <p:nvPr/>
        </p:nvSpPr>
        <p:spPr>
          <a:xfrm>
            <a:off x="7570033" y="2246418"/>
            <a:ext cx="4082321" cy="101769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FIRST set of OEE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7ACDEF-4E36-E9FB-FDD1-F6120174F5EC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7034648" y="2928938"/>
            <a:ext cx="2838015" cy="1063233"/>
          </a:xfrm>
          <a:prstGeom prst="straightConnector1">
            <a:avLst/>
          </a:prstGeom>
          <a:ln w="41275">
            <a:solidFill>
              <a:srgbClr val="FF10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E880372-1457-FED2-8876-A0AB7C081CDC}"/>
              </a:ext>
            </a:extLst>
          </p:cNvPr>
          <p:cNvSpPr>
            <a:spLocks noChangeAspect="1"/>
          </p:cNvSpPr>
          <p:nvPr/>
        </p:nvSpPr>
        <p:spPr>
          <a:xfrm>
            <a:off x="4943475" y="3585056"/>
            <a:ext cx="2091173" cy="81423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75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b="1" dirty="0">
                <a:solidFill>
                  <a:srgbClr val="C00000"/>
                </a:solidFill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3200" b="1" dirty="0">
                <a:solidFill>
                  <a:srgbClr val="C00000"/>
                </a:solidFill>
                <a:ea typeface="ＭＳ Ｐゴシック" panose="020B0600070205080204" pitchFamily="34" charset="-128"/>
                <a:sym typeface="Symbol" pitchFamily="2" charset="2"/>
              </a:rPr>
              <a:t> N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D5E75F-2DC6-784D-9B83-445CD0A2DFAF}"/>
              </a:ext>
            </a:extLst>
          </p:cNvPr>
          <p:cNvSpPr txBox="1">
            <a:spLocks noChangeArrowheads="1"/>
          </p:cNvSpPr>
          <p:nvPr/>
        </p:nvSpPr>
        <p:spPr>
          <a:xfrm>
            <a:off x="4828082" y="365125"/>
            <a:ext cx="65257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Each non-terminal needs a method</a:t>
            </a:r>
          </a:p>
        </p:txBody>
      </p:sp>
      <p:pic>
        <p:nvPicPr>
          <p:cNvPr id="6" name="Picture 5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EDC1B4F0-6BD3-0CC2-3B02-862B6A07BE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"/>
          <a:stretch/>
        </p:blipFill>
        <p:spPr>
          <a:xfrm>
            <a:off x="232716" y="1925471"/>
            <a:ext cx="11373936" cy="4175292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3792F256-64AA-93B3-1DEB-4C25CF225532}"/>
              </a:ext>
            </a:extLst>
          </p:cNvPr>
          <p:cNvSpPr txBox="1">
            <a:spLocks noChangeArrowheads="1"/>
          </p:cNvSpPr>
          <p:nvPr/>
        </p:nvSpPr>
        <p:spPr>
          <a:xfrm>
            <a:off x="7200901" y="2246418"/>
            <a:ext cx="4451454" cy="144928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if input is in the FIRST set of OEE then call OEE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7ACDEF-4E36-E9FB-FDD1-F6120174F5EC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3257985" y="3685444"/>
            <a:ext cx="3942916" cy="1089307"/>
          </a:xfrm>
          <a:prstGeom prst="straightConnector1">
            <a:avLst/>
          </a:prstGeom>
          <a:ln w="41275">
            <a:solidFill>
              <a:srgbClr val="FF10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E880372-1457-FED2-8876-A0AB7C081CDC}"/>
              </a:ext>
            </a:extLst>
          </p:cNvPr>
          <p:cNvSpPr>
            <a:spLocks noChangeAspect="1"/>
          </p:cNvSpPr>
          <p:nvPr/>
        </p:nvSpPr>
        <p:spPr>
          <a:xfrm>
            <a:off x="1166812" y="3920227"/>
            <a:ext cx="2091173" cy="1709048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00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267200" cy="18288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2642" name="Text Box 115">
            <a:extLst>
              <a:ext uri="{FF2B5EF4-FFF2-40B4-BE49-F238E27FC236}">
                <a16:creationId xmlns:a16="http://schemas.microsoft.com/office/drawing/2014/main" id="{00CAD5FB-F25B-8E45-AE89-37C2FB419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984168"/>
            <a:ext cx="114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 V</a:t>
            </a:r>
            <a:r>
              <a:rPr lang="en-US" altLang="en-US" sz="2400" dirty="0">
                <a:sym typeface="Symbol" pitchFamily="2" charset="2"/>
              </a:rPr>
              <a:t>{#}</a:t>
            </a:r>
          </a:p>
        </p:txBody>
      </p:sp>
      <p:sp>
        <p:nvSpPr>
          <p:cNvPr id="22643" name="Text Box 116">
            <a:extLst>
              <a:ext uri="{FF2B5EF4-FFF2-40B4-BE49-F238E27FC236}">
                <a16:creationId xmlns:a16="http://schemas.microsoft.com/office/drawing/2014/main" id="{B4570256-D679-9242-BD03-ACFCCB1C8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9429" y="2064604"/>
            <a:ext cx="185057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 T </a:t>
            </a:r>
            <a:r>
              <a:rPr lang="en-US" altLang="en-US" sz="2400" dirty="0">
                <a:sym typeface="Symbol" pitchFamily="2" charset="2"/>
              </a:rPr>
              <a:t>{#}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33AE1C1-A725-AD42-06C2-04D011717079}"/>
              </a:ext>
            </a:extLst>
          </p:cNvPr>
          <p:cNvSpPr>
            <a:spLocks noChangeAspect="1"/>
          </p:cNvSpPr>
          <p:nvPr/>
        </p:nvSpPr>
        <p:spPr>
          <a:xfrm>
            <a:off x="2557462" y="2895601"/>
            <a:ext cx="3211967" cy="81423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1B71C0E-F8DC-D937-4563-AADD92B21A17}"/>
              </a:ext>
            </a:extLst>
          </p:cNvPr>
          <p:cNvSpPr txBox="1">
            <a:spLocks noChangeArrowheads="1"/>
          </p:cNvSpPr>
          <p:nvPr/>
        </p:nvSpPr>
        <p:spPr>
          <a:xfrm>
            <a:off x="7200901" y="2246418"/>
            <a:ext cx="4451454" cy="144928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if input is in the FIRST set of OEE then call OEE</a:t>
            </a:r>
          </a:p>
        </p:txBody>
      </p:sp>
    </p:spTree>
    <p:extLst>
      <p:ext uri="{BB962C8B-B14F-4D97-AF65-F5344CB8AC3E}">
        <p14:creationId xmlns:p14="http://schemas.microsoft.com/office/powerpoint/2010/main" val="880108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8CE9D1-5959-C82E-3EB1-41F32C5A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Parse Table to Recursion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2DC62-8C6D-A377-E295-CA5D4F0FF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578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54558C-6F51-CC48-B53E-DA6CF1B32481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186977-89AD-5946-B75E-40C5EBE17D16}"/>
              </a:ext>
            </a:extLst>
          </p:cNvPr>
          <p:cNvSpPr txBox="1"/>
          <p:nvPr/>
        </p:nvSpPr>
        <p:spPr>
          <a:xfrm>
            <a:off x="8840032" y="22521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1FEFFB-6E51-5B48-BC68-8EABF7FB0D04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610B1696-87BE-A541-9976-5E7BFC776DA5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sp>
        <p:nvSpPr>
          <p:cNvPr id="27" name="Up Arrow 26">
            <a:extLst>
              <a:ext uri="{FF2B5EF4-FFF2-40B4-BE49-F238E27FC236}">
                <a16:creationId xmlns:a16="http://schemas.microsoft.com/office/drawing/2014/main" id="{06764124-92B9-B046-9D58-14EF414D7EF3}"/>
              </a:ext>
            </a:extLst>
          </p:cNvPr>
          <p:cNvSpPr/>
          <p:nvPr/>
        </p:nvSpPr>
        <p:spPr>
          <a:xfrm>
            <a:off x="8992432" y="1016584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37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54558C-6F51-CC48-B53E-DA6CF1B32481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186977-89AD-5946-B75E-40C5EBE17D16}"/>
              </a:ext>
            </a:extLst>
          </p:cNvPr>
          <p:cNvSpPr txBox="1"/>
          <p:nvPr/>
        </p:nvSpPr>
        <p:spPr>
          <a:xfrm>
            <a:off x="8840032" y="22521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1FEFFB-6E51-5B48-BC68-8EABF7FB0D04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610B1696-87BE-A541-9976-5E7BFC776DA5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sp>
        <p:nvSpPr>
          <p:cNvPr id="27" name="Up Arrow 26">
            <a:extLst>
              <a:ext uri="{FF2B5EF4-FFF2-40B4-BE49-F238E27FC236}">
                <a16:creationId xmlns:a16="http://schemas.microsoft.com/office/drawing/2014/main" id="{06764124-92B9-B046-9D58-14EF414D7EF3}"/>
              </a:ext>
            </a:extLst>
          </p:cNvPr>
          <p:cNvSpPr/>
          <p:nvPr/>
        </p:nvSpPr>
        <p:spPr>
          <a:xfrm>
            <a:off x="8992432" y="1016584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5CAE33F-28CC-9624-448C-09230F3DE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0294"/>
            <a:ext cx="7327900" cy="36068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783F020-3C34-9D60-813B-77012F387DE2}"/>
              </a:ext>
            </a:extLst>
          </p:cNvPr>
          <p:cNvSpPr>
            <a:spLocks noChangeAspect="1"/>
          </p:cNvSpPr>
          <p:nvPr/>
        </p:nvSpPr>
        <p:spPr>
          <a:xfrm>
            <a:off x="1166812" y="3920228"/>
            <a:ext cx="3962401" cy="751786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14F533E6-9786-7F3F-AE19-A4474CD0633C}"/>
              </a:ext>
            </a:extLst>
          </p:cNvPr>
          <p:cNvSpPr txBox="1">
            <a:spLocks noChangeArrowheads="1"/>
          </p:cNvSpPr>
          <p:nvPr/>
        </p:nvSpPr>
        <p:spPr>
          <a:xfrm>
            <a:off x="3148012" y="1815450"/>
            <a:ext cx="4082321" cy="101769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Run the RDP by </a:t>
            </a:r>
          </a:p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calling 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47DCE5-E765-F9D6-CDBF-84DE163FEFDF}"/>
              </a:ext>
            </a:extLst>
          </p:cNvPr>
          <p:cNvCxnSpPr>
            <a:cxnSpLocks/>
          </p:cNvCxnSpPr>
          <p:nvPr/>
        </p:nvCxnSpPr>
        <p:spPr>
          <a:xfrm flipH="1">
            <a:off x="4943475" y="2713842"/>
            <a:ext cx="500063" cy="1531297"/>
          </a:xfrm>
          <a:prstGeom prst="straightConnector1">
            <a:avLst/>
          </a:prstGeom>
          <a:ln w="41275">
            <a:solidFill>
              <a:srgbClr val="FF10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7577286-E501-0281-FAEA-6AF3473D02CA}"/>
              </a:ext>
            </a:extLst>
          </p:cNvPr>
          <p:cNvSpPr>
            <a:spLocks noChangeAspect="1"/>
          </p:cNvSpPr>
          <p:nvPr/>
        </p:nvSpPr>
        <p:spPr>
          <a:xfrm>
            <a:off x="536964" y="244004"/>
            <a:ext cx="869150" cy="751786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6102AE-9EF4-F652-CCBC-DE297EDC3857}"/>
              </a:ext>
            </a:extLst>
          </p:cNvPr>
          <p:cNvCxnSpPr>
            <a:cxnSpLocks/>
          </p:cNvCxnSpPr>
          <p:nvPr/>
        </p:nvCxnSpPr>
        <p:spPr>
          <a:xfrm flipH="1" flipV="1">
            <a:off x="1491272" y="688315"/>
            <a:ext cx="2172678" cy="1563862"/>
          </a:xfrm>
          <a:prstGeom prst="straightConnector1">
            <a:avLst/>
          </a:prstGeom>
          <a:ln w="41275">
            <a:solidFill>
              <a:srgbClr val="FF10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852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98C6A54F-98F4-1D41-A75E-3F35A5327DFB}"/>
              </a:ext>
            </a:extLst>
          </p:cNvPr>
          <p:cNvSpPr/>
          <p:nvPr/>
        </p:nvSpPr>
        <p:spPr>
          <a:xfrm>
            <a:off x="8992432" y="1016584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9E4B443F-D385-50AB-8A79-4A3033F61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0294"/>
            <a:ext cx="7327900" cy="36068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75EE3637-B82B-FE7F-5AD0-439B6D06B1D5}"/>
              </a:ext>
            </a:extLst>
          </p:cNvPr>
          <p:cNvSpPr txBox="1">
            <a:spLocks noChangeArrowheads="1"/>
          </p:cNvSpPr>
          <p:nvPr/>
        </p:nvSpPr>
        <p:spPr>
          <a:xfrm>
            <a:off x="3148012" y="1815450"/>
            <a:ext cx="4082321" cy="101769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Which pushes E</a:t>
            </a:r>
          </a:p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onto the stack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EC02F0-9EF7-8AA9-2A05-46A441205E4C}"/>
              </a:ext>
            </a:extLst>
          </p:cNvPr>
          <p:cNvSpPr>
            <a:spLocks noChangeAspect="1"/>
          </p:cNvSpPr>
          <p:nvPr/>
        </p:nvSpPr>
        <p:spPr>
          <a:xfrm>
            <a:off x="536964" y="244004"/>
            <a:ext cx="869150" cy="751786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DCCF04-8044-C417-DEE4-381B38576654}"/>
              </a:ext>
            </a:extLst>
          </p:cNvPr>
          <p:cNvSpPr>
            <a:spLocks noChangeAspect="1"/>
          </p:cNvSpPr>
          <p:nvPr/>
        </p:nvSpPr>
        <p:spPr>
          <a:xfrm>
            <a:off x="8823485" y="2660955"/>
            <a:ext cx="1372426" cy="751786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304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98C6A54F-98F4-1D41-A75E-3F35A5327DFB}"/>
              </a:ext>
            </a:extLst>
          </p:cNvPr>
          <p:cNvSpPr/>
          <p:nvPr/>
        </p:nvSpPr>
        <p:spPr>
          <a:xfrm>
            <a:off x="8992432" y="1016584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791CB23D-18CF-43D2-BA10-DA598E1CD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" r="32741"/>
          <a:stretch/>
        </p:blipFill>
        <p:spPr>
          <a:xfrm>
            <a:off x="-124484" y="2382687"/>
            <a:ext cx="7396809" cy="417529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ECCF7A7-6855-FACD-3AB3-50101C8CA503}"/>
              </a:ext>
            </a:extLst>
          </p:cNvPr>
          <p:cNvSpPr>
            <a:spLocks noChangeAspect="1"/>
          </p:cNvSpPr>
          <p:nvPr/>
        </p:nvSpPr>
        <p:spPr>
          <a:xfrm>
            <a:off x="-251439" y="2114456"/>
            <a:ext cx="3962401" cy="751786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57D27A9-93CB-FCAD-83C5-2958817EC017}"/>
              </a:ext>
            </a:extLst>
          </p:cNvPr>
          <p:cNvSpPr txBox="1">
            <a:spLocks noChangeArrowheads="1"/>
          </p:cNvSpPr>
          <p:nvPr/>
        </p:nvSpPr>
        <p:spPr>
          <a:xfrm>
            <a:off x="3710962" y="1304779"/>
            <a:ext cx="4082321" cy="101769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Run E</a:t>
            </a:r>
          </a:p>
          <a:p>
            <a:pPr algn="ctr"/>
            <a:endParaRPr lang="en-US" altLang="en-US" sz="32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3090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stack is needed to recognize context-free grammars</a:t>
            </a:r>
          </a:p>
          <a:p>
            <a:endParaRPr lang="en-US" dirty="0"/>
          </a:p>
          <a:p>
            <a:r>
              <a:rPr lang="en-US" dirty="0"/>
              <a:t>In table-driven parsing we had an explicit stack that kept track of where we were in the derivation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i="1" dirty="0"/>
              <a:t>recursive-descent parsing</a:t>
            </a:r>
            <a:r>
              <a:rPr lang="en-US" dirty="0"/>
              <a:t>, the system takes care of the stack because recursion is implemented with a stack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185385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98C6A54F-98F4-1D41-A75E-3F35A5327DFB}"/>
              </a:ext>
            </a:extLst>
          </p:cNvPr>
          <p:cNvSpPr/>
          <p:nvPr/>
        </p:nvSpPr>
        <p:spPr>
          <a:xfrm>
            <a:off x="8992432" y="1016584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791CB23D-18CF-43D2-BA10-DA598E1CD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" r="32741"/>
          <a:stretch/>
        </p:blipFill>
        <p:spPr>
          <a:xfrm>
            <a:off x="-124484" y="2382687"/>
            <a:ext cx="7396809" cy="417529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ECCF7A7-6855-FACD-3AB3-50101C8CA503}"/>
              </a:ext>
            </a:extLst>
          </p:cNvPr>
          <p:cNvSpPr>
            <a:spLocks noChangeAspect="1"/>
          </p:cNvSpPr>
          <p:nvPr/>
        </p:nvSpPr>
        <p:spPr>
          <a:xfrm>
            <a:off x="1120161" y="4094440"/>
            <a:ext cx="5523527" cy="751786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0E751DC6-485F-F8AE-1B51-8E01C634278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385873" y="370485"/>
                <a:ext cx="3089223" cy="1325563"/>
              </a:xfrm>
              <a:prstGeom prst="rect">
                <a:avLst/>
              </a:prstGeom>
              <a:ln w="50800">
                <a:solidFill>
                  <a:schemeClr val="accent1">
                    <a:shade val="50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en-US" sz="3200" dirty="0">
                    <a:ea typeface="ＭＳ Ｐゴシック" panose="020B0600070205080204" pitchFamily="34" charset="-128"/>
                    <a:sym typeface="Symbol" pitchFamily="2" charset="2"/>
                  </a:rPr>
                  <a:t>’+’ </a:t>
                </a:r>
                <a14:m>
                  <m:oMath xmlns:m="http://schemas.openxmlformats.org/officeDocument/2006/math">
                    <m:r>
                      <a:rPr lang="en-US" alt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2" charset="2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2" charset="2"/>
                      </a:rPr>
                      <m:t>FIRST</m:t>
                    </m:r>
                    <m:r>
                      <a:rPr lang="en-US" alt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2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2" charset="2"/>
                      </a:rPr>
                      <m:t>OEE</m:t>
                    </m:r>
                    <m:r>
                      <a:rPr lang="en-US" alt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2" charset="2"/>
                      </a:rPr>
                      <m:t>)</m:t>
                    </m:r>
                  </m:oMath>
                </a14:m>
                <a:endParaRPr lang="en-US" altLang="en-US" sz="3200" dirty="0">
                  <a:ea typeface="ＭＳ Ｐゴシック" panose="020B0600070205080204" pitchFamily="34" charset="-128"/>
                  <a:sym typeface="Symbol" pitchFamily="2" charset="2"/>
                </a:endParaRPr>
              </a:p>
            </p:txBody>
          </p:sp>
        </mc:Choice>
        <mc:Fallback xmlns=""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0E751DC6-485F-F8AE-1B51-8E01C6342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873" y="370485"/>
                <a:ext cx="3089223" cy="1325563"/>
              </a:xfrm>
              <a:prstGeom prst="rect">
                <a:avLst/>
              </a:prstGeom>
              <a:blipFill>
                <a:blip r:embed="rId3"/>
                <a:stretch>
                  <a:fillRect l="-3226" r="-1613"/>
                </a:stretch>
              </a:blipFill>
              <a:ln w="508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630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98C6A54F-98F4-1D41-A75E-3F35A5327DFB}"/>
              </a:ext>
            </a:extLst>
          </p:cNvPr>
          <p:cNvSpPr/>
          <p:nvPr/>
        </p:nvSpPr>
        <p:spPr>
          <a:xfrm>
            <a:off x="8992432" y="1016584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791CB23D-18CF-43D2-BA10-DA598E1CD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" r="32741"/>
          <a:stretch/>
        </p:blipFill>
        <p:spPr>
          <a:xfrm>
            <a:off x="-124484" y="2382687"/>
            <a:ext cx="7396809" cy="417529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ECCF7A7-6855-FACD-3AB3-50101C8CA503}"/>
              </a:ext>
            </a:extLst>
          </p:cNvPr>
          <p:cNvSpPr>
            <a:spLocks noChangeAspect="1"/>
          </p:cNvSpPr>
          <p:nvPr/>
        </p:nvSpPr>
        <p:spPr>
          <a:xfrm>
            <a:off x="1120161" y="4094440"/>
            <a:ext cx="5523527" cy="751786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0E751DC6-485F-F8AE-1B51-8E01C634278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385873" y="370485"/>
                <a:ext cx="3089223" cy="1325563"/>
              </a:xfrm>
              <a:prstGeom prst="rect">
                <a:avLst/>
              </a:prstGeom>
              <a:ln w="50800">
                <a:solidFill>
                  <a:schemeClr val="accent1">
                    <a:shade val="50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en-US" sz="3200" dirty="0">
                    <a:ea typeface="ＭＳ Ｐゴシック" panose="020B0600070205080204" pitchFamily="34" charset="-128"/>
                    <a:sym typeface="Symbol" pitchFamily="2" charset="2"/>
                  </a:rPr>
                  <a:t>’+’ </a:t>
                </a:r>
                <a14:m>
                  <m:oMath xmlns:m="http://schemas.openxmlformats.org/officeDocument/2006/math">
                    <m:r>
                      <a:rPr lang="en-US" alt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2" charset="2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2" charset="2"/>
                      </a:rPr>
                      <m:t>FIRST</m:t>
                    </m:r>
                    <m:r>
                      <a:rPr lang="en-US" alt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2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2" charset="2"/>
                      </a:rPr>
                      <m:t>OEE</m:t>
                    </m:r>
                    <m:r>
                      <a:rPr lang="en-US" alt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2" charset="2"/>
                      </a:rPr>
                      <m:t>)</m:t>
                    </m:r>
                  </m:oMath>
                </a14:m>
                <a:endParaRPr lang="en-US" altLang="en-US" sz="3200" dirty="0">
                  <a:ea typeface="ＭＳ Ｐゴシック" panose="020B0600070205080204" pitchFamily="34" charset="-128"/>
                  <a:sym typeface="Symbol" pitchFamily="2" charset="2"/>
                </a:endParaRPr>
              </a:p>
            </p:txBody>
          </p:sp>
        </mc:Choice>
        <mc:Fallback xmlns=""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0E751DC6-485F-F8AE-1B51-8E01C6342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873" y="370485"/>
                <a:ext cx="3089223" cy="1325563"/>
              </a:xfrm>
              <a:prstGeom prst="rect">
                <a:avLst/>
              </a:prstGeom>
              <a:blipFill>
                <a:blip r:embed="rId3"/>
                <a:stretch>
                  <a:fillRect l="-3226" r="-1613"/>
                </a:stretch>
              </a:blipFill>
              <a:ln w="508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A41E9353-D323-B983-F0D9-4FE1B6BDD343}"/>
              </a:ext>
            </a:extLst>
          </p:cNvPr>
          <p:cNvGraphicFramePr>
            <a:graphicFrameLocks/>
          </p:cNvGraphicFramePr>
          <p:nvPr/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70D727B1-572F-B68E-D121-6B0088E2F5C1}"/>
              </a:ext>
            </a:extLst>
          </p:cNvPr>
          <p:cNvSpPr/>
          <p:nvPr/>
        </p:nvSpPr>
        <p:spPr>
          <a:xfrm>
            <a:off x="3237186" y="2885091"/>
            <a:ext cx="2785242" cy="71995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87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98C6A54F-98F4-1D41-A75E-3F35A5327DFB}"/>
              </a:ext>
            </a:extLst>
          </p:cNvPr>
          <p:cNvSpPr/>
          <p:nvPr/>
        </p:nvSpPr>
        <p:spPr>
          <a:xfrm>
            <a:off x="8992432" y="1016584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791CB23D-18CF-43D2-BA10-DA598E1CD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" r="32741"/>
          <a:stretch/>
        </p:blipFill>
        <p:spPr>
          <a:xfrm>
            <a:off x="-124484" y="2382687"/>
            <a:ext cx="7396809" cy="417529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ECCF7A7-6855-FACD-3AB3-50101C8CA503}"/>
              </a:ext>
            </a:extLst>
          </p:cNvPr>
          <p:cNvSpPr>
            <a:spLocks noChangeAspect="1"/>
          </p:cNvSpPr>
          <p:nvPr/>
        </p:nvSpPr>
        <p:spPr>
          <a:xfrm>
            <a:off x="812157" y="4470333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51DC6-485F-F8AE-1B51-8E01C634278D}"/>
              </a:ext>
            </a:extLst>
          </p:cNvPr>
          <p:cNvSpPr txBox="1">
            <a:spLocks noChangeArrowheads="1"/>
          </p:cNvSpPr>
          <p:nvPr/>
        </p:nvSpPr>
        <p:spPr>
          <a:xfrm>
            <a:off x="3771901" y="370485"/>
            <a:ext cx="4867920" cy="1325563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Call O</a:t>
            </a:r>
          </a:p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Which pushes O to the stack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72D95-4406-FE36-BB84-1633E30FD8A3}"/>
              </a:ext>
            </a:extLst>
          </p:cNvPr>
          <p:cNvSpPr txBox="1"/>
          <p:nvPr/>
        </p:nvSpPr>
        <p:spPr>
          <a:xfrm>
            <a:off x="7399273" y="3243612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O(input)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9407EA-DC07-3DC3-6A8C-B7E10E2C4D63}"/>
              </a:ext>
            </a:extLst>
          </p:cNvPr>
          <p:cNvSpPr>
            <a:spLocks noChangeAspect="1"/>
          </p:cNvSpPr>
          <p:nvPr/>
        </p:nvSpPr>
        <p:spPr>
          <a:xfrm>
            <a:off x="8592134" y="3158538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73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98C6A54F-98F4-1D41-A75E-3F35A5327DFB}"/>
              </a:ext>
            </a:extLst>
          </p:cNvPr>
          <p:cNvSpPr/>
          <p:nvPr/>
        </p:nvSpPr>
        <p:spPr>
          <a:xfrm>
            <a:off x="8992432" y="1016584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ECCF7A7-6855-FACD-3AB3-50101C8CA503}"/>
              </a:ext>
            </a:extLst>
          </p:cNvPr>
          <p:cNvSpPr>
            <a:spLocks noChangeAspect="1"/>
          </p:cNvSpPr>
          <p:nvPr/>
        </p:nvSpPr>
        <p:spPr>
          <a:xfrm>
            <a:off x="812157" y="4470333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51DC6-485F-F8AE-1B51-8E01C634278D}"/>
              </a:ext>
            </a:extLst>
          </p:cNvPr>
          <p:cNvSpPr txBox="1">
            <a:spLocks noChangeArrowheads="1"/>
          </p:cNvSpPr>
          <p:nvPr/>
        </p:nvSpPr>
        <p:spPr>
          <a:xfrm>
            <a:off x="3771901" y="370485"/>
            <a:ext cx="4867920" cy="1325563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Run 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72D95-4406-FE36-BB84-1633E30FD8A3}"/>
              </a:ext>
            </a:extLst>
          </p:cNvPr>
          <p:cNvSpPr txBox="1"/>
          <p:nvPr/>
        </p:nvSpPr>
        <p:spPr>
          <a:xfrm>
            <a:off x="7399273" y="3243612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O(input)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9407EA-DC07-3DC3-6A8C-B7E10E2C4D63}"/>
              </a:ext>
            </a:extLst>
          </p:cNvPr>
          <p:cNvSpPr>
            <a:spLocks noChangeAspect="1"/>
          </p:cNvSpPr>
          <p:nvPr/>
        </p:nvSpPr>
        <p:spPr>
          <a:xfrm>
            <a:off x="8592134" y="3158538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CCBEF31-4B4B-2486-DB33-F2C4409766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34"/>
          <a:stretch/>
        </p:blipFill>
        <p:spPr>
          <a:xfrm>
            <a:off x="25585" y="3036848"/>
            <a:ext cx="7281789" cy="314688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DAC172A-5D26-29EE-76B5-7DEAAA907559}"/>
              </a:ext>
            </a:extLst>
          </p:cNvPr>
          <p:cNvSpPr>
            <a:spLocks noChangeAspect="1"/>
          </p:cNvSpPr>
          <p:nvPr/>
        </p:nvSpPr>
        <p:spPr>
          <a:xfrm>
            <a:off x="286334" y="2848133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6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98C6A54F-98F4-1D41-A75E-3F35A5327DFB}"/>
              </a:ext>
            </a:extLst>
          </p:cNvPr>
          <p:cNvSpPr/>
          <p:nvPr/>
        </p:nvSpPr>
        <p:spPr>
          <a:xfrm>
            <a:off x="8992432" y="1016584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ECCF7A7-6855-FACD-3AB3-50101C8CA503}"/>
              </a:ext>
            </a:extLst>
          </p:cNvPr>
          <p:cNvSpPr>
            <a:spLocks noChangeAspect="1"/>
          </p:cNvSpPr>
          <p:nvPr/>
        </p:nvSpPr>
        <p:spPr>
          <a:xfrm>
            <a:off x="812157" y="4470333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51DC6-485F-F8AE-1B51-8E01C634278D}"/>
              </a:ext>
            </a:extLst>
          </p:cNvPr>
          <p:cNvSpPr txBox="1">
            <a:spLocks noChangeArrowheads="1"/>
          </p:cNvSpPr>
          <p:nvPr/>
        </p:nvSpPr>
        <p:spPr>
          <a:xfrm>
            <a:off x="3771901" y="370485"/>
            <a:ext cx="4867920" cy="1325563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Match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72D95-4406-FE36-BB84-1633E30FD8A3}"/>
              </a:ext>
            </a:extLst>
          </p:cNvPr>
          <p:cNvSpPr txBox="1"/>
          <p:nvPr/>
        </p:nvSpPr>
        <p:spPr>
          <a:xfrm>
            <a:off x="7399273" y="3243612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O(input)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9407EA-DC07-3DC3-6A8C-B7E10E2C4D63}"/>
              </a:ext>
            </a:extLst>
          </p:cNvPr>
          <p:cNvSpPr>
            <a:spLocks noChangeAspect="1"/>
          </p:cNvSpPr>
          <p:nvPr/>
        </p:nvSpPr>
        <p:spPr>
          <a:xfrm>
            <a:off x="8796989" y="550325"/>
            <a:ext cx="644782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CCBEF31-4B4B-2486-DB33-F2C4409766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34"/>
          <a:stretch/>
        </p:blipFill>
        <p:spPr>
          <a:xfrm>
            <a:off x="25585" y="3036848"/>
            <a:ext cx="7281789" cy="314688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DAC172A-5D26-29EE-76B5-7DEAAA907559}"/>
              </a:ext>
            </a:extLst>
          </p:cNvPr>
          <p:cNvSpPr>
            <a:spLocks noChangeAspect="1"/>
          </p:cNvSpPr>
          <p:nvPr/>
        </p:nvSpPr>
        <p:spPr>
          <a:xfrm>
            <a:off x="5130478" y="3951410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192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98C6A54F-98F4-1D41-A75E-3F35A5327DFB}"/>
              </a:ext>
            </a:extLst>
          </p:cNvPr>
          <p:cNvSpPr/>
          <p:nvPr/>
        </p:nvSpPr>
        <p:spPr>
          <a:xfrm>
            <a:off x="8992432" y="1016584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ECCF7A7-6855-FACD-3AB3-50101C8CA503}"/>
              </a:ext>
            </a:extLst>
          </p:cNvPr>
          <p:cNvSpPr>
            <a:spLocks noChangeAspect="1"/>
          </p:cNvSpPr>
          <p:nvPr/>
        </p:nvSpPr>
        <p:spPr>
          <a:xfrm>
            <a:off x="812157" y="4470333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51DC6-485F-F8AE-1B51-8E01C634278D}"/>
              </a:ext>
            </a:extLst>
          </p:cNvPr>
          <p:cNvSpPr txBox="1">
            <a:spLocks noChangeArrowheads="1"/>
          </p:cNvSpPr>
          <p:nvPr/>
        </p:nvSpPr>
        <p:spPr>
          <a:xfrm>
            <a:off x="3771901" y="370485"/>
            <a:ext cx="4867920" cy="1325563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Push +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72D95-4406-FE36-BB84-1633E30FD8A3}"/>
              </a:ext>
            </a:extLst>
          </p:cNvPr>
          <p:cNvSpPr txBox="1"/>
          <p:nvPr/>
        </p:nvSpPr>
        <p:spPr>
          <a:xfrm>
            <a:off x="7399273" y="3243612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O(input)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9407EA-DC07-3DC3-6A8C-B7E10E2C4D63}"/>
              </a:ext>
            </a:extLst>
          </p:cNvPr>
          <p:cNvSpPr>
            <a:spLocks noChangeAspect="1"/>
          </p:cNvSpPr>
          <p:nvPr/>
        </p:nvSpPr>
        <p:spPr>
          <a:xfrm>
            <a:off x="8592134" y="3158538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CCBEF31-4B4B-2486-DB33-F2C4409766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34"/>
          <a:stretch/>
        </p:blipFill>
        <p:spPr>
          <a:xfrm>
            <a:off x="25585" y="3036848"/>
            <a:ext cx="7281789" cy="314688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DAC172A-5D26-29EE-76B5-7DEAAA907559}"/>
              </a:ext>
            </a:extLst>
          </p:cNvPr>
          <p:cNvSpPr>
            <a:spLocks noChangeAspect="1"/>
          </p:cNvSpPr>
          <p:nvPr/>
        </p:nvSpPr>
        <p:spPr>
          <a:xfrm>
            <a:off x="286334" y="2848133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F42CFAE6-E8D5-220A-1DB9-1B9338FCCE7D}"/>
              </a:ext>
            </a:extLst>
          </p:cNvPr>
          <p:cNvGraphicFramePr>
            <a:graphicFrameLocks/>
          </p:cNvGraphicFramePr>
          <p:nvPr/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EBD41730-56D5-160E-FF00-C7C5F8FF34FE}"/>
              </a:ext>
            </a:extLst>
          </p:cNvPr>
          <p:cNvSpPr/>
          <p:nvPr/>
        </p:nvSpPr>
        <p:spPr>
          <a:xfrm>
            <a:off x="2743201" y="3296040"/>
            <a:ext cx="3207894" cy="71995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509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98C6A54F-98F4-1D41-A75E-3F35A5327DFB}"/>
              </a:ext>
            </a:extLst>
          </p:cNvPr>
          <p:cNvSpPr/>
          <p:nvPr/>
        </p:nvSpPr>
        <p:spPr>
          <a:xfrm>
            <a:off x="8992432" y="1016584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ECCF7A7-6855-FACD-3AB3-50101C8CA503}"/>
              </a:ext>
            </a:extLst>
          </p:cNvPr>
          <p:cNvSpPr>
            <a:spLocks noChangeAspect="1"/>
          </p:cNvSpPr>
          <p:nvPr/>
        </p:nvSpPr>
        <p:spPr>
          <a:xfrm>
            <a:off x="812157" y="4470333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51DC6-485F-F8AE-1B51-8E01C634278D}"/>
              </a:ext>
            </a:extLst>
          </p:cNvPr>
          <p:cNvSpPr txBox="1">
            <a:spLocks noChangeArrowheads="1"/>
          </p:cNvSpPr>
          <p:nvPr/>
        </p:nvSpPr>
        <p:spPr>
          <a:xfrm>
            <a:off x="3771901" y="370485"/>
            <a:ext cx="4867920" cy="1325563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Immediately after pop +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72D95-4406-FE36-BB84-1633E30FD8A3}"/>
              </a:ext>
            </a:extLst>
          </p:cNvPr>
          <p:cNvSpPr txBox="1"/>
          <p:nvPr/>
        </p:nvSpPr>
        <p:spPr>
          <a:xfrm>
            <a:off x="7399273" y="3243612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O(input)</a:t>
            </a:r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CCBEF31-4B4B-2486-DB33-F2C4409766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34"/>
          <a:stretch/>
        </p:blipFill>
        <p:spPr>
          <a:xfrm>
            <a:off x="25585" y="3036848"/>
            <a:ext cx="7281789" cy="3146884"/>
          </a:xfrm>
          <a:prstGeom prst="rect">
            <a:avLst/>
          </a:prstGeom>
        </p:spPr>
      </p:pic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F466E819-3D5D-09AB-2A55-8BE6A291F25A}"/>
              </a:ext>
            </a:extLst>
          </p:cNvPr>
          <p:cNvGraphicFramePr>
            <a:graphicFrameLocks/>
          </p:cNvGraphicFramePr>
          <p:nvPr/>
        </p:nvGraphicFramePr>
        <p:xfrm>
          <a:off x="2667000" y="2895601"/>
          <a:ext cx="7924800" cy="3219447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OEE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*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AdPop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C39D7600-F1F8-750E-34B9-3618D79F9F9B}"/>
              </a:ext>
            </a:extLst>
          </p:cNvPr>
          <p:cNvSpPr/>
          <p:nvPr/>
        </p:nvSpPr>
        <p:spPr>
          <a:xfrm>
            <a:off x="3591529" y="3856570"/>
            <a:ext cx="1145363" cy="71995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366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98C6A54F-98F4-1D41-A75E-3F35A5327DFB}"/>
              </a:ext>
            </a:extLst>
          </p:cNvPr>
          <p:cNvSpPr/>
          <p:nvPr/>
        </p:nvSpPr>
        <p:spPr>
          <a:xfrm>
            <a:off x="8992432" y="1016584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ECCF7A7-6855-FACD-3AB3-50101C8CA503}"/>
              </a:ext>
            </a:extLst>
          </p:cNvPr>
          <p:cNvSpPr>
            <a:spLocks noChangeAspect="1"/>
          </p:cNvSpPr>
          <p:nvPr/>
        </p:nvSpPr>
        <p:spPr>
          <a:xfrm>
            <a:off x="812157" y="4470333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51DC6-485F-F8AE-1B51-8E01C634278D}"/>
              </a:ext>
            </a:extLst>
          </p:cNvPr>
          <p:cNvSpPr txBox="1">
            <a:spLocks noChangeArrowheads="1"/>
          </p:cNvSpPr>
          <p:nvPr/>
        </p:nvSpPr>
        <p:spPr>
          <a:xfrm>
            <a:off x="3771901" y="370485"/>
            <a:ext cx="4867920" cy="1325563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 err="1">
                <a:ea typeface="ＭＳ Ｐゴシック" panose="020B0600070205080204" pitchFamily="34" charset="-128"/>
                <a:sym typeface="Symbol" pitchFamily="2" charset="2"/>
              </a:rPr>
              <a:t>AdPop</a:t>
            </a:r>
            <a:endParaRPr lang="en-US" altLang="en-US" sz="32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72D95-4406-FE36-BB84-1633E30FD8A3}"/>
              </a:ext>
            </a:extLst>
          </p:cNvPr>
          <p:cNvSpPr txBox="1"/>
          <p:nvPr/>
        </p:nvSpPr>
        <p:spPr>
          <a:xfrm>
            <a:off x="7399273" y="3243612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O(input)</a:t>
            </a:r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CCBEF31-4B4B-2486-DB33-F2C4409766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34"/>
          <a:stretch/>
        </p:blipFill>
        <p:spPr>
          <a:xfrm>
            <a:off x="25585" y="3036848"/>
            <a:ext cx="7281789" cy="314688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DAC172A-5D26-29EE-76B5-7DEAAA907559}"/>
              </a:ext>
            </a:extLst>
          </p:cNvPr>
          <p:cNvSpPr>
            <a:spLocks noChangeAspect="1"/>
          </p:cNvSpPr>
          <p:nvPr/>
        </p:nvSpPr>
        <p:spPr>
          <a:xfrm>
            <a:off x="1015678" y="4438837"/>
            <a:ext cx="3399160" cy="1347601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35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ECCF7A7-6855-FACD-3AB3-50101C8CA503}"/>
              </a:ext>
            </a:extLst>
          </p:cNvPr>
          <p:cNvSpPr>
            <a:spLocks noChangeAspect="1"/>
          </p:cNvSpPr>
          <p:nvPr/>
        </p:nvSpPr>
        <p:spPr>
          <a:xfrm>
            <a:off x="812157" y="4470333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51DC6-485F-F8AE-1B51-8E01C634278D}"/>
              </a:ext>
            </a:extLst>
          </p:cNvPr>
          <p:cNvSpPr txBox="1">
            <a:spLocks noChangeArrowheads="1"/>
          </p:cNvSpPr>
          <p:nvPr/>
        </p:nvSpPr>
        <p:spPr>
          <a:xfrm>
            <a:off x="3771901" y="370485"/>
            <a:ext cx="4867920" cy="1325563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 err="1">
                <a:ea typeface="ＭＳ Ｐゴシック" panose="020B0600070205080204" pitchFamily="34" charset="-128"/>
                <a:sym typeface="Symbol" pitchFamily="2" charset="2"/>
              </a:rPr>
              <a:t>AdPop</a:t>
            </a:r>
            <a:endParaRPr lang="en-US" altLang="en-US" sz="32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72D95-4406-FE36-BB84-1633E30FD8A3}"/>
              </a:ext>
            </a:extLst>
          </p:cNvPr>
          <p:cNvSpPr txBox="1"/>
          <p:nvPr/>
        </p:nvSpPr>
        <p:spPr>
          <a:xfrm>
            <a:off x="7399273" y="3243612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O(input)</a:t>
            </a:r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CCBEF31-4B4B-2486-DB33-F2C4409766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34"/>
          <a:stretch/>
        </p:blipFill>
        <p:spPr>
          <a:xfrm>
            <a:off x="25585" y="3036848"/>
            <a:ext cx="7281789" cy="314688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DAC172A-5D26-29EE-76B5-7DEAAA907559}"/>
              </a:ext>
            </a:extLst>
          </p:cNvPr>
          <p:cNvSpPr>
            <a:spLocks noChangeAspect="1"/>
          </p:cNvSpPr>
          <p:nvPr/>
        </p:nvSpPr>
        <p:spPr>
          <a:xfrm>
            <a:off x="1044254" y="4584628"/>
            <a:ext cx="3399160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2A8ADA58-1910-6309-B657-2EAD06764DB3}"/>
              </a:ext>
            </a:extLst>
          </p:cNvPr>
          <p:cNvSpPr/>
          <p:nvPr/>
        </p:nvSpPr>
        <p:spPr>
          <a:xfrm>
            <a:off x="9166757" y="986976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4F1637-357B-813A-1D31-22F64D35201C}"/>
              </a:ext>
            </a:extLst>
          </p:cNvPr>
          <p:cNvSpPr>
            <a:spLocks noChangeAspect="1"/>
          </p:cNvSpPr>
          <p:nvPr/>
        </p:nvSpPr>
        <p:spPr>
          <a:xfrm>
            <a:off x="5232984" y="711083"/>
            <a:ext cx="1124956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089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ECCF7A7-6855-FACD-3AB3-50101C8CA503}"/>
              </a:ext>
            </a:extLst>
          </p:cNvPr>
          <p:cNvSpPr>
            <a:spLocks noChangeAspect="1"/>
          </p:cNvSpPr>
          <p:nvPr/>
        </p:nvSpPr>
        <p:spPr>
          <a:xfrm>
            <a:off x="812157" y="4470333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51DC6-485F-F8AE-1B51-8E01C634278D}"/>
              </a:ext>
            </a:extLst>
          </p:cNvPr>
          <p:cNvSpPr txBox="1">
            <a:spLocks noChangeArrowheads="1"/>
          </p:cNvSpPr>
          <p:nvPr/>
        </p:nvSpPr>
        <p:spPr>
          <a:xfrm>
            <a:off x="3771901" y="370485"/>
            <a:ext cx="4867920" cy="1325563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 err="1">
                <a:ea typeface="ＭＳ Ｐゴシック" panose="020B0600070205080204" pitchFamily="34" charset="-128"/>
                <a:sym typeface="Symbol" pitchFamily="2" charset="2"/>
              </a:rPr>
              <a:t>AdPop</a:t>
            </a:r>
            <a:endParaRPr lang="en-US" altLang="en-US" sz="32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72D95-4406-FE36-BB84-1633E30FD8A3}"/>
              </a:ext>
            </a:extLst>
          </p:cNvPr>
          <p:cNvSpPr txBox="1"/>
          <p:nvPr/>
        </p:nvSpPr>
        <p:spPr>
          <a:xfrm>
            <a:off x="7399273" y="3243612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O(input)</a:t>
            </a:r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CCBEF31-4B4B-2486-DB33-F2C4409766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34"/>
          <a:stretch/>
        </p:blipFill>
        <p:spPr>
          <a:xfrm>
            <a:off x="25585" y="3036848"/>
            <a:ext cx="7281789" cy="314688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DAC172A-5D26-29EE-76B5-7DEAAA907559}"/>
              </a:ext>
            </a:extLst>
          </p:cNvPr>
          <p:cNvSpPr>
            <a:spLocks noChangeAspect="1"/>
          </p:cNvSpPr>
          <p:nvPr/>
        </p:nvSpPr>
        <p:spPr>
          <a:xfrm>
            <a:off x="7858076" y="3218043"/>
            <a:ext cx="3399160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2A8ADA58-1910-6309-B657-2EAD06764DB3}"/>
              </a:ext>
            </a:extLst>
          </p:cNvPr>
          <p:cNvSpPr/>
          <p:nvPr/>
        </p:nvSpPr>
        <p:spPr>
          <a:xfrm>
            <a:off x="9166757" y="986976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4F1637-357B-813A-1D31-22F64D35201C}"/>
              </a:ext>
            </a:extLst>
          </p:cNvPr>
          <p:cNvSpPr>
            <a:spLocks noChangeAspect="1"/>
          </p:cNvSpPr>
          <p:nvPr/>
        </p:nvSpPr>
        <p:spPr>
          <a:xfrm>
            <a:off x="5831418" y="698466"/>
            <a:ext cx="1124956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4829A9E-E66D-6DD0-DE48-5EAE816CA9E8}"/>
              </a:ext>
            </a:extLst>
          </p:cNvPr>
          <p:cNvSpPr>
            <a:spLocks noChangeAspect="1"/>
          </p:cNvSpPr>
          <p:nvPr/>
        </p:nvSpPr>
        <p:spPr>
          <a:xfrm>
            <a:off x="626079" y="4954728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3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888DA7-8123-E0B7-F1F0-90E9383D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the Call Stack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78FF7-D6C6-B5C6-438A-906F1700BD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406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ECCF7A7-6855-FACD-3AB3-50101C8CA503}"/>
              </a:ext>
            </a:extLst>
          </p:cNvPr>
          <p:cNvSpPr>
            <a:spLocks noChangeAspect="1"/>
          </p:cNvSpPr>
          <p:nvPr/>
        </p:nvSpPr>
        <p:spPr>
          <a:xfrm>
            <a:off x="812157" y="4470333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51DC6-485F-F8AE-1B51-8E01C634278D}"/>
              </a:ext>
            </a:extLst>
          </p:cNvPr>
          <p:cNvSpPr txBox="1">
            <a:spLocks noChangeArrowheads="1"/>
          </p:cNvSpPr>
          <p:nvPr/>
        </p:nvSpPr>
        <p:spPr>
          <a:xfrm>
            <a:off x="3771901" y="370485"/>
            <a:ext cx="4867920" cy="1325563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 err="1">
                <a:ea typeface="ＭＳ Ｐゴシック" panose="020B0600070205080204" pitchFamily="34" charset="-128"/>
                <a:sym typeface="Symbol" pitchFamily="2" charset="2"/>
              </a:rPr>
              <a:t>AdPop</a:t>
            </a:r>
            <a:endParaRPr lang="en-US" altLang="en-US" sz="32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CCBEF31-4B4B-2486-DB33-F2C4409766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34"/>
          <a:stretch/>
        </p:blipFill>
        <p:spPr>
          <a:xfrm>
            <a:off x="25585" y="3036848"/>
            <a:ext cx="7281789" cy="3146884"/>
          </a:xfrm>
          <a:prstGeom prst="rect">
            <a:avLst/>
          </a:prstGeom>
        </p:spPr>
      </p:pic>
      <p:sp>
        <p:nvSpPr>
          <p:cNvPr id="5" name="Up Arrow 4">
            <a:extLst>
              <a:ext uri="{FF2B5EF4-FFF2-40B4-BE49-F238E27FC236}">
                <a16:creationId xmlns:a16="http://schemas.microsoft.com/office/drawing/2014/main" id="{2A8ADA58-1910-6309-B657-2EAD06764DB3}"/>
              </a:ext>
            </a:extLst>
          </p:cNvPr>
          <p:cNvSpPr/>
          <p:nvPr/>
        </p:nvSpPr>
        <p:spPr>
          <a:xfrm>
            <a:off x="9166757" y="986976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4F1637-357B-813A-1D31-22F64D35201C}"/>
              </a:ext>
            </a:extLst>
          </p:cNvPr>
          <p:cNvSpPr>
            <a:spLocks noChangeAspect="1"/>
          </p:cNvSpPr>
          <p:nvPr/>
        </p:nvSpPr>
        <p:spPr>
          <a:xfrm>
            <a:off x="5831418" y="698466"/>
            <a:ext cx="1124956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4829A9E-E66D-6DD0-DE48-5EAE816CA9E8}"/>
              </a:ext>
            </a:extLst>
          </p:cNvPr>
          <p:cNvSpPr>
            <a:spLocks noChangeAspect="1"/>
          </p:cNvSpPr>
          <p:nvPr/>
        </p:nvSpPr>
        <p:spPr>
          <a:xfrm>
            <a:off x="626079" y="4954728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882109-D46E-7A89-A6D3-8C36A21BF4CA}"/>
              </a:ext>
            </a:extLst>
          </p:cNvPr>
          <p:cNvSpPr>
            <a:spLocks noChangeAspect="1"/>
          </p:cNvSpPr>
          <p:nvPr/>
        </p:nvSpPr>
        <p:spPr>
          <a:xfrm>
            <a:off x="7858076" y="3218043"/>
            <a:ext cx="3399160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703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pic>
        <p:nvPicPr>
          <p:cNvPr id="5" name="Picture 4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791CB23D-18CF-43D2-BA10-DA598E1CD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" r="32741"/>
          <a:stretch/>
        </p:blipFill>
        <p:spPr>
          <a:xfrm>
            <a:off x="-124484" y="2382687"/>
            <a:ext cx="7396809" cy="417529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ECCF7A7-6855-FACD-3AB3-50101C8CA503}"/>
              </a:ext>
            </a:extLst>
          </p:cNvPr>
          <p:cNvSpPr>
            <a:spLocks noChangeAspect="1"/>
          </p:cNvSpPr>
          <p:nvPr/>
        </p:nvSpPr>
        <p:spPr>
          <a:xfrm>
            <a:off x="226370" y="2191420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51DC6-485F-F8AE-1B51-8E01C634278D}"/>
              </a:ext>
            </a:extLst>
          </p:cNvPr>
          <p:cNvSpPr txBox="1">
            <a:spLocks noChangeArrowheads="1"/>
          </p:cNvSpPr>
          <p:nvPr/>
        </p:nvSpPr>
        <p:spPr>
          <a:xfrm>
            <a:off x="3771901" y="370485"/>
            <a:ext cx="4867920" cy="1325563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Return to 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DA86AE8-B169-9A6A-C07C-F793B39FF90A}"/>
              </a:ext>
            </a:extLst>
          </p:cNvPr>
          <p:cNvSpPr/>
          <p:nvPr/>
        </p:nvSpPr>
        <p:spPr>
          <a:xfrm>
            <a:off x="9166757" y="986976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360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pic>
        <p:nvPicPr>
          <p:cNvPr id="5" name="Picture 4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791CB23D-18CF-43D2-BA10-DA598E1CD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" r="32741"/>
          <a:stretch/>
        </p:blipFill>
        <p:spPr>
          <a:xfrm>
            <a:off x="-124484" y="2382687"/>
            <a:ext cx="7396809" cy="41752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ECCF7A7-6855-FACD-3AB3-50101C8CA503}"/>
              </a:ext>
            </a:extLst>
          </p:cNvPr>
          <p:cNvSpPr>
            <a:spLocks noChangeAspect="1"/>
          </p:cNvSpPr>
          <p:nvPr/>
        </p:nvSpPr>
        <p:spPr>
          <a:xfrm>
            <a:off x="1055044" y="4777456"/>
            <a:ext cx="1931044" cy="45719"/>
          </a:xfrm>
          <a:prstGeom prst="rect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51DC6-485F-F8AE-1B51-8E01C634278D}"/>
              </a:ext>
            </a:extLst>
          </p:cNvPr>
          <p:cNvSpPr txBox="1">
            <a:spLocks noChangeArrowheads="1"/>
          </p:cNvSpPr>
          <p:nvPr/>
        </p:nvSpPr>
        <p:spPr>
          <a:xfrm>
            <a:off x="3771901" y="370485"/>
            <a:ext cx="4867920" cy="1325563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We already ran O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DA86AE8-B169-9A6A-C07C-F793B39FF90A}"/>
              </a:ext>
            </a:extLst>
          </p:cNvPr>
          <p:cNvSpPr/>
          <p:nvPr/>
        </p:nvSpPr>
        <p:spPr>
          <a:xfrm>
            <a:off x="9166757" y="986976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377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pic>
        <p:nvPicPr>
          <p:cNvPr id="5" name="Picture 4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791CB23D-18CF-43D2-BA10-DA598E1CD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" r="32741"/>
          <a:stretch/>
        </p:blipFill>
        <p:spPr>
          <a:xfrm>
            <a:off x="-124484" y="2382687"/>
            <a:ext cx="7396809" cy="417529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ECCF7A7-6855-FACD-3AB3-50101C8CA503}"/>
              </a:ext>
            </a:extLst>
          </p:cNvPr>
          <p:cNvSpPr>
            <a:spLocks noChangeAspect="1"/>
          </p:cNvSpPr>
          <p:nvPr/>
        </p:nvSpPr>
        <p:spPr>
          <a:xfrm>
            <a:off x="1083620" y="4877470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51DC6-485F-F8AE-1B51-8E01C634278D}"/>
              </a:ext>
            </a:extLst>
          </p:cNvPr>
          <p:cNvSpPr txBox="1">
            <a:spLocks noChangeArrowheads="1"/>
          </p:cNvSpPr>
          <p:nvPr/>
        </p:nvSpPr>
        <p:spPr>
          <a:xfrm>
            <a:off x="3771901" y="370485"/>
            <a:ext cx="4867920" cy="1325563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call the next 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DA86AE8-B169-9A6A-C07C-F793B39FF90A}"/>
              </a:ext>
            </a:extLst>
          </p:cNvPr>
          <p:cNvSpPr/>
          <p:nvPr/>
        </p:nvSpPr>
        <p:spPr>
          <a:xfrm>
            <a:off x="9166757" y="986976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09590E-8D38-8B29-8DA7-C2EDC7698D2C}"/>
              </a:ext>
            </a:extLst>
          </p:cNvPr>
          <p:cNvSpPr>
            <a:spLocks noChangeAspect="1"/>
          </p:cNvSpPr>
          <p:nvPr/>
        </p:nvSpPr>
        <p:spPr>
          <a:xfrm>
            <a:off x="1055044" y="4777456"/>
            <a:ext cx="1931044" cy="45719"/>
          </a:xfrm>
          <a:prstGeom prst="rect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054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pic>
        <p:nvPicPr>
          <p:cNvPr id="5" name="Picture 4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791CB23D-18CF-43D2-BA10-DA598E1CD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" r="32741"/>
          <a:stretch/>
        </p:blipFill>
        <p:spPr>
          <a:xfrm>
            <a:off x="-124484" y="2382687"/>
            <a:ext cx="7396809" cy="417529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ECCF7A7-6855-FACD-3AB3-50101C8CA503}"/>
              </a:ext>
            </a:extLst>
          </p:cNvPr>
          <p:cNvSpPr>
            <a:spLocks noChangeAspect="1"/>
          </p:cNvSpPr>
          <p:nvPr/>
        </p:nvSpPr>
        <p:spPr>
          <a:xfrm>
            <a:off x="1083620" y="4877470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51DC6-485F-F8AE-1B51-8E01C634278D}"/>
              </a:ext>
            </a:extLst>
          </p:cNvPr>
          <p:cNvSpPr txBox="1">
            <a:spLocks noChangeArrowheads="1"/>
          </p:cNvSpPr>
          <p:nvPr/>
        </p:nvSpPr>
        <p:spPr>
          <a:xfrm>
            <a:off x="3771901" y="370485"/>
            <a:ext cx="4867920" cy="1325563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which pushes E onto the stack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DA86AE8-B169-9A6A-C07C-F793B39FF90A}"/>
              </a:ext>
            </a:extLst>
          </p:cNvPr>
          <p:cNvSpPr/>
          <p:nvPr/>
        </p:nvSpPr>
        <p:spPr>
          <a:xfrm>
            <a:off x="9166757" y="986976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09590E-8D38-8B29-8DA7-C2EDC7698D2C}"/>
              </a:ext>
            </a:extLst>
          </p:cNvPr>
          <p:cNvSpPr>
            <a:spLocks noChangeAspect="1"/>
          </p:cNvSpPr>
          <p:nvPr/>
        </p:nvSpPr>
        <p:spPr>
          <a:xfrm>
            <a:off x="1055044" y="4777456"/>
            <a:ext cx="1931044" cy="45719"/>
          </a:xfrm>
          <a:prstGeom prst="rect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0E76A-95AE-4B44-F27D-60AF1A088CA2}"/>
              </a:ext>
            </a:extLst>
          </p:cNvPr>
          <p:cNvSpPr txBox="1"/>
          <p:nvPr/>
        </p:nvSpPr>
        <p:spPr>
          <a:xfrm>
            <a:off x="7399272" y="3234690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7B0BCE-A5A0-E3C7-CB4A-70EB0AD03AC1}"/>
              </a:ext>
            </a:extLst>
          </p:cNvPr>
          <p:cNvSpPr>
            <a:spLocks noChangeAspect="1"/>
          </p:cNvSpPr>
          <p:nvPr/>
        </p:nvSpPr>
        <p:spPr>
          <a:xfrm>
            <a:off x="8493406" y="3156975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722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pic>
        <p:nvPicPr>
          <p:cNvPr id="5" name="Picture 4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791CB23D-18CF-43D2-BA10-DA598E1CD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" r="32741"/>
          <a:stretch/>
        </p:blipFill>
        <p:spPr>
          <a:xfrm>
            <a:off x="-124484" y="2382687"/>
            <a:ext cx="7396809" cy="417529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ECCF7A7-6855-FACD-3AB3-50101C8CA503}"/>
              </a:ext>
            </a:extLst>
          </p:cNvPr>
          <p:cNvSpPr>
            <a:spLocks noChangeAspect="1"/>
          </p:cNvSpPr>
          <p:nvPr/>
        </p:nvSpPr>
        <p:spPr>
          <a:xfrm>
            <a:off x="254945" y="2207362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51DC6-485F-F8AE-1B51-8E01C634278D}"/>
              </a:ext>
            </a:extLst>
          </p:cNvPr>
          <p:cNvSpPr txBox="1">
            <a:spLocks noChangeArrowheads="1"/>
          </p:cNvSpPr>
          <p:nvPr/>
        </p:nvSpPr>
        <p:spPr>
          <a:xfrm>
            <a:off x="3771901" y="370485"/>
            <a:ext cx="4867920" cy="1325563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In new copy of the 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DA86AE8-B169-9A6A-C07C-F793B39FF90A}"/>
              </a:ext>
            </a:extLst>
          </p:cNvPr>
          <p:cNvSpPr/>
          <p:nvPr/>
        </p:nvSpPr>
        <p:spPr>
          <a:xfrm>
            <a:off x="9166757" y="986976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0E76A-95AE-4B44-F27D-60AF1A088CA2}"/>
              </a:ext>
            </a:extLst>
          </p:cNvPr>
          <p:cNvSpPr txBox="1"/>
          <p:nvPr/>
        </p:nvSpPr>
        <p:spPr>
          <a:xfrm>
            <a:off x="7399272" y="3234690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7B0BCE-A5A0-E3C7-CB4A-70EB0AD03AC1}"/>
              </a:ext>
            </a:extLst>
          </p:cNvPr>
          <p:cNvSpPr>
            <a:spLocks noChangeAspect="1"/>
          </p:cNvSpPr>
          <p:nvPr/>
        </p:nvSpPr>
        <p:spPr>
          <a:xfrm>
            <a:off x="8493406" y="3156975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600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pic>
        <p:nvPicPr>
          <p:cNvPr id="5" name="Picture 4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791CB23D-18CF-43D2-BA10-DA598E1CD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" r="32741"/>
          <a:stretch/>
        </p:blipFill>
        <p:spPr>
          <a:xfrm>
            <a:off x="-124484" y="2382687"/>
            <a:ext cx="7396809" cy="417529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ECCF7A7-6855-FACD-3AB3-50101C8CA503}"/>
              </a:ext>
            </a:extLst>
          </p:cNvPr>
          <p:cNvSpPr>
            <a:spLocks noChangeAspect="1"/>
          </p:cNvSpPr>
          <p:nvPr/>
        </p:nvSpPr>
        <p:spPr>
          <a:xfrm>
            <a:off x="4588438" y="4071737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DA86AE8-B169-9A6A-C07C-F793B39FF90A}"/>
              </a:ext>
            </a:extLst>
          </p:cNvPr>
          <p:cNvSpPr/>
          <p:nvPr/>
        </p:nvSpPr>
        <p:spPr>
          <a:xfrm>
            <a:off x="9166757" y="986976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0E76A-95AE-4B44-F27D-60AF1A088CA2}"/>
              </a:ext>
            </a:extLst>
          </p:cNvPr>
          <p:cNvSpPr txBox="1"/>
          <p:nvPr/>
        </p:nvSpPr>
        <p:spPr>
          <a:xfrm>
            <a:off x="7399272" y="3234690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7B0BCE-A5A0-E3C7-CB4A-70EB0AD03AC1}"/>
              </a:ext>
            </a:extLst>
          </p:cNvPr>
          <p:cNvSpPr>
            <a:spLocks noChangeAspect="1"/>
          </p:cNvSpPr>
          <p:nvPr/>
        </p:nvSpPr>
        <p:spPr>
          <a:xfrm>
            <a:off x="9105960" y="457542"/>
            <a:ext cx="538103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">
                <a:extLst>
                  <a:ext uri="{FF2B5EF4-FFF2-40B4-BE49-F238E27FC236}">
                    <a16:creationId xmlns:a16="http://schemas.microsoft.com/office/drawing/2014/main" id="{EC1EE8A4-0523-C470-480F-94F7612F487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385873" y="370485"/>
                <a:ext cx="3089223" cy="1325563"/>
              </a:xfrm>
              <a:prstGeom prst="rect">
                <a:avLst/>
              </a:prstGeom>
              <a:ln w="50800">
                <a:solidFill>
                  <a:schemeClr val="accent1">
                    <a:shade val="50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en-US" sz="3200" dirty="0">
                    <a:ea typeface="ＭＳ Ｐゴシック" panose="020B0600070205080204" pitchFamily="34" charset="-128"/>
                    <a:sym typeface="Symbol" pitchFamily="2" charset="2"/>
                  </a:rPr>
                  <a:t>’*’ </a:t>
                </a:r>
                <a14:m>
                  <m:oMath xmlns:m="http://schemas.openxmlformats.org/officeDocument/2006/math">
                    <m:r>
                      <a:rPr lang="en-US" alt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2" charset="2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2" charset="2"/>
                      </a:rPr>
                      <m:t>FIRST</m:t>
                    </m:r>
                    <m:r>
                      <a:rPr lang="en-US" alt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2" charset="2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2" charset="2"/>
                      </a:rPr>
                      <m:t>OEE</m:t>
                    </m:r>
                    <m:r>
                      <a:rPr lang="en-US" alt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2" charset="2"/>
                      </a:rPr>
                      <m:t>)</m:t>
                    </m:r>
                  </m:oMath>
                </a14:m>
                <a:endParaRPr lang="en-US" altLang="en-US" sz="3200" dirty="0">
                  <a:ea typeface="ＭＳ Ｐゴシック" panose="020B0600070205080204" pitchFamily="34" charset="-128"/>
                  <a:sym typeface="Symbol" pitchFamily="2" charset="2"/>
                </a:endParaRPr>
              </a:p>
            </p:txBody>
          </p:sp>
        </mc:Choice>
        <mc:Fallback xmlns="">
          <p:sp>
            <p:nvSpPr>
              <p:cNvPr id="9" name="Rectangle 2">
                <a:extLst>
                  <a:ext uri="{FF2B5EF4-FFF2-40B4-BE49-F238E27FC236}">
                    <a16:creationId xmlns:a16="http://schemas.microsoft.com/office/drawing/2014/main" id="{EC1EE8A4-0523-C470-480F-94F7612F4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873" y="370485"/>
                <a:ext cx="3089223" cy="1325563"/>
              </a:xfrm>
              <a:prstGeom prst="rect">
                <a:avLst/>
              </a:prstGeom>
              <a:blipFill>
                <a:blip r:embed="rId3"/>
                <a:stretch>
                  <a:fillRect l="-3226" r="-1613"/>
                </a:stretch>
              </a:blipFill>
              <a:ln w="508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5693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51DC6-485F-F8AE-1B51-8E01C634278D}"/>
              </a:ext>
            </a:extLst>
          </p:cNvPr>
          <p:cNvSpPr txBox="1">
            <a:spLocks noChangeArrowheads="1"/>
          </p:cNvSpPr>
          <p:nvPr/>
        </p:nvSpPr>
        <p:spPr>
          <a:xfrm>
            <a:off x="3771901" y="370485"/>
            <a:ext cx="4867920" cy="1325563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Run O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DA86AE8-B169-9A6A-C07C-F793B39FF90A}"/>
              </a:ext>
            </a:extLst>
          </p:cNvPr>
          <p:cNvSpPr/>
          <p:nvPr/>
        </p:nvSpPr>
        <p:spPr>
          <a:xfrm>
            <a:off x="9166757" y="986976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0E76A-95AE-4B44-F27D-60AF1A088CA2}"/>
              </a:ext>
            </a:extLst>
          </p:cNvPr>
          <p:cNvSpPr txBox="1"/>
          <p:nvPr/>
        </p:nvSpPr>
        <p:spPr>
          <a:xfrm>
            <a:off x="7399272" y="3234690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7B0BCE-A5A0-E3C7-CB4A-70EB0AD03AC1}"/>
              </a:ext>
            </a:extLst>
          </p:cNvPr>
          <p:cNvSpPr>
            <a:spLocks noChangeAspect="1"/>
          </p:cNvSpPr>
          <p:nvPr/>
        </p:nvSpPr>
        <p:spPr>
          <a:xfrm>
            <a:off x="8493406" y="3542750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20D0C9-ED85-F72A-B280-8E6CC64E8DE3}"/>
              </a:ext>
            </a:extLst>
          </p:cNvPr>
          <p:cNvSpPr txBox="1"/>
          <p:nvPr/>
        </p:nvSpPr>
        <p:spPr>
          <a:xfrm>
            <a:off x="7401772" y="3626930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O(input)</a:t>
            </a:r>
          </a:p>
        </p:txBody>
      </p:sp>
      <p:pic>
        <p:nvPicPr>
          <p:cNvPr id="11" name="Picture 10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273AF96-17C9-FC4D-F50E-688EFDBA03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34"/>
          <a:stretch/>
        </p:blipFill>
        <p:spPr>
          <a:xfrm>
            <a:off x="25585" y="3036848"/>
            <a:ext cx="7281789" cy="314688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F18FB9BD-28B2-55F0-9FD1-62920664DA5A}"/>
              </a:ext>
            </a:extLst>
          </p:cNvPr>
          <p:cNvSpPr>
            <a:spLocks noChangeAspect="1"/>
          </p:cNvSpPr>
          <p:nvPr/>
        </p:nvSpPr>
        <p:spPr>
          <a:xfrm>
            <a:off x="315590" y="2905250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969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51DC6-485F-F8AE-1B51-8E01C634278D}"/>
              </a:ext>
            </a:extLst>
          </p:cNvPr>
          <p:cNvSpPr txBox="1">
            <a:spLocks noChangeArrowheads="1"/>
          </p:cNvSpPr>
          <p:nvPr/>
        </p:nvSpPr>
        <p:spPr>
          <a:xfrm>
            <a:off x="3771901" y="370485"/>
            <a:ext cx="4867920" cy="1325563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Match *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DA86AE8-B169-9A6A-C07C-F793B39FF90A}"/>
              </a:ext>
            </a:extLst>
          </p:cNvPr>
          <p:cNvSpPr/>
          <p:nvPr/>
        </p:nvSpPr>
        <p:spPr>
          <a:xfrm>
            <a:off x="9166757" y="986976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0E76A-95AE-4B44-F27D-60AF1A088CA2}"/>
              </a:ext>
            </a:extLst>
          </p:cNvPr>
          <p:cNvSpPr txBox="1"/>
          <p:nvPr/>
        </p:nvSpPr>
        <p:spPr>
          <a:xfrm>
            <a:off x="7399272" y="3234690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20D0C9-ED85-F72A-B280-8E6CC64E8DE3}"/>
              </a:ext>
            </a:extLst>
          </p:cNvPr>
          <p:cNvSpPr txBox="1"/>
          <p:nvPr/>
        </p:nvSpPr>
        <p:spPr>
          <a:xfrm>
            <a:off x="7401772" y="3626930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O(input)</a:t>
            </a:r>
          </a:p>
        </p:txBody>
      </p:sp>
      <p:pic>
        <p:nvPicPr>
          <p:cNvPr id="11" name="Picture 10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273AF96-17C9-FC4D-F50E-688EFDBA03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34"/>
          <a:stretch/>
        </p:blipFill>
        <p:spPr>
          <a:xfrm>
            <a:off x="25585" y="3036848"/>
            <a:ext cx="7281789" cy="314688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F18FB9BD-28B2-55F0-9FD1-62920664DA5A}"/>
              </a:ext>
            </a:extLst>
          </p:cNvPr>
          <p:cNvSpPr>
            <a:spLocks noChangeAspect="1"/>
          </p:cNvSpPr>
          <p:nvPr/>
        </p:nvSpPr>
        <p:spPr>
          <a:xfrm>
            <a:off x="5422279" y="4280850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649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51DC6-485F-F8AE-1B51-8E01C634278D}"/>
              </a:ext>
            </a:extLst>
          </p:cNvPr>
          <p:cNvSpPr txBox="1">
            <a:spLocks noChangeArrowheads="1"/>
          </p:cNvSpPr>
          <p:nvPr/>
        </p:nvSpPr>
        <p:spPr>
          <a:xfrm>
            <a:off x="3771901" y="370485"/>
            <a:ext cx="4867920" cy="1325563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 err="1">
                <a:ea typeface="ＭＳ Ｐゴシック" panose="020B0600070205080204" pitchFamily="34" charset="-128"/>
                <a:sym typeface="Symbol" pitchFamily="2" charset="2"/>
              </a:rPr>
              <a:t>AdPop</a:t>
            </a:r>
            <a:endParaRPr lang="en-US" altLang="en-US" sz="32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FDA86AE8-B169-9A6A-C07C-F793B39FF90A}"/>
              </a:ext>
            </a:extLst>
          </p:cNvPr>
          <p:cNvSpPr/>
          <p:nvPr/>
        </p:nvSpPr>
        <p:spPr>
          <a:xfrm>
            <a:off x="9166757" y="986976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0E76A-95AE-4B44-F27D-60AF1A088CA2}"/>
              </a:ext>
            </a:extLst>
          </p:cNvPr>
          <p:cNvSpPr txBox="1"/>
          <p:nvPr/>
        </p:nvSpPr>
        <p:spPr>
          <a:xfrm>
            <a:off x="7399272" y="3234690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7B0BCE-A5A0-E3C7-CB4A-70EB0AD03AC1}"/>
              </a:ext>
            </a:extLst>
          </p:cNvPr>
          <p:cNvSpPr>
            <a:spLocks noChangeAspect="1"/>
          </p:cNvSpPr>
          <p:nvPr/>
        </p:nvSpPr>
        <p:spPr>
          <a:xfrm>
            <a:off x="8493406" y="3542750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20D0C9-ED85-F72A-B280-8E6CC64E8DE3}"/>
              </a:ext>
            </a:extLst>
          </p:cNvPr>
          <p:cNvSpPr txBox="1"/>
          <p:nvPr/>
        </p:nvSpPr>
        <p:spPr>
          <a:xfrm>
            <a:off x="7401772" y="3626930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O(input)</a:t>
            </a:r>
          </a:p>
        </p:txBody>
      </p:sp>
      <p:pic>
        <p:nvPicPr>
          <p:cNvPr id="11" name="Picture 10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273AF96-17C9-FC4D-F50E-688EFDBA03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34"/>
          <a:stretch/>
        </p:blipFill>
        <p:spPr>
          <a:xfrm>
            <a:off x="25585" y="3036848"/>
            <a:ext cx="7281789" cy="314688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F18FB9BD-28B2-55F0-9FD1-62920664DA5A}"/>
              </a:ext>
            </a:extLst>
          </p:cNvPr>
          <p:cNvSpPr>
            <a:spLocks noChangeAspect="1"/>
          </p:cNvSpPr>
          <p:nvPr/>
        </p:nvSpPr>
        <p:spPr>
          <a:xfrm>
            <a:off x="993154" y="4397078"/>
            <a:ext cx="3493121" cy="1191867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8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3C1D-B2FF-1748-B09E-F8C1E56A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596"/>
            <a:ext cx="10515600" cy="1325563"/>
          </a:xfrm>
        </p:spPr>
        <p:txBody>
          <a:bodyPr/>
          <a:lstStyle/>
          <a:p>
            <a:r>
              <a:rPr lang="en-US" dirty="0"/>
              <a:t>Memory Organization in a Computer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4483AD-82B7-2947-874E-CEB080845E3C}"/>
              </a:ext>
            </a:extLst>
          </p:cNvPr>
          <p:cNvSpPr/>
          <p:nvPr/>
        </p:nvSpPr>
        <p:spPr>
          <a:xfrm>
            <a:off x="7399280" y="1165295"/>
            <a:ext cx="4253948" cy="5377070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7E261-92DF-7841-9470-5B7823CD1C92}"/>
              </a:ext>
            </a:extLst>
          </p:cNvPr>
          <p:cNvSpPr txBox="1"/>
          <p:nvPr/>
        </p:nvSpPr>
        <p:spPr>
          <a:xfrm>
            <a:off x="7399279" y="6123546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Operating System Stuff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1F708-5EBC-D043-A433-E3FEF77FC97D}"/>
              </a:ext>
            </a:extLst>
          </p:cNvPr>
          <p:cNvSpPr txBox="1"/>
          <p:nvPr/>
        </p:nvSpPr>
        <p:spPr>
          <a:xfrm>
            <a:off x="7399277" y="5723435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Your program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37E6DC-F40C-8F43-8BE9-33CF1A5B759D}"/>
              </a:ext>
            </a:extLst>
          </p:cNvPr>
          <p:cNvCxnSpPr>
            <a:cxnSpLocks/>
          </p:cNvCxnSpPr>
          <p:nvPr/>
        </p:nvCxnSpPr>
        <p:spPr>
          <a:xfrm>
            <a:off x="7399280" y="4236891"/>
            <a:ext cx="4253948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A9FE2A-EF78-D84F-B32F-0D72655A5997}"/>
              </a:ext>
            </a:extLst>
          </p:cNvPr>
          <p:cNvCxnSpPr/>
          <p:nvPr/>
        </p:nvCxnSpPr>
        <p:spPr>
          <a:xfrm>
            <a:off x="7399276" y="3054761"/>
            <a:ext cx="4253948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79D4E-5FC2-8342-A773-5FF3CC103212}"/>
              </a:ext>
            </a:extLst>
          </p:cNvPr>
          <p:cNvCxnSpPr/>
          <p:nvPr/>
        </p:nvCxnSpPr>
        <p:spPr>
          <a:xfrm>
            <a:off x="9304638" y="3054761"/>
            <a:ext cx="0" cy="45372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77B223-7BA5-E544-AEF8-5C8814AC0093}"/>
              </a:ext>
            </a:extLst>
          </p:cNvPr>
          <p:cNvCxnSpPr>
            <a:cxnSpLocks/>
          </p:cNvCxnSpPr>
          <p:nvPr/>
        </p:nvCxnSpPr>
        <p:spPr>
          <a:xfrm flipV="1">
            <a:off x="9308757" y="3735861"/>
            <a:ext cx="0" cy="50103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B7B82-7216-504B-8D9E-8DAF9CC1DA77}"/>
              </a:ext>
            </a:extLst>
          </p:cNvPr>
          <p:cNvSpPr txBox="1"/>
          <p:nvPr/>
        </p:nvSpPr>
        <p:spPr>
          <a:xfrm>
            <a:off x="5666557" y="6049923"/>
            <a:ext cx="1732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Low address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59A2EA-158E-7249-949A-CE32207DA708}"/>
              </a:ext>
            </a:extLst>
          </p:cNvPr>
          <p:cNvSpPr txBox="1"/>
          <p:nvPr/>
        </p:nvSpPr>
        <p:spPr>
          <a:xfrm>
            <a:off x="5559465" y="1180984"/>
            <a:ext cx="1791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 address</a:t>
            </a:r>
          </a:p>
        </p:txBody>
      </p:sp>
    </p:spTree>
    <p:extLst>
      <p:ext uri="{BB962C8B-B14F-4D97-AF65-F5344CB8AC3E}">
        <p14:creationId xmlns:p14="http://schemas.microsoft.com/office/powerpoint/2010/main" val="6363290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51DC6-485F-F8AE-1B51-8E01C634278D}"/>
              </a:ext>
            </a:extLst>
          </p:cNvPr>
          <p:cNvSpPr txBox="1">
            <a:spLocks noChangeArrowheads="1"/>
          </p:cNvSpPr>
          <p:nvPr/>
        </p:nvSpPr>
        <p:spPr>
          <a:xfrm>
            <a:off x="3771901" y="370485"/>
            <a:ext cx="4867920" cy="1325563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 err="1">
                <a:ea typeface="ＭＳ Ｐゴシック" panose="020B0600070205080204" pitchFamily="34" charset="-128"/>
                <a:sym typeface="Symbol" pitchFamily="2" charset="2"/>
              </a:rPr>
              <a:t>AdPop</a:t>
            </a:r>
            <a:endParaRPr lang="en-US" altLang="en-US" sz="32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0E76A-95AE-4B44-F27D-60AF1A088CA2}"/>
              </a:ext>
            </a:extLst>
          </p:cNvPr>
          <p:cNvSpPr txBox="1"/>
          <p:nvPr/>
        </p:nvSpPr>
        <p:spPr>
          <a:xfrm>
            <a:off x="7399272" y="3234690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7B0BCE-A5A0-E3C7-CB4A-70EB0AD03AC1}"/>
              </a:ext>
            </a:extLst>
          </p:cNvPr>
          <p:cNvSpPr>
            <a:spLocks noChangeAspect="1"/>
          </p:cNvSpPr>
          <p:nvPr/>
        </p:nvSpPr>
        <p:spPr>
          <a:xfrm>
            <a:off x="8493406" y="3542750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273AF96-17C9-FC4D-F50E-688EFDBA03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34"/>
          <a:stretch/>
        </p:blipFill>
        <p:spPr>
          <a:xfrm>
            <a:off x="25585" y="3036848"/>
            <a:ext cx="7281789" cy="314688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F18FB9BD-28B2-55F0-9FD1-62920664DA5A}"/>
              </a:ext>
            </a:extLst>
          </p:cNvPr>
          <p:cNvSpPr>
            <a:spLocks noChangeAspect="1"/>
          </p:cNvSpPr>
          <p:nvPr/>
        </p:nvSpPr>
        <p:spPr>
          <a:xfrm>
            <a:off x="993154" y="4397078"/>
            <a:ext cx="3493121" cy="1191867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308BE124-603C-F739-4B19-237EE0430738}"/>
              </a:ext>
            </a:extLst>
          </p:cNvPr>
          <p:cNvSpPr/>
          <p:nvPr/>
        </p:nvSpPr>
        <p:spPr>
          <a:xfrm>
            <a:off x="9350179" y="986157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893B99-5F29-9271-2EEF-7AD61286E532}"/>
              </a:ext>
            </a:extLst>
          </p:cNvPr>
          <p:cNvSpPr>
            <a:spLocks noChangeAspect="1"/>
          </p:cNvSpPr>
          <p:nvPr/>
        </p:nvSpPr>
        <p:spPr>
          <a:xfrm>
            <a:off x="9218230" y="536265"/>
            <a:ext cx="616029" cy="1051473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633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 N | O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EE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O  + | *</a:t>
            </a:r>
            <a:b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  0 | 1 | 2 |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2FFD5-080D-C74E-9FD2-89D5328734C0}"/>
              </a:ext>
            </a:extLst>
          </p:cNvPr>
          <p:cNvSpPr txBox="1"/>
          <p:nvPr/>
        </p:nvSpPr>
        <p:spPr>
          <a:xfrm>
            <a:off x="7399273" y="6126984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 calls E(input)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2B04F-5863-3B43-A790-3180B15B39D1}"/>
              </a:ext>
            </a:extLst>
          </p:cNvPr>
          <p:cNvSpPr txBox="1"/>
          <p:nvPr/>
        </p:nvSpPr>
        <p:spPr>
          <a:xfrm>
            <a:off x="7399277" y="2836793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755D3-9470-3C45-A7A5-13CA5CF8C23F}"/>
              </a:ext>
            </a:extLst>
          </p:cNvPr>
          <p:cNvSpPr/>
          <p:nvPr/>
        </p:nvSpPr>
        <p:spPr>
          <a:xfrm>
            <a:off x="7399280" y="2833141"/>
            <a:ext cx="4253948" cy="3709224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5AB3C-7E07-F34F-A858-3BCD5D6AE56E}"/>
              </a:ext>
            </a:extLst>
          </p:cNvPr>
          <p:cNvSpPr txBox="1"/>
          <p:nvPr/>
        </p:nvSpPr>
        <p:spPr>
          <a:xfrm>
            <a:off x="9091672" y="13429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C514-7E57-0F47-B3E0-75F949C101DB}"/>
              </a:ext>
            </a:extLst>
          </p:cNvPr>
          <p:cNvSpPr txBox="1"/>
          <p:nvPr/>
        </p:nvSpPr>
        <p:spPr>
          <a:xfrm>
            <a:off x="8992432" y="2404577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Call stack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2065CE0-EF6F-654D-A000-4D43C9AECD32}"/>
              </a:ext>
            </a:extLst>
          </p:cNvPr>
          <p:cNvSpPr txBox="1">
            <a:spLocks noChangeArrowheads="1"/>
          </p:cNvSpPr>
          <p:nvPr/>
        </p:nvSpPr>
        <p:spPr>
          <a:xfrm>
            <a:off x="8947742" y="532276"/>
            <a:ext cx="1219829" cy="62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+*231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51DC6-485F-F8AE-1B51-8E01C634278D}"/>
              </a:ext>
            </a:extLst>
          </p:cNvPr>
          <p:cNvSpPr txBox="1">
            <a:spLocks noChangeArrowheads="1"/>
          </p:cNvSpPr>
          <p:nvPr/>
        </p:nvSpPr>
        <p:spPr>
          <a:xfrm>
            <a:off x="3771901" y="370485"/>
            <a:ext cx="4867920" cy="1325563"/>
          </a:xfrm>
          <a:prstGeom prst="rect">
            <a:avLst/>
          </a:prstGeom>
          <a:ln w="508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Return to E</a:t>
            </a:r>
          </a:p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Call next 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0E76A-95AE-4B44-F27D-60AF1A088CA2}"/>
              </a:ext>
            </a:extLst>
          </p:cNvPr>
          <p:cNvSpPr txBox="1"/>
          <p:nvPr/>
        </p:nvSpPr>
        <p:spPr>
          <a:xfrm>
            <a:off x="7399272" y="3234690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308BE124-603C-F739-4B19-237EE0430738}"/>
              </a:ext>
            </a:extLst>
          </p:cNvPr>
          <p:cNvSpPr/>
          <p:nvPr/>
        </p:nvSpPr>
        <p:spPr>
          <a:xfrm>
            <a:off x="9350179" y="986157"/>
            <a:ext cx="292171" cy="467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F2E3E4DC-5076-2D64-2684-9E22578B7A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" r="32741"/>
          <a:stretch/>
        </p:blipFill>
        <p:spPr>
          <a:xfrm>
            <a:off x="-124484" y="2382687"/>
            <a:ext cx="7396809" cy="417529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CF65BB6-9F48-1E57-03C9-40C102E09FDC}"/>
              </a:ext>
            </a:extLst>
          </p:cNvPr>
          <p:cNvSpPr>
            <a:spLocks noChangeAspect="1"/>
          </p:cNvSpPr>
          <p:nvPr/>
        </p:nvSpPr>
        <p:spPr>
          <a:xfrm>
            <a:off x="1083620" y="4877470"/>
            <a:ext cx="1931044" cy="658880"/>
          </a:xfrm>
          <a:prstGeom prst="ellipse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0B385-F6D2-9B8D-97BC-EE4D846346C2}"/>
              </a:ext>
            </a:extLst>
          </p:cNvPr>
          <p:cNvSpPr>
            <a:spLocks noChangeAspect="1"/>
          </p:cNvSpPr>
          <p:nvPr/>
        </p:nvSpPr>
        <p:spPr>
          <a:xfrm>
            <a:off x="1055044" y="4777456"/>
            <a:ext cx="1931044" cy="45719"/>
          </a:xfrm>
          <a:prstGeom prst="rect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3B2BF-50E9-891E-3A26-F207B87D9754}"/>
              </a:ext>
            </a:extLst>
          </p:cNvPr>
          <p:cNvSpPr txBox="1"/>
          <p:nvPr/>
        </p:nvSpPr>
        <p:spPr>
          <a:xfrm>
            <a:off x="7399272" y="3649146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E(input)</a:t>
            </a:r>
          </a:p>
        </p:txBody>
      </p:sp>
    </p:spTree>
    <p:extLst>
      <p:ext uri="{BB962C8B-B14F-4D97-AF65-F5344CB8AC3E}">
        <p14:creationId xmlns:p14="http://schemas.microsoft.com/office/powerpoint/2010/main" val="19307589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8CE9D1-5959-C82E-3EB1-41F32C5A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Project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2DC62-8C6D-A377-E295-CA5D4F0FF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943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E8FB30-BC07-9944-8EEC-E1B84F61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E436836-C6BA-A743-B453-1AD9D633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200150"/>
            <a:ext cx="70104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802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E8FB30-BC07-9944-8EEC-E1B84F61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E436836-C6BA-A743-B453-1AD9D633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200150"/>
            <a:ext cx="7010400" cy="44577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1AE9DE9-FE85-BDB5-3E47-D432DC766DD1}"/>
              </a:ext>
            </a:extLst>
          </p:cNvPr>
          <p:cNvSpPr>
            <a:spLocks noChangeAspect="1"/>
          </p:cNvSpPr>
          <p:nvPr/>
        </p:nvSpPr>
        <p:spPr>
          <a:xfrm>
            <a:off x="2590800" y="3429000"/>
            <a:ext cx="4739425" cy="2174735"/>
          </a:xfrm>
          <a:prstGeom prst="roundRect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327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E8FB30-BC07-9944-8EEC-E1B84F61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E436836-C6BA-A743-B453-1AD9D633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200150"/>
            <a:ext cx="7010400" cy="4457700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E17044F1-801B-8523-1648-5EE3A3E96F8E}"/>
              </a:ext>
            </a:extLst>
          </p:cNvPr>
          <p:cNvSpPr txBox="1">
            <a:spLocks noChangeArrowheads="1"/>
          </p:cNvSpPr>
          <p:nvPr/>
        </p:nvSpPr>
        <p:spPr>
          <a:xfrm>
            <a:off x="4051300" y="2387600"/>
            <a:ext cx="7626454" cy="72243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Prompt: what do </a:t>
            </a:r>
            <a:r>
              <a:rPr lang="en-US" altLang="en-US" sz="3200" i="1" dirty="0">
                <a:ea typeface="ＭＳ Ｐゴシック" panose="020B0600070205080204" pitchFamily="34" charset="-128"/>
                <a:sym typeface="Symbol" pitchFamily="2" charset="2"/>
              </a:rPr>
              <a:t>try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 and </a:t>
            </a:r>
            <a:r>
              <a:rPr lang="en-US" altLang="en-US" sz="3200" i="1" dirty="0">
                <a:ea typeface="ＭＳ Ｐゴシック" panose="020B0600070205080204" pitchFamily="34" charset="-128"/>
                <a:sym typeface="Symbol" pitchFamily="2" charset="2"/>
              </a:rPr>
              <a:t>except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 do in Python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BB63D9B-2D09-D646-5F12-4DC534D97EC5}"/>
              </a:ext>
            </a:extLst>
          </p:cNvPr>
          <p:cNvSpPr>
            <a:spLocks noChangeAspect="1"/>
          </p:cNvSpPr>
          <p:nvPr/>
        </p:nvSpPr>
        <p:spPr>
          <a:xfrm>
            <a:off x="2590800" y="3429000"/>
            <a:ext cx="4739425" cy="2174735"/>
          </a:xfrm>
          <a:prstGeom prst="roundRect">
            <a:avLst/>
          </a:prstGeom>
          <a:noFill/>
          <a:ln w="38100">
            <a:solidFill>
              <a:srgbClr val="FF1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433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7AE43-22B5-164C-84FC-92FF6B6F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Datalog</a:t>
            </a:r>
            <a:r>
              <a:rPr lang="en-US" dirty="0"/>
              <a:t> Grammar (partial), from</a:t>
            </a:r>
            <a:br>
              <a:rPr lang="en-US" dirty="0"/>
            </a:br>
            <a:r>
              <a:rPr lang="en-US" sz="3100" dirty="0">
                <a:hlinkClick r:id="rId2"/>
              </a:rPr>
              <a:t>https://learningsuite.byu.edu/.Z3FE/cid-I4ezssz0M_oT/pages/id-ssbw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6DAB3-3DCB-3D48-A5CF-40B3E0F51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datalogProgram</a:t>
            </a:r>
            <a:r>
              <a:rPr lang="en-US" dirty="0"/>
              <a:t> -&gt; SCHEMES COLON scheme </a:t>
            </a:r>
            <a:r>
              <a:rPr lang="en-US" dirty="0" err="1"/>
              <a:t>schemeList</a:t>
            </a:r>
            <a:r>
              <a:rPr lang="en-US" dirty="0"/>
              <a:t> FACTS COLON </a:t>
            </a:r>
            <a:r>
              <a:rPr lang="en-US" dirty="0" err="1"/>
              <a:t>factList</a:t>
            </a:r>
            <a:r>
              <a:rPr lang="en-US" dirty="0"/>
              <a:t> RULES COLON </a:t>
            </a:r>
            <a:r>
              <a:rPr lang="en-US" dirty="0" err="1"/>
              <a:t>ruleList</a:t>
            </a:r>
            <a:r>
              <a:rPr lang="en-US" dirty="0"/>
              <a:t> QUERIES COLON query </a:t>
            </a:r>
            <a:r>
              <a:rPr lang="en-US" dirty="0" err="1"/>
              <a:t>queryList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schemeList</a:t>
            </a:r>
            <a:r>
              <a:rPr lang="en-US" dirty="0"/>
              <a:t> -&gt; scheme </a:t>
            </a:r>
            <a:r>
              <a:rPr lang="en-US" dirty="0" err="1"/>
              <a:t>schemeList</a:t>
            </a:r>
            <a:r>
              <a:rPr lang="en-US" dirty="0"/>
              <a:t> | lambda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factList</a:t>
            </a:r>
            <a:r>
              <a:rPr lang="en-US" dirty="0"/>
              <a:t> -&gt; fact </a:t>
            </a:r>
            <a:r>
              <a:rPr lang="en-US" dirty="0" err="1"/>
              <a:t>factList</a:t>
            </a:r>
            <a:r>
              <a:rPr lang="en-US" dirty="0"/>
              <a:t> | lambda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ruleList</a:t>
            </a:r>
            <a:r>
              <a:rPr lang="en-US" dirty="0"/>
              <a:t> -&gt; rule </a:t>
            </a:r>
            <a:r>
              <a:rPr lang="en-US" dirty="0" err="1"/>
              <a:t>ruleList</a:t>
            </a:r>
            <a:r>
              <a:rPr lang="en-US" dirty="0"/>
              <a:t> | lambda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queryList</a:t>
            </a:r>
            <a:r>
              <a:rPr lang="en-US" dirty="0"/>
              <a:t> -&gt; query </a:t>
            </a:r>
            <a:r>
              <a:rPr lang="en-US" dirty="0" err="1"/>
              <a:t>queryList</a:t>
            </a:r>
            <a:r>
              <a:rPr lang="en-US" dirty="0"/>
              <a:t> | lambda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scheme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fact -&gt; ID LEFT_PAREN STRING </a:t>
            </a:r>
            <a:r>
              <a:rPr lang="en-US" dirty="0" err="1"/>
              <a:t>stringList</a:t>
            </a:r>
            <a:r>
              <a:rPr lang="en-US" dirty="0"/>
              <a:t> RIGHT_PAREN PERIOD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rule -&gt; </a:t>
            </a:r>
            <a:r>
              <a:rPr lang="en-US" dirty="0" err="1"/>
              <a:t>headPredicate</a:t>
            </a:r>
            <a:r>
              <a:rPr lang="en-US" dirty="0"/>
              <a:t> COLON_DASH predicate </a:t>
            </a:r>
            <a:r>
              <a:rPr lang="en-US" dirty="0" err="1"/>
              <a:t>predicateList</a:t>
            </a:r>
            <a:r>
              <a:rPr lang="en-US" dirty="0"/>
              <a:t> PERIOD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-&gt; predicate Q_MARK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…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664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C3A1-3100-A040-9720-AD5B244F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Python Parser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545C9-EBBE-0E41-872B-DCB7B5764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0564"/>
            <a:ext cx="11998411" cy="743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118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C3A1-3100-A040-9720-AD5B244F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Python Parser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545C9-EBBE-0E41-872B-DCB7B5764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0564"/>
            <a:ext cx="11998411" cy="743451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C2FCE0-E09C-5940-BBFA-611A3B540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0082" y="3087216"/>
            <a:ext cx="10515600" cy="4351338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datalogProgram</a:t>
            </a:r>
            <a:r>
              <a:rPr lang="en-US" dirty="0"/>
              <a:t> -&gt; SCHEMES COLON scheme </a:t>
            </a:r>
            <a:r>
              <a:rPr lang="en-US" dirty="0" err="1"/>
              <a:t>schemeList</a:t>
            </a:r>
            <a:r>
              <a:rPr lang="en-US" dirty="0"/>
              <a:t> FACTS COLON </a:t>
            </a:r>
            <a:r>
              <a:rPr lang="en-US" dirty="0" err="1"/>
              <a:t>factList</a:t>
            </a:r>
            <a:r>
              <a:rPr lang="en-US" dirty="0"/>
              <a:t> RULES COLON </a:t>
            </a:r>
            <a:r>
              <a:rPr lang="en-US" dirty="0" err="1"/>
              <a:t>ruleList</a:t>
            </a:r>
            <a:r>
              <a:rPr lang="en-US" dirty="0"/>
              <a:t> QUERIES COLON query </a:t>
            </a:r>
            <a:r>
              <a:rPr lang="en-US" dirty="0" err="1"/>
              <a:t>queryList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schemeList</a:t>
            </a:r>
            <a:r>
              <a:rPr lang="en-US" dirty="0"/>
              <a:t> -&gt; scheme </a:t>
            </a:r>
            <a:r>
              <a:rPr lang="en-US" dirty="0" err="1"/>
              <a:t>schemeList</a:t>
            </a:r>
            <a:r>
              <a:rPr lang="en-US" dirty="0"/>
              <a:t> | lambda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factList</a:t>
            </a:r>
            <a:r>
              <a:rPr lang="en-US" dirty="0"/>
              <a:t> -&gt; fact </a:t>
            </a:r>
            <a:r>
              <a:rPr lang="en-US" dirty="0" err="1"/>
              <a:t>factList</a:t>
            </a:r>
            <a:r>
              <a:rPr lang="en-US" dirty="0"/>
              <a:t> | lambda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ruleList</a:t>
            </a:r>
            <a:r>
              <a:rPr lang="en-US" dirty="0"/>
              <a:t> -&gt; rule </a:t>
            </a:r>
            <a:r>
              <a:rPr lang="en-US" dirty="0" err="1"/>
              <a:t>ruleList</a:t>
            </a:r>
            <a:r>
              <a:rPr lang="en-US" dirty="0"/>
              <a:t> | lambda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queryList</a:t>
            </a:r>
            <a:r>
              <a:rPr lang="en-US" dirty="0"/>
              <a:t> -&gt; query </a:t>
            </a:r>
            <a:r>
              <a:rPr lang="en-US" dirty="0" err="1"/>
              <a:t>queryList</a:t>
            </a:r>
            <a:r>
              <a:rPr lang="en-US" dirty="0"/>
              <a:t> | lambda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scheme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fact -&gt; ID LEFT_PAREN STRING </a:t>
            </a:r>
            <a:r>
              <a:rPr lang="en-US" dirty="0" err="1"/>
              <a:t>stringList</a:t>
            </a:r>
            <a:r>
              <a:rPr lang="en-US" dirty="0"/>
              <a:t> RIGHT_PAREN PERIOD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rule -&gt; </a:t>
            </a:r>
            <a:r>
              <a:rPr lang="en-US" dirty="0" err="1"/>
              <a:t>headPredicate</a:t>
            </a:r>
            <a:r>
              <a:rPr lang="en-US" dirty="0"/>
              <a:t> COLON_DASH predicate </a:t>
            </a:r>
            <a:r>
              <a:rPr lang="en-US" dirty="0" err="1"/>
              <a:t>predicateList</a:t>
            </a:r>
            <a:r>
              <a:rPr lang="en-US" dirty="0"/>
              <a:t> PERIOD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-&gt; predicate Q_MARK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…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0815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C3A1-3100-A040-9720-AD5B244F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Python Parser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545C9-EBBE-0E41-872B-DCB7B5764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0564"/>
            <a:ext cx="11998411" cy="743451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C2FCE0-E09C-5940-BBFA-611A3B540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0082" y="3087216"/>
            <a:ext cx="10515600" cy="4351338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datalogProgram</a:t>
            </a:r>
            <a:r>
              <a:rPr lang="en-US" dirty="0"/>
              <a:t> -&gt; SCHEMES COLON scheme </a:t>
            </a:r>
            <a:r>
              <a:rPr lang="en-US" dirty="0" err="1"/>
              <a:t>schemeList</a:t>
            </a:r>
            <a:r>
              <a:rPr lang="en-US" dirty="0"/>
              <a:t> FACTS COLON </a:t>
            </a:r>
            <a:r>
              <a:rPr lang="en-US" dirty="0" err="1"/>
              <a:t>factList</a:t>
            </a:r>
            <a:r>
              <a:rPr lang="en-US" dirty="0"/>
              <a:t> RULES COLON </a:t>
            </a:r>
            <a:r>
              <a:rPr lang="en-US" dirty="0" err="1"/>
              <a:t>ruleList</a:t>
            </a:r>
            <a:r>
              <a:rPr lang="en-US" dirty="0"/>
              <a:t> QUERIES COLON query </a:t>
            </a:r>
            <a:r>
              <a:rPr lang="en-US" dirty="0" err="1"/>
              <a:t>queryList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schemeList</a:t>
            </a:r>
            <a:r>
              <a:rPr lang="en-US" dirty="0"/>
              <a:t> -&gt; scheme </a:t>
            </a:r>
            <a:r>
              <a:rPr lang="en-US" dirty="0" err="1"/>
              <a:t>schemeList</a:t>
            </a:r>
            <a:r>
              <a:rPr lang="en-US" dirty="0"/>
              <a:t> | lambda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factList</a:t>
            </a:r>
            <a:r>
              <a:rPr lang="en-US" dirty="0"/>
              <a:t> -&gt; fact </a:t>
            </a:r>
            <a:r>
              <a:rPr lang="en-US" dirty="0" err="1"/>
              <a:t>factList</a:t>
            </a:r>
            <a:r>
              <a:rPr lang="en-US" dirty="0"/>
              <a:t> | lambda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ruleList</a:t>
            </a:r>
            <a:r>
              <a:rPr lang="en-US" dirty="0"/>
              <a:t> -&gt; rule </a:t>
            </a:r>
            <a:r>
              <a:rPr lang="en-US" dirty="0" err="1"/>
              <a:t>ruleList</a:t>
            </a:r>
            <a:r>
              <a:rPr lang="en-US" dirty="0"/>
              <a:t> | lambda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queryList</a:t>
            </a:r>
            <a:r>
              <a:rPr lang="en-US" dirty="0"/>
              <a:t> -&gt; query </a:t>
            </a:r>
            <a:r>
              <a:rPr lang="en-US" dirty="0" err="1"/>
              <a:t>queryList</a:t>
            </a:r>
            <a:r>
              <a:rPr lang="en-US" dirty="0"/>
              <a:t> | lambda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scheme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fact -&gt; ID LEFT_PAREN STRING </a:t>
            </a:r>
            <a:r>
              <a:rPr lang="en-US" dirty="0" err="1"/>
              <a:t>stringList</a:t>
            </a:r>
            <a:r>
              <a:rPr lang="en-US" dirty="0"/>
              <a:t> RIGHT_PAREN PERIOD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rule -&gt; </a:t>
            </a:r>
            <a:r>
              <a:rPr lang="en-US" dirty="0" err="1"/>
              <a:t>headPredicate</a:t>
            </a:r>
            <a:r>
              <a:rPr lang="en-US" dirty="0"/>
              <a:t> COLON_DASH predicate </a:t>
            </a:r>
            <a:r>
              <a:rPr lang="en-US" dirty="0" err="1"/>
              <a:t>predicateList</a:t>
            </a:r>
            <a:r>
              <a:rPr lang="en-US" dirty="0"/>
              <a:t> PERIOD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-&gt; predicate Q_MARK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…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F4E8FB3-8434-B845-BEA0-C73E6536D97C}"/>
              </a:ext>
            </a:extLst>
          </p:cNvPr>
          <p:cNvSpPr txBox="1">
            <a:spLocks noChangeArrowheads="1"/>
          </p:cNvSpPr>
          <p:nvPr/>
        </p:nvSpPr>
        <p:spPr>
          <a:xfrm>
            <a:off x="7570033" y="1995768"/>
            <a:ext cx="4082321" cy="101769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Each non-terminal has a method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085F3A-FC66-9C46-88B3-FF892BBE80FB}"/>
              </a:ext>
            </a:extLst>
          </p:cNvPr>
          <p:cNvSpPr/>
          <p:nvPr/>
        </p:nvSpPr>
        <p:spPr>
          <a:xfrm>
            <a:off x="6085256" y="3013459"/>
            <a:ext cx="2242313" cy="4714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B167A9-DA7C-7349-AB52-5039D1FC03E0}"/>
              </a:ext>
            </a:extLst>
          </p:cNvPr>
          <p:cNvSpPr/>
          <p:nvPr/>
        </p:nvSpPr>
        <p:spPr>
          <a:xfrm>
            <a:off x="2754229" y="3099620"/>
            <a:ext cx="2242313" cy="4714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3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3C1D-B2FF-1748-B09E-F8C1E56A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596"/>
            <a:ext cx="10515600" cy="1325563"/>
          </a:xfrm>
        </p:spPr>
        <p:txBody>
          <a:bodyPr/>
          <a:lstStyle/>
          <a:p>
            <a:r>
              <a:rPr lang="en-US" dirty="0"/>
              <a:t>Memory Organization in a Computer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4483AD-82B7-2947-874E-CEB080845E3C}"/>
              </a:ext>
            </a:extLst>
          </p:cNvPr>
          <p:cNvSpPr/>
          <p:nvPr/>
        </p:nvSpPr>
        <p:spPr>
          <a:xfrm>
            <a:off x="7399280" y="1165295"/>
            <a:ext cx="4253948" cy="5377070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7E261-92DF-7841-9470-5B7823CD1C92}"/>
              </a:ext>
            </a:extLst>
          </p:cNvPr>
          <p:cNvSpPr txBox="1"/>
          <p:nvPr/>
        </p:nvSpPr>
        <p:spPr>
          <a:xfrm>
            <a:off x="7399279" y="6123546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Operating System Stuff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1F708-5EBC-D043-A433-E3FEF77FC97D}"/>
              </a:ext>
            </a:extLst>
          </p:cNvPr>
          <p:cNvSpPr txBox="1"/>
          <p:nvPr/>
        </p:nvSpPr>
        <p:spPr>
          <a:xfrm>
            <a:off x="7399277" y="5723435"/>
            <a:ext cx="425394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Your program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37E6DC-F40C-8F43-8BE9-33CF1A5B759D}"/>
              </a:ext>
            </a:extLst>
          </p:cNvPr>
          <p:cNvCxnSpPr>
            <a:cxnSpLocks/>
          </p:cNvCxnSpPr>
          <p:nvPr/>
        </p:nvCxnSpPr>
        <p:spPr>
          <a:xfrm>
            <a:off x="7399280" y="4236891"/>
            <a:ext cx="4253948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A9FE2A-EF78-D84F-B32F-0D72655A5997}"/>
              </a:ext>
            </a:extLst>
          </p:cNvPr>
          <p:cNvCxnSpPr/>
          <p:nvPr/>
        </p:nvCxnSpPr>
        <p:spPr>
          <a:xfrm>
            <a:off x="7399276" y="3054761"/>
            <a:ext cx="4253948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79D4E-5FC2-8342-A773-5FF3CC103212}"/>
              </a:ext>
            </a:extLst>
          </p:cNvPr>
          <p:cNvCxnSpPr/>
          <p:nvPr/>
        </p:nvCxnSpPr>
        <p:spPr>
          <a:xfrm>
            <a:off x="9304638" y="3054761"/>
            <a:ext cx="0" cy="45372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77B223-7BA5-E544-AEF8-5C8814AC0093}"/>
              </a:ext>
            </a:extLst>
          </p:cNvPr>
          <p:cNvCxnSpPr>
            <a:cxnSpLocks/>
          </p:cNvCxnSpPr>
          <p:nvPr/>
        </p:nvCxnSpPr>
        <p:spPr>
          <a:xfrm flipV="1">
            <a:off x="9308757" y="3735861"/>
            <a:ext cx="0" cy="50103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B7B82-7216-504B-8D9E-8DAF9CC1DA77}"/>
              </a:ext>
            </a:extLst>
          </p:cNvPr>
          <p:cNvSpPr txBox="1"/>
          <p:nvPr/>
        </p:nvSpPr>
        <p:spPr>
          <a:xfrm>
            <a:off x="5666557" y="6049923"/>
            <a:ext cx="1732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Low address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59A2EA-158E-7249-949A-CE32207DA708}"/>
              </a:ext>
            </a:extLst>
          </p:cNvPr>
          <p:cNvSpPr txBox="1"/>
          <p:nvPr/>
        </p:nvSpPr>
        <p:spPr>
          <a:xfrm>
            <a:off x="5559465" y="1180984"/>
            <a:ext cx="1791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 address</a:t>
            </a:r>
          </a:p>
        </p:txBody>
      </p:sp>
    </p:spTree>
    <p:extLst>
      <p:ext uri="{BB962C8B-B14F-4D97-AF65-F5344CB8AC3E}">
        <p14:creationId xmlns:p14="http://schemas.microsoft.com/office/powerpoint/2010/main" val="30302947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C3A1-3100-A040-9720-AD5B244F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Python Parser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545C9-EBBE-0E41-872B-DCB7B5764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0564"/>
            <a:ext cx="11998411" cy="743451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C2FCE0-E09C-5940-BBFA-611A3B540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0082" y="3087216"/>
            <a:ext cx="10515600" cy="4351338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datalogProgram</a:t>
            </a:r>
            <a:r>
              <a:rPr lang="en-US" dirty="0"/>
              <a:t> -&gt; SCHEMES COLON scheme </a:t>
            </a:r>
            <a:r>
              <a:rPr lang="en-US" dirty="0" err="1"/>
              <a:t>schemeList</a:t>
            </a:r>
            <a:r>
              <a:rPr lang="en-US" dirty="0"/>
              <a:t> FACTS COLON </a:t>
            </a:r>
            <a:r>
              <a:rPr lang="en-US" dirty="0" err="1"/>
              <a:t>factList</a:t>
            </a:r>
            <a:r>
              <a:rPr lang="en-US" dirty="0"/>
              <a:t> RULES COLON </a:t>
            </a:r>
            <a:r>
              <a:rPr lang="en-US" dirty="0" err="1"/>
              <a:t>ruleList</a:t>
            </a:r>
            <a:r>
              <a:rPr lang="en-US" dirty="0"/>
              <a:t> QUERIES COLON query </a:t>
            </a:r>
            <a:r>
              <a:rPr lang="en-US" dirty="0" err="1"/>
              <a:t>queryList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schemeList</a:t>
            </a:r>
            <a:r>
              <a:rPr lang="en-US" dirty="0"/>
              <a:t> -&gt; scheme </a:t>
            </a:r>
            <a:r>
              <a:rPr lang="en-US" dirty="0" err="1"/>
              <a:t>schemeList</a:t>
            </a:r>
            <a:r>
              <a:rPr lang="en-US" dirty="0"/>
              <a:t> | lambda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factList</a:t>
            </a:r>
            <a:r>
              <a:rPr lang="en-US" dirty="0"/>
              <a:t> -&gt; fact </a:t>
            </a:r>
            <a:r>
              <a:rPr lang="en-US" dirty="0" err="1"/>
              <a:t>factList</a:t>
            </a:r>
            <a:r>
              <a:rPr lang="en-US" dirty="0"/>
              <a:t> | lambda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ruleList</a:t>
            </a:r>
            <a:r>
              <a:rPr lang="en-US" dirty="0"/>
              <a:t> -&gt; rule </a:t>
            </a:r>
            <a:r>
              <a:rPr lang="en-US" dirty="0" err="1"/>
              <a:t>ruleList</a:t>
            </a:r>
            <a:r>
              <a:rPr lang="en-US" dirty="0"/>
              <a:t> | lambda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queryList</a:t>
            </a:r>
            <a:r>
              <a:rPr lang="en-US" dirty="0"/>
              <a:t> -&gt; query </a:t>
            </a:r>
            <a:r>
              <a:rPr lang="en-US" dirty="0" err="1"/>
              <a:t>queryList</a:t>
            </a:r>
            <a:r>
              <a:rPr lang="en-US" dirty="0"/>
              <a:t> | lambda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scheme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fact -&gt; ID LEFT_PAREN STRING </a:t>
            </a:r>
            <a:r>
              <a:rPr lang="en-US" dirty="0" err="1"/>
              <a:t>stringList</a:t>
            </a:r>
            <a:r>
              <a:rPr lang="en-US" dirty="0"/>
              <a:t> RIGHT_PAREN PERIOD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rule -&gt; </a:t>
            </a:r>
            <a:r>
              <a:rPr lang="en-US" dirty="0" err="1"/>
              <a:t>headPredicate</a:t>
            </a:r>
            <a:r>
              <a:rPr lang="en-US" dirty="0"/>
              <a:t> COLON_DASH predicate </a:t>
            </a:r>
            <a:r>
              <a:rPr lang="en-US" dirty="0" err="1"/>
              <a:t>predicateList</a:t>
            </a:r>
            <a:r>
              <a:rPr lang="en-US" dirty="0"/>
              <a:t> PERIOD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-&gt; predicate Q_MARK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…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F4E8FB3-8434-B845-BEA0-C73E6536D97C}"/>
              </a:ext>
            </a:extLst>
          </p:cNvPr>
          <p:cNvSpPr txBox="1">
            <a:spLocks noChangeArrowheads="1"/>
          </p:cNvSpPr>
          <p:nvPr/>
        </p:nvSpPr>
        <p:spPr>
          <a:xfrm>
            <a:off x="7570033" y="1995768"/>
            <a:ext cx="4082321" cy="101769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Each non-terminal has a method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085F3A-FC66-9C46-88B3-FF892BBE80FB}"/>
              </a:ext>
            </a:extLst>
          </p:cNvPr>
          <p:cNvSpPr/>
          <p:nvPr/>
        </p:nvSpPr>
        <p:spPr>
          <a:xfrm>
            <a:off x="5965513" y="3608663"/>
            <a:ext cx="2242313" cy="4714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B167A9-DA7C-7349-AB52-5039D1FC03E0}"/>
              </a:ext>
            </a:extLst>
          </p:cNvPr>
          <p:cNvSpPr/>
          <p:nvPr/>
        </p:nvSpPr>
        <p:spPr>
          <a:xfrm>
            <a:off x="2678029" y="4551326"/>
            <a:ext cx="2242313" cy="4714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446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Complete </a:t>
            </a:r>
            <a:r>
              <a:rPr lang="en-US" dirty="0" err="1"/>
              <a:t>Datalog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Schemes:</a:t>
            </a:r>
          </a:p>
          <a:p>
            <a:pPr marL="0" indent="0">
              <a:buNone/>
            </a:pPr>
            <a:r>
              <a:rPr lang="en-US" dirty="0"/>
              <a:t>   A(C)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Facts: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Rules: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Queries:</a:t>
            </a:r>
          </a:p>
          <a:p>
            <a:pPr marL="0" indent="0">
              <a:buNone/>
            </a:pPr>
            <a:r>
              <a:rPr lang="en-US" dirty="0"/>
              <a:t>   A(b1)? </a:t>
            </a:r>
          </a:p>
        </p:txBody>
      </p:sp>
    </p:spTree>
    <p:extLst>
      <p:ext uri="{BB962C8B-B14F-4D97-AF65-F5344CB8AC3E}">
        <p14:creationId xmlns:p14="http://schemas.microsoft.com/office/powerpoint/2010/main" val="29230579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Complete </a:t>
            </a:r>
            <a:r>
              <a:rPr lang="en-US" dirty="0" err="1"/>
              <a:t>Datalog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Schemes:</a:t>
            </a:r>
          </a:p>
          <a:p>
            <a:pPr marL="0" indent="0">
              <a:buNone/>
            </a:pPr>
            <a:r>
              <a:rPr lang="en-US" dirty="0"/>
              <a:t>   A(C)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Facts: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Rules: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Queries:</a:t>
            </a:r>
          </a:p>
          <a:p>
            <a:pPr marL="0" indent="0">
              <a:buNone/>
            </a:pPr>
            <a:r>
              <a:rPr lang="en-US" dirty="0"/>
              <a:t>   A(b1)?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2088-2B54-8C4C-B5C8-924A02F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4" y="1210104"/>
            <a:ext cx="3733800" cy="570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3352800" y="3144683"/>
            <a:ext cx="3113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is the input to the parser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210239" y="3429000"/>
            <a:ext cx="931263" cy="508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939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2088-2B54-8C4C-B5C8-924A02F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4" y="1210104"/>
            <a:ext cx="3733800" cy="570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86202" y="1271251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8182183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2088-2B54-8C4C-B5C8-924A02F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4" y="1210104"/>
            <a:ext cx="3733800" cy="570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 rot="10800000">
            <a:off x="2327254" y="1390592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B5B024-8618-C448-ABE0-EECAA07883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6" r="59672" b="62155"/>
          <a:stretch/>
        </p:blipFill>
        <p:spPr>
          <a:xfrm>
            <a:off x="56383" y="2278433"/>
            <a:ext cx="5834751" cy="453378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11F03C3-8337-FD42-A8FA-8C59D24B710C}"/>
              </a:ext>
            </a:extLst>
          </p:cNvPr>
          <p:cNvSpPr/>
          <p:nvPr/>
        </p:nvSpPr>
        <p:spPr>
          <a:xfrm>
            <a:off x="2079153" y="2110099"/>
            <a:ext cx="2595975" cy="55949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133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2088-2B54-8C4C-B5C8-924A02F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4" y="1210104"/>
            <a:ext cx="3733800" cy="570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86202" y="1271251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B5B024-8618-C448-ABE0-EECAA07883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6" r="59672" b="62155"/>
          <a:stretch/>
        </p:blipFill>
        <p:spPr>
          <a:xfrm>
            <a:off x="56383" y="2278433"/>
            <a:ext cx="5834751" cy="453378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11F03C3-8337-FD42-A8FA-8C59D24B710C}"/>
              </a:ext>
            </a:extLst>
          </p:cNvPr>
          <p:cNvSpPr/>
          <p:nvPr/>
        </p:nvSpPr>
        <p:spPr>
          <a:xfrm>
            <a:off x="2068267" y="4222032"/>
            <a:ext cx="2595975" cy="55949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366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2088-2B54-8C4C-B5C8-924A02F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4" y="1210104"/>
            <a:ext cx="3733800" cy="570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56222" y="1552894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B5B024-8618-C448-ABE0-EECAA07883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6" r="59672" b="62155"/>
          <a:stretch/>
        </p:blipFill>
        <p:spPr>
          <a:xfrm>
            <a:off x="56383" y="2278433"/>
            <a:ext cx="5834751" cy="453378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6E8D9EF-2D41-1047-A95E-24B3541891F3}"/>
              </a:ext>
            </a:extLst>
          </p:cNvPr>
          <p:cNvSpPr/>
          <p:nvPr/>
        </p:nvSpPr>
        <p:spPr>
          <a:xfrm>
            <a:off x="2068267" y="5136439"/>
            <a:ext cx="2595975" cy="55949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529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2088-2B54-8C4C-B5C8-924A02F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4" y="1210104"/>
            <a:ext cx="3733800" cy="570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1837707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B5B024-8618-C448-ABE0-EECAA07883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6" r="59672" b="62155"/>
          <a:stretch/>
        </p:blipFill>
        <p:spPr>
          <a:xfrm>
            <a:off x="56383" y="2278433"/>
            <a:ext cx="5834751" cy="453378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C86F3CB-35B6-0B4E-8EE0-A8D4AB2A6B28}"/>
              </a:ext>
            </a:extLst>
          </p:cNvPr>
          <p:cNvSpPr/>
          <p:nvPr/>
        </p:nvSpPr>
        <p:spPr>
          <a:xfrm>
            <a:off x="1861439" y="5670558"/>
            <a:ext cx="2595975" cy="55949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848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2088-2B54-8C4C-B5C8-924A02F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4" y="1210104"/>
            <a:ext cx="3733800" cy="570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70027" y="1837707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B5B024-8618-C448-ABE0-EECAA07883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6" r="59672" b="62155"/>
          <a:stretch/>
        </p:blipFill>
        <p:spPr>
          <a:xfrm>
            <a:off x="56383" y="2278433"/>
            <a:ext cx="5834751" cy="453378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5951A921-70CD-9E4C-B177-9327B1503B69}"/>
              </a:ext>
            </a:extLst>
          </p:cNvPr>
          <p:cNvSpPr/>
          <p:nvPr/>
        </p:nvSpPr>
        <p:spPr>
          <a:xfrm>
            <a:off x="1861439" y="5670558"/>
            <a:ext cx="2595975" cy="55949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706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2088-2B54-8C4C-B5C8-924A02F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4" y="1210104"/>
            <a:ext cx="3733800" cy="570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55036" y="2152500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4B7E4A-E673-3E40-BA19-2E1FF693FBD6}"/>
              </a:ext>
            </a:extLst>
          </p:cNvPr>
          <p:cNvSpPr txBox="1"/>
          <p:nvPr/>
        </p:nvSpPr>
        <p:spPr>
          <a:xfrm>
            <a:off x="4256013" y="2844225"/>
            <a:ext cx="25394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Skipping what</a:t>
            </a:r>
          </a:p>
          <a:p>
            <a:r>
              <a:rPr lang="en-US" sz="3200" i="1" dirty="0"/>
              <a:t>happens in</a:t>
            </a:r>
          </a:p>
          <a:p>
            <a:r>
              <a:rPr lang="en-US" sz="3200" i="1" dirty="0"/>
              <a:t>scheme</a:t>
            </a:r>
          </a:p>
        </p:txBody>
      </p:sp>
    </p:spTree>
    <p:extLst>
      <p:ext uri="{BB962C8B-B14F-4D97-AF65-F5344CB8AC3E}">
        <p14:creationId xmlns:p14="http://schemas.microsoft.com/office/powerpoint/2010/main" val="2192306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3C1D-B2FF-1748-B09E-F8C1E56A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596"/>
            <a:ext cx="10515600" cy="1325563"/>
          </a:xfrm>
        </p:spPr>
        <p:txBody>
          <a:bodyPr/>
          <a:lstStyle/>
          <a:p>
            <a:r>
              <a:rPr lang="en-US" dirty="0"/>
              <a:t>Memory Organization in a Computer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4483AD-82B7-2947-874E-CEB080845E3C}"/>
              </a:ext>
            </a:extLst>
          </p:cNvPr>
          <p:cNvSpPr/>
          <p:nvPr/>
        </p:nvSpPr>
        <p:spPr>
          <a:xfrm>
            <a:off x="7399280" y="1165295"/>
            <a:ext cx="4253948" cy="5377070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7E261-92DF-7841-9470-5B7823CD1C92}"/>
              </a:ext>
            </a:extLst>
          </p:cNvPr>
          <p:cNvSpPr txBox="1"/>
          <p:nvPr/>
        </p:nvSpPr>
        <p:spPr>
          <a:xfrm>
            <a:off x="7399279" y="6123546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Operating System Stuff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1F708-5EBC-D043-A433-E3FEF77FC97D}"/>
              </a:ext>
            </a:extLst>
          </p:cNvPr>
          <p:cNvSpPr txBox="1"/>
          <p:nvPr/>
        </p:nvSpPr>
        <p:spPr>
          <a:xfrm>
            <a:off x="7399277" y="5723435"/>
            <a:ext cx="425394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factorial(4)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37E6DC-F40C-8F43-8BE9-33CF1A5B759D}"/>
              </a:ext>
            </a:extLst>
          </p:cNvPr>
          <p:cNvCxnSpPr>
            <a:cxnSpLocks/>
          </p:cNvCxnSpPr>
          <p:nvPr/>
        </p:nvCxnSpPr>
        <p:spPr>
          <a:xfrm>
            <a:off x="7399280" y="4236891"/>
            <a:ext cx="4253948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A9FE2A-EF78-D84F-B32F-0D72655A5997}"/>
              </a:ext>
            </a:extLst>
          </p:cNvPr>
          <p:cNvCxnSpPr/>
          <p:nvPr/>
        </p:nvCxnSpPr>
        <p:spPr>
          <a:xfrm>
            <a:off x="7399276" y="3054761"/>
            <a:ext cx="4253948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79D4E-5FC2-8342-A773-5FF3CC103212}"/>
              </a:ext>
            </a:extLst>
          </p:cNvPr>
          <p:cNvCxnSpPr/>
          <p:nvPr/>
        </p:nvCxnSpPr>
        <p:spPr>
          <a:xfrm>
            <a:off x="9304638" y="3054761"/>
            <a:ext cx="0" cy="45372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77B223-7BA5-E544-AEF8-5C8814AC0093}"/>
              </a:ext>
            </a:extLst>
          </p:cNvPr>
          <p:cNvCxnSpPr>
            <a:cxnSpLocks/>
          </p:cNvCxnSpPr>
          <p:nvPr/>
        </p:nvCxnSpPr>
        <p:spPr>
          <a:xfrm flipV="1">
            <a:off x="9308757" y="3735861"/>
            <a:ext cx="0" cy="50103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B7B82-7216-504B-8D9E-8DAF9CC1DA77}"/>
              </a:ext>
            </a:extLst>
          </p:cNvPr>
          <p:cNvSpPr txBox="1"/>
          <p:nvPr/>
        </p:nvSpPr>
        <p:spPr>
          <a:xfrm>
            <a:off x="5666557" y="6049923"/>
            <a:ext cx="1732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Low address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59A2EA-158E-7249-949A-CE32207DA708}"/>
              </a:ext>
            </a:extLst>
          </p:cNvPr>
          <p:cNvSpPr txBox="1"/>
          <p:nvPr/>
        </p:nvSpPr>
        <p:spPr>
          <a:xfrm>
            <a:off x="5559465" y="1180984"/>
            <a:ext cx="1791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 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424DAC-85EF-FD43-8814-CEB22E97718C}"/>
              </a:ext>
            </a:extLst>
          </p:cNvPr>
          <p:cNvSpPr txBox="1"/>
          <p:nvPr/>
        </p:nvSpPr>
        <p:spPr>
          <a:xfrm>
            <a:off x="795344" y="2316780"/>
            <a:ext cx="3222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Recursion uses the 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D1BED-1044-304D-9900-C3459A29F299}"/>
              </a:ext>
            </a:extLst>
          </p:cNvPr>
          <p:cNvSpPr txBox="1"/>
          <p:nvPr/>
        </p:nvSpPr>
        <p:spPr>
          <a:xfrm>
            <a:off x="795344" y="3002935"/>
            <a:ext cx="38071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400" dirty="0"/>
              <a:t>def factorial(n: int) -&gt; int:</a:t>
            </a:r>
          </a:p>
          <a:p>
            <a:pPr fontAlgn="base"/>
            <a:r>
              <a:rPr lang="en-US" sz="2400" dirty="0"/>
              <a:t>     if n&gt;1:</a:t>
            </a:r>
          </a:p>
          <a:p>
            <a:pPr fontAlgn="base"/>
            <a:r>
              <a:rPr lang="en-US" sz="2400" dirty="0"/>
              <a:t>          return n * factorial(n-1)</a:t>
            </a:r>
          </a:p>
          <a:p>
            <a:pPr fontAlgn="base"/>
            <a:r>
              <a:rPr lang="en-US" sz="2400" dirty="0"/>
              <a:t>     else:</a:t>
            </a:r>
          </a:p>
          <a:p>
            <a:pPr fontAlgn="base"/>
            <a:r>
              <a:rPr lang="en-US" sz="2400" dirty="0"/>
              <a:t>          return 1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91536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scheme()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2088-2B54-8C4C-B5C8-924A02F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4" y="1210104"/>
            <a:ext cx="3733800" cy="570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55036" y="3066898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6C6EA-C917-564E-9DA2-61C6EE1C8175}"/>
              </a:ext>
            </a:extLst>
          </p:cNvPr>
          <p:cNvSpPr txBox="1"/>
          <p:nvPr/>
        </p:nvSpPr>
        <p:spPr>
          <a:xfrm>
            <a:off x="4256013" y="2844225"/>
            <a:ext cx="25394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Skipping what</a:t>
            </a:r>
          </a:p>
          <a:p>
            <a:r>
              <a:rPr lang="en-US" sz="3200" i="1" dirty="0"/>
              <a:t>happens in</a:t>
            </a:r>
          </a:p>
          <a:p>
            <a:r>
              <a:rPr lang="en-US" sz="3200" i="1" dirty="0"/>
              <a:t>scheme</a:t>
            </a:r>
          </a:p>
        </p:txBody>
      </p:sp>
    </p:spTree>
    <p:extLst>
      <p:ext uri="{BB962C8B-B14F-4D97-AF65-F5344CB8AC3E}">
        <p14:creationId xmlns:p14="http://schemas.microsoft.com/office/powerpoint/2010/main" val="23067534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2088-2B54-8C4C-B5C8-924A02F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4" y="1210104"/>
            <a:ext cx="3733800" cy="570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6057AAD-292B-E243-B57B-E68DA35232D2}"/>
              </a:ext>
            </a:extLst>
          </p:cNvPr>
          <p:cNvSpPr/>
          <p:nvPr/>
        </p:nvSpPr>
        <p:spPr>
          <a:xfrm>
            <a:off x="6755036" y="3066898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6C6EA-C917-564E-9DA2-61C6EE1C8175}"/>
              </a:ext>
            </a:extLst>
          </p:cNvPr>
          <p:cNvSpPr txBox="1"/>
          <p:nvPr/>
        </p:nvSpPr>
        <p:spPr>
          <a:xfrm>
            <a:off x="4256013" y="2844225"/>
            <a:ext cx="25394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Skipping what</a:t>
            </a:r>
          </a:p>
          <a:p>
            <a:r>
              <a:rPr lang="en-US" sz="3200" i="1" dirty="0"/>
              <a:t>happens in</a:t>
            </a:r>
          </a:p>
          <a:p>
            <a:r>
              <a:rPr lang="en-US" sz="3200" i="1" dirty="0"/>
              <a:t>scheme</a:t>
            </a:r>
          </a:p>
        </p:txBody>
      </p:sp>
    </p:spTree>
    <p:extLst>
      <p:ext uri="{BB962C8B-B14F-4D97-AF65-F5344CB8AC3E}">
        <p14:creationId xmlns:p14="http://schemas.microsoft.com/office/powerpoint/2010/main" val="271107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2088-2B54-8C4C-B5C8-924A02F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4" y="1210104"/>
            <a:ext cx="3733800" cy="570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D0B68D-CD11-F148-A247-54ACEE5A0A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6" r="59672" b="62155"/>
          <a:stretch/>
        </p:blipFill>
        <p:spPr>
          <a:xfrm>
            <a:off x="56383" y="2278433"/>
            <a:ext cx="5834751" cy="4533784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2C455F6D-F9FC-BA40-AE47-C1086DBB660B}"/>
              </a:ext>
            </a:extLst>
          </p:cNvPr>
          <p:cNvSpPr/>
          <p:nvPr/>
        </p:nvSpPr>
        <p:spPr>
          <a:xfrm>
            <a:off x="6755036" y="3066898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8E8AEFD-5A39-F22B-42D6-F998D0A18556}"/>
              </a:ext>
            </a:extLst>
          </p:cNvPr>
          <p:cNvSpPr/>
          <p:nvPr/>
        </p:nvSpPr>
        <p:spPr>
          <a:xfrm rot="10800000">
            <a:off x="2327254" y="1390592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333761-22C4-DCA0-D9AE-2E04C4CDF4CC}"/>
              </a:ext>
            </a:extLst>
          </p:cNvPr>
          <p:cNvSpPr/>
          <p:nvPr/>
        </p:nvSpPr>
        <p:spPr>
          <a:xfrm>
            <a:off x="2079153" y="2110099"/>
            <a:ext cx="2595975" cy="55949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260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schemeList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2088-2B54-8C4C-B5C8-924A02F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4" y="1210104"/>
            <a:ext cx="3733800" cy="570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D0B68D-CD11-F148-A247-54ACEE5A0A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6" r="59672" b="62155"/>
          <a:stretch/>
        </p:blipFill>
        <p:spPr>
          <a:xfrm>
            <a:off x="56383" y="2278433"/>
            <a:ext cx="5834751" cy="4533784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8CC953A5-D874-4048-84CE-3FEC43B75C62}"/>
              </a:ext>
            </a:extLst>
          </p:cNvPr>
          <p:cNvSpPr/>
          <p:nvPr/>
        </p:nvSpPr>
        <p:spPr>
          <a:xfrm>
            <a:off x="6755036" y="3066898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72801A-5685-B346-A3F6-7A1226D9D605}"/>
              </a:ext>
            </a:extLst>
          </p:cNvPr>
          <p:cNvSpPr/>
          <p:nvPr/>
        </p:nvSpPr>
        <p:spPr>
          <a:xfrm>
            <a:off x="1861439" y="6356364"/>
            <a:ext cx="2595975" cy="55949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3525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D5C5F0-EBF3-13B7-C0F8-35B790D9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What about FOLLOW Sets?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C2A49F-AA39-AFE3-2AFF-66D1C72E5D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125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b="1" i="1" u="sng" dirty="0">
                <a:latin typeface="+mn-lt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new grammar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 </a:t>
            </a:r>
            <a:r>
              <a:rPr lang="en-US" altLang="en-US" sz="32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nDI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| OEE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  DI | </a:t>
            </a:r>
            <a:r>
              <a:rPr lang="en-US" altLang="en-US" sz="32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λ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O  + | *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D  0 | 1 | 2 | 3</a:t>
            </a:r>
            <a:endParaRPr lang="en-US" altLang="en-US" sz="3200" b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D5E75F-2DC6-784D-9B83-445CD0A2DFAF}"/>
              </a:ext>
            </a:extLst>
          </p:cNvPr>
          <p:cNvSpPr txBox="1">
            <a:spLocks noChangeArrowheads="1"/>
          </p:cNvSpPr>
          <p:nvPr/>
        </p:nvSpPr>
        <p:spPr>
          <a:xfrm>
            <a:off x="4828082" y="365125"/>
            <a:ext cx="65257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New grammar:</a:t>
            </a:r>
          </a:p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Allow two digit arithmetic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41FD9E-180D-F87C-9DD8-E21A37C083BD}"/>
              </a:ext>
            </a:extLst>
          </p:cNvPr>
          <p:cNvSpPr txBox="1"/>
          <p:nvPr/>
        </p:nvSpPr>
        <p:spPr>
          <a:xfrm>
            <a:off x="838200" y="2782669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+n12n100 </a:t>
            </a:r>
          </a:p>
        </p:txBody>
      </p:sp>
    </p:spTree>
    <p:extLst>
      <p:ext uri="{BB962C8B-B14F-4D97-AF65-F5344CB8AC3E}">
        <p14:creationId xmlns:p14="http://schemas.microsoft.com/office/powerpoint/2010/main" val="166759860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8D5E75F-2DC6-784D-9B83-445CD0A2DFAF}"/>
              </a:ext>
            </a:extLst>
          </p:cNvPr>
          <p:cNvSpPr txBox="1">
            <a:spLocks noChangeArrowheads="1"/>
          </p:cNvSpPr>
          <p:nvPr/>
        </p:nvSpPr>
        <p:spPr>
          <a:xfrm>
            <a:off x="4828082" y="365125"/>
            <a:ext cx="65257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New grammar:</a:t>
            </a:r>
          </a:p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Allow two digit arithmetic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34B80D-A47E-F6AC-363F-69113AD2D7ED}"/>
              </a:ext>
            </a:extLst>
          </p:cNvPr>
          <p:cNvSpPr txBox="1">
            <a:spLocks noChangeArrowheads="1"/>
          </p:cNvSpPr>
          <p:nvPr/>
        </p:nvSpPr>
        <p:spPr>
          <a:xfrm>
            <a:off x="838199" y="3631115"/>
            <a:ext cx="3502307" cy="1959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 i="1" u="sng" dirty="0">
                <a:latin typeface="+mn-lt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old grammar </a:t>
            </a:r>
          </a:p>
          <a:p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 N | OEE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O  + | *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  0 | 1 | 2 | 3</a:t>
            </a:r>
            <a:endParaRPr lang="en-US" altLang="en-US" sz="3200" b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6CB8081-0CDC-8F73-BC58-CF0B817D61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b="1" i="1" u="sng" dirty="0">
                <a:latin typeface="+mn-lt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new grammar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 </a:t>
            </a:r>
            <a:r>
              <a:rPr lang="en-US" altLang="en-US" sz="32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nDI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| OEE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  DI | </a:t>
            </a:r>
            <a:r>
              <a:rPr lang="en-US" altLang="en-US" sz="32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λ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O  + | *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D  0 | 1 | 2 | 3</a:t>
            </a:r>
            <a:endParaRPr lang="en-US" altLang="en-US" sz="3200" b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  <a:sym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056191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089223" cy="1325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b="1" i="1" u="sng" dirty="0">
                <a:latin typeface="+mn-lt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new grammar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 </a:t>
            </a:r>
            <a:r>
              <a:rPr lang="en-US" altLang="en-US" sz="3200" dirty="0" err="1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nDI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| </a:t>
            </a: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OEE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  </a:t>
            </a: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DI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| </a:t>
            </a:r>
            <a:r>
              <a:rPr lang="en-US" altLang="en-US" sz="32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λ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O  + | *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D  0 | 1 | 2 | 3</a:t>
            </a:r>
            <a:endParaRPr lang="en-US" altLang="en-US" sz="3200" b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D5E75F-2DC6-784D-9B83-445CD0A2DFAF}"/>
              </a:ext>
            </a:extLst>
          </p:cNvPr>
          <p:cNvSpPr txBox="1">
            <a:spLocks noChangeArrowheads="1"/>
          </p:cNvSpPr>
          <p:nvPr/>
        </p:nvSpPr>
        <p:spPr>
          <a:xfrm>
            <a:off x="4828082" y="365125"/>
            <a:ext cx="65257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FIRST sets of right hand side of productions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41FD9E-180D-F87C-9DD8-E21A37C083BD}"/>
              </a:ext>
            </a:extLst>
          </p:cNvPr>
          <p:cNvSpPr txBox="1"/>
          <p:nvPr/>
        </p:nvSpPr>
        <p:spPr>
          <a:xfrm>
            <a:off x="838200" y="2782669"/>
            <a:ext cx="39681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FIRST(</a:t>
            </a:r>
            <a:r>
              <a:rPr lang="en-US" altLang="en-US" sz="36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nDI</a:t>
            </a:r>
            <a:r>
              <a:rPr lang="en-US" sz="3600" dirty="0"/>
              <a:t>) = {n}</a:t>
            </a:r>
          </a:p>
          <a:p>
            <a:r>
              <a:rPr lang="en-US" sz="3600" dirty="0"/>
              <a:t>FIRST(</a:t>
            </a:r>
            <a:r>
              <a:rPr lang="en-US" altLang="en-US" sz="3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OEE</a:t>
            </a:r>
            <a:r>
              <a:rPr lang="en-US" sz="3600" dirty="0"/>
              <a:t>) = {+,*}</a:t>
            </a:r>
          </a:p>
          <a:p>
            <a:r>
              <a:rPr lang="en-US" sz="3600" dirty="0"/>
              <a:t>FIRST(</a:t>
            </a:r>
            <a:r>
              <a:rPr lang="en-US" altLang="en-US" sz="3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DI</a:t>
            </a:r>
            <a:r>
              <a:rPr lang="en-US" sz="3600" dirty="0"/>
              <a:t>) = {0,1,2,3}</a:t>
            </a:r>
          </a:p>
        </p:txBody>
      </p:sp>
    </p:spTree>
    <p:extLst>
      <p:ext uri="{BB962C8B-B14F-4D97-AF65-F5344CB8AC3E}">
        <p14:creationId xmlns:p14="http://schemas.microsoft.com/office/powerpoint/2010/main" val="38180681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386559" cy="192666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b="1" i="1" u="sng" dirty="0">
                <a:latin typeface="+mn-lt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new grammar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 </a:t>
            </a:r>
            <a:r>
              <a:rPr lang="en-US" altLang="en-US" sz="32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nDI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| OEE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  DI | </a:t>
            </a:r>
            <a:r>
              <a:rPr lang="en-US" altLang="en-US" sz="3200" dirty="0" err="1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λ</a:t>
            </a: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O  + | *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D  0 | 1 | 2 | 3</a:t>
            </a:r>
            <a:endParaRPr lang="en-US" altLang="en-US" sz="3200" b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D5E75F-2DC6-784D-9B83-445CD0A2DFAF}"/>
              </a:ext>
            </a:extLst>
          </p:cNvPr>
          <p:cNvSpPr txBox="1">
            <a:spLocks noChangeArrowheads="1"/>
          </p:cNvSpPr>
          <p:nvPr/>
        </p:nvSpPr>
        <p:spPr>
          <a:xfrm>
            <a:off x="4828082" y="365125"/>
            <a:ext cx="65257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New grammar:</a:t>
            </a:r>
          </a:p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FOLLOW sets of non-terminals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4E280-64BA-F455-704F-7F53FABB8259}"/>
              </a:ext>
            </a:extLst>
          </p:cNvPr>
          <p:cNvSpPr txBox="1"/>
          <p:nvPr/>
        </p:nvSpPr>
        <p:spPr>
          <a:xfrm>
            <a:off x="838200" y="2782669"/>
            <a:ext cx="6368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tail recursion requires follow sets</a:t>
            </a:r>
          </a:p>
        </p:txBody>
      </p:sp>
    </p:spTree>
    <p:extLst>
      <p:ext uri="{BB962C8B-B14F-4D97-AF65-F5344CB8AC3E}">
        <p14:creationId xmlns:p14="http://schemas.microsoft.com/office/powerpoint/2010/main" val="63267591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386559" cy="192666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b="1" i="1" u="sng" dirty="0">
                <a:latin typeface="+mn-lt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new grammar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 </a:t>
            </a:r>
            <a:r>
              <a:rPr lang="en-US" altLang="en-US" sz="32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nDI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| OEE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  DI | </a:t>
            </a:r>
            <a:r>
              <a:rPr lang="en-US" altLang="en-US" sz="3200" dirty="0" err="1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λ</a:t>
            </a: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O  + | *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D  0 | 1 | 2 | 3</a:t>
            </a:r>
            <a:endParaRPr lang="en-US" altLang="en-US" sz="3200" b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D5E75F-2DC6-784D-9B83-445CD0A2DFAF}"/>
              </a:ext>
            </a:extLst>
          </p:cNvPr>
          <p:cNvSpPr txBox="1">
            <a:spLocks noChangeArrowheads="1"/>
          </p:cNvSpPr>
          <p:nvPr/>
        </p:nvSpPr>
        <p:spPr>
          <a:xfrm>
            <a:off x="4828082" y="365125"/>
            <a:ext cx="65257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New grammar:</a:t>
            </a:r>
          </a:p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FOLLOW sets of non-terminals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D658DB-9352-34B5-9F01-0A9D716CAC81}"/>
              </a:ext>
            </a:extLst>
          </p:cNvPr>
          <p:cNvSpPr txBox="1"/>
          <p:nvPr/>
        </p:nvSpPr>
        <p:spPr>
          <a:xfrm>
            <a:off x="4752292" y="1474730"/>
            <a:ext cx="642990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FOLLOW(</a:t>
            </a:r>
            <a:r>
              <a:rPr lang="en-US" altLang="en-US" sz="3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sz="3600" dirty="0"/>
              <a:t>) = {#,n,+,*}</a:t>
            </a:r>
          </a:p>
          <a:p>
            <a:r>
              <a:rPr lang="en-US" sz="3600" dirty="0"/>
              <a:t>where # is end of string character</a:t>
            </a:r>
          </a:p>
        </p:txBody>
      </p:sp>
      <p:pic>
        <p:nvPicPr>
          <p:cNvPr id="5" name="Picture 4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95E43927-F798-E35E-633D-C949B445A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77" y="2738200"/>
            <a:ext cx="10836245" cy="352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84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3C1D-B2FF-1748-B09E-F8C1E56A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596"/>
            <a:ext cx="10515600" cy="1325563"/>
          </a:xfrm>
        </p:spPr>
        <p:txBody>
          <a:bodyPr/>
          <a:lstStyle/>
          <a:p>
            <a:r>
              <a:rPr lang="en-US" dirty="0"/>
              <a:t>Memory Organization in a Computer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4483AD-82B7-2947-874E-CEB080845E3C}"/>
              </a:ext>
            </a:extLst>
          </p:cNvPr>
          <p:cNvSpPr/>
          <p:nvPr/>
        </p:nvSpPr>
        <p:spPr>
          <a:xfrm>
            <a:off x="7399280" y="1165295"/>
            <a:ext cx="4253948" cy="5377070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7E261-92DF-7841-9470-5B7823CD1C92}"/>
              </a:ext>
            </a:extLst>
          </p:cNvPr>
          <p:cNvSpPr txBox="1"/>
          <p:nvPr/>
        </p:nvSpPr>
        <p:spPr>
          <a:xfrm>
            <a:off x="7399279" y="6123546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Operating System Stuff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1F708-5EBC-D043-A433-E3FEF77FC97D}"/>
              </a:ext>
            </a:extLst>
          </p:cNvPr>
          <p:cNvSpPr txBox="1"/>
          <p:nvPr/>
        </p:nvSpPr>
        <p:spPr>
          <a:xfrm>
            <a:off x="7399277" y="5723435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factorial(4)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37E6DC-F40C-8F43-8BE9-33CF1A5B759D}"/>
              </a:ext>
            </a:extLst>
          </p:cNvPr>
          <p:cNvCxnSpPr>
            <a:cxnSpLocks/>
          </p:cNvCxnSpPr>
          <p:nvPr/>
        </p:nvCxnSpPr>
        <p:spPr>
          <a:xfrm>
            <a:off x="7399280" y="4236891"/>
            <a:ext cx="4253948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A9FE2A-EF78-D84F-B32F-0D72655A5997}"/>
              </a:ext>
            </a:extLst>
          </p:cNvPr>
          <p:cNvCxnSpPr/>
          <p:nvPr/>
        </p:nvCxnSpPr>
        <p:spPr>
          <a:xfrm>
            <a:off x="7399276" y="3054761"/>
            <a:ext cx="4253948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79D4E-5FC2-8342-A773-5FF3CC103212}"/>
              </a:ext>
            </a:extLst>
          </p:cNvPr>
          <p:cNvCxnSpPr/>
          <p:nvPr/>
        </p:nvCxnSpPr>
        <p:spPr>
          <a:xfrm>
            <a:off x="9304638" y="3054761"/>
            <a:ext cx="0" cy="45372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77B223-7BA5-E544-AEF8-5C8814AC0093}"/>
              </a:ext>
            </a:extLst>
          </p:cNvPr>
          <p:cNvCxnSpPr>
            <a:cxnSpLocks/>
          </p:cNvCxnSpPr>
          <p:nvPr/>
        </p:nvCxnSpPr>
        <p:spPr>
          <a:xfrm flipV="1">
            <a:off x="9308757" y="3735861"/>
            <a:ext cx="0" cy="50103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B7B82-7216-504B-8D9E-8DAF9CC1DA77}"/>
              </a:ext>
            </a:extLst>
          </p:cNvPr>
          <p:cNvSpPr txBox="1"/>
          <p:nvPr/>
        </p:nvSpPr>
        <p:spPr>
          <a:xfrm>
            <a:off x="5666557" y="6049923"/>
            <a:ext cx="1732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Low address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59A2EA-158E-7249-949A-CE32207DA708}"/>
              </a:ext>
            </a:extLst>
          </p:cNvPr>
          <p:cNvSpPr txBox="1"/>
          <p:nvPr/>
        </p:nvSpPr>
        <p:spPr>
          <a:xfrm>
            <a:off x="5559465" y="1180984"/>
            <a:ext cx="1791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 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424DAC-85EF-FD43-8814-CEB22E97718C}"/>
              </a:ext>
            </a:extLst>
          </p:cNvPr>
          <p:cNvSpPr txBox="1"/>
          <p:nvPr/>
        </p:nvSpPr>
        <p:spPr>
          <a:xfrm>
            <a:off x="795344" y="2316780"/>
            <a:ext cx="3222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Recursion uses the 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D1BED-1044-304D-9900-C3459A29F299}"/>
              </a:ext>
            </a:extLst>
          </p:cNvPr>
          <p:cNvSpPr txBox="1"/>
          <p:nvPr/>
        </p:nvSpPr>
        <p:spPr>
          <a:xfrm>
            <a:off x="795344" y="3002935"/>
            <a:ext cx="38071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400" dirty="0"/>
              <a:t>def factorial(n: int) -&gt; int:</a:t>
            </a:r>
          </a:p>
          <a:p>
            <a:pPr fontAlgn="base"/>
            <a:r>
              <a:rPr lang="en-US" sz="2400" dirty="0"/>
              <a:t>     if n&gt;1:</a:t>
            </a:r>
          </a:p>
          <a:p>
            <a:pPr fontAlgn="base"/>
            <a:r>
              <a:rPr lang="en-US" sz="2400" dirty="0"/>
              <a:t>          return n * factorial(n-1)</a:t>
            </a:r>
          </a:p>
          <a:p>
            <a:pPr fontAlgn="base"/>
            <a:r>
              <a:rPr lang="en-US" sz="2400" dirty="0"/>
              <a:t>     else:</a:t>
            </a:r>
          </a:p>
          <a:p>
            <a:pPr fontAlgn="base"/>
            <a:r>
              <a:rPr lang="en-US" sz="2400" dirty="0"/>
              <a:t>          return 1</a:t>
            </a:r>
          </a:p>
          <a:p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935387-DB0B-7B4C-A45E-EA2E7594C5AE}"/>
              </a:ext>
            </a:extLst>
          </p:cNvPr>
          <p:cNvSpPr txBox="1"/>
          <p:nvPr/>
        </p:nvSpPr>
        <p:spPr>
          <a:xfrm>
            <a:off x="7399277" y="1153227"/>
            <a:ext cx="4253947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Factorial(4)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AEBC7D-F730-7B49-B4BC-0DA6AEF80AA7}"/>
              </a:ext>
            </a:extLst>
          </p:cNvPr>
          <p:cNvSpPr txBox="1"/>
          <p:nvPr/>
        </p:nvSpPr>
        <p:spPr>
          <a:xfrm>
            <a:off x="5170714" y="2155371"/>
            <a:ext cx="87876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9669382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386559" cy="192666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b="1" i="1" u="sng" dirty="0">
                <a:latin typeface="+mn-lt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new grammar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 </a:t>
            </a:r>
            <a:r>
              <a:rPr lang="en-US" altLang="en-US" sz="32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nDI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| OEE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  DI | </a:t>
            </a:r>
            <a:r>
              <a:rPr lang="en-US" altLang="en-US" sz="3200" dirty="0" err="1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λ</a:t>
            </a: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O  + | *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D  0 | 1 | 2 | 3</a:t>
            </a:r>
            <a:endParaRPr lang="en-US" altLang="en-US" sz="3200" b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D5E75F-2DC6-784D-9B83-445CD0A2DFAF}"/>
              </a:ext>
            </a:extLst>
          </p:cNvPr>
          <p:cNvSpPr txBox="1">
            <a:spLocks noChangeArrowheads="1"/>
          </p:cNvSpPr>
          <p:nvPr/>
        </p:nvSpPr>
        <p:spPr>
          <a:xfrm>
            <a:off x="4828082" y="365125"/>
            <a:ext cx="65257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New grammar:</a:t>
            </a:r>
          </a:p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FOLLOW sets of non-terminals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D658DB-9352-34B5-9F01-0A9D716CAC81}"/>
              </a:ext>
            </a:extLst>
          </p:cNvPr>
          <p:cNvSpPr txBox="1"/>
          <p:nvPr/>
        </p:nvSpPr>
        <p:spPr>
          <a:xfrm>
            <a:off x="4752292" y="1474730"/>
            <a:ext cx="642990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FOLLOW(</a:t>
            </a:r>
            <a:r>
              <a:rPr lang="en-US" altLang="en-US" sz="3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sz="3600" dirty="0"/>
              <a:t>) = {#,n,+,*}</a:t>
            </a:r>
          </a:p>
          <a:p>
            <a:r>
              <a:rPr lang="en-US" sz="3600" dirty="0"/>
              <a:t>where # is end of string character</a:t>
            </a:r>
          </a:p>
        </p:txBody>
      </p:sp>
      <p:pic>
        <p:nvPicPr>
          <p:cNvPr id="5" name="Picture 4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95E43927-F798-E35E-633D-C949B445A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77" y="2738200"/>
            <a:ext cx="10836245" cy="352897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0A530DB-459A-ACE4-93E3-321F986963D8}"/>
              </a:ext>
            </a:extLst>
          </p:cNvPr>
          <p:cNvSpPr/>
          <p:nvPr/>
        </p:nvSpPr>
        <p:spPr>
          <a:xfrm>
            <a:off x="1666754" y="4502685"/>
            <a:ext cx="682907" cy="4714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5CE0D2-19A1-53E2-0F94-413798190B09}"/>
              </a:ext>
            </a:extLst>
          </p:cNvPr>
          <p:cNvSpPr/>
          <p:nvPr/>
        </p:nvSpPr>
        <p:spPr>
          <a:xfrm>
            <a:off x="7178232" y="1582319"/>
            <a:ext cx="682907" cy="4714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0045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386559" cy="192666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b="1" i="1" u="sng" dirty="0">
                <a:latin typeface="+mn-lt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new grammar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 </a:t>
            </a:r>
            <a:r>
              <a:rPr lang="en-US" altLang="en-US" sz="32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nDI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| OEE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  DI | </a:t>
            </a:r>
            <a:r>
              <a:rPr lang="en-US" altLang="en-US" sz="3200" dirty="0" err="1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λ</a:t>
            </a: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O  + | *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D  0 | 1 | 2 | 3</a:t>
            </a:r>
            <a:endParaRPr lang="en-US" altLang="en-US" sz="3200" b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D5E75F-2DC6-784D-9B83-445CD0A2DFAF}"/>
              </a:ext>
            </a:extLst>
          </p:cNvPr>
          <p:cNvSpPr txBox="1">
            <a:spLocks noChangeArrowheads="1"/>
          </p:cNvSpPr>
          <p:nvPr/>
        </p:nvSpPr>
        <p:spPr>
          <a:xfrm>
            <a:off x="4828082" y="365125"/>
            <a:ext cx="65257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New grammar:</a:t>
            </a:r>
          </a:p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FOLLOW sets of non-terminals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D658DB-9352-34B5-9F01-0A9D716CAC81}"/>
              </a:ext>
            </a:extLst>
          </p:cNvPr>
          <p:cNvSpPr txBox="1"/>
          <p:nvPr/>
        </p:nvSpPr>
        <p:spPr>
          <a:xfrm>
            <a:off x="4752292" y="1474730"/>
            <a:ext cx="642990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FOLLOW(</a:t>
            </a:r>
            <a:r>
              <a:rPr lang="en-US" altLang="en-US" sz="3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sz="3600" dirty="0"/>
              <a:t>) = {#,n,+,*}</a:t>
            </a:r>
          </a:p>
          <a:p>
            <a:r>
              <a:rPr lang="en-US" sz="3600" dirty="0"/>
              <a:t>where # is end of string character</a:t>
            </a:r>
          </a:p>
        </p:txBody>
      </p:sp>
      <p:pic>
        <p:nvPicPr>
          <p:cNvPr id="5" name="Picture 4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95E43927-F798-E35E-633D-C949B445A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77" y="2738200"/>
            <a:ext cx="10836245" cy="352897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0A530DB-459A-ACE4-93E3-321F986963D8}"/>
              </a:ext>
            </a:extLst>
          </p:cNvPr>
          <p:cNvSpPr/>
          <p:nvPr/>
        </p:nvSpPr>
        <p:spPr>
          <a:xfrm>
            <a:off x="4664597" y="4502685"/>
            <a:ext cx="682907" cy="4714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5CE0D2-19A1-53E2-0F94-413798190B09}"/>
              </a:ext>
            </a:extLst>
          </p:cNvPr>
          <p:cNvSpPr/>
          <p:nvPr/>
        </p:nvSpPr>
        <p:spPr>
          <a:xfrm>
            <a:off x="7625789" y="1603406"/>
            <a:ext cx="682907" cy="4714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429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386559" cy="192666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b="1" i="1" u="sng" dirty="0">
                <a:latin typeface="+mn-lt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new grammar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 </a:t>
            </a:r>
            <a:r>
              <a:rPr lang="en-US" altLang="en-US" sz="32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nDI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| OEE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  DI | </a:t>
            </a:r>
            <a:r>
              <a:rPr lang="en-US" altLang="en-US" sz="3200" dirty="0" err="1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λ</a:t>
            </a: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O  + | *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D  0 | 1 | 2 | 3</a:t>
            </a:r>
            <a:endParaRPr lang="en-US" altLang="en-US" sz="3200" b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D5E75F-2DC6-784D-9B83-445CD0A2DFAF}"/>
              </a:ext>
            </a:extLst>
          </p:cNvPr>
          <p:cNvSpPr txBox="1">
            <a:spLocks noChangeArrowheads="1"/>
          </p:cNvSpPr>
          <p:nvPr/>
        </p:nvSpPr>
        <p:spPr>
          <a:xfrm>
            <a:off x="4828082" y="365125"/>
            <a:ext cx="65257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New grammar:</a:t>
            </a:r>
          </a:p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FOLLOW sets of non-terminals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D658DB-9352-34B5-9F01-0A9D716CAC81}"/>
              </a:ext>
            </a:extLst>
          </p:cNvPr>
          <p:cNvSpPr txBox="1"/>
          <p:nvPr/>
        </p:nvSpPr>
        <p:spPr>
          <a:xfrm>
            <a:off x="4752292" y="1474730"/>
            <a:ext cx="642990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FOLLOW(</a:t>
            </a:r>
            <a:r>
              <a:rPr lang="en-US" altLang="en-US" sz="3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sz="3600" dirty="0"/>
              <a:t>) = {#,n,+,*}</a:t>
            </a:r>
          </a:p>
          <a:p>
            <a:r>
              <a:rPr lang="en-US" sz="3600" dirty="0"/>
              <a:t>where # is end of string character</a:t>
            </a:r>
          </a:p>
        </p:txBody>
      </p:sp>
      <p:pic>
        <p:nvPicPr>
          <p:cNvPr id="5" name="Picture 4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95E43927-F798-E35E-633D-C949B445A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77" y="2738200"/>
            <a:ext cx="10836245" cy="352897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0A530DB-459A-ACE4-93E3-321F986963D8}"/>
              </a:ext>
            </a:extLst>
          </p:cNvPr>
          <p:cNvSpPr/>
          <p:nvPr/>
        </p:nvSpPr>
        <p:spPr>
          <a:xfrm rot="1942368">
            <a:off x="8579752" y="4809090"/>
            <a:ext cx="2204996" cy="103283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5CE0D2-19A1-53E2-0F94-413798190B09}"/>
              </a:ext>
            </a:extLst>
          </p:cNvPr>
          <p:cNvSpPr/>
          <p:nvPr/>
        </p:nvSpPr>
        <p:spPr>
          <a:xfrm>
            <a:off x="7967243" y="1603406"/>
            <a:ext cx="1130458" cy="4714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0586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EDCDB8F-1C85-DF43-AA7F-EFF2A9A4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386559" cy="192666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b="1" i="1" u="sng" dirty="0">
                <a:latin typeface="+mn-lt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new grammar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 </a:t>
            </a:r>
            <a:r>
              <a:rPr lang="en-US" altLang="en-US" sz="32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nDI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| OEE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  DI | </a:t>
            </a:r>
            <a:r>
              <a:rPr lang="en-US" altLang="en-US" sz="32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λ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O  + | *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D  0 | 1 | 2 | 3</a:t>
            </a:r>
            <a:endParaRPr lang="en-US" altLang="en-US" sz="3200" b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D5E75F-2DC6-784D-9B83-445CD0A2DFAF}"/>
              </a:ext>
            </a:extLst>
          </p:cNvPr>
          <p:cNvSpPr txBox="1">
            <a:spLocks noChangeArrowheads="1"/>
          </p:cNvSpPr>
          <p:nvPr/>
        </p:nvSpPr>
        <p:spPr>
          <a:xfrm>
            <a:off x="4828082" y="365125"/>
            <a:ext cx="65257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Recursive descent parser for new grammar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55DB3AA-3C21-5892-A188-423887E5D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090386"/>
            <a:ext cx="7772400" cy="57676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68B87B-5936-C97D-C669-6D9C141944B2}"/>
              </a:ext>
            </a:extLst>
          </p:cNvPr>
          <p:cNvSpPr txBox="1"/>
          <p:nvPr/>
        </p:nvSpPr>
        <p:spPr>
          <a:xfrm>
            <a:off x="224740" y="2820031"/>
            <a:ext cx="42259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FIRST(</a:t>
            </a:r>
            <a:r>
              <a:rPr lang="en-US" altLang="en-US" sz="36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nDI</a:t>
            </a:r>
            <a:r>
              <a:rPr lang="en-US" sz="3600" dirty="0"/>
              <a:t>) = {n}</a:t>
            </a:r>
          </a:p>
          <a:p>
            <a:r>
              <a:rPr lang="en-US" sz="3600" dirty="0"/>
              <a:t>FIRST(</a:t>
            </a:r>
            <a:r>
              <a:rPr lang="en-US" altLang="en-US" sz="3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OEE</a:t>
            </a:r>
            <a:r>
              <a:rPr lang="en-US" sz="3600" dirty="0"/>
              <a:t>) = {+,*}</a:t>
            </a:r>
          </a:p>
          <a:p>
            <a:r>
              <a:rPr lang="en-US" sz="3600" dirty="0"/>
              <a:t>FIRST(</a:t>
            </a:r>
            <a:r>
              <a:rPr lang="en-US" altLang="en-US" sz="3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DI</a:t>
            </a:r>
            <a:r>
              <a:rPr lang="en-US" sz="3600" dirty="0"/>
              <a:t>) = {0,1,2,3}</a:t>
            </a:r>
          </a:p>
          <a:p>
            <a:endParaRPr lang="en-US" sz="3600" dirty="0"/>
          </a:p>
          <a:p>
            <a:r>
              <a:rPr lang="en-US" sz="3600" dirty="0"/>
              <a:t>FOLLOW(</a:t>
            </a:r>
            <a:r>
              <a:rPr lang="en-US" altLang="en-US" sz="3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sz="3600" dirty="0"/>
              <a:t>) = {#,n,+,*}</a:t>
            </a:r>
          </a:p>
        </p:txBody>
      </p:sp>
    </p:spTree>
    <p:extLst>
      <p:ext uri="{BB962C8B-B14F-4D97-AF65-F5344CB8AC3E}">
        <p14:creationId xmlns:p14="http://schemas.microsoft.com/office/powerpoint/2010/main" val="414080743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68DAC89-235F-153A-E052-C571254B8544}"/>
              </a:ext>
            </a:extLst>
          </p:cNvPr>
          <p:cNvSpPr txBox="1">
            <a:spLocks noChangeArrowheads="1"/>
          </p:cNvSpPr>
          <p:nvPr/>
        </p:nvSpPr>
        <p:spPr>
          <a:xfrm>
            <a:off x="9334017" y="0"/>
            <a:ext cx="3386559" cy="19266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 </a:t>
            </a:r>
            <a:r>
              <a:rPr lang="en-US" altLang="en-US" sz="3200" dirty="0" err="1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nDI</a:t>
            </a: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| OEE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  DI | </a:t>
            </a:r>
            <a:r>
              <a:rPr lang="en-US" altLang="en-US" sz="32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λ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O  + | *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D  0 | 1 | 2 | 3</a:t>
            </a:r>
            <a:endParaRPr lang="en-US" altLang="en-US" sz="3200" b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  <a:sym typeface="Symbol" pitchFamily="2" charset="2"/>
            </a:endParaRPr>
          </a:p>
        </p:txBody>
      </p:sp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A98D085-A4F5-0DCB-38F8-B323E78AC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926662"/>
            <a:ext cx="7772400" cy="48592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BF67FA-6225-C74B-2AD6-500DEA8CD234}"/>
              </a:ext>
            </a:extLst>
          </p:cNvPr>
          <p:cNvSpPr txBox="1"/>
          <p:nvPr/>
        </p:nvSpPr>
        <p:spPr>
          <a:xfrm>
            <a:off x="221045" y="3572386"/>
            <a:ext cx="3669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FIRST(</a:t>
            </a:r>
            <a:r>
              <a:rPr lang="en-US" altLang="en-US" sz="36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nDI</a:t>
            </a:r>
            <a:r>
              <a:rPr lang="en-US" sz="3600" dirty="0"/>
              <a:t>) = {n}</a:t>
            </a:r>
          </a:p>
          <a:p>
            <a:r>
              <a:rPr lang="en-US" sz="3600" dirty="0"/>
              <a:t>FIRST(</a:t>
            </a:r>
            <a:r>
              <a:rPr lang="en-US" altLang="en-US" sz="3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OEE</a:t>
            </a:r>
            <a:r>
              <a:rPr lang="en-US" sz="3600" dirty="0"/>
              <a:t>) = {+,*}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27C176-CE74-FED3-D1E7-5C4EAE5B262F}"/>
              </a:ext>
            </a:extLst>
          </p:cNvPr>
          <p:cNvCxnSpPr>
            <a:cxnSpLocks/>
          </p:cNvCxnSpPr>
          <p:nvPr/>
        </p:nvCxnSpPr>
        <p:spPr>
          <a:xfrm flipV="1">
            <a:off x="3287210" y="3285614"/>
            <a:ext cx="2199190" cy="568756"/>
          </a:xfrm>
          <a:prstGeom prst="straightConnector1">
            <a:avLst/>
          </a:prstGeom>
          <a:ln w="41275">
            <a:solidFill>
              <a:srgbClr val="FF10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C403C5-5D77-07A2-4D6E-C1126B312142}"/>
              </a:ext>
            </a:extLst>
          </p:cNvPr>
          <p:cNvCxnSpPr>
            <a:cxnSpLocks/>
          </p:cNvCxnSpPr>
          <p:nvPr/>
        </p:nvCxnSpPr>
        <p:spPr>
          <a:xfrm>
            <a:off x="3891024" y="4456253"/>
            <a:ext cx="4327001" cy="316462"/>
          </a:xfrm>
          <a:prstGeom prst="straightConnector1">
            <a:avLst/>
          </a:prstGeom>
          <a:ln w="41275">
            <a:solidFill>
              <a:srgbClr val="FF10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2732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9364123-2548-46F2-4BB6-AFCE17B597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7"/>
          <a:stretch/>
        </p:blipFill>
        <p:spPr>
          <a:xfrm>
            <a:off x="4390904" y="2427277"/>
            <a:ext cx="7772400" cy="4057952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568DAC89-235F-153A-E052-C571254B8544}"/>
              </a:ext>
            </a:extLst>
          </p:cNvPr>
          <p:cNvSpPr txBox="1">
            <a:spLocks noChangeArrowheads="1"/>
          </p:cNvSpPr>
          <p:nvPr/>
        </p:nvSpPr>
        <p:spPr>
          <a:xfrm>
            <a:off x="9334017" y="0"/>
            <a:ext cx="3386559" cy="19266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 </a:t>
            </a:r>
            <a:r>
              <a:rPr lang="en-US" altLang="en-US" sz="32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nDI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| OEE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  DI | </a:t>
            </a:r>
            <a:r>
              <a:rPr lang="en-US" altLang="en-US" sz="3200" dirty="0" err="1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λ</a:t>
            </a: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</a:t>
            </a:r>
            <a:b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O  + | *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D  0 | 1 | 2 | 3</a:t>
            </a:r>
            <a:endParaRPr lang="en-US" altLang="en-US" sz="3200" b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  <a:sym typeface="Symbol" pitchFamily="2" charset="2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27C176-CE74-FED3-D1E7-5C4EAE5B262F}"/>
              </a:ext>
            </a:extLst>
          </p:cNvPr>
          <p:cNvCxnSpPr>
            <a:cxnSpLocks/>
          </p:cNvCxnSpPr>
          <p:nvPr/>
        </p:nvCxnSpPr>
        <p:spPr>
          <a:xfrm>
            <a:off x="4051139" y="3159889"/>
            <a:ext cx="4401199" cy="450819"/>
          </a:xfrm>
          <a:prstGeom prst="straightConnector1">
            <a:avLst/>
          </a:prstGeom>
          <a:ln w="41275">
            <a:solidFill>
              <a:srgbClr val="FF10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C403C5-5D77-07A2-4D6E-C1126B312142}"/>
              </a:ext>
            </a:extLst>
          </p:cNvPr>
          <p:cNvCxnSpPr>
            <a:cxnSpLocks/>
          </p:cNvCxnSpPr>
          <p:nvPr/>
        </p:nvCxnSpPr>
        <p:spPr>
          <a:xfrm>
            <a:off x="4390904" y="4229100"/>
            <a:ext cx="3686296" cy="865463"/>
          </a:xfrm>
          <a:prstGeom prst="straightConnector1">
            <a:avLst/>
          </a:prstGeom>
          <a:ln w="41275">
            <a:solidFill>
              <a:srgbClr val="FF10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B35549-833B-A271-1264-49ABAAD1E1AC}"/>
              </a:ext>
            </a:extLst>
          </p:cNvPr>
          <p:cNvSpPr txBox="1"/>
          <p:nvPr/>
        </p:nvSpPr>
        <p:spPr>
          <a:xfrm>
            <a:off x="224740" y="2820031"/>
            <a:ext cx="42259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FIRST(</a:t>
            </a:r>
            <a:r>
              <a:rPr lang="en-US" altLang="en-US" sz="3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DI</a:t>
            </a:r>
            <a:r>
              <a:rPr lang="en-US" sz="3600" dirty="0"/>
              <a:t>) = {0,1,2,3}</a:t>
            </a:r>
          </a:p>
          <a:p>
            <a:endParaRPr lang="en-US" sz="3600" dirty="0"/>
          </a:p>
          <a:p>
            <a:r>
              <a:rPr lang="en-US" sz="3600" dirty="0"/>
              <a:t>FOLLOW(</a:t>
            </a:r>
            <a:r>
              <a:rPr lang="en-US" altLang="en-US" sz="3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sz="3600" dirty="0"/>
              <a:t>) = {#,n,+,*}</a:t>
            </a:r>
          </a:p>
        </p:txBody>
      </p:sp>
    </p:spTree>
    <p:extLst>
      <p:ext uri="{BB962C8B-B14F-4D97-AF65-F5344CB8AC3E}">
        <p14:creationId xmlns:p14="http://schemas.microsoft.com/office/powerpoint/2010/main" val="175750716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9364123-2548-46F2-4BB6-AFCE17B597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7"/>
          <a:stretch/>
        </p:blipFill>
        <p:spPr>
          <a:xfrm>
            <a:off x="4390904" y="2427277"/>
            <a:ext cx="7772400" cy="4057952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568DAC89-235F-153A-E052-C571254B8544}"/>
              </a:ext>
            </a:extLst>
          </p:cNvPr>
          <p:cNvSpPr txBox="1">
            <a:spLocks noChangeArrowheads="1"/>
          </p:cNvSpPr>
          <p:nvPr/>
        </p:nvSpPr>
        <p:spPr>
          <a:xfrm>
            <a:off x="9334017" y="0"/>
            <a:ext cx="3386559" cy="19266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 </a:t>
            </a:r>
            <a:r>
              <a:rPr lang="en-US" altLang="en-US" sz="32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nDI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| OEE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  DI | </a:t>
            </a:r>
            <a:r>
              <a:rPr lang="en-US" altLang="en-US" sz="3200" dirty="0" err="1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λ</a:t>
            </a: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</a:t>
            </a:r>
            <a:b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O  + | *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D  0 | 1 | 2 | 3</a:t>
            </a:r>
            <a:endParaRPr lang="en-US" altLang="en-US" sz="3200" b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  <a:sym typeface="Symbol" pitchFamily="2" charset="2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27C176-CE74-FED3-D1E7-5C4EAE5B262F}"/>
              </a:ext>
            </a:extLst>
          </p:cNvPr>
          <p:cNvCxnSpPr>
            <a:cxnSpLocks/>
          </p:cNvCxnSpPr>
          <p:nvPr/>
        </p:nvCxnSpPr>
        <p:spPr>
          <a:xfrm flipH="1">
            <a:off x="6846277" y="820615"/>
            <a:ext cx="3470031" cy="3199745"/>
          </a:xfrm>
          <a:prstGeom prst="straightConnector1">
            <a:avLst/>
          </a:prstGeom>
          <a:ln w="41275">
            <a:solidFill>
              <a:srgbClr val="FF10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B35549-833B-A271-1264-49ABAAD1E1AC}"/>
              </a:ext>
            </a:extLst>
          </p:cNvPr>
          <p:cNvSpPr txBox="1"/>
          <p:nvPr/>
        </p:nvSpPr>
        <p:spPr>
          <a:xfrm>
            <a:off x="224740" y="2820031"/>
            <a:ext cx="4225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FIRST(D</a:t>
            </a:r>
            <a:r>
              <a:rPr lang="en-US" altLang="en-US" sz="3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sz="3600" dirty="0"/>
              <a:t>) = {0,1,2,3}</a:t>
            </a:r>
          </a:p>
          <a:p>
            <a:r>
              <a:rPr lang="en-US" sz="3600" dirty="0"/>
              <a:t>FOLLOW(</a:t>
            </a:r>
            <a:r>
              <a:rPr lang="en-US" altLang="en-US" sz="3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sz="3600" dirty="0"/>
              <a:t>) = {#,n,+,*}</a:t>
            </a:r>
          </a:p>
        </p:txBody>
      </p:sp>
    </p:spTree>
    <p:extLst>
      <p:ext uri="{BB962C8B-B14F-4D97-AF65-F5344CB8AC3E}">
        <p14:creationId xmlns:p14="http://schemas.microsoft.com/office/powerpoint/2010/main" val="401407531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9364123-2548-46F2-4BB6-AFCE17B597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7"/>
          <a:stretch/>
        </p:blipFill>
        <p:spPr>
          <a:xfrm>
            <a:off x="4390904" y="2427277"/>
            <a:ext cx="7772400" cy="4057952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568DAC89-235F-153A-E052-C571254B8544}"/>
              </a:ext>
            </a:extLst>
          </p:cNvPr>
          <p:cNvSpPr txBox="1">
            <a:spLocks noChangeArrowheads="1"/>
          </p:cNvSpPr>
          <p:nvPr/>
        </p:nvSpPr>
        <p:spPr>
          <a:xfrm>
            <a:off x="9334017" y="0"/>
            <a:ext cx="3386559" cy="19266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 </a:t>
            </a:r>
            <a:r>
              <a:rPr lang="en-US" altLang="en-US" sz="32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nDI</a:t>
            </a: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| OEE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  DI | </a:t>
            </a:r>
            <a:r>
              <a:rPr lang="en-US" altLang="en-US" sz="3200" dirty="0" err="1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λ</a:t>
            </a: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 </a:t>
            </a:r>
            <a:b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O  + | *</a:t>
            </a:r>
            <a:b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D  0 | 1 | 2 | 3</a:t>
            </a:r>
            <a:endParaRPr lang="en-US" altLang="en-US" sz="3200" b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  <a:sym typeface="Symbol" pitchFamily="2" charset="2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27C176-CE74-FED3-D1E7-5C4EAE5B262F}"/>
              </a:ext>
            </a:extLst>
          </p:cNvPr>
          <p:cNvCxnSpPr>
            <a:cxnSpLocks/>
          </p:cNvCxnSpPr>
          <p:nvPr/>
        </p:nvCxnSpPr>
        <p:spPr>
          <a:xfrm flipH="1">
            <a:off x="6096000" y="773723"/>
            <a:ext cx="4677508" cy="4419600"/>
          </a:xfrm>
          <a:prstGeom prst="straightConnector1">
            <a:avLst/>
          </a:prstGeom>
          <a:ln w="41275">
            <a:solidFill>
              <a:srgbClr val="FF10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B35549-833B-A271-1264-49ABAAD1E1AC}"/>
              </a:ext>
            </a:extLst>
          </p:cNvPr>
          <p:cNvSpPr txBox="1"/>
          <p:nvPr/>
        </p:nvSpPr>
        <p:spPr>
          <a:xfrm>
            <a:off x="224740" y="2820031"/>
            <a:ext cx="4225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FIRST(D</a:t>
            </a:r>
            <a:r>
              <a:rPr lang="en-US" altLang="en-US" sz="3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sz="3600" dirty="0"/>
              <a:t>) = {0,1,2,3}</a:t>
            </a:r>
          </a:p>
          <a:p>
            <a:r>
              <a:rPr lang="en-US" sz="3600" dirty="0"/>
              <a:t>FOLLOW(</a:t>
            </a:r>
            <a:r>
              <a:rPr lang="en-US" altLang="en-US" sz="3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sz="3600" dirty="0"/>
              <a:t>) = {#,n,+,*}</a:t>
            </a:r>
          </a:p>
        </p:txBody>
      </p:sp>
    </p:spTree>
    <p:extLst>
      <p:ext uri="{BB962C8B-B14F-4D97-AF65-F5344CB8AC3E}">
        <p14:creationId xmlns:p14="http://schemas.microsoft.com/office/powerpoint/2010/main" val="385144685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D5C5F0-EBF3-13B7-C0F8-35B790D9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to Project 2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C2A49F-AA39-AFE3-2AFF-66D1C72E5D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4593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809-F150-4244-AEBB-749F569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6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2A55-1865-314C-BF7B-F5F8B5D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58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schemeList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2088-2B54-8C4C-B5C8-924A02F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4" y="1210104"/>
            <a:ext cx="3733800" cy="570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83D4-8CB5-9043-98DE-03EE4E87A642}"/>
              </a:ext>
            </a:extLst>
          </p:cNvPr>
          <p:cNvSpPr txBox="1"/>
          <p:nvPr/>
        </p:nvSpPr>
        <p:spPr>
          <a:xfrm>
            <a:off x="8332157" y="6810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6405-6E40-FB4A-A9DC-81A64EF437CF}"/>
              </a:ext>
            </a:extLst>
          </p:cNvPr>
          <p:cNvSpPr txBox="1"/>
          <p:nvPr/>
        </p:nvSpPr>
        <p:spPr>
          <a:xfrm>
            <a:off x="991226" y="735518"/>
            <a:ext cx="108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Stack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CC953A5-D874-4048-84CE-3FEC43B75C62}"/>
              </a:ext>
            </a:extLst>
          </p:cNvPr>
          <p:cNvSpPr/>
          <p:nvPr/>
        </p:nvSpPr>
        <p:spPr>
          <a:xfrm>
            <a:off x="6755036" y="3066898"/>
            <a:ext cx="755692" cy="32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6335A-6B8C-879B-B6B0-F18DED7B0684}"/>
              </a:ext>
            </a:extLst>
          </p:cNvPr>
          <p:cNvSpPr txBox="1"/>
          <p:nvPr/>
        </p:nvSpPr>
        <p:spPr>
          <a:xfrm>
            <a:off x="2845211" y="2964168"/>
            <a:ext cx="390953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FACTS ∈ FOLLOW(</a:t>
            </a:r>
            <a:r>
              <a:rPr lang="en-US" sz="2400" dirty="0" err="1"/>
              <a:t>schemeList</a:t>
            </a:r>
            <a:r>
              <a:rPr lang="en-US" sz="2400" dirty="0"/>
              <a:t>)</a:t>
            </a:r>
          </a:p>
          <a:p>
            <a:r>
              <a:rPr lang="en-US" sz="2400" dirty="0"/>
              <a:t>Use lambda production</a:t>
            </a:r>
          </a:p>
        </p:txBody>
      </p:sp>
    </p:spTree>
    <p:extLst>
      <p:ext uri="{BB962C8B-B14F-4D97-AF65-F5344CB8AC3E}">
        <p14:creationId xmlns:p14="http://schemas.microsoft.com/office/powerpoint/2010/main" val="2483545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3909</Words>
  <Application>Microsoft Macintosh PowerPoint</Application>
  <PresentationFormat>Widescreen</PresentationFormat>
  <Paragraphs>872</Paragraphs>
  <Slides>107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3" baseType="lpstr">
      <vt:lpstr>Arial</vt:lpstr>
      <vt:lpstr>Calibri</vt:lpstr>
      <vt:lpstr>Calibri Light</vt:lpstr>
      <vt:lpstr>Cambria Math</vt:lpstr>
      <vt:lpstr>Times New Roman</vt:lpstr>
      <vt:lpstr>Office Theme</vt:lpstr>
      <vt:lpstr>Recursive Descent Parsing</vt:lpstr>
      <vt:lpstr>Overview and Due</vt:lpstr>
      <vt:lpstr>Overview and Due</vt:lpstr>
      <vt:lpstr>Stack</vt:lpstr>
      <vt:lpstr>Review of the Call Stack</vt:lpstr>
      <vt:lpstr>Memory Organization in a Computer</vt:lpstr>
      <vt:lpstr>Memory Organization in a Computer</vt:lpstr>
      <vt:lpstr>Memory Organization in a Computer</vt:lpstr>
      <vt:lpstr>Memory Organization in a Computer</vt:lpstr>
      <vt:lpstr>Memory Organization in a Computer</vt:lpstr>
      <vt:lpstr>Memory Organization in a Computer</vt:lpstr>
      <vt:lpstr>Memory Organization in a Computer</vt:lpstr>
      <vt:lpstr>Memory Organization in a Computer</vt:lpstr>
      <vt:lpstr>Memory Organization in a Computer</vt:lpstr>
      <vt:lpstr>Memory Organization in a Computer</vt:lpstr>
      <vt:lpstr>Memory Organization in a Computer</vt:lpstr>
      <vt:lpstr>Recursive Descent Parsing</vt:lpstr>
      <vt:lpstr>Managing the Stack and Input</vt:lpstr>
      <vt:lpstr>Managing Stack and Input</vt:lpstr>
      <vt:lpstr>E  N | OEE O  + | * N  0 | 1 | 2 | 3</vt:lpstr>
      <vt:lpstr>Recursive Descent Parsing – Key Idea</vt:lpstr>
      <vt:lpstr>Recursive Descent Parser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From Parse Table to Recursion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E  N | OEE O  + | * N  0 | 1 | 2 | 3</vt:lpstr>
      <vt:lpstr>Application to Project 2</vt:lpstr>
      <vt:lpstr>Main</vt:lpstr>
      <vt:lpstr>Main</vt:lpstr>
      <vt:lpstr>Main</vt:lpstr>
      <vt:lpstr>Datalog Grammar (partial), from https://learningsuite.byu.edu/.Z3FE/cid-I4ezssz0M_oT/pages/id-ssbw</vt:lpstr>
      <vt:lpstr>My Python Parser</vt:lpstr>
      <vt:lpstr>My Python Parser</vt:lpstr>
      <vt:lpstr>My Python Parser</vt:lpstr>
      <vt:lpstr>My Python Parser</vt:lpstr>
      <vt:lpstr>A Complete Datalog Program</vt:lpstr>
      <vt:lpstr>A Complete Datalog Program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Interlude: What about FOLLOW Sets?</vt:lpstr>
      <vt:lpstr>new grammar E  nDI | OEE I  DI | λ  O  + | * D  0 | 1 | 2 | 3</vt:lpstr>
      <vt:lpstr>new grammar E  nDI | OEE I  DI | λ  O  + | * D  0 | 1 | 2 | 3</vt:lpstr>
      <vt:lpstr>new grammar E  nDI | OEE I  DI | λ  O  + | * D  0 | 1 | 2 | 3</vt:lpstr>
      <vt:lpstr>new grammar E  nDI | OEE I  DI | λ  O  + | * D  0 | 1 | 2 | 3</vt:lpstr>
      <vt:lpstr>new grammar E  nDI | OEE I  DI | λ  O  + | * D  0 | 1 | 2 | 3</vt:lpstr>
      <vt:lpstr>new grammar E  nDI | OEE I  DI | λ  O  + | * D  0 | 1 | 2 | 3</vt:lpstr>
      <vt:lpstr>new grammar E  nDI | OEE I  DI | λ  O  + | * D  0 | 1 | 2 | 3</vt:lpstr>
      <vt:lpstr>new grammar E  nDI | OEE I  DI | λ  O  + | * D  0 | 1 | 2 | 3</vt:lpstr>
      <vt:lpstr>new grammar E  nDI | OEE I  DI | λ  O  + | * D  0 | 1 | 2 | 3</vt:lpstr>
      <vt:lpstr>PowerPoint Presentation</vt:lpstr>
      <vt:lpstr>PowerPoint Presentation</vt:lpstr>
      <vt:lpstr>PowerPoint Presentation</vt:lpstr>
      <vt:lpstr>PowerPoint Presentation</vt:lpstr>
      <vt:lpstr>Returning to Project 2 Example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  <vt:lpstr>Trace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Recursive-Descent Parsing</dc:title>
  <dc:creator>Michael Goodrich</dc:creator>
  <cp:lastModifiedBy>Michael Goodrich</cp:lastModifiedBy>
  <cp:revision>115</cp:revision>
  <dcterms:created xsi:type="dcterms:W3CDTF">2021-02-03T00:36:00Z</dcterms:created>
  <dcterms:modified xsi:type="dcterms:W3CDTF">2023-10-05T19:24:00Z</dcterms:modified>
</cp:coreProperties>
</file>