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418" r:id="rId3"/>
    <p:sldId id="751" r:id="rId4"/>
    <p:sldId id="708" r:id="rId5"/>
    <p:sldId id="755" r:id="rId6"/>
    <p:sldId id="757" r:id="rId7"/>
    <p:sldId id="758" r:id="rId8"/>
    <p:sldId id="759" r:id="rId9"/>
    <p:sldId id="735" r:id="rId10"/>
    <p:sldId id="760" r:id="rId11"/>
    <p:sldId id="264" r:id="rId12"/>
    <p:sldId id="736" r:id="rId13"/>
    <p:sldId id="263" r:id="rId14"/>
    <p:sldId id="257" r:id="rId15"/>
    <p:sldId id="260" r:id="rId16"/>
    <p:sldId id="262" r:id="rId17"/>
    <p:sldId id="737" r:id="rId18"/>
    <p:sldId id="738" r:id="rId19"/>
    <p:sldId id="692" r:id="rId20"/>
    <p:sldId id="693" r:id="rId21"/>
    <p:sldId id="761" r:id="rId22"/>
    <p:sldId id="681" r:id="rId23"/>
    <p:sldId id="697" r:id="rId24"/>
    <p:sldId id="686" r:id="rId25"/>
    <p:sldId id="687" r:id="rId26"/>
    <p:sldId id="763" r:id="rId27"/>
    <p:sldId id="698" r:id="rId28"/>
    <p:sldId id="762" r:id="rId29"/>
    <p:sldId id="689" r:id="rId30"/>
    <p:sldId id="764" r:id="rId31"/>
    <p:sldId id="685" r:id="rId32"/>
    <p:sldId id="766" r:id="rId33"/>
    <p:sldId id="258" r:id="rId34"/>
    <p:sldId id="765" r:id="rId35"/>
    <p:sldId id="739" r:id="rId36"/>
    <p:sldId id="740" r:id="rId37"/>
    <p:sldId id="741" r:id="rId38"/>
    <p:sldId id="767" r:id="rId39"/>
    <p:sldId id="742" r:id="rId40"/>
    <p:sldId id="702" r:id="rId41"/>
    <p:sldId id="690" r:id="rId42"/>
    <p:sldId id="699" r:id="rId43"/>
    <p:sldId id="743" r:id="rId44"/>
    <p:sldId id="691" r:id="rId45"/>
    <p:sldId id="700" r:id="rId46"/>
    <p:sldId id="768" r:id="rId47"/>
    <p:sldId id="703" r:id="rId48"/>
    <p:sldId id="745" r:id="rId49"/>
    <p:sldId id="744" r:id="rId50"/>
    <p:sldId id="746" r:id="rId51"/>
    <p:sldId id="259" r:id="rId52"/>
    <p:sldId id="704" r:id="rId53"/>
    <p:sldId id="769" r:id="rId54"/>
    <p:sldId id="770" r:id="rId55"/>
    <p:sldId id="747" r:id="rId56"/>
    <p:sldId id="748" r:id="rId57"/>
    <p:sldId id="749" r:id="rId58"/>
    <p:sldId id="750" r:id="rId59"/>
    <p:sldId id="676" r:id="rId60"/>
    <p:sldId id="680" r:id="rId61"/>
    <p:sldId id="261" r:id="rId62"/>
    <p:sldId id="705" r:id="rId63"/>
    <p:sldId id="706" r:id="rId64"/>
    <p:sldId id="707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3333"/>
  </p:normalViewPr>
  <p:slideViewPr>
    <p:cSldViewPr snapToGrid="0">
      <p:cViewPr varScale="1">
        <p:scale>
          <a:sx n="93" d="100"/>
          <a:sy n="93" d="100"/>
        </p:scale>
        <p:origin x="240" y="672"/>
      </p:cViewPr>
      <p:guideLst/>
    </p:cSldViewPr>
  </p:slideViewPr>
  <p:outlineViewPr>
    <p:cViewPr>
      <p:scale>
        <a:sx n="33" d="100"/>
        <a:sy n="33" d="100"/>
      </p:scale>
      <p:origin x="0" y="-2304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8737C-4868-A347-91D2-B51F3475943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22DF1-BBCE-3141-BDC0-EB7FEACD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7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Empty string: a string that is made up of concatenating 0 symbols together</a:t>
            </a:r>
          </a:p>
          <a:p>
            <a:r>
              <a:rPr lang="en-US" dirty="0"/>
              <a:t>Empty language: a set of strings that contains no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22DF1-BBCE-3141-BDC0-EB7FEACDD0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Empty string: a string that is made up of concatenating 0 symbols together</a:t>
            </a:r>
          </a:p>
          <a:p>
            <a:r>
              <a:rPr lang="en-US" dirty="0"/>
              <a:t>Empty language: a set of strings that contains no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22DF1-BBCE-3141-BDC0-EB7FEACDD0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8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 = new empty set = {}</a:t>
            </a:r>
          </a:p>
          <a:p>
            <a:r>
              <a:rPr lang="en-US" dirty="0"/>
              <a:t>for each x in A</a:t>
            </a:r>
          </a:p>
          <a:p>
            <a:r>
              <a:rPr lang="en-US" dirty="0"/>
              <a:t>    for each y in B</a:t>
            </a:r>
          </a:p>
          <a:p>
            <a:r>
              <a:rPr lang="en-US" dirty="0"/>
              <a:t>        add </a:t>
            </a:r>
            <a:r>
              <a:rPr lang="en-US" dirty="0" err="1"/>
              <a:t>xy</a:t>
            </a:r>
            <a:r>
              <a:rPr lang="en-US" dirty="0"/>
              <a:t> to set 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22DF1-BBCE-3141-BDC0-EB7FEACDD0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5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 = new empty set = {}</a:t>
            </a:r>
          </a:p>
          <a:p>
            <a:r>
              <a:rPr lang="en-US" dirty="0"/>
              <a:t>for each x in A</a:t>
            </a:r>
          </a:p>
          <a:p>
            <a:r>
              <a:rPr lang="en-US" dirty="0"/>
              <a:t>    for each y in B</a:t>
            </a:r>
          </a:p>
          <a:p>
            <a:r>
              <a:rPr lang="en-US" dirty="0"/>
              <a:t>        add </a:t>
            </a:r>
            <a:r>
              <a:rPr lang="en-US" dirty="0" err="1"/>
              <a:t>xy</a:t>
            </a:r>
            <a:r>
              <a:rPr lang="en-US" dirty="0"/>
              <a:t> to set 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22DF1-BBCE-3141-BDC0-EB7FEACDD0F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8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AunionB</a:t>
            </a:r>
            <a:r>
              <a:rPr lang="en-US" dirty="0"/>
              <a:t> = </a:t>
            </a:r>
            <a:r>
              <a:rPr lang="en-US" dirty="0" err="1"/>
              <a:t>emptyset</a:t>
            </a:r>
            <a:r>
              <a:rPr lang="en-US" dirty="0"/>
              <a:t> = {}</a:t>
            </a:r>
          </a:p>
          <a:p>
            <a:r>
              <a:rPr lang="en-US" dirty="0"/>
              <a:t>for x in A</a:t>
            </a:r>
          </a:p>
          <a:p>
            <a:r>
              <a:rPr lang="en-US" dirty="0"/>
              <a:t>   add x to </a:t>
            </a:r>
            <a:r>
              <a:rPr lang="en-US" dirty="0" err="1"/>
              <a:t>AunionB</a:t>
            </a:r>
            <a:endParaRPr lang="en-US" dirty="0"/>
          </a:p>
          <a:p>
            <a:r>
              <a:rPr lang="en-US" dirty="0"/>
              <a:t>for x in B</a:t>
            </a:r>
          </a:p>
          <a:p>
            <a:r>
              <a:rPr lang="en-US" dirty="0"/>
              <a:t>   add x to </a:t>
            </a:r>
            <a:r>
              <a:rPr lang="en-US" dirty="0" err="1"/>
              <a:t>AunionB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22DF1-BBCE-3141-BDC0-EB7FEACDD0F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/>
              <a:t>Fall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C83559-8AB3-3F9C-D191-DC33E8DD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Definitions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ACC5C-EB9F-DCD5-1FF5-4D77C1ACC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9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and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this is a “math-first” course</a:t>
            </a:r>
          </a:p>
          <a:p>
            <a:endParaRPr lang="en-US" dirty="0"/>
          </a:p>
          <a:p>
            <a:r>
              <a:rPr lang="en-US" dirty="0"/>
              <a:t>Just as in any area of mathematics, we must formally define terms</a:t>
            </a:r>
          </a:p>
        </p:txBody>
      </p:sp>
    </p:spTree>
    <p:extLst>
      <p:ext uri="{BB962C8B-B14F-4D97-AF65-F5344CB8AC3E}">
        <p14:creationId xmlns:p14="http://schemas.microsoft.com/office/powerpoint/2010/main" val="329817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– From Def 1 §13.3.2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vocabulary of a language is a set of “allowed” symbols</a:t>
            </a:r>
          </a:p>
          <a:p>
            <a:pPr lvl="1"/>
            <a:r>
              <a:rPr lang="en-US" dirty="0"/>
              <a:t>V = { a, b, c}</a:t>
            </a:r>
          </a:p>
          <a:p>
            <a:pPr lvl="1"/>
            <a:endParaRPr lang="en-US" dirty="0"/>
          </a:p>
          <a:p>
            <a:r>
              <a:rPr lang="en-US" dirty="0"/>
              <a:t>V* is the set of all possible strings that can be created from the symbols in V</a:t>
            </a:r>
          </a:p>
        </p:txBody>
      </p:sp>
    </p:spTree>
    <p:extLst>
      <p:ext uri="{BB962C8B-B14F-4D97-AF65-F5344CB8AC3E}">
        <p14:creationId xmlns:p14="http://schemas.microsoft.com/office/powerpoint/2010/main" val="94734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– From Def 1 §13.3.2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vocabulary of a language is a set of “allowed” symbols</a:t>
            </a:r>
          </a:p>
          <a:p>
            <a:pPr lvl="1"/>
            <a:r>
              <a:rPr lang="en-US" dirty="0"/>
              <a:t>V = { a, b, c}</a:t>
            </a:r>
          </a:p>
          <a:p>
            <a:pPr lvl="1"/>
            <a:endParaRPr lang="en-US" dirty="0"/>
          </a:p>
          <a:p>
            <a:r>
              <a:rPr lang="en-US" dirty="0"/>
              <a:t>V* is the set of all possible strings that can be created from the symbols in 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25508-34FD-C241-8567-C479C1F16267}"/>
              </a:ext>
            </a:extLst>
          </p:cNvPr>
          <p:cNvSpPr txBox="1"/>
          <p:nvPr/>
        </p:nvSpPr>
        <p:spPr>
          <a:xfrm>
            <a:off x="577516" y="416292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Think of V* as the set of all words, sensical or nonsensical, that can be created using a given alphabet</a:t>
            </a:r>
          </a:p>
        </p:txBody>
      </p:sp>
    </p:spTree>
    <p:extLst>
      <p:ext uri="{BB962C8B-B14F-4D97-AF65-F5344CB8AC3E}">
        <p14:creationId xmlns:p14="http://schemas.microsoft.com/office/powerpoint/2010/main" val="20121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symbol, string, language? (and vocabulary)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i="1" dirty="0"/>
              <a:t>symbol</a:t>
            </a:r>
            <a:r>
              <a:rPr lang="en-US" sz="3200" dirty="0"/>
              <a:t> is an element of a </a:t>
            </a:r>
            <a:r>
              <a:rPr lang="en-US" sz="3200" i="1" dirty="0"/>
              <a:t>vocabulary </a:t>
            </a:r>
            <a:r>
              <a:rPr lang="en-US" sz="3200" dirty="0"/>
              <a:t>set</a:t>
            </a:r>
          </a:p>
          <a:p>
            <a:pPr lvl="1"/>
            <a:r>
              <a:rPr lang="en-US" dirty="0"/>
              <a:t>Think of it as a character</a:t>
            </a:r>
          </a:p>
          <a:p>
            <a:pPr lvl="1"/>
            <a:endParaRPr lang="en-US" dirty="0"/>
          </a:p>
          <a:p>
            <a:r>
              <a:rPr lang="en-US" sz="3200" dirty="0"/>
              <a:t>A </a:t>
            </a:r>
            <a:r>
              <a:rPr lang="en-US" sz="3200" i="1" dirty="0"/>
              <a:t>string</a:t>
            </a:r>
            <a:r>
              <a:rPr lang="en-US" sz="3200" dirty="0"/>
              <a:t> is a sequence of symbols (elements of V*)</a:t>
            </a:r>
          </a:p>
          <a:p>
            <a:pPr lvl="1"/>
            <a:r>
              <a:rPr lang="en-US" dirty="0"/>
              <a:t>Think of it as a sequence of characters, meaning a </a:t>
            </a:r>
            <a:r>
              <a:rPr lang="en-US" i="1" dirty="0"/>
              <a:t>word</a:t>
            </a:r>
            <a:endParaRPr lang="en-US" dirty="0"/>
          </a:p>
          <a:p>
            <a:pPr lvl="1"/>
            <a:endParaRPr lang="en-US" dirty="0"/>
          </a:p>
          <a:p>
            <a:r>
              <a:rPr lang="en-US" sz="3200" dirty="0"/>
              <a:t>A </a:t>
            </a:r>
            <a:r>
              <a:rPr lang="en-US" sz="3200" i="1" dirty="0"/>
              <a:t>language</a:t>
            </a:r>
            <a:r>
              <a:rPr lang="en-US" sz="3200" dirty="0"/>
              <a:t> is a set of strings</a:t>
            </a:r>
          </a:p>
          <a:p>
            <a:pPr lvl="1"/>
            <a:r>
              <a:rPr lang="en-US" dirty="0"/>
              <a:t>Think of it as a collection of strings inside curly braces</a:t>
            </a:r>
          </a:p>
          <a:p>
            <a:pPr lvl="1"/>
            <a:r>
              <a:rPr lang="en-US" dirty="0"/>
              <a:t>L = { …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3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Symbol, string, or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{a, ab,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{123}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𝜆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EC9EB-4423-5747-9D9F-89B1A8C08787}"/>
              </a:ext>
            </a:extLst>
          </p:cNvPr>
          <p:cNvSpPr txBox="1"/>
          <p:nvPr/>
        </p:nvSpPr>
        <p:spPr>
          <a:xfrm>
            <a:off x="7447547" y="1690688"/>
            <a:ext cx="3422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 = {a,b,c,d,1,2,3,4}</a:t>
            </a:r>
          </a:p>
        </p:txBody>
      </p:sp>
    </p:spTree>
    <p:extLst>
      <p:ext uri="{BB962C8B-B14F-4D97-AF65-F5344CB8AC3E}">
        <p14:creationId xmlns:p14="http://schemas.microsoft.com/office/powerpoint/2010/main" val="1385621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Symbol, string, or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symbol (also string)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symbol (also string)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{a, ab,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{123}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𝜆			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 (empty)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 (empty)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5A9A9-4283-C64C-97AE-D935E599950B}"/>
              </a:ext>
            </a:extLst>
          </p:cNvPr>
          <p:cNvSpPr txBox="1"/>
          <p:nvPr/>
        </p:nvSpPr>
        <p:spPr>
          <a:xfrm>
            <a:off x="8769268" y="6273225"/>
            <a:ext cx="3422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 = {a,b,c,d,1,2,3,4}</a:t>
            </a:r>
          </a:p>
        </p:txBody>
      </p:sp>
    </p:spTree>
    <p:extLst>
      <p:ext uri="{BB962C8B-B14F-4D97-AF65-F5344CB8AC3E}">
        <p14:creationId xmlns:p14="http://schemas.microsoft.com/office/powerpoint/2010/main" val="30444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Symbol, string, or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symbol (also string)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symbol (also string)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{a, ab,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{123}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𝜆			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 (empty)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 (empty)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BCEE2B-05AF-8640-9DA0-D3A48ED485F3}"/>
              </a:ext>
            </a:extLst>
          </p:cNvPr>
          <p:cNvSpPr/>
          <p:nvPr/>
        </p:nvSpPr>
        <p:spPr>
          <a:xfrm>
            <a:off x="1287380" y="4845171"/>
            <a:ext cx="697832" cy="56904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454E5-FB18-204B-91ED-E83E5F458267}"/>
              </a:ext>
            </a:extLst>
          </p:cNvPr>
          <p:cNvSpPr txBox="1"/>
          <p:nvPr/>
        </p:nvSpPr>
        <p:spPr>
          <a:xfrm>
            <a:off x="838200" y="6019512"/>
            <a:ext cx="10274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string that is made up of concatenating 0 symbols together</a:t>
            </a:r>
          </a:p>
        </p:txBody>
      </p:sp>
    </p:spTree>
    <p:extLst>
      <p:ext uri="{BB962C8B-B14F-4D97-AF65-F5344CB8AC3E}">
        <p14:creationId xmlns:p14="http://schemas.microsoft.com/office/powerpoint/2010/main" val="410852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Symbol, string, or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symbol (also string)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symbol (also string)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{a, ab,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{123}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𝜆			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string (empty)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language (empty)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56333A-CBFD-3643-A757-E735E3910DB9}"/>
              </a:ext>
            </a:extLst>
          </p:cNvPr>
          <p:cNvSpPr/>
          <p:nvPr/>
        </p:nvSpPr>
        <p:spPr>
          <a:xfrm>
            <a:off x="1403685" y="5382355"/>
            <a:ext cx="697832" cy="56904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FD513-3F41-4448-825E-E681AD8EF352}"/>
              </a:ext>
            </a:extLst>
          </p:cNvPr>
          <p:cNvSpPr txBox="1"/>
          <p:nvPr/>
        </p:nvSpPr>
        <p:spPr>
          <a:xfrm>
            <a:off x="838200" y="6019512"/>
            <a:ext cx="453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set containing no strings</a:t>
            </a:r>
          </a:p>
        </p:txBody>
      </p:sp>
    </p:spTree>
    <p:extLst>
      <p:ext uri="{BB962C8B-B14F-4D97-AF65-F5344CB8AC3E}">
        <p14:creationId xmlns:p14="http://schemas.microsoft.com/office/powerpoint/2010/main" val="4270619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DBE1-D0D0-824E-9042-F752D318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and Recognizers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1D95F-504A-7B41-9344-91A981A2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 “computing stuff” with languages using two kinds of tools: </a:t>
            </a:r>
            <a:r>
              <a:rPr lang="en-US" i="1" dirty="0"/>
              <a:t>generators and recognizers</a:t>
            </a:r>
          </a:p>
          <a:p>
            <a:r>
              <a:rPr lang="en-US" dirty="0"/>
              <a:t>Generators are tools we use to create all strings in a language</a:t>
            </a:r>
          </a:p>
          <a:p>
            <a:pPr lvl="1"/>
            <a:r>
              <a:rPr lang="en-US" dirty="0"/>
              <a:t>Regular expressions generate certain kinds of languages</a:t>
            </a:r>
          </a:p>
          <a:p>
            <a:r>
              <a:rPr lang="en-US" dirty="0"/>
              <a:t>Recognizers are tools we use to check whether a particular string is in a particular language</a:t>
            </a:r>
          </a:p>
          <a:p>
            <a:pPr lvl="1"/>
            <a:r>
              <a:rPr lang="en-US" dirty="0"/>
              <a:t>Finite state automata (discussed next Friday) recognize certain kinds of languages</a:t>
            </a:r>
          </a:p>
        </p:txBody>
      </p:sp>
    </p:spTree>
    <p:extLst>
      <p:ext uri="{BB962C8B-B14F-4D97-AF65-F5344CB8AC3E}">
        <p14:creationId xmlns:p14="http://schemas.microsoft.com/office/powerpoint/2010/main" val="148916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Expressions</a:t>
            </a:r>
          </a:p>
          <a:p>
            <a:pPr lvl="1"/>
            <a:r>
              <a:rPr lang="en-US" dirty="0"/>
              <a:t>Symbols, strings, languages, vocabulary</a:t>
            </a:r>
          </a:p>
          <a:p>
            <a:pPr lvl="1"/>
            <a:r>
              <a:rPr lang="en-US" dirty="0"/>
              <a:t>Regular expressions – recursive definition</a:t>
            </a:r>
          </a:p>
          <a:p>
            <a:pPr lvl="1"/>
            <a:r>
              <a:rPr lang="en-US" dirty="0"/>
              <a:t>A* is the trickiest</a:t>
            </a:r>
          </a:p>
          <a:p>
            <a:pPr lvl="1"/>
            <a:r>
              <a:rPr lang="en-US" dirty="0"/>
              <a:t>Precedence</a:t>
            </a:r>
          </a:p>
          <a:p>
            <a:r>
              <a:rPr lang="en-US" dirty="0"/>
              <a:t>To note</a:t>
            </a:r>
          </a:p>
          <a:p>
            <a:pPr lvl="1"/>
            <a:r>
              <a:rPr lang="en-US" b="1" i="1" dirty="0"/>
              <a:t>Please read before class on Wednesday – class is flipped</a:t>
            </a:r>
          </a:p>
          <a:p>
            <a:pPr lvl="1"/>
            <a:r>
              <a:rPr lang="en-US" dirty="0"/>
              <a:t>You’ll be ready to start project 1 after class Sept 18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 1 due today</a:t>
            </a:r>
          </a:p>
          <a:p>
            <a:pPr lvl="1"/>
            <a:r>
              <a:rPr lang="en-US" dirty="0"/>
              <a:t>Project 0 due Wednesday, Sep 13</a:t>
            </a:r>
          </a:p>
          <a:p>
            <a:pPr lvl="1"/>
            <a:r>
              <a:rPr lang="en-US" dirty="0"/>
              <a:t>Project 1 due Thursday, Sept 28</a:t>
            </a:r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DBE1-D0D0-824E-9042-F752D318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and Recognizers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1D95F-504A-7B41-9344-91A981A2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Generators are tools we use to create all strings in a language</a:t>
            </a:r>
          </a:p>
          <a:p>
            <a:r>
              <a:rPr lang="en-US" dirty="0"/>
              <a:t>Recognizers are tools we use to check whether a particular string is in a particular language. Let </a:t>
            </a:r>
            <a:r>
              <a:rPr lang="en-US" i="1" dirty="0"/>
              <a:t>L</a:t>
            </a:r>
            <a:r>
              <a:rPr lang="en-US" dirty="0"/>
              <a:t> denote the language and </a:t>
            </a:r>
            <a:r>
              <a:rPr lang="en-US" i="1" dirty="0"/>
              <a:t>s</a:t>
            </a:r>
            <a:r>
              <a:rPr lang="en-US" dirty="0"/>
              <a:t> denote a string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2ED22D2-D491-9044-B7A4-1926C92B8AF8}"/>
              </a:ext>
            </a:extLst>
          </p:cNvPr>
          <p:cNvSpPr/>
          <p:nvPr/>
        </p:nvSpPr>
        <p:spPr>
          <a:xfrm>
            <a:off x="1208314" y="4811486"/>
            <a:ext cx="2046514" cy="11756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3028F0-BC6E-0545-BBC0-9F192AAB21C4}"/>
              </a:ext>
            </a:extLst>
          </p:cNvPr>
          <p:cNvSpPr/>
          <p:nvPr/>
        </p:nvSpPr>
        <p:spPr>
          <a:xfrm>
            <a:off x="4245427" y="3413465"/>
            <a:ext cx="2416630" cy="11756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Language </a:t>
            </a:r>
          </a:p>
          <a:p>
            <a:pPr algn="ctr"/>
            <a:r>
              <a:rPr lang="en-US" sz="2400" dirty="0"/>
              <a:t>(set of strings)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51A322-9FC0-2D4B-BEAC-6B14377BE3EB}"/>
              </a:ext>
            </a:extLst>
          </p:cNvPr>
          <p:cNvSpPr/>
          <p:nvPr/>
        </p:nvSpPr>
        <p:spPr>
          <a:xfrm>
            <a:off x="7728857" y="4811486"/>
            <a:ext cx="2046514" cy="11756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Recognizer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82023B-936D-BB44-B9EF-EF22BB1AB371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2231571" y="4001294"/>
            <a:ext cx="2013856" cy="8101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F2F9AC-9DF8-2049-84C5-6BE3E79DA1B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6662057" y="4001294"/>
            <a:ext cx="2090057" cy="8101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947759-6EFF-7648-8ECB-0BABA75FFF0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13714" y="5399314"/>
            <a:ext cx="141514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AB6AF-9F39-5A42-B571-EFFFFECD13E8}"/>
              </a:ext>
            </a:extLst>
          </p:cNvPr>
          <p:cNvSpPr txBox="1"/>
          <p:nvPr/>
        </p:nvSpPr>
        <p:spPr>
          <a:xfrm>
            <a:off x="5758543" y="4723733"/>
            <a:ext cx="201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string </a:t>
            </a:r>
            <a:r>
              <a:rPr lang="en-US" i="1" dirty="0"/>
              <a:t>s</a:t>
            </a:r>
          </a:p>
          <a:p>
            <a:pPr algn="ctr"/>
            <a:r>
              <a:rPr lang="en-US" dirty="0"/>
              <a:t>someone gives us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0E6F2F-581E-3D45-9642-26EB5A3295C1}"/>
              </a:ext>
            </a:extLst>
          </p:cNvPr>
          <p:cNvCxnSpPr>
            <a:cxnSpLocks/>
          </p:cNvCxnSpPr>
          <p:nvPr/>
        </p:nvCxnSpPr>
        <p:spPr>
          <a:xfrm>
            <a:off x="9775371" y="5378589"/>
            <a:ext cx="141514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ECAF05-28B8-7D41-8133-C111301FE47A}"/>
              </a:ext>
            </a:extLst>
          </p:cNvPr>
          <p:cNvSpPr txBox="1"/>
          <p:nvPr/>
        </p:nvSpPr>
        <p:spPr>
          <a:xfrm rot="20234749">
            <a:off x="2053456" y="3753729"/>
            <a:ext cx="201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Outputs every string </a:t>
            </a:r>
            <a:r>
              <a:rPr lang="en-US" i="1" dirty="0"/>
              <a:t>s</a:t>
            </a:r>
            <a:r>
              <a:rPr lang="en-US" dirty="0"/>
              <a:t> in </a:t>
            </a:r>
            <a:r>
              <a:rPr lang="en-US" i="1" dirty="0"/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4C4238-0DB4-CA42-B514-54BFDA4E773B}"/>
              </a:ext>
            </a:extLst>
          </p:cNvPr>
          <p:cNvSpPr txBox="1"/>
          <p:nvPr/>
        </p:nvSpPr>
        <p:spPr>
          <a:xfrm>
            <a:off x="9557658" y="4874320"/>
            <a:ext cx="20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</a:t>
            </a:r>
            <a:r>
              <a:rPr lang="en-US" i="1" dirty="0"/>
              <a:t>s</a:t>
            </a:r>
            <a:r>
              <a:rPr lang="en-US" dirty="0"/>
              <a:t> in </a:t>
            </a:r>
            <a:r>
              <a:rPr lang="en-US" i="1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96914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5B6200-36FC-56D5-557A-F7F01E4D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8D149-EA72-4D2D-FC00-7C6914B2E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04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– Def1 §13.4.1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D6C3-F70E-6949-8AC3-31ACA46B0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7543751" y="2387600"/>
            <a:ext cx="3530600" cy="10414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568217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– Def1 §13.4.1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D6C3-F70E-6949-8AC3-31ACA46B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1" y="2387600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8464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– Def1 §13.4.1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D6C3-F70E-6949-8AC3-31ACA46B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1" y="2387600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65AE23-B975-5942-9E47-B61C5985E04E}"/>
              </a:ext>
            </a:extLst>
          </p:cNvPr>
          <p:cNvSpPr txBox="1"/>
          <p:nvPr/>
        </p:nvSpPr>
        <p:spPr>
          <a:xfrm>
            <a:off x="674676" y="2924076"/>
            <a:ext cx="108426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Regular expressions generate sets of strings</a:t>
            </a:r>
          </a:p>
          <a:p>
            <a:r>
              <a:rPr lang="en-US" sz="3200" dirty="0"/>
              <a:t>Regular expressions are shorthand ways of describing languages</a:t>
            </a:r>
          </a:p>
        </p:txBody>
      </p:sp>
    </p:spTree>
    <p:extLst>
      <p:ext uri="{BB962C8B-B14F-4D97-AF65-F5344CB8AC3E}">
        <p14:creationId xmlns:p14="http://schemas.microsoft.com/office/powerpoint/2010/main" val="1825091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– Def1 §13.4.1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D6C3-F70E-6949-8AC3-31ACA46B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1" y="2387600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65AE23-B975-5942-9E47-B61C5985E04E}"/>
              </a:ext>
            </a:extLst>
          </p:cNvPr>
          <p:cNvSpPr txBox="1"/>
          <p:nvPr/>
        </p:nvSpPr>
        <p:spPr>
          <a:xfrm>
            <a:off x="674676" y="1714054"/>
            <a:ext cx="108426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Regular expressions generate sets of strings</a:t>
            </a:r>
          </a:p>
          <a:p>
            <a:r>
              <a:rPr lang="en-US" sz="3200" dirty="0"/>
              <a:t>Regular expressions are shorthand ways of describing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CC15B-370B-8648-93CF-BBE60C3A0539}"/>
              </a:ext>
            </a:extLst>
          </p:cNvPr>
          <p:cNvSpPr txBox="1"/>
          <p:nvPr/>
        </p:nvSpPr>
        <p:spPr>
          <a:xfrm>
            <a:off x="674676" y="4246463"/>
            <a:ext cx="7119449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Examples:</a:t>
            </a:r>
          </a:p>
          <a:p>
            <a:r>
              <a:rPr lang="en-US" sz="3200" dirty="0"/>
              <a:t>	ls *.</a:t>
            </a:r>
            <a:r>
              <a:rPr lang="en-US" sz="3200" dirty="0" err="1"/>
              <a:t>cpp</a:t>
            </a:r>
            <a:r>
              <a:rPr lang="en-US" sz="3200" dirty="0"/>
              <a:t> (in </a:t>
            </a:r>
            <a:r>
              <a:rPr lang="en-US" sz="3200" dirty="0" err="1"/>
              <a:t>linux</a:t>
            </a:r>
            <a:r>
              <a:rPr lang="en-US" sz="3200" dirty="0"/>
              <a:t>)</a:t>
            </a:r>
          </a:p>
          <a:p>
            <a:r>
              <a:rPr lang="en-US" sz="3200" dirty="0"/>
              <a:t>	google regular expression search</a:t>
            </a:r>
          </a:p>
          <a:p>
            <a:r>
              <a:rPr lang="en-US" sz="3200" dirty="0"/>
              <a:t>	regular expression search in </a:t>
            </a:r>
            <a:r>
              <a:rPr lang="en-US" sz="3200" dirty="0" err="1"/>
              <a:t>VSCode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9447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11BBA36E-6AA9-1143-B426-59948D69C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06"/>
          <a:stretch/>
        </p:blipFill>
        <p:spPr>
          <a:xfrm>
            <a:off x="410880" y="135526"/>
            <a:ext cx="5280472" cy="2901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0E8C5-D846-B345-BD80-A9C07D7D72D6}"/>
              </a:ext>
            </a:extLst>
          </p:cNvPr>
          <p:cNvSpPr/>
          <p:nvPr/>
        </p:nvSpPr>
        <p:spPr>
          <a:xfrm>
            <a:off x="4524703" y="135526"/>
            <a:ext cx="1008994" cy="290143"/>
          </a:xfrm>
          <a:prstGeom prst="rect">
            <a:avLst/>
          </a:prstGeom>
          <a:solidFill>
            <a:schemeClr val="accent4">
              <a:lumMod val="20000"/>
              <a:lumOff val="80000"/>
              <a:alpha val="502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09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11BBA36E-6AA9-1143-B426-59948D69C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0" y="135526"/>
            <a:ext cx="5280472" cy="80730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0E8C5-D846-B345-BD80-A9C07D7D72D6}"/>
              </a:ext>
            </a:extLst>
          </p:cNvPr>
          <p:cNvSpPr/>
          <p:nvPr/>
        </p:nvSpPr>
        <p:spPr>
          <a:xfrm>
            <a:off x="4524703" y="135526"/>
            <a:ext cx="1008994" cy="290143"/>
          </a:xfrm>
          <a:prstGeom prst="rect">
            <a:avLst/>
          </a:prstGeom>
          <a:solidFill>
            <a:schemeClr val="accent4">
              <a:lumMod val="20000"/>
              <a:lumOff val="80000"/>
              <a:alpha val="502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44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11BBA36E-6AA9-1143-B426-59948D69C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0" y="135526"/>
            <a:ext cx="5280472" cy="8073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8119F2-B11A-FD49-9A6D-2C52EA90F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73400"/>
            <a:ext cx="6921500" cy="7112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C70346EA-5861-284C-BE52-22945672BC1B}"/>
              </a:ext>
            </a:extLst>
          </p:cNvPr>
          <p:cNvSpPr/>
          <p:nvPr/>
        </p:nvSpPr>
        <p:spPr>
          <a:xfrm>
            <a:off x="4524703" y="3026979"/>
            <a:ext cx="1371600" cy="7094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A0E8C5-D846-B345-BD80-A9C07D7D72D6}"/>
              </a:ext>
            </a:extLst>
          </p:cNvPr>
          <p:cNvSpPr/>
          <p:nvPr/>
        </p:nvSpPr>
        <p:spPr>
          <a:xfrm>
            <a:off x="4524703" y="135526"/>
            <a:ext cx="1008994" cy="290143"/>
          </a:xfrm>
          <a:prstGeom prst="rect">
            <a:avLst/>
          </a:prstGeom>
          <a:solidFill>
            <a:schemeClr val="accent4">
              <a:lumMod val="20000"/>
              <a:lumOff val="80000"/>
              <a:alpha val="502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5E554C-0D1D-B248-A1BB-D35B4B7DCA8A}"/>
              </a:ext>
            </a:extLst>
          </p:cNvPr>
          <p:cNvSpPr/>
          <p:nvPr/>
        </p:nvSpPr>
        <p:spPr>
          <a:xfrm>
            <a:off x="10187152" y="3289446"/>
            <a:ext cx="1037896" cy="305092"/>
          </a:xfrm>
          <a:prstGeom prst="rect">
            <a:avLst/>
          </a:prstGeom>
          <a:solidFill>
            <a:schemeClr val="accent4">
              <a:lumMod val="20000"/>
              <a:lumOff val="80000"/>
              <a:alpha val="502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23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– Def1 §13.4.1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D6C3-F70E-6949-8AC3-31ACA46B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1" y="2387600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65AE23-B975-5942-9E47-B61C5985E04E}"/>
              </a:ext>
            </a:extLst>
          </p:cNvPr>
          <p:cNvSpPr txBox="1"/>
          <p:nvPr/>
        </p:nvSpPr>
        <p:spPr>
          <a:xfrm>
            <a:off x="674676" y="1714054"/>
            <a:ext cx="108426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Regular expressions generate sets of strings</a:t>
            </a:r>
          </a:p>
          <a:p>
            <a:r>
              <a:rPr lang="en-US" sz="3200" dirty="0"/>
              <a:t>Regular expressions are shorthand ways of describing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CC15B-370B-8648-93CF-BBE60C3A0539}"/>
              </a:ext>
            </a:extLst>
          </p:cNvPr>
          <p:cNvSpPr txBox="1"/>
          <p:nvPr/>
        </p:nvSpPr>
        <p:spPr>
          <a:xfrm>
            <a:off x="674676" y="4246463"/>
            <a:ext cx="655641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Examples:</a:t>
            </a:r>
          </a:p>
          <a:p>
            <a:r>
              <a:rPr lang="en-US" sz="3200" dirty="0"/>
              <a:t>	ls *.</a:t>
            </a:r>
            <a:r>
              <a:rPr lang="en-US" sz="3200" dirty="0" err="1"/>
              <a:t>cpp</a:t>
            </a:r>
            <a:r>
              <a:rPr lang="en-US" sz="3200" dirty="0"/>
              <a:t> (in </a:t>
            </a:r>
            <a:r>
              <a:rPr lang="en-US" sz="3200" dirty="0" err="1"/>
              <a:t>linux</a:t>
            </a:r>
            <a:r>
              <a:rPr lang="en-US" sz="3200" dirty="0"/>
              <a:t>)</a:t>
            </a:r>
          </a:p>
          <a:p>
            <a:r>
              <a:rPr lang="en-US" sz="3200" dirty="0"/>
              <a:t>	google regular expression search</a:t>
            </a: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11BBA36E-6AA9-1143-B426-59948D69C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3" t="92" r="2322" b="97210"/>
          <a:stretch/>
        </p:blipFill>
        <p:spPr>
          <a:xfrm>
            <a:off x="8365703" y="5143946"/>
            <a:ext cx="2559800" cy="4256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8B0803-6EB6-D84B-87F7-9F42F7857CD0}"/>
              </a:ext>
            </a:extLst>
          </p:cNvPr>
          <p:cNvCxnSpPr/>
          <p:nvPr/>
        </p:nvCxnSpPr>
        <p:spPr>
          <a:xfrm>
            <a:off x="4083269" y="3306033"/>
            <a:ext cx="6290441" cy="180481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9DB79A-067F-144A-9696-5E77C19FDA55}"/>
              </a:ext>
            </a:extLst>
          </p:cNvPr>
          <p:cNvCxnSpPr>
            <a:cxnSpLocks/>
          </p:cNvCxnSpPr>
          <p:nvPr/>
        </p:nvCxnSpPr>
        <p:spPr>
          <a:xfrm>
            <a:off x="3490242" y="4066729"/>
            <a:ext cx="6155361" cy="120830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7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7CBC6B-5EBA-8B49-84AA-497F41A9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Regular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1459A-D28F-F945-9B72-95FA9DC86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sets have patterns that can be expressed in efficient ways</a:t>
            </a:r>
          </a:p>
        </p:txBody>
      </p:sp>
    </p:spTree>
    <p:extLst>
      <p:ext uri="{BB962C8B-B14F-4D97-AF65-F5344CB8AC3E}">
        <p14:creationId xmlns:p14="http://schemas.microsoft.com/office/powerpoint/2010/main" val="2025498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148BE-E7FE-92D2-191D-C59FFE91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Discussing each part of the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1821F-7BF5-0FEE-F3AA-C4C677D86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67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7C027-A927-684E-9C12-6B5CD74B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33A22-6B66-2240-841C-105E87FA46F9}"/>
              </a:ext>
            </a:extLst>
          </p:cNvPr>
          <p:cNvSpPr txBox="1"/>
          <p:nvPr/>
        </p:nvSpPr>
        <p:spPr>
          <a:xfrm>
            <a:off x="4872089" y="3429000"/>
            <a:ext cx="648171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Let’s talk about the base cases</a:t>
            </a:r>
          </a:p>
        </p:txBody>
      </p:sp>
    </p:spTree>
    <p:extLst>
      <p:ext uri="{BB962C8B-B14F-4D97-AF65-F5344CB8AC3E}">
        <p14:creationId xmlns:p14="http://schemas.microsoft.com/office/powerpoint/2010/main" val="823986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∅ represents the empty set</a:t>
            </a:r>
          </a:p>
          <a:p>
            <a:pPr lvl="1"/>
            <a:r>
              <a:rPr lang="en-US" dirty="0"/>
              <a:t>L = { }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BA5F-B8E1-284F-8833-AF49002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921316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∅ represents the empty set</a:t>
            </a:r>
          </a:p>
          <a:p>
            <a:pPr lvl="1"/>
            <a:r>
              <a:rPr lang="en-US" dirty="0"/>
              <a:t>L = { }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BA5F-B8E1-284F-8833-AF49002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336626-0123-8152-04A1-E1FE2FBCAE65}"/>
              </a:ext>
            </a:extLst>
          </p:cNvPr>
          <p:cNvSpPr txBox="1"/>
          <p:nvPr/>
        </p:nvSpPr>
        <p:spPr>
          <a:xfrm>
            <a:off x="838200" y="3293408"/>
            <a:ext cx="9052671" cy="317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A regular expressions describes a language</a:t>
            </a:r>
          </a:p>
          <a:p>
            <a:endParaRPr lang="en-US" sz="4000" dirty="0"/>
          </a:p>
          <a:p>
            <a:r>
              <a:rPr lang="en-US" sz="4000" dirty="0"/>
              <a:t>A language is a set of strings</a:t>
            </a:r>
          </a:p>
          <a:p>
            <a:endParaRPr lang="en-US" sz="4000" dirty="0"/>
          </a:p>
          <a:p>
            <a:r>
              <a:rPr lang="en-US" sz="4000" dirty="0"/>
              <a:t>Is L a language?</a:t>
            </a:r>
          </a:p>
        </p:txBody>
      </p:sp>
    </p:spTree>
    <p:extLst>
      <p:ext uri="{BB962C8B-B14F-4D97-AF65-F5344CB8AC3E}">
        <p14:creationId xmlns:p14="http://schemas.microsoft.com/office/powerpoint/2010/main" val="74120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∅ represents the empty set</a:t>
            </a:r>
          </a:p>
          <a:p>
            <a:pPr lvl="1"/>
            <a:r>
              <a:rPr lang="en-US" dirty="0"/>
              <a:t>L = {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l-GR" dirty="0"/>
              <a:t>λ</a:t>
            </a:r>
            <a:r>
              <a:rPr lang="en-US" dirty="0"/>
              <a:t> represents the set containing the empty </a:t>
            </a:r>
            <a:r>
              <a:rPr lang="en-US" i="1" dirty="0"/>
              <a:t>string</a:t>
            </a:r>
            <a:endParaRPr lang="en-US" dirty="0"/>
          </a:p>
          <a:p>
            <a:pPr lvl="1"/>
            <a:r>
              <a:rPr lang="en-US" dirty="0"/>
              <a:t>L = { </a:t>
            </a:r>
            <a:r>
              <a:rPr lang="el-GR" dirty="0"/>
              <a:t>λ</a:t>
            </a:r>
            <a:r>
              <a:rPr lang="en-US" dirty="0"/>
              <a:t> }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BA5F-B8E1-284F-8833-AF49002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983792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∅ represents the empty set</a:t>
            </a:r>
          </a:p>
          <a:p>
            <a:pPr lvl="1"/>
            <a:r>
              <a:rPr lang="en-US" dirty="0"/>
              <a:t>L = {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l-GR" dirty="0"/>
              <a:t>λ</a:t>
            </a:r>
            <a:r>
              <a:rPr lang="en-US" dirty="0"/>
              <a:t> represents the set containing the empty </a:t>
            </a:r>
            <a:r>
              <a:rPr lang="en-US" i="1" dirty="0"/>
              <a:t>string</a:t>
            </a:r>
            <a:endParaRPr lang="en-US" dirty="0"/>
          </a:p>
          <a:p>
            <a:pPr lvl="1"/>
            <a:r>
              <a:rPr lang="en-US" dirty="0"/>
              <a:t>L = { </a:t>
            </a:r>
            <a:r>
              <a:rPr lang="el-GR" dirty="0"/>
              <a:t>λ</a:t>
            </a:r>
            <a:r>
              <a:rPr lang="en-US" dirty="0"/>
              <a:t> }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BA5F-B8E1-284F-8833-AF49002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61A14-2859-154B-BD15-9AEC29B2EEC5}"/>
              </a:ext>
            </a:extLst>
          </p:cNvPr>
          <p:cNvSpPr txBox="1"/>
          <p:nvPr/>
        </p:nvSpPr>
        <p:spPr>
          <a:xfrm>
            <a:off x="1985211" y="3938468"/>
            <a:ext cx="557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How many elements are in this set? </a:t>
            </a:r>
          </a:p>
        </p:txBody>
      </p:sp>
    </p:spTree>
    <p:extLst>
      <p:ext uri="{BB962C8B-B14F-4D97-AF65-F5344CB8AC3E}">
        <p14:creationId xmlns:p14="http://schemas.microsoft.com/office/powerpoint/2010/main" val="4207392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∅ represents the empty set</a:t>
            </a:r>
          </a:p>
          <a:p>
            <a:pPr lvl="1"/>
            <a:r>
              <a:rPr lang="en-US" dirty="0"/>
              <a:t>L = {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l-GR" dirty="0"/>
              <a:t>λ</a:t>
            </a:r>
            <a:r>
              <a:rPr lang="en-US" dirty="0"/>
              <a:t> represents the set containing the empty </a:t>
            </a:r>
            <a:r>
              <a:rPr lang="en-US" i="1" dirty="0"/>
              <a:t>string</a:t>
            </a:r>
            <a:endParaRPr lang="en-US" dirty="0"/>
          </a:p>
          <a:p>
            <a:pPr lvl="1"/>
            <a:r>
              <a:rPr lang="en-US" dirty="0"/>
              <a:t>L = { </a:t>
            </a:r>
            <a:r>
              <a:rPr lang="el-GR" dirty="0"/>
              <a:t>λ</a:t>
            </a:r>
            <a:r>
              <a:rPr lang="en-US" dirty="0"/>
              <a:t> }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BA5F-B8E1-284F-8833-AF49002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61A14-2859-154B-BD15-9AEC29B2EEC5}"/>
              </a:ext>
            </a:extLst>
          </p:cNvPr>
          <p:cNvSpPr txBox="1"/>
          <p:nvPr/>
        </p:nvSpPr>
        <p:spPr>
          <a:xfrm>
            <a:off x="1985211" y="3938468"/>
            <a:ext cx="5628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How many elements are in this set?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It’s a language containing one string.</a:t>
            </a:r>
          </a:p>
        </p:txBody>
      </p:sp>
    </p:spTree>
    <p:extLst>
      <p:ext uri="{BB962C8B-B14F-4D97-AF65-F5344CB8AC3E}">
        <p14:creationId xmlns:p14="http://schemas.microsoft.com/office/powerpoint/2010/main" val="2520154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∅ represents the empty set</a:t>
            </a:r>
          </a:p>
          <a:p>
            <a:pPr lvl="1"/>
            <a:r>
              <a:rPr lang="en-US" dirty="0"/>
              <a:t>L = {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l-GR" dirty="0"/>
              <a:t>λ</a:t>
            </a:r>
            <a:r>
              <a:rPr lang="en-US" dirty="0"/>
              <a:t> represents the set containing the empty </a:t>
            </a:r>
            <a:r>
              <a:rPr lang="en-US" i="1" dirty="0"/>
              <a:t>string</a:t>
            </a:r>
            <a:endParaRPr lang="en-US" dirty="0"/>
          </a:p>
          <a:p>
            <a:pPr lvl="1"/>
            <a:r>
              <a:rPr lang="en-US" dirty="0"/>
              <a:t>L = { </a:t>
            </a:r>
            <a:r>
              <a:rPr lang="el-GR" dirty="0"/>
              <a:t>λ</a:t>
            </a:r>
            <a:r>
              <a:rPr lang="en-US" dirty="0"/>
              <a:t>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 represents the set containing the string with the single symbol </a:t>
            </a:r>
            <a:r>
              <a:rPr lang="en-US" i="1" dirty="0"/>
              <a:t>a</a:t>
            </a:r>
            <a:endParaRPr lang="en-US" dirty="0"/>
          </a:p>
          <a:p>
            <a:pPr lvl="1"/>
            <a:r>
              <a:rPr lang="en-US" dirty="0"/>
              <a:t>L = { a } It might help to think of it as L = {“a”}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BA5F-B8E1-284F-8833-AF49002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013857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∅ represents the empty set</a:t>
            </a:r>
          </a:p>
          <a:p>
            <a:pPr lvl="1"/>
            <a:r>
              <a:rPr lang="en-US" dirty="0"/>
              <a:t>L = {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l-GR" dirty="0"/>
              <a:t>λ</a:t>
            </a:r>
            <a:r>
              <a:rPr lang="en-US" dirty="0"/>
              <a:t> represents the set containing the empty </a:t>
            </a:r>
            <a:r>
              <a:rPr lang="en-US" i="1" dirty="0"/>
              <a:t>string</a:t>
            </a:r>
            <a:endParaRPr lang="en-US" dirty="0"/>
          </a:p>
          <a:p>
            <a:pPr lvl="1"/>
            <a:r>
              <a:rPr lang="en-US" dirty="0"/>
              <a:t>L = { </a:t>
            </a:r>
            <a:r>
              <a:rPr lang="el-GR" dirty="0"/>
              <a:t>λ</a:t>
            </a:r>
            <a:r>
              <a:rPr lang="en-US" dirty="0"/>
              <a:t>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 represents the set containing the string with the single symbol </a:t>
            </a:r>
            <a:r>
              <a:rPr lang="en-US" i="1" dirty="0"/>
              <a:t>a</a:t>
            </a:r>
            <a:endParaRPr lang="en-US" dirty="0"/>
          </a:p>
          <a:p>
            <a:pPr lvl="1"/>
            <a:r>
              <a:rPr lang="en-US" dirty="0"/>
              <a:t>L = { a } It might help to think of it as L = {“a”}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BA5F-B8E1-284F-8833-AF49002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61A14-2859-154B-BD15-9AEC29B2EEC5}"/>
              </a:ext>
            </a:extLst>
          </p:cNvPr>
          <p:cNvSpPr txBox="1"/>
          <p:nvPr/>
        </p:nvSpPr>
        <p:spPr>
          <a:xfrm>
            <a:off x="2045369" y="5634921"/>
            <a:ext cx="557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How many elements are in this set? </a:t>
            </a:r>
          </a:p>
        </p:txBody>
      </p:sp>
    </p:spTree>
    <p:extLst>
      <p:ext uri="{BB962C8B-B14F-4D97-AF65-F5344CB8AC3E}">
        <p14:creationId xmlns:p14="http://schemas.microsoft.com/office/powerpoint/2010/main" val="3848366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∅ represents the empty set</a:t>
            </a:r>
          </a:p>
          <a:p>
            <a:pPr lvl="1"/>
            <a:r>
              <a:rPr lang="en-US" dirty="0"/>
              <a:t>L = {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l-GR" dirty="0"/>
              <a:t>λ</a:t>
            </a:r>
            <a:r>
              <a:rPr lang="en-US" dirty="0"/>
              <a:t> represents the set containing the empty </a:t>
            </a:r>
            <a:r>
              <a:rPr lang="en-US" i="1" dirty="0"/>
              <a:t>string</a:t>
            </a:r>
            <a:endParaRPr lang="en-US" dirty="0"/>
          </a:p>
          <a:p>
            <a:pPr lvl="1"/>
            <a:r>
              <a:rPr lang="en-US" dirty="0"/>
              <a:t>L = { </a:t>
            </a:r>
            <a:r>
              <a:rPr lang="el-GR" dirty="0"/>
              <a:t>λ</a:t>
            </a:r>
            <a:r>
              <a:rPr lang="en-US" dirty="0"/>
              <a:t> }</a:t>
            </a:r>
          </a:p>
          <a:p>
            <a:pPr lvl="1"/>
            <a:endParaRPr lang="en-US" dirty="0"/>
          </a:p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 represents the set containing the string with the single symbol </a:t>
            </a:r>
            <a:r>
              <a:rPr lang="en-US" i="1" dirty="0"/>
              <a:t>a</a:t>
            </a:r>
            <a:endParaRPr lang="en-US" dirty="0"/>
          </a:p>
          <a:p>
            <a:pPr lvl="1"/>
            <a:r>
              <a:rPr lang="en-US" dirty="0"/>
              <a:t>L = { a } It might help to think of it as L = {“a”}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BA5F-B8E1-284F-8833-AF490020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61A14-2859-154B-BD15-9AEC29B2EEC5}"/>
              </a:ext>
            </a:extLst>
          </p:cNvPr>
          <p:cNvSpPr txBox="1"/>
          <p:nvPr/>
        </p:nvSpPr>
        <p:spPr>
          <a:xfrm>
            <a:off x="2045369" y="5634921"/>
            <a:ext cx="4915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many elements are in this set?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It’s a language containing one string. </a:t>
            </a:r>
          </a:p>
        </p:txBody>
      </p:sp>
    </p:spTree>
    <p:extLst>
      <p:ext uri="{BB962C8B-B14F-4D97-AF65-F5344CB8AC3E}">
        <p14:creationId xmlns:p14="http://schemas.microsoft.com/office/powerpoint/2010/main" val="274424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3A8CBD-3755-AD5F-69C9-71E6D9D17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013"/>
            <a:ext cx="8939862" cy="63829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221096-5394-7F46-BC55-A1D32F9985D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540831" y="831273"/>
            <a:ext cx="905337" cy="1220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117BC2-479A-F64B-9146-64D99B5FF400}"/>
              </a:ext>
            </a:extLst>
          </p:cNvPr>
          <p:cNvSpPr txBox="1"/>
          <p:nvPr/>
        </p:nvSpPr>
        <p:spPr>
          <a:xfrm>
            <a:off x="8446168" y="1574965"/>
            <a:ext cx="3369780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Select the </a:t>
            </a:r>
            <a:r>
              <a:rPr lang="en-US" sz="2800" dirty="0" err="1"/>
              <a:t>VSCode</a:t>
            </a:r>
            <a:r>
              <a:rPr lang="en-US" sz="2800" dirty="0"/>
              <a:t> search feature</a:t>
            </a:r>
          </a:p>
        </p:txBody>
      </p:sp>
    </p:spTree>
    <p:extLst>
      <p:ext uri="{BB962C8B-B14F-4D97-AF65-F5344CB8AC3E}">
        <p14:creationId xmlns:p14="http://schemas.microsoft.com/office/powerpoint/2010/main" val="4115265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7C027-A927-684E-9C12-6B5CD74B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33A22-6B66-2240-841C-105E87FA46F9}"/>
              </a:ext>
            </a:extLst>
          </p:cNvPr>
          <p:cNvSpPr txBox="1"/>
          <p:nvPr/>
        </p:nvSpPr>
        <p:spPr>
          <a:xfrm>
            <a:off x="4872089" y="3429000"/>
            <a:ext cx="65171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Let’s talk about the operations</a:t>
            </a:r>
          </a:p>
        </p:txBody>
      </p:sp>
    </p:spTree>
    <p:extLst>
      <p:ext uri="{BB962C8B-B14F-4D97-AF65-F5344CB8AC3E}">
        <p14:creationId xmlns:p14="http://schemas.microsoft.com/office/powerpoint/2010/main" val="4163071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7C027-A927-684E-9C12-6B5CD74B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C0F3B-60BA-7047-A7EB-03804A67BA01}"/>
              </a:ext>
            </a:extLst>
          </p:cNvPr>
          <p:cNvSpPr txBox="1"/>
          <p:nvPr/>
        </p:nvSpPr>
        <p:spPr>
          <a:xfrm>
            <a:off x="6301703" y="2204243"/>
            <a:ext cx="336265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Concatenation:</a:t>
            </a:r>
          </a:p>
          <a:p>
            <a:r>
              <a:rPr lang="en-US" sz="2400" dirty="0"/>
              <a:t>     AB is set of </a:t>
            </a:r>
            <a:r>
              <a:rPr lang="en-US" sz="2400" dirty="0" err="1"/>
              <a:t>xy’s</a:t>
            </a:r>
            <a:r>
              <a:rPr lang="en-US" sz="2400" dirty="0"/>
              <a:t> where </a:t>
            </a:r>
          </a:p>
          <a:p>
            <a:r>
              <a:rPr lang="en-US" sz="2400" dirty="0"/>
              <a:t>          x is from A and </a:t>
            </a:r>
          </a:p>
          <a:p>
            <a:r>
              <a:rPr lang="en-US" sz="2400" dirty="0"/>
              <a:t>          y is from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E2A2D-A633-2340-A166-CC6E319672AE}"/>
              </a:ext>
            </a:extLst>
          </p:cNvPr>
          <p:cNvSpPr txBox="1"/>
          <p:nvPr/>
        </p:nvSpPr>
        <p:spPr>
          <a:xfrm>
            <a:off x="7176173" y="4003576"/>
            <a:ext cx="245932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 = {1,2,3,4}</a:t>
            </a:r>
          </a:p>
          <a:p>
            <a:endParaRPr lang="en-US" sz="2400" dirty="0"/>
          </a:p>
          <a:p>
            <a:r>
              <a:rPr lang="en-US" sz="2400" dirty="0"/>
              <a:t>A = {1,2}</a:t>
            </a:r>
          </a:p>
          <a:p>
            <a:r>
              <a:rPr lang="en-US" sz="2400" dirty="0"/>
              <a:t>B = {3,4}</a:t>
            </a:r>
          </a:p>
          <a:p>
            <a:endParaRPr lang="en-US" sz="2400" dirty="0"/>
          </a:p>
          <a:p>
            <a:r>
              <a:rPr lang="en-US" sz="2400" dirty="0"/>
              <a:t>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25559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7C027-A927-684E-9C12-6B5CD74B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C0F3B-60BA-7047-A7EB-03804A67BA01}"/>
              </a:ext>
            </a:extLst>
          </p:cNvPr>
          <p:cNvSpPr txBox="1"/>
          <p:nvPr/>
        </p:nvSpPr>
        <p:spPr>
          <a:xfrm>
            <a:off x="6301703" y="2204243"/>
            <a:ext cx="336265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Concatenation:</a:t>
            </a:r>
          </a:p>
          <a:p>
            <a:r>
              <a:rPr lang="en-US" sz="2400" dirty="0"/>
              <a:t>     AB is set of </a:t>
            </a:r>
            <a:r>
              <a:rPr lang="en-US" sz="2400" dirty="0" err="1"/>
              <a:t>xy’s</a:t>
            </a:r>
            <a:r>
              <a:rPr lang="en-US" sz="2400" dirty="0"/>
              <a:t> where </a:t>
            </a:r>
          </a:p>
          <a:p>
            <a:r>
              <a:rPr lang="en-US" sz="2400" dirty="0"/>
              <a:t>          x is from A and </a:t>
            </a:r>
          </a:p>
          <a:p>
            <a:r>
              <a:rPr lang="en-US" sz="2400" dirty="0"/>
              <a:t>          y is from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E2A2D-A633-2340-A166-CC6E319672AE}"/>
              </a:ext>
            </a:extLst>
          </p:cNvPr>
          <p:cNvSpPr txBox="1"/>
          <p:nvPr/>
        </p:nvSpPr>
        <p:spPr>
          <a:xfrm>
            <a:off x="7176173" y="4003576"/>
            <a:ext cx="248818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 = {1,2,3,4}</a:t>
            </a:r>
          </a:p>
          <a:p>
            <a:endParaRPr lang="en-US" sz="2400" dirty="0"/>
          </a:p>
          <a:p>
            <a:r>
              <a:rPr lang="en-US" sz="2400" dirty="0"/>
              <a:t>A = {1,2}</a:t>
            </a:r>
          </a:p>
          <a:p>
            <a:r>
              <a:rPr lang="en-US" sz="2400" dirty="0"/>
              <a:t>B = {3,4}</a:t>
            </a:r>
          </a:p>
          <a:p>
            <a:endParaRPr lang="en-US" sz="2400" dirty="0"/>
          </a:p>
          <a:p>
            <a:r>
              <a:rPr lang="en-US" sz="2400" dirty="0"/>
              <a:t>AB = {13,14,23,24}</a:t>
            </a:r>
          </a:p>
        </p:txBody>
      </p:sp>
    </p:spTree>
    <p:extLst>
      <p:ext uri="{BB962C8B-B14F-4D97-AF65-F5344CB8AC3E}">
        <p14:creationId xmlns:p14="http://schemas.microsoft.com/office/powerpoint/2010/main" val="1231737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7C027-A927-684E-9C12-6B5CD74B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C0F3B-60BA-7047-A7EB-03804A67BA01}"/>
              </a:ext>
            </a:extLst>
          </p:cNvPr>
          <p:cNvSpPr txBox="1"/>
          <p:nvPr/>
        </p:nvSpPr>
        <p:spPr>
          <a:xfrm>
            <a:off x="6301703" y="2204243"/>
            <a:ext cx="336265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Concatenation:</a:t>
            </a:r>
          </a:p>
          <a:p>
            <a:r>
              <a:rPr lang="en-US" sz="2400" dirty="0"/>
              <a:t>     AB is set of </a:t>
            </a:r>
            <a:r>
              <a:rPr lang="en-US" sz="2400" dirty="0" err="1"/>
              <a:t>xy’s</a:t>
            </a:r>
            <a:r>
              <a:rPr lang="en-US" sz="2400" dirty="0"/>
              <a:t> where </a:t>
            </a:r>
          </a:p>
          <a:p>
            <a:r>
              <a:rPr lang="en-US" sz="2400" dirty="0"/>
              <a:t>          x is from A and </a:t>
            </a:r>
          </a:p>
          <a:p>
            <a:r>
              <a:rPr lang="en-US" sz="2400" dirty="0"/>
              <a:t>          y is from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E2A2D-A633-2340-A166-CC6E319672AE}"/>
              </a:ext>
            </a:extLst>
          </p:cNvPr>
          <p:cNvSpPr txBox="1"/>
          <p:nvPr/>
        </p:nvSpPr>
        <p:spPr>
          <a:xfrm>
            <a:off x="7176173" y="4003576"/>
            <a:ext cx="248818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 = {1,2,3,4}</a:t>
            </a:r>
          </a:p>
          <a:p>
            <a:endParaRPr lang="en-US" sz="2400" dirty="0"/>
          </a:p>
          <a:p>
            <a:r>
              <a:rPr lang="en-US" sz="2400" dirty="0"/>
              <a:t>A = {1,2}</a:t>
            </a:r>
          </a:p>
          <a:p>
            <a:r>
              <a:rPr lang="en-US" sz="2400" dirty="0"/>
              <a:t>B = {3,4}</a:t>
            </a:r>
          </a:p>
          <a:p>
            <a:endParaRPr lang="en-US" sz="2400" dirty="0"/>
          </a:p>
          <a:p>
            <a:r>
              <a:rPr lang="en-US" sz="2400" dirty="0"/>
              <a:t>AB = {13,14,23,24}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8140B-7856-DE4D-90E6-6FC865A9E87A}"/>
              </a:ext>
            </a:extLst>
          </p:cNvPr>
          <p:cNvSpPr txBox="1"/>
          <p:nvPr/>
        </p:nvSpPr>
        <p:spPr>
          <a:xfrm>
            <a:off x="838200" y="5715298"/>
            <a:ext cx="5212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 elements from A always come first.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Usually, AB ≠ BA</a:t>
            </a:r>
          </a:p>
        </p:txBody>
      </p:sp>
    </p:spTree>
    <p:extLst>
      <p:ext uri="{BB962C8B-B14F-4D97-AF65-F5344CB8AC3E}">
        <p14:creationId xmlns:p14="http://schemas.microsoft.com/office/powerpoint/2010/main" val="1019971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7C027-A927-684E-9C12-6B5CD74B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C0F3B-60BA-7047-A7EB-03804A67BA01}"/>
              </a:ext>
            </a:extLst>
          </p:cNvPr>
          <p:cNvSpPr txBox="1"/>
          <p:nvPr/>
        </p:nvSpPr>
        <p:spPr>
          <a:xfrm>
            <a:off x="6427827" y="2382176"/>
            <a:ext cx="371050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Union:</a:t>
            </a:r>
          </a:p>
          <a:p>
            <a:r>
              <a:rPr lang="en-US" sz="2400" dirty="0"/>
              <a:t>     A ∪ B is set of x’s where </a:t>
            </a:r>
          </a:p>
          <a:p>
            <a:r>
              <a:rPr lang="en-US" sz="2400" dirty="0"/>
              <a:t>          x can be from A or </a:t>
            </a:r>
          </a:p>
          <a:p>
            <a:r>
              <a:rPr lang="en-US" sz="2400" dirty="0"/>
              <a:t>          x can be from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F9B3C-7AD6-594C-95D2-E526D489DD8B}"/>
              </a:ext>
            </a:extLst>
          </p:cNvPr>
          <p:cNvSpPr txBox="1"/>
          <p:nvPr/>
        </p:nvSpPr>
        <p:spPr>
          <a:xfrm>
            <a:off x="7176173" y="4003576"/>
            <a:ext cx="258268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V = {1,2,3,4}</a:t>
            </a:r>
          </a:p>
          <a:p>
            <a:endParaRPr lang="en-US" sz="2400" dirty="0"/>
          </a:p>
          <a:p>
            <a:r>
              <a:rPr lang="en-US" sz="2400" dirty="0"/>
              <a:t>A = {13,22}</a:t>
            </a:r>
          </a:p>
          <a:p>
            <a:r>
              <a:rPr lang="en-US" sz="2400" dirty="0"/>
              <a:t>B = {3,4}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9633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  <a:p>
            <a:pPr lvl="1"/>
            <a:r>
              <a:rPr lang="en-US" dirty="0"/>
              <a:t>Base cases are ∅, </a:t>
            </a:r>
            <a:r>
              <a:rPr lang="el-GR" dirty="0"/>
              <a:t>λ</a:t>
            </a:r>
            <a:r>
              <a:rPr lang="en-US" dirty="0"/>
              <a:t>, and </a:t>
            </a:r>
            <a:r>
              <a:rPr lang="en-US" i="1" dirty="0"/>
              <a:t>a</a:t>
            </a:r>
          </a:p>
          <a:p>
            <a:r>
              <a:rPr lang="en-US" dirty="0"/>
              <a:t>Operations are </a:t>
            </a:r>
          </a:p>
          <a:p>
            <a:pPr lvl="1"/>
            <a:r>
              <a:rPr lang="en-US" dirty="0"/>
              <a:t>concatenation: AB</a:t>
            </a:r>
          </a:p>
          <a:p>
            <a:pPr lvl="1"/>
            <a:r>
              <a:rPr lang="en-US" dirty="0"/>
              <a:t>union: A ∪ B </a:t>
            </a:r>
          </a:p>
          <a:p>
            <a:pPr lvl="1"/>
            <a:r>
              <a:rPr lang="en-US" dirty="0"/>
              <a:t>Kleene star: 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A and B are regular expressions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7C027-A927-684E-9C12-6B5CD74B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05" y="-13494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C0F3B-60BA-7047-A7EB-03804A67BA01}"/>
              </a:ext>
            </a:extLst>
          </p:cNvPr>
          <p:cNvSpPr txBox="1"/>
          <p:nvPr/>
        </p:nvSpPr>
        <p:spPr>
          <a:xfrm>
            <a:off x="6427827" y="2382176"/>
            <a:ext cx="371050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Union:</a:t>
            </a:r>
          </a:p>
          <a:p>
            <a:r>
              <a:rPr lang="en-US" sz="2400" dirty="0"/>
              <a:t>     A ∪ B is set of x’s where </a:t>
            </a:r>
          </a:p>
          <a:p>
            <a:r>
              <a:rPr lang="en-US" sz="2400" dirty="0"/>
              <a:t>          x can be from A or </a:t>
            </a:r>
          </a:p>
          <a:p>
            <a:r>
              <a:rPr lang="en-US" sz="2400" dirty="0"/>
              <a:t>          x can be from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59D9A-E077-5D45-A3D4-675286A40D81}"/>
              </a:ext>
            </a:extLst>
          </p:cNvPr>
          <p:cNvSpPr txBox="1"/>
          <p:nvPr/>
        </p:nvSpPr>
        <p:spPr>
          <a:xfrm>
            <a:off x="7176173" y="4003576"/>
            <a:ext cx="252505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 = {1,2,3,4}</a:t>
            </a:r>
          </a:p>
          <a:p>
            <a:endParaRPr lang="en-US" sz="2400" dirty="0"/>
          </a:p>
          <a:p>
            <a:r>
              <a:rPr lang="en-US" sz="2400" dirty="0"/>
              <a:t>A = {13,22}</a:t>
            </a:r>
          </a:p>
          <a:p>
            <a:r>
              <a:rPr lang="en-US" sz="2400" dirty="0"/>
              <a:t>B = {3,4}</a:t>
            </a:r>
          </a:p>
          <a:p>
            <a:endParaRPr lang="en-US" sz="2400" dirty="0"/>
          </a:p>
          <a:p>
            <a:r>
              <a:rPr lang="en-US" sz="2400" dirty="0"/>
              <a:t>A ∪ B = {13,22,3,4}</a:t>
            </a:r>
          </a:p>
        </p:txBody>
      </p:sp>
    </p:spTree>
    <p:extLst>
      <p:ext uri="{BB962C8B-B14F-4D97-AF65-F5344CB8AC3E}">
        <p14:creationId xmlns:p14="http://schemas.microsoft.com/office/powerpoint/2010/main" val="2487144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EBFE40-471B-2249-E074-07B0E6C9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now, the trickiest part of the definition 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3CD33-322E-15E8-DEF1-DC0012DCB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once you get past using recursion in a definition</a:t>
            </a:r>
          </a:p>
        </p:txBody>
      </p:sp>
    </p:spTree>
    <p:extLst>
      <p:ext uri="{BB962C8B-B14F-4D97-AF65-F5344CB8AC3E}">
        <p14:creationId xmlns:p14="http://schemas.microsoft.com/office/powerpoint/2010/main" val="2802120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* means </a:t>
            </a:r>
            <a:r>
              <a:rPr lang="en-US" i="1" dirty="0"/>
              <a:t>zero </a:t>
            </a:r>
            <a:r>
              <a:rPr lang="en-US" dirty="0"/>
              <a:t>or more instances of the regular expression </a:t>
            </a:r>
            <a:r>
              <a:rPr lang="en-US" i="1" dirty="0"/>
              <a:t>A concatenated together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44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* </a:t>
            </a:r>
            <a:r>
              <a:rPr lang="en-US" b="1" dirty="0">
                <a:solidFill>
                  <a:srgbClr val="C00000"/>
                </a:solidFill>
              </a:rPr>
              <a:t>means </a:t>
            </a:r>
            <a:r>
              <a:rPr lang="en-US" b="1" i="1" dirty="0">
                <a:solidFill>
                  <a:srgbClr val="C00000"/>
                </a:solidFill>
              </a:rPr>
              <a:t>zero </a:t>
            </a:r>
            <a:r>
              <a:rPr lang="en-US" dirty="0"/>
              <a:t>or more instances of the regular expression </a:t>
            </a:r>
            <a:r>
              <a:rPr lang="en-US" i="1" dirty="0"/>
              <a:t>A concatenated together</a:t>
            </a:r>
            <a:endParaRPr lang="en-US" dirty="0"/>
          </a:p>
          <a:p>
            <a:pPr lvl="1"/>
            <a:r>
              <a:rPr lang="el-GR" dirty="0"/>
              <a:t>λ</a:t>
            </a:r>
            <a:r>
              <a:rPr lang="en-US" i="1" dirty="0"/>
              <a:t> </a:t>
            </a:r>
            <a:r>
              <a:rPr lang="en-US" dirty="0"/>
              <a:t>is always contained by the Kleene star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06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* means </a:t>
            </a:r>
            <a:r>
              <a:rPr lang="en-US" i="1" dirty="0"/>
              <a:t>zero </a:t>
            </a:r>
            <a:r>
              <a:rPr lang="en-US" dirty="0"/>
              <a:t>or more instances of the regular expression </a:t>
            </a:r>
            <a:r>
              <a:rPr lang="en-US" i="1" dirty="0"/>
              <a:t>A concatenated together</a:t>
            </a:r>
            <a:endParaRPr lang="en-US" dirty="0"/>
          </a:p>
          <a:p>
            <a:pPr lvl="1"/>
            <a:r>
              <a:rPr lang="el-GR" dirty="0"/>
              <a:t>λ</a:t>
            </a:r>
            <a:r>
              <a:rPr lang="en-US" i="1" dirty="0"/>
              <a:t> </a:t>
            </a:r>
            <a:r>
              <a:rPr lang="en-US" dirty="0"/>
              <a:t>is always contained by the Kleene star</a:t>
            </a:r>
          </a:p>
          <a:p>
            <a:pPr lvl="1"/>
            <a:endParaRPr lang="en-US" dirty="0"/>
          </a:p>
          <a:p>
            <a:r>
              <a:rPr lang="en-US" dirty="0"/>
              <a:t>Notation: </a:t>
            </a:r>
            <a:r>
              <a:rPr lang="en-US" i="1" dirty="0"/>
              <a:t>A</a:t>
            </a:r>
            <a:r>
              <a:rPr lang="en-US" baseline="30000" dirty="0"/>
              <a:t>n</a:t>
            </a:r>
            <a:r>
              <a:rPr lang="en-US" dirty="0"/>
              <a:t> signifies </a:t>
            </a:r>
            <a:r>
              <a:rPr lang="en-US" i="1" dirty="0"/>
              <a:t>n</a:t>
            </a:r>
            <a:r>
              <a:rPr lang="en-US" dirty="0"/>
              <a:t> instances of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n </a:t>
            </a:r>
            <a:r>
              <a:rPr lang="en-US" dirty="0"/>
              <a:t>is some value</a:t>
            </a:r>
            <a:endParaRPr lang="en-US" i="1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l-GR" dirty="0"/>
              <a:t>λ</a:t>
            </a:r>
            <a:endParaRPr lang="en-US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i="1" dirty="0"/>
              <a:t>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/>
              <a:t>AA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= </a:t>
            </a:r>
            <a:r>
              <a:rPr lang="en-US" i="1" dirty="0"/>
              <a:t>AAA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* = </a:t>
            </a:r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2 </a:t>
            </a:r>
            <a:r>
              <a:rPr lang="en-US" dirty="0"/>
              <a:t>∪ </a:t>
            </a:r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4</a:t>
            </a:r>
            <a:r>
              <a:rPr lang="en-US" dirty="0"/>
              <a:t> ∪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E71B6-2DC6-E943-99AC-416BE514E3E0}"/>
              </a:ext>
            </a:extLst>
          </p:cNvPr>
          <p:cNvSpPr txBox="1"/>
          <p:nvPr/>
        </p:nvSpPr>
        <p:spPr>
          <a:xfrm>
            <a:off x="2667001" y="4687094"/>
            <a:ext cx="3519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concatenated with itself</a:t>
            </a:r>
          </a:p>
        </p:txBody>
      </p:sp>
    </p:spTree>
    <p:extLst>
      <p:ext uri="{BB962C8B-B14F-4D97-AF65-F5344CB8AC3E}">
        <p14:creationId xmlns:p14="http://schemas.microsoft.com/office/powerpoint/2010/main" val="217579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3A8CBD-3755-AD5F-69C9-71E6D9D17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013"/>
            <a:ext cx="8939862" cy="63829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221096-5394-7F46-BC55-A1D32F9985D2}"/>
              </a:ext>
            </a:extLst>
          </p:cNvPr>
          <p:cNvCxnSpPr>
            <a:cxnSpLocks/>
          </p:cNvCxnSpPr>
          <p:nvPr/>
        </p:nvCxnSpPr>
        <p:spPr>
          <a:xfrm flipH="1" flipV="1">
            <a:off x="8538358" y="866899"/>
            <a:ext cx="261258" cy="708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117BC2-479A-F64B-9146-64D99B5FF400}"/>
              </a:ext>
            </a:extLst>
          </p:cNvPr>
          <p:cNvSpPr txBox="1"/>
          <p:nvPr/>
        </p:nvSpPr>
        <p:spPr>
          <a:xfrm>
            <a:off x="8446168" y="1574965"/>
            <a:ext cx="336978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Click on </a:t>
            </a:r>
            <a:r>
              <a:rPr lang="en-US" sz="2800" b="1" dirty="0"/>
              <a:t>.*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3284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* means </a:t>
            </a:r>
            <a:r>
              <a:rPr lang="en-US" i="1" dirty="0"/>
              <a:t>zero </a:t>
            </a:r>
            <a:r>
              <a:rPr lang="en-US" dirty="0"/>
              <a:t>or more instances of the regular expression </a:t>
            </a:r>
            <a:r>
              <a:rPr lang="en-US" i="1" dirty="0"/>
              <a:t>A concatenated together</a:t>
            </a:r>
            <a:endParaRPr lang="en-US" dirty="0"/>
          </a:p>
          <a:p>
            <a:pPr lvl="1"/>
            <a:r>
              <a:rPr lang="el-GR" dirty="0"/>
              <a:t>λ</a:t>
            </a:r>
            <a:r>
              <a:rPr lang="en-US" i="1" dirty="0"/>
              <a:t> </a:t>
            </a:r>
            <a:r>
              <a:rPr lang="en-US" dirty="0"/>
              <a:t>is always contained by the Kleene star</a:t>
            </a:r>
          </a:p>
          <a:p>
            <a:pPr lvl="1"/>
            <a:endParaRPr lang="en-US" dirty="0"/>
          </a:p>
          <a:p>
            <a:r>
              <a:rPr lang="en-US" dirty="0"/>
              <a:t>Notation: </a:t>
            </a:r>
            <a:r>
              <a:rPr lang="en-US" i="1" dirty="0"/>
              <a:t>A</a:t>
            </a:r>
            <a:r>
              <a:rPr lang="en-US" baseline="30000" dirty="0"/>
              <a:t>n</a:t>
            </a:r>
            <a:r>
              <a:rPr lang="en-US" dirty="0"/>
              <a:t> signifies </a:t>
            </a:r>
            <a:r>
              <a:rPr lang="en-US" i="1" dirty="0"/>
              <a:t>n</a:t>
            </a:r>
            <a:r>
              <a:rPr lang="en-US" dirty="0"/>
              <a:t> instances of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n </a:t>
            </a:r>
            <a:r>
              <a:rPr lang="en-US" dirty="0"/>
              <a:t>is some value</a:t>
            </a:r>
            <a:endParaRPr lang="en-US" i="1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l-GR" dirty="0"/>
              <a:t>λ</a:t>
            </a:r>
            <a:endParaRPr lang="en-US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i="1" dirty="0"/>
              <a:t>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/>
              <a:t>AA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= </a:t>
            </a:r>
            <a:r>
              <a:rPr lang="en-US" i="1" dirty="0"/>
              <a:t>AAA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* = </a:t>
            </a:r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2 </a:t>
            </a:r>
            <a:r>
              <a:rPr lang="en-US" dirty="0"/>
              <a:t>∪ </a:t>
            </a:r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4</a:t>
            </a:r>
            <a:r>
              <a:rPr lang="en-US" dirty="0"/>
              <a:t> ∪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E71B6-2DC6-E943-99AC-416BE514E3E0}"/>
              </a:ext>
            </a:extLst>
          </p:cNvPr>
          <p:cNvSpPr txBox="1"/>
          <p:nvPr/>
        </p:nvSpPr>
        <p:spPr>
          <a:xfrm>
            <a:off x="2787317" y="5060073"/>
            <a:ext cx="916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concatenated with itself and then concatenated again with the result</a:t>
            </a:r>
          </a:p>
        </p:txBody>
      </p:sp>
    </p:spTree>
    <p:extLst>
      <p:ext uri="{BB962C8B-B14F-4D97-AF65-F5344CB8AC3E}">
        <p14:creationId xmlns:p14="http://schemas.microsoft.com/office/powerpoint/2010/main" val="36763591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* means </a:t>
            </a:r>
            <a:r>
              <a:rPr lang="en-US" i="1" dirty="0"/>
              <a:t>zero </a:t>
            </a:r>
            <a:r>
              <a:rPr lang="en-US" dirty="0"/>
              <a:t>or more instances of the regular expression </a:t>
            </a:r>
            <a:r>
              <a:rPr lang="en-US" i="1" dirty="0"/>
              <a:t>A concatenated together</a:t>
            </a:r>
            <a:endParaRPr lang="en-US" dirty="0"/>
          </a:p>
          <a:p>
            <a:pPr lvl="1"/>
            <a:r>
              <a:rPr lang="el-GR" dirty="0"/>
              <a:t>λ</a:t>
            </a:r>
            <a:r>
              <a:rPr lang="en-US" i="1" dirty="0"/>
              <a:t> </a:t>
            </a:r>
            <a:r>
              <a:rPr lang="en-US" dirty="0"/>
              <a:t>is always contained by the Kleene star</a:t>
            </a:r>
          </a:p>
          <a:p>
            <a:pPr lvl="1"/>
            <a:endParaRPr lang="en-US" dirty="0"/>
          </a:p>
          <a:p>
            <a:r>
              <a:rPr lang="en-US" dirty="0"/>
              <a:t>Notation: </a:t>
            </a:r>
            <a:r>
              <a:rPr lang="en-US" i="1" dirty="0"/>
              <a:t>A</a:t>
            </a:r>
            <a:r>
              <a:rPr lang="en-US" baseline="30000" dirty="0"/>
              <a:t>n</a:t>
            </a:r>
            <a:r>
              <a:rPr lang="en-US" dirty="0"/>
              <a:t> signifies </a:t>
            </a:r>
            <a:r>
              <a:rPr lang="en-US" i="1" dirty="0"/>
              <a:t>n</a:t>
            </a:r>
            <a:r>
              <a:rPr lang="en-US" dirty="0"/>
              <a:t> instances of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n </a:t>
            </a:r>
            <a:r>
              <a:rPr lang="en-US" dirty="0"/>
              <a:t>is some value</a:t>
            </a:r>
            <a:endParaRPr lang="en-US" i="1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l-GR" dirty="0"/>
              <a:t>λ</a:t>
            </a:r>
            <a:endParaRPr lang="en-US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i="1" dirty="0"/>
              <a:t>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/>
              <a:t>AA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= </a:t>
            </a:r>
            <a:r>
              <a:rPr lang="en-US" i="1" dirty="0"/>
              <a:t>AAA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* = </a:t>
            </a:r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2 </a:t>
            </a:r>
            <a:r>
              <a:rPr lang="en-US" dirty="0"/>
              <a:t>∪ </a:t>
            </a:r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4</a:t>
            </a:r>
            <a:r>
              <a:rPr lang="en-US" dirty="0"/>
              <a:t> ∪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00F79-DAB1-4049-BF1F-2B3032C3318C}"/>
              </a:ext>
            </a:extLst>
          </p:cNvPr>
          <p:cNvSpPr txBox="1"/>
          <p:nvPr/>
        </p:nvSpPr>
        <p:spPr>
          <a:xfrm>
            <a:off x="6619747" y="4001294"/>
            <a:ext cx="47340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Kleene Star:</a:t>
            </a:r>
          </a:p>
          <a:p>
            <a:r>
              <a:rPr lang="en-US" sz="2400" dirty="0"/>
              <a:t>     A is a set of strings</a:t>
            </a:r>
          </a:p>
          <a:p>
            <a:r>
              <a:rPr lang="en-US" sz="2400" dirty="0"/>
              <a:t>     A* is the union of A concatenated</a:t>
            </a:r>
          </a:p>
          <a:p>
            <a:r>
              <a:rPr lang="en-US" sz="2400" dirty="0"/>
              <a:t>             with itself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9759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* means </a:t>
            </a:r>
            <a:r>
              <a:rPr lang="en-US" i="1" dirty="0"/>
              <a:t>zero </a:t>
            </a:r>
            <a:r>
              <a:rPr lang="en-US" dirty="0"/>
              <a:t>or more instances of the regular expression </a:t>
            </a:r>
            <a:r>
              <a:rPr lang="en-US" i="1" dirty="0"/>
              <a:t>A concatenated together</a:t>
            </a:r>
            <a:endParaRPr lang="en-US" dirty="0"/>
          </a:p>
          <a:p>
            <a:pPr lvl="1"/>
            <a:r>
              <a:rPr lang="el-GR" dirty="0"/>
              <a:t>λ</a:t>
            </a:r>
            <a:r>
              <a:rPr lang="en-US" i="1" dirty="0"/>
              <a:t> </a:t>
            </a:r>
            <a:r>
              <a:rPr lang="en-US" dirty="0"/>
              <a:t>is always contained by the Kleene star</a:t>
            </a:r>
          </a:p>
          <a:p>
            <a:pPr lvl="1"/>
            <a:endParaRPr lang="en-US" dirty="0"/>
          </a:p>
          <a:p>
            <a:r>
              <a:rPr lang="en-US" dirty="0"/>
              <a:t>Notation: </a:t>
            </a:r>
            <a:r>
              <a:rPr lang="en-US" i="1" dirty="0"/>
              <a:t>A</a:t>
            </a:r>
            <a:r>
              <a:rPr lang="en-US" baseline="30000" dirty="0"/>
              <a:t>n</a:t>
            </a:r>
            <a:r>
              <a:rPr lang="en-US" dirty="0"/>
              <a:t> signifies </a:t>
            </a:r>
            <a:r>
              <a:rPr lang="en-US" i="1" dirty="0"/>
              <a:t>n</a:t>
            </a:r>
            <a:r>
              <a:rPr lang="en-US" dirty="0"/>
              <a:t> instances of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n </a:t>
            </a:r>
            <a:r>
              <a:rPr lang="en-US" dirty="0"/>
              <a:t>is some value</a:t>
            </a:r>
            <a:endParaRPr lang="en-US" i="1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l-GR" dirty="0"/>
              <a:t>λ</a:t>
            </a:r>
            <a:endParaRPr lang="en-US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i="1" dirty="0"/>
              <a:t>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/>
              <a:t>AA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= </a:t>
            </a:r>
            <a:r>
              <a:rPr lang="en-US" i="1" dirty="0"/>
              <a:t>AAA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* = </a:t>
            </a:r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2 </a:t>
            </a:r>
            <a:r>
              <a:rPr lang="en-US" dirty="0"/>
              <a:t>∪ </a:t>
            </a:r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4</a:t>
            </a:r>
            <a:r>
              <a:rPr lang="en-US" dirty="0"/>
              <a:t> ∪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00F79-DAB1-4049-BF1F-2B3032C3318C}"/>
              </a:ext>
            </a:extLst>
          </p:cNvPr>
          <p:cNvSpPr txBox="1"/>
          <p:nvPr/>
        </p:nvSpPr>
        <p:spPr>
          <a:xfrm>
            <a:off x="6619747" y="4001294"/>
            <a:ext cx="47340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Kleene Star:</a:t>
            </a:r>
          </a:p>
          <a:p>
            <a:r>
              <a:rPr lang="en-US" sz="2400" dirty="0"/>
              <a:t>     A is a set of strings</a:t>
            </a:r>
          </a:p>
          <a:p>
            <a:r>
              <a:rPr lang="en-US" sz="2400" dirty="0"/>
              <a:t>     A* is the union of A concatenated</a:t>
            </a:r>
          </a:p>
          <a:p>
            <a:r>
              <a:rPr lang="en-US" sz="2400" dirty="0"/>
              <a:t>             with itself zero or more times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495A5-2E5A-A34D-98C1-1C2C8D17785A}"/>
              </a:ext>
            </a:extLst>
          </p:cNvPr>
          <p:cNvSpPr txBox="1"/>
          <p:nvPr/>
        </p:nvSpPr>
        <p:spPr>
          <a:xfrm>
            <a:off x="2699657" y="5896401"/>
            <a:ext cx="91451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If the regular expression is A = then the language represented by  A is {a}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0719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</a:t>
            </a:r>
            <a:r>
              <a:rPr lang="en-US" i="1" dirty="0"/>
              <a:t>A</a:t>
            </a:r>
            <a:r>
              <a:rPr lang="en-US" dirty="0"/>
              <a:t>* means </a:t>
            </a:r>
            <a:r>
              <a:rPr lang="en-US" i="1" dirty="0"/>
              <a:t>zero </a:t>
            </a:r>
            <a:r>
              <a:rPr lang="en-US" dirty="0"/>
              <a:t>or more instances of the regular expression </a:t>
            </a:r>
            <a:r>
              <a:rPr lang="en-US" i="1" dirty="0"/>
              <a:t>A concatenated together</a:t>
            </a:r>
            <a:endParaRPr lang="en-US" dirty="0"/>
          </a:p>
          <a:p>
            <a:pPr lvl="1"/>
            <a:r>
              <a:rPr lang="el-GR" dirty="0"/>
              <a:t>λ</a:t>
            </a:r>
            <a:r>
              <a:rPr lang="en-US" i="1" dirty="0"/>
              <a:t> </a:t>
            </a:r>
            <a:r>
              <a:rPr lang="en-US" dirty="0"/>
              <a:t>is always contained by the Kleene star</a:t>
            </a:r>
          </a:p>
          <a:p>
            <a:pPr lvl="1"/>
            <a:endParaRPr lang="en-US" dirty="0"/>
          </a:p>
          <a:p>
            <a:r>
              <a:rPr lang="en-US" dirty="0"/>
              <a:t>Notation: </a:t>
            </a:r>
            <a:r>
              <a:rPr lang="en-US" i="1" dirty="0"/>
              <a:t>A</a:t>
            </a:r>
            <a:r>
              <a:rPr lang="en-US" baseline="30000" dirty="0"/>
              <a:t>n</a:t>
            </a:r>
            <a:r>
              <a:rPr lang="en-US" dirty="0"/>
              <a:t> signifies </a:t>
            </a:r>
            <a:r>
              <a:rPr lang="en-US" i="1" dirty="0"/>
              <a:t>n</a:t>
            </a:r>
            <a:r>
              <a:rPr lang="en-US" dirty="0"/>
              <a:t> instances of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n </a:t>
            </a:r>
            <a:r>
              <a:rPr lang="en-US" dirty="0"/>
              <a:t>is some value</a:t>
            </a:r>
            <a:endParaRPr lang="en-US" i="1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l-GR" dirty="0"/>
              <a:t>λ</a:t>
            </a:r>
            <a:endParaRPr lang="en-US" dirty="0"/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i="1" dirty="0"/>
              <a:t>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/>
              <a:t>AA</a:t>
            </a:r>
          </a:p>
          <a:p>
            <a:pPr lvl="1"/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= </a:t>
            </a:r>
            <a:r>
              <a:rPr lang="en-US" i="1" dirty="0"/>
              <a:t>AAA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* = </a:t>
            </a:r>
            <a:r>
              <a:rPr lang="en-US" i="1" dirty="0"/>
              <a:t>A</a:t>
            </a:r>
            <a:r>
              <a:rPr lang="en-US" baseline="30000" dirty="0"/>
              <a:t>0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2 </a:t>
            </a:r>
            <a:r>
              <a:rPr lang="en-US" dirty="0"/>
              <a:t>∪ </a:t>
            </a:r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∪ </a:t>
            </a:r>
            <a:r>
              <a:rPr lang="en-US" i="1" dirty="0"/>
              <a:t>A</a:t>
            </a:r>
            <a:r>
              <a:rPr lang="en-US" baseline="30000" dirty="0"/>
              <a:t>4</a:t>
            </a:r>
            <a:r>
              <a:rPr lang="en-US" dirty="0"/>
              <a:t> ∪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00F79-DAB1-4049-BF1F-2B3032C3318C}"/>
              </a:ext>
            </a:extLst>
          </p:cNvPr>
          <p:cNvSpPr txBox="1"/>
          <p:nvPr/>
        </p:nvSpPr>
        <p:spPr>
          <a:xfrm>
            <a:off x="6619747" y="4001294"/>
            <a:ext cx="47340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Kleene Star:</a:t>
            </a:r>
          </a:p>
          <a:p>
            <a:r>
              <a:rPr lang="en-US" sz="2400" dirty="0"/>
              <a:t>     A is a set of strings</a:t>
            </a:r>
          </a:p>
          <a:p>
            <a:r>
              <a:rPr lang="en-US" sz="2400" dirty="0"/>
              <a:t>     A* is the union of A concatenated</a:t>
            </a:r>
          </a:p>
          <a:p>
            <a:r>
              <a:rPr lang="en-US" sz="2400" dirty="0"/>
              <a:t>             with itself zero or more times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495A5-2E5A-A34D-98C1-1C2C8D17785A}"/>
              </a:ext>
            </a:extLst>
          </p:cNvPr>
          <p:cNvSpPr txBox="1"/>
          <p:nvPr/>
        </p:nvSpPr>
        <p:spPr>
          <a:xfrm>
            <a:off x="2699657" y="5896401"/>
            <a:ext cx="91451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If the regular expression is A = then the language represented by  A is {a}</a:t>
            </a:r>
          </a:p>
          <a:p>
            <a:r>
              <a:rPr lang="en-US" sz="2400" dirty="0"/>
              <a:t>and A* = {</a:t>
            </a:r>
            <a:r>
              <a:rPr lang="el-GR" sz="2400" dirty="0"/>
              <a:t>λ</a:t>
            </a:r>
            <a:r>
              <a:rPr lang="en-US" sz="2400" dirty="0"/>
              <a:t>,</a:t>
            </a:r>
            <a:r>
              <a:rPr lang="en-US" sz="2400" dirty="0" err="1"/>
              <a:t>a,aa,aaa,aaaa</a:t>
            </a:r>
            <a:r>
              <a:rPr lang="en-US" sz="2400" dirty="0"/>
              <a:t>,…}</a:t>
            </a:r>
          </a:p>
        </p:txBody>
      </p:sp>
    </p:spTree>
    <p:extLst>
      <p:ext uri="{BB962C8B-B14F-4D97-AF65-F5344CB8AC3E}">
        <p14:creationId xmlns:p14="http://schemas.microsoft.com/office/powerpoint/2010/main" val="795249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0A4AB2-2152-D4C9-1694-838532A9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AC23E-DABA-A652-4966-8F7B4B8A6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4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B0CC-7DEE-C147-A82F-9C33E693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for V = {</a:t>
            </a:r>
            <a:r>
              <a:rPr lang="en-US" dirty="0" err="1"/>
              <a:t>a,b</a:t>
            </a:r>
            <a:r>
              <a:rPr lang="en-US" dirty="0"/>
              <a:t>,.}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FE9D-FB13-9B49-8B30-8E49B03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F9E6-228D-714E-8503-B85C8452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138670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109787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B0CC-7DEE-C147-A82F-9C33E693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for V = {</a:t>
            </a:r>
            <a:r>
              <a:rPr lang="en-US" dirty="0" err="1"/>
              <a:t>a,b</a:t>
            </a:r>
            <a:r>
              <a:rPr lang="en-US" dirty="0"/>
              <a:t>,.}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FE9D-FB13-9B49-8B30-8E49B03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 = {ab}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F9E6-228D-714E-8503-B85C8452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138670"/>
            <a:ext cx="3530600" cy="2082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B94759-A640-78CB-258B-5E7C5B5FE578}"/>
              </a:ext>
            </a:extLst>
          </p:cNvPr>
          <p:cNvSpPr txBox="1"/>
          <p:nvPr/>
        </p:nvSpPr>
        <p:spPr>
          <a:xfrm>
            <a:off x="1252100" y="2742509"/>
            <a:ext cx="720960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 is a regular expression</a:t>
            </a:r>
          </a:p>
          <a:p>
            <a:r>
              <a:rPr lang="en-US" sz="2400" dirty="0"/>
              <a:t>b is another regular expression</a:t>
            </a:r>
          </a:p>
          <a:p>
            <a:r>
              <a:rPr lang="en-US" sz="2400" dirty="0"/>
              <a:t>ab is the concatenation of these two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502217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B0CC-7DEE-C147-A82F-9C33E693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for V = {</a:t>
            </a:r>
            <a:r>
              <a:rPr lang="en-US" dirty="0" err="1"/>
              <a:t>a,b</a:t>
            </a:r>
            <a:r>
              <a:rPr lang="en-US" dirty="0"/>
              <a:t>,.}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FE9D-FB13-9B49-8B30-8E49B03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 = {ab}</a:t>
            </a:r>
          </a:p>
          <a:p>
            <a:r>
              <a:rPr lang="en-US" dirty="0"/>
              <a:t>a* = {</a:t>
            </a:r>
            <a:r>
              <a:rPr lang="el-GR" dirty="0"/>
              <a:t>λ</a:t>
            </a:r>
            <a:r>
              <a:rPr lang="en-US" dirty="0"/>
              <a:t>,a, aa, </a:t>
            </a:r>
            <a:r>
              <a:rPr lang="en-US" dirty="0" err="1"/>
              <a:t>aaa</a:t>
            </a:r>
            <a:r>
              <a:rPr lang="en-US" dirty="0"/>
              <a:t>, …}</a:t>
            </a:r>
          </a:p>
          <a:p>
            <a:r>
              <a:rPr lang="en-US" dirty="0"/>
              <a:t>ab*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F9E6-228D-714E-8503-B85C8452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138670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976555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B0CC-7DEE-C147-A82F-9C33E693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for V = {</a:t>
            </a:r>
            <a:r>
              <a:rPr lang="en-US" dirty="0" err="1"/>
              <a:t>a,b</a:t>
            </a:r>
            <a:r>
              <a:rPr lang="en-US" dirty="0"/>
              <a:t>,.}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FE9D-FB13-9B49-8B30-8E49B03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 = {ab}</a:t>
            </a:r>
          </a:p>
          <a:p>
            <a:r>
              <a:rPr lang="en-US" dirty="0"/>
              <a:t>a* = {</a:t>
            </a:r>
            <a:r>
              <a:rPr lang="el-GR" dirty="0"/>
              <a:t>λ</a:t>
            </a:r>
            <a:r>
              <a:rPr lang="en-US" dirty="0"/>
              <a:t>,a, aa, </a:t>
            </a:r>
            <a:r>
              <a:rPr lang="en-US" dirty="0" err="1"/>
              <a:t>aaa</a:t>
            </a:r>
            <a:r>
              <a:rPr lang="en-US" dirty="0"/>
              <a:t>, …}</a:t>
            </a:r>
          </a:p>
          <a:p>
            <a:r>
              <a:rPr lang="en-US" dirty="0"/>
              <a:t>ab* = {a, ab, abb, </a:t>
            </a:r>
            <a:r>
              <a:rPr lang="en-US" dirty="0" err="1"/>
              <a:t>abbb</a:t>
            </a:r>
            <a:r>
              <a:rPr lang="en-US" dirty="0"/>
              <a:t>, …}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F9E6-228D-714E-8503-B85C8452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138670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458068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B0CC-7DEE-C147-A82F-9C33E693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for V = {</a:t>
            </a:r>
            <a:r>
              <a:rPr lang="en-US" dirty="0" err="1"/>
              <a:t>a,b</a:t>
            </a:r>
            <a:r>
              <a:rPr lang="en-US" dirty="0"/>
              <a:t>,.}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FE9D-FB13-9B49-8B30-8E49B03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∪ ab = {                                    }</a:t>
            </a:r>
          </a:p>
          <a:p>
            <a:endParaRPr lang="en-US" dirty="0"/>
          </a:p>
          <a:p>
            <a:r>
              <a:rPr lang="en-US" dirty="0"/>
              <a:t>(a ∪ bb)* = {                                    }</a:t>
            </a:r>
          </a:p>
          <a:p>
            <a:endParaRPr lang="en-US" dirty="0"/>
          </a:p>
          <a:p>
            <a:r>
              <a:rPr lang="en-US" dirty="0"/>
              <a:t>∅* = {                                    }</a:t>
            </a:r>
          </a:p>
          <a:p>
            <a:endParaRPr lang="en-US" dirty="0"/>
          </a:p>
          <a:p>
            <a:r>
              <a:rPr lang="en-US" dirty="0"/>
              <a:t>(a ∪b ∪.)*.abba = {                                    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F9E6-228D-714E-8503-B85C8452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138670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75791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3A8CBD-3755-AD5F-69C9-71E6D9D17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013"/>
            <a:ext cx="8939862" cy="63829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221096-5394-7F46-BC55-A1D32F9985D2}"/>
              </a:ext>
            </a:extLst>
          </p:cNvPr>
          <p:cNvCxnSpPr>
            <a:cxnSpLocks/>
          </p:cNvCxnSpPr>
          <p:nvPr/>
        </p:nvCxnSpPr>
        <p:spPr>
          <a:xfrm flipH="1" flipV="1">
            <a:off x="7291449" y="878774"/>
            <a:ext cx="1508167" cy="696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117BC2-479A-F64B-9146-64D99B5FF400}"/>
              </a:ext>
            </a:extLst>
          </p:cNvPr>
          <p:cNvSpPr txBox="1"/>
          <p:nvPr/>
        </p:nvSpPr>
        <p:spPr>
          <a:xfrm>
            <a:off x="8446168" y="1574965"/>
            <a:ext cx="336978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 can search for all strings that match a pattern that I specify</a:t>
            </a:r>
          </a:p>
        </p:txBody>
      </p:sp>
    </p:spTree>
    <p:extLst>
      <p:ext uri="{BB962C8B-B14F-4D97-AF65-F5344CB8AC3E}">
        <p14:creationId xmlns:p14="http://schemas.microsoft.com/office/powerpoint/2010/main" val="26359921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B0CC-7DEE-C147-A82F-9C33E693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for V = {</a:t>
            </a:r>
            <a:r>
              <a:rPr lang="en-US" dirty="0" err="1"/>
              <a:t>a,b</a:t>
            </a:r>
            <a:r>
              <a:rPr lang="en-US" dirty="0"/>
              <a:t>,.}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FE9D-FB13-9B49-8B30-8E49B03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a* ∪ ab = {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ab,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,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a,aa,aaa,aaaa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,…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(a ∪ bb)* = {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,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a,aa,aaa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,…,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abb,abbbb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,…,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bb,bba,bbaa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…,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bb,bbbb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,…,(too many patterns – any combination of a single ‘a’ with two ‘bb’s)</a:t>
            </a:r>
            <a:r>
              <a:rPr lang="en-US" dirty="0"/>
              <a:t>}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∅* = {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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*.abba = {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(any string that ends in .abba)</a:t>
            </a:r>
            <a:r>
              <a:rPr lang="en-US" dirty="0"/>
              <a:t>}  </a:t>
            </a:r>
            <a:r>
              <a:rPr lang="en-US" i="1" dirty="0"/>
              <a:t>(like “ls *.txt”)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A3118-B437-5B47-9805-37306C6F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5" y="138670"/>
            <a:ext cx="3530600" cy="2082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5088822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to remember precedence: “KCU” and “left-to-right”</a:t>
            </a:r>
          </a:p>
          <a:p>
            <a:endParaRPr lang="en-US" dirty="0"/>
          </a:p>
          <a:p>
            <a:r>
              <a:rPr lang="en-US" dirty="0"/>
              <a:t>Kleene * has highest precedence, do first</a:t>
            </a:r>
          </a:p>
          <a:p>
            <a:r>
              <a:rPr lang="en-US" dirty="0"/>
              <a:t>Concatenation has the next highest precedence, do next</a:t>
            </a:r>
          </a:p>
          <a:p>
            <a:r>
              <a:rPr lang="en-US" dirty="0"/>
              <a:t>Union has the lowest precedence, do last</a:t>
            </a:r>
          </a:p>
          <a:p>
            <a:endParaRPr lang="en-US" dirty="0"/>
          </a:p>
          <a:p>
            <a:r>
              <a:rPr lang="en-US" dirty="0"/>
              <a:t>I think of it like: Union = add, Concatenation = </a:t>
            </a:r>
            <a:r>
              <a:rPr lang="en-US" dirty="0" err="1"/>
              <a:t>mult</a:t>
            </a:r>
            <a:r>
              <a:rPr lang="en-US" dirty="0"/>
              <a:t>, * = exp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4E507-572D-774A-89E4-2AFB4001E928}"/>
              </a:ext>
            </a:extLst>
          </p:cNvPr>
          <p:cNvSpPr txBox="1"/>
          <p:nvPr/>
        </p:nvSpPr>
        <p:spPr>
          <a:xfrm>
            <a:off x="7576977" y="134292"/>
            <a:ext cx="438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KCU = “Kleene Central University”</a:t>
            </a:r>
          </a:p>
        </p:txBody>
      </p:sp>
    </p:spTree>
    <p:extLst>
      <p:ext uri="{BB962C8B-B14F-4D97-AF65-F5344CB8AC3E}">
        <p14:creationId xmlns:p14="http://schemas.microsoft.com/office/powerpoint/2010/main" val="18311698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4420-A6E5-C44F-B158-B874E2B2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set described by the following regular expression: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10DF95-861B-BE43-BF19-FBF2CD35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 ∪ bb)* = {                                 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2E1C5-FA4A-0A45-9605-F3AAFD50B304}"/>
              </a:ext>
            </a:extLst>
          </p:cNvPr>
          <p:cNvSpPr txBox="1"/>
          <p:nvPr/>
        </p:nvSpPr>
        <p:spPr>
          <a:xfrm>
            <a:off x="7857505" y="5761464"/>
            <a:ext cx="421782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* = </a:t>
            </a:r>
            <a:r>
              <a:rPr lang="en-US" sz="2400" i="1" dirty="0"/>
              <a:t>A</a:t>
            </a:r>
            <a:r>
              <a:rPr lang="en-US" sz="2400" baseline="30000" dirty="0"/>
              <a:t>0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1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2 </a:t>
            </a:r>
            <a:r>
              <a:rPr lang="en-US" sz="2400" dirty="0"/>
              <a:t>∪ </a:t>
            </a:r>
            <a:r>
              <a:rPr lang="en-US" sz="2400" i="1" dirty="0"/>
              <a:t>A</a:t>
            </a:r>
            <a:r>
              <a:rPr lang="en-US" sz="2400" baseline="30000" dirty="0"/>
              <a:t>3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4</a:t>
            </a:r>
            <a:r>
              <a:rPr lang="en-US" sz="2400" dirty="0"/>
              <a:t> ∪ … </a:t>
            </a:r>
          </a:p>
          <a:p>
            <a:r>
              <a:rPr lang="en-US" sz="2400" dirty="0"/>
              <a:t>      = 𝜆 ∪ </a:t>
            </a:r>
            <a:r>
              <a:rPr lang="en-US" sz="2400" i="1" dirty="0"/>
              <a:t>A</a:t>
            </a:r>
            <a:r>
              <a:rPr lang="en-US" sz="2400" baseline="30000" dirty="0"/>
              <a:t>1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2 </a:t>
            </a:r>
            <a:r>
              <a:rPr lang="en-US" sz="2400" dirty="0"/>
              <a:t>∪ </a:t>
            </a:r>
            <a:r>
              <a:rPr lang="en-US" sz="2400" i="1" dirty="0"/>
              <a:t>A</a:t>
            </a:r>
            <a:r>
              <a:rPr lang="en-US" sz="2400" baseline="30000" dirty="0"/>
              <a:t>3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4</a:t>
            </a:r>
            <a:r>
              <a:rPr lang="en-US" sz="2400" dirty="0"/>
              <a:t> ∪ … </a:t>
            </a:r>
          </a:p>
        </p:txBody>
      </p:sp>
    </p:spTree>
    <p:extLst>
      <p:ext uri="{BB962C8B-B14F-4D97-AF65-F5344CB8AC3E}">
        <p14:creationId xmlns:p14="http://schemas.microsoft.com/office/powerpoint/2010/main" val="18528757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10DF95-861B-BE43-BF19-FBF2CD35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∅* = {                                    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6EBB02-D8B3-F727-17FC-CD52C361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Describe the set described by the following regular expression: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7D369-AD75-DF6C-9A42-6416979F20D2}"/>
              </a:ext>
            </a:extLst>
          </p:cNvPr>
          <p:cNvSpPr txBox="1"/>
          <p:nvPr/>
        </p:nvSpPr>
        <p:spPr>
          <a:xfrm>
            <a:off x="7857505" y="5761464"/>
            <a:ext cx="421782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* = </a:t>
            </a:r>
            <a:r>
              <a:rPr lang="en-US" sz="2400" i="1" dirty="0"/>
              <a:t>A</a:t>
            </a:r>
            <a:r>
              <a:rPr lang="en-US" sz="2400" baseline="30000" dirty="0"/>
              <a:t>0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1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2 </a:t>
            </a:r>
            <a:r>
              <a:rPr lang="en-US" sz="2400" dirty="0"/>
              <a:t>∪ </a:t>
            </a:r>
            <a:r>
              <a:rPr lang="en-US" sz="2400" i="1" dirty="0"/>
              <a:t>A</a:t>
            </a:r>
            <a:r>
              <a:rPr lang="en-US" sz="2400" baseline="30000" dirty="0"/>
              <a:t>3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4</a:t>
            </a:r>
            <a:r>
              <a:rPr lang="en-US" sz="2400" dirty="0"/>
              <a:t> ∪ … </a:t>
            </a:r>
          </a:p>
          <a:p>
            <a:r>
              <a:rPr lang="en-US" sz="2400" dirty="0"/>
              <a:t>      = 𝜆 ∪ </a:t>
            </a:r>
            <a:r>
              <a:rPr lang="en-US" sz="2400" i="1" dirty="0"/>
              <a:t>A</a:t>
            </a:r>
            <a:r>
              <a:rPr lang="en-US" sz="2400" baseline="30000" dirty="0"/>
              <a:t>1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2 </a:t>
            </a:r>
            <a:r>
              <a:rPr lang="en-US" sz="2400" dirty="0"/>
              <a:t>∪ </a:t>
            </a:r>
            <a:r>
              <a:rPr lang="en-US" sz="2400" i="1" dirty="0"/>
              <a:t>A</a:t>
            </a:r>
            <a:r>
              <a:rPr lang="en-US" sz="2400" baseline="30000" dirty="0"/>
              <a:t>3</a:t>
            </a:r>
            <a:r>
              <a:rPr lang="en-US" sz="2400" dirty="0"/>
              <a:t> ∪ </a:t>
            </a:r>
            <a:r>
              <a:rPr lang="en-US" sz="2400" i="1" dirty="0"/>
              <a:t>A</a:t>
            </a:r>
            <a:r>
              <a:rPr lang="en-US" sz="2400" baseline="30000" dirty="0"/>
              <a:t>4</a:t>
            </a:r>
            <a:r>
              <a:rPr lang="en-US" sz="2400" dirty="0"/>
              <a:t> ∪ … </a:t>
            </a:r>
          </a:p>
        </p:txBody>
      </p:sp>
    </p:spTree>
    <p:extLst>
      <p:ext uri="{BB962C8B-B14F-4D97-AF65-F5344CB8AC3E}">
        <p14:creationId xmlns:p14="http://schemas.microsoft.com/office/powerpoint/2010/main" val="30830223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4420-A6E5-C44F-B158-B874E2B2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regular expression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10DF95-861B-BE43-BF19-FBF2CD35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containing the numbers between 7 and 16, {7,8,…,15,16}</a:t>
            </a:r>
          </a:p>
        </p:txBody>
      </p:sp>
    </p:spTree>
    <p:extLst>
      <p:ext uri="{BB962C8B-B14F-4D97-AF65-F5344CB8AC3E}">
        <p14:creationId xmlns:p14="http://schemas.microsoft.com/office/powerpoint/2010/main" val="392185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3A8CBD-3755-AD5F-69C9-71E6D9D17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013"/>
            <a:ext cx="8939862" cy="63829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221096-5394-7F46-BC55-A1D32F9985D2}"/>
              </a:ext>
            </a:extLst>
          </p:cNvPr>
          <p:cNvCxnSpPr>
            <a:cxnSpLocks/>
          </p:cNvCxnSpPr>
          <p:nvPr/>
        </p:nvCxnSpPr>
        <p:spPr>
          <a:xfrm flipH="1" flipV="1">
            <a:off x="7291449" y="878774"/>
            <a:ext cx="1508167" cy="696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117BC2-479A-F64B-9146-64D99B5FF400}"/>
              </a:ext>
            </a:extLst>
          </p:cNvPr>
          <p:cNvSpPr txBox="1"/>
          <p:nvPr/>
        </p:nvSpPr>
        <p:spPr>
          <a:xfrm>
            <a:off x="8446168" y="1574965"/>
            <a:ext cx="336978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There are rules that tell me what the pattern means</a:t>
            </a:r>
          </a:p>
        </p:txBody>
      </p:sp>
    </p:spTree>
    <p:extLst>
      <p:ext uri="{BB962C8B-B14F-4D97-AF65-F5344CB8AC3E}">
        <p14:creationId xmlns:p14="http://schemas.microsoft.com/office/powerpoint/2010/main" val="77398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3A8CBD-3755-AD5F-69C9-71E6D9D17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013"/>
            <a:ext cx="8939862" cy="63829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221096-5394-7F46-BC55-A1D32F9985D2}"/>
              </a:ext>
            </a:extLst>
          </p:cNvPr>
          <p:cNvCxnSpPr>
            <a:cxnSpLocks/>
          </p:cNvCxnSpPr>
          <p:nvPr/>
        </p:nvCxnSpPr>
        <p:spPr>
          <a:xfrm flipH="1" flipV="1">
            <a:off x="7291449" y="878774"/>
            <a:ext cx="1508167" cy="696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117BC2-479A-F64B-9146-64D99B5FF400}"/>
              </a:ext>
            </a:extLst>
          </p:cNvPr>
          <p:cNvSpPr txBox="1"/>
          <p:nvPr/>
        </p:nvSpPr>
        <p:spPr>
          <a:xfrm>
            <a:off x="7612083" y="1574965"/>
            <a:ext cx="4203865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pattern means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strings start with “s”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followed by any number of characters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followed by an opening parenthesis</a:t>
            </a:r>
          </a:p>
        </p:txBody>
      </p:sp>
    </p:spTree>
    <p:extLst>
      <p:ext uri="{BB962C8B-B14F-4D97-AF65-F5344CB8AC3E}">
        <p14:creationId xmlns:p14="http://schemas.microsoft.com/office/powerpoint/2010/main" val="100193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0E88-3505-DA41-ADAB-6AC853F6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Regular Expressions?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4025F2-62A0-F54A-8EAF-921BEA17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allow us to use a shorthand notation to specify patterns of “things”</a:t>
            </a:r>
          </a:p>
          <a:p>
            <a:r>
              <a:rPr lang="en-US" dirty="0"/>
              <a:t>But only certain, well-known and historically useful patterns can be described using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87802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2934</Words>
  <Application>Microsoft Macintosh PowerPoint</Application>
  <PresentationFormat>Widescreen</PresentationFormat>
  <Paragraphs>494</Paragraphs>
  <Slides>64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Office Theme</vt:lpstr>
      <vt:lpstr>Regular Expressions</vt:lpstr>
      <vt:lpstr>Overview and Due</vt:lpstr>
      <vt:lpstr>Why Regular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Regular Expressions?</vt:lpstr>
      <vt:lpstr>Necessary Definitions</vt:lpstr>
      <vt:lpstr>Regular Expressions and Languages</vt:lpstr>
      <vt:lpstr>Vocabulary – From Def 1 §13.3.2</vt:lpstr>
      <vt:lpstr>Vocabulary – From Def 1 §13.3.2</vt:lpstr>
      <vt:lpstr>What is a symbol, string, language? (and vocabulary)</vt:lpstr>
      <vt:lpstr>Symbol, string, or language?</vt:lpstr>
      <vt:lpstr>Symbol, string, or language?</vt:lpstr>
      <vt:lpstr>Symbol, string, or language?</vt:lpstr>
      <vt:lpstr>Symbol, string, or language?</vt:lpstr>
      <vt:lpstr>Generators and Recognizers</vt:lpstr>
      <vt:lpstr>Generators and Recognizers</vt:lpstr>
      <vt:lpstr>Regular Expression Definition</vt:lpstr>
      <vt:lpstr>Regular Expression – Def1 §13.4.1</vt:lpstr>
      <vt:lpstr>Regular Expression – Def1 §13.4.1</vt:lpstr>
      <vt:lpstr>Regular Expression – Def1 §13.4.1</vt:lpstr>
      <vt:lpstr>Regular Expression – Def1 §13.4.1</vt:lpstr>
      <vt:lpstr>PowerPoint Presentation</vt:lpstr>
      <vt:lpstr>PowerPoint Presentation</vt:lpstr>
      <vt:lpstr>PowerPoint Presentation</vt:lpstr>
      <vt:lpstr>Regular Expression – Def1 §13.4.1</vt:lpstr>
      <vt:lpstr>Discussing each part of the definition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And now, the trickiest part of the definition …</vt:lpstr>
      <vt:lpstr>Kleene Star</vt:lpstr>
      <vt:lpstr>Kleene Star</vt:lpstr>
      <vt:lpstr>Kleene Star</vt:lpstr>
      <vt:lpstr>Kleene Star</vt:lpstr>
      <vt:lpstr>Kleene Star</vt:lpstr>
      <vt:lpstr>Kleene Star</vt:lpstr>
      <vt:lpstr>Kleene Star</vt:lpstr>
      <vt:lpstr>Practice</vt:lpstr>
      <vt:lpstr>Practice for V = {a,b,.}</vt:lpstr>
      <vt:lpstr>Practice for V = {a,b,.}</vt:lpstr>
      <vt:lpstr>Practice for V = {a,b,.}</vt:lpstr>
      <vt:lpstr>Practice for V = {a,b,.}</vt:lpstr>
      <vt:lpstr>Practice for V = {a,b,.}</vt:lpstr>
      <vt:lpstr>Practice for V = {a,b,.}</vt:lpstr>
      <vt:lpstr>Precedence</vt:lpstr>
      <vt:lpstr>Describe the set described by the following regular expression: </vt:lpstr>
      <vt:lpstr>Describe the set described by the following regular expression: </vt:lpstr>
      <vt:lpstr>Create a regular expression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186</cp:revision>
  <dcterms:created xsi:type="dcterms:W3CDTF">2020-09-01T17:51:58Z</dcterms:created>
  <dcterms:modified xsi:type="dcterms:W3CDTF">2023-09-11T18:04:24Z</dcterms:modified>
</cp:coreProperties>
</file>