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418" r:id="rId3"/>
    <p:sldId id="736" r:id="rId4"/>
    <p:sldId id="678" r:id="rId5"/>
    <p:sldId id="734" r:id="rId6"/>
    <p:sldId id="735" r:id="rId7"/>
    <p:sldId id="739" r:id="rId8"/>
    <p:sldId id="738" r:id="rId9"/>
    <p:sldId id="681" r:id="rId10"/>
    <p:sldId id="682" r:id="rId11"/>
    <p:sldId id="737" r:id="rId12"/>
    <p:sldId id="740" r:id="rId13"/>
    <p:sldId id="741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781" r:id="rId22"/>
    <p:sldId id="287" r:id="rId23"/>
    <p:sldId id="708" r:id="rId24"/>
    <p:sldId id="690" r:id="rId25"/>
    <p:sldId id="691" r:id="rId26"/>
    <p:sldId id="742" r:id="rId27"/>
    <p:sldId id="284" r:id="rId28"/>
    <p:sldId id="419" r:id="rId29"/>
    <p:sldId id="782" r:id="rId30"/>
    <p:sldId id="783" r:id="rId31"/>
    <p:sldId id="285" r:id="rId32"/>
    <p:sldId id="286" r:id="rId33"/>
    <p:sldId id="709" r:id="rId34"/>
    <p:sldId id="692" r:id="rId35"/>
    <p:sldId id="710" r:id="rId36"/>
    <p:sldId id="711" r:id="rId37"/>
    <p:sldId id="716" r:id="rId38"/>
    <p:sldId id="712" r:id="rId39"/>
    <p:sldId id="713" r:id="rId40"/>
    <p:sldId id="717" r:id="rId41"/>
    <p:sldId id="720" r:id="rId42"/>
    <p:sldId id="714" r:id="rId43"/>
    <p:sldId id="743" r:id="rId44"/>
    <p:sldId id="744" r:id="rId45"/>
    <p:sldId id="746" r:id="rId46"/>
    <p:sldId id="745" r:id="rId47"/>
    <p:sldId id="747" r:id="rId48"/>
    <p:sldId id="749" r:id="rId49"/>
    <p:sldId id="750" r:id="rId50"/>
    <p:sldId id="751" r:id="rId51"/>
    <p:sldId id="752" r:id="rId52"/>
    <p:sldId id="753" r:id="rId53"/>
    <p:sldId id="754" r:id="rId54"/>
    <p:sldId id="756" r:id="rId55"/>
    <p:sldId id="755" r:id="rId56"/>
    <p:sldId id="757" r:id="rId57"/>
    <p:sldId id="778" r:id="rId58"/>
    <p:sldId id="767" r:id="rId59"/>
    <p:sldId id="758" r:id="rId60"/>
    <p:sldId id="759" r:id="rId61"/>
    <p:sldId id="760" r:id="rId62"/>
    <p:sldId id="761" r:id="rId63"/>
    <p:sldId id="770" r:id="rId64"/>
    <p:sldId id="771" r:id="rId65"/>
    <p:sldId id="772" r:id="rId66"/>
    <p:sldId id="773" r:id="rId67"/>
    <p:sldId id="774" r:id="rId68"/>
    <p:sldId id="779" r:id="rId69"/>
    <p:sldId id="775" r:id="rId70"/>
    <p:sldId id="288" r:id="rId71"/>
    <p:sldId id="289" r:id="rId72"/>
    <p:sldId id="776" r:id="rId73"/>
    <p:sldId id="694" r:id="rId74"/>
    <p:sldId id="693" r:id="rId75"/>
    <p:sldId id="695" r:id="rId76"/>
    <p:sldId id="696" r:id="rId77"/>
    <p:sldId id="697" r:id="rId78"/>
    <p:sldId id="698" r:id="rId79"/>
    <p:sldId id="777" r:id="rId80"/>
    <p:sldId id="279" r:id="rId81"/>
    <p:sldId id="290" r:id="rId82"/>
    <p:sldId id="294" r:id="rId83"/>
    <p:sldId id="723" r:id="rId84"/>
    <p:sldId id="292" r:id="rId85"/>
    <p:sldId id="293" r:id="rId86"/>
    <p:sldId id="784" r:id="rId87"/>
    <p:sldId id="283" r:id="rId88"/>
    <p:sldId id="780" r:id="rId89"/>
    <p:sldId id="724" r:id="rId90"/>
    <p:sldId id="725" r:id="rId91"/>
    <p:sldId id="726" r:id="rId92"/>
    <p:sldId id="296" r:id="rId93"/>
    <p:sldId id="700" r:id="rId94"/>
    <p:sldId id="699" r:id="rId95"/>
    <p:sldId id="701" r:id="rId96"/>
    <p:sldId id="297" r:id="rId97"/>
    <p:sldId id="702" r:id="rId98"/>
    <p:sldId id="703" r:id="rId99"/>
    <p:sldId id="704" r:id="rId100"/>
    <p:sldId id="785" r:id="rId101"/>
    <p:sldId id="729" r:id="rId102"/>
    <p:sldId id="732" r:id="rId103"/>
    <p:sldId id="786" r:id="rId104"/>
    <p:sldId id="733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53" autoAdjust="0"/>
    <p:restoredTop sz="94807"/>
  </p:normalViewPr>
  <p:slideViewPr>
    <p:cSldViewPr snapToGrid="0">
      <p:cViewPr varScale="1">
        <p:scale>
          <a:sx n="97" d="100"/>
          <a:sy n="97" d="100"/>
        </p:scale>
        <p:origin x="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A4282-B71F-604E-8381-B090B32791E0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7919-04C0-1E45-B9BC-C7CAF35A72A9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dirty="0"/>
        </a:p>
      </dgm:t>
    </dgm:pt>
    <dgm:pt modelId="{052E466E-EE3E-0045-BB41-4098E985D3C9}" type="parTrans" cxnId="{E2FEDD12-6FEF-4440-8B34-FF10FC7D2D40}">
      <dgm:prSet/>
      <dgm:spPr/>
      <dgm:t>
        <a:bodyPr/>
        <a:lstStyle/>
        <a:p>
          <a:endParaRPr lang="en-US"/>
        </a:p>
      </dgm:t>
    </dgm:pt>
    <dgm:pt modelId="{5A16DF1D-E64C-474B-80D6-BF05E7B6A8CF}" type="sibTrans" cxnId="{E2FEDD12-6FEF-4440-8B34-FF10FC7D2D40}">
      <dgm:prSet/>
      <dgm:spPr/>
      <dgm:t>
        <a:bodyPr/>
        <a:lstStyle/>
        <a:p>
          <a:endParaRPr lang="en-US"/>
        </a:p>
      </dgm:t>
    </dgm:pt>
    <dgm:pt modelId="{0AFABB76-C2DE-E043-BFA6-B66062372BA4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dirty="0"/>
        </a:p>
      </dgm:t>
    </dgm:pt>
    <dgm:pt modelId="{ECE843AD-BF7D-2F46-8D74-B895D7780722}" type="parTrans" cxnId="{51CA0BD6-B597-9543-8E73-8095481A3941}">
      <dgm:prSet/>
      <dgm:spPr/>
      <dgm:t>
        <a:bodyPr/>
        <a:lstStyle/>
        <a:p>
          <a:endParaRPr lang="en-US"/>
        </a:p>
      </dgm:t>
    </dgm:pt>
    <dgm:pt modelId="{13F32337-306B-C540-B0F8-CD7D1475AB47}" type="sibTrans" cxnId="{51CA0BD6-B597-9543-8E73-8095481A3941}">
      <dgm:prSet/>
      <dgm:spPr/>
      <dgm:t>
        <a:bodyPr/>
        <a:lstStyle/>
        <a:p>
          <a:endParaRPr lang="en-US"/>
        </a:p>
      </dgm:t>
    </dgm:pt>
    <dgm:pt modelId="{924E7419-62A4-CD4F-9EEE-F6F31A5DD910}" type="pres">
      <dgm:prSet presAssocID="{FE8A4282-B71F-604E-8381-B090B32791E0}" presName="compositeShape" presStyleCnt="0">
        <dgm:presLayoutVars>
          <dgm:chMax val="7"/>
          <dgm:dir/>
          <dgm:resizeHandles val="exact"/>
        </dgm:presLayoutVars>
      </dgm:prSet>
      <dgm:spPr/>
    </dgm:pt>
    <dgm:pt modelId="{1F8F22A2-9ED8-C940-A186-11AB0F5086BC}" type="pres">
      <dgm:prSet presAssocID="{FE8A4282-B71F-604E-8381-B090B32791E0}" presName="wedge1" presStyleLbl="node1" presStyleIdx="0" presStyleCnt="2"/>
      <dgm:spPr/>
    </dgm:pt>
    <dgm:pt modelId="{B5C14085-1742-1A41-BBCE-D2723E567AC7}" type="pres">
      <dgm:prSet presAssocID="{FE8A4282-B71F-604E-8381-B090B32791E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90F2A8-8B96-784F-A2D3-56E12C93C7E7}" type="pres">
      <dgm:prSet presAssocID="{FE8A4282-B71F-604E-8381-B090B32791E0}" presName="wedge2" presStyleLbl="node1" presStyleIdx="1" presStyleCnt="2"/>
      <dgm:spPr/>
    </dgm:pt>
    <dgm:pt modelId="{D55B9120-F7B3-5A4F-B967-52731E34AEA8}" type="pres">
      <dgm:prSet presAssocID="{FE8A4282-B71F-604E-8381-B090B32791E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2FEDD12-6FEF-4440-8B34-FF10FC7D2D40}" srcId="{FE8A4282-B71F-604E-8381-B090B32791E0}" destId="{10307919-04C0-1E45-B9BC-C7CAF35A72A9}" srcOrd="0" destOrd="0" parTransId="{052E466E-EE3E-0045-BB41-4098E985D3C9}" sibTransId="{5A16DF1D-E64C-474B-80D6-BF05E7B6A8CF}"/>
    <dgm:cxn modelId="{09E6C846-3A7B-0D41-BD9A-947E5D299961}" type="presOf" srcId="{10307919-04C0-1E45-B9BC-C7CAF35A72A9}" destId="{B5C14085-1742-1A41-BBCE-D2723E567AC7}" srcOrd="1" destOrd="0" presId="urn:microsoft.com/office/officeart/2005/8/layout/chart3"/>
    <dgm:cxn modelId="{306D0D8B-D703-7340-8155-83FBC5A8719E}" type="presOf" srcId="{0AFABB76-C2DE-E043-BFA6-B66062372BA4}" destId="{E890F2A8-8B96-784F-A2D3-56E12C93C7E7}" srcOrd="0" destOrd="0" presId="urn:microsoft.com/office/officeart/2005/8/layout/chart3"/>
    <dgm:cxn modelId="{E2280991-08B3-2742-A052-88E0B538C2AE}" type="presOf" srcId="{10307919-04C0-1E45-B9BC-C7CAF35A72A9}" destId="{1F8F22A2-9ED8-C940-A186-11AB0F5086BC}" srcOrd="0" destOrd="0" presId="urn:microsoft.com/office/officeart/2005/8/layout/chart3"/>
    <dgm:cxn modelId="{AD6B2692-AE74-3C4A-A00F-D24C52273AD1}" type="presOf" srcId="{0AFABB76-C2DE-E043-BFA6-B66062372BA4}" destId="{D55B9120-F7B3-5A4F-B967-52731E34AEA8}" srcOrd="1" destOrd="0" presId="urn:microsoft.com/office/officeart/2005/8/layout/chart3"/>
    <dgm:cxn modelId="{51CA0BD6-B597-9543-8E73-8095481A3941}" srcId="{FE8A4282-B71F-604E-8381-B090B32791E0}" destId="{0AFABB76-C2DE-E043-BFA6-B66062372BA4}" srcOrd="1" destOrd="0" parTransId="{ECE843AD-BF7D-2F46-8D74-B895D7780722}" sibTransId="{13F32337-306B-C540-B0F8-CD7D1475AB47}"/>
    <dgm:cxn modelId="{C1B029F3-F3FA-CA4D-ABBA-01527B69634E}" type="presOf" srcId="{FE8A4282-B71F-604E-8381-B090B32791E0}" destId="{924E7419-62A4-CD4F-9EEE-F6F31A5DD910}" srcOrd="0" destOrd="0" presId="urn:microsoft.com/office/officeart/2005/8/layout/chart3"/>
    <dgm:cxn modelId="{4A33BC78-D8C5-5D46-A12F-85F4B4A63550}" type="presParOf" srcId="{924E7419-62A4-CD4F-9EEE-F6F31A5DD910}" destId="{1F8F22A2-9ED8-C940-A186-11AB0F5086BC}" srcOrd="0" destOrd="0" presId="urn:microsoft.com/office/officeart/2005/8/layout/chart3"/>
    <dgm:cxn modelId="{3B5B1686-1C08-654A-A235-30373027EF66}" type="presParOf" srcId="{924E7419-62A4-CD4F-9EEE-F6F31A5DD910}" destId="{B5C14085-1742-1A41-BBCE-D2723E567AC7}" srcOrd="1" destOrd="0" presId="urn:microsoft.com/office/officeart/2005/8/layout/chart3"/>
    <dgm:cxn modelId="{A0D21695-24A0-5545-B9AC-2CB5662CD518}" type="presParOf" srcId="{924E7419-62A4-CD4F-9EEE-F6F31A5DD910}" destId="{E890F2A8-8B96-784F-A2D3-56E12C93C7E7}" srcOrd="2" destOrd="0" presId="urn:microsoft.com/office/officeart/2005/8/layout/chart3"/>
    <dgm:cxn modelId="{D0ECE35A-C0ED-A441-997D-973C37B9AA69}" type="presParOf" srcId="{924E7419-62A4-CD4F-9EEE-F6F31A5DD910}" destId="{D55B9120-F7B3-5A4F-B967-52731E34AEA8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A4282-B71F-604E-8381-B090B32791E0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7919-04C0-1E45-B9BC-C7CAF35A72A9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dirty="0"/>
        </a:p>
      </dgm:t>
    </dgm:pt>
    <dgm:pt modelId="{052E466E-EE3E-0045-BB41-4098E985D3C9}" type="parTrans" cxnId="{E2FEDD12-6FEF-4440-8B34-FF10FC7D2D40}">
      <dgm:prSet/>
      <dgm:spPr/>
      <dgm:t>
        <a:bodyPr/>
        <a:lstStyle/>
        <a:p>
          <a:endParaRPr lang="en-US"/>
        </a:p>
      </dgm:t>
    </dgm:pt>
    <dgm:pt modelId="{5A16DF1D-E64C-474B-80D6-BF05E7B6A8CF}" type="sibTrans" cxnId="{E2FEDD12-6FEF-4440-8B34-FF10FC7D2D40}">
      <dgm:prSet/>
      <dgm:spPr/>
      <dgm:t>
        <a:bodyPr/>
        <a:lstStyle/>
        <a:p>
          <a:endParaRPr lang="en-US"/>
        </a:p>
      </dgm:t>
    </dgm:pt>
    <dgm:pt modelId="{0AFABB76-C2DE-E043-BFA6-B66062372BA4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dirty="0"/>
        </a:p>
      </dgm:t>
    </dgm:pt>
    <dgm:pt modelId="{ECE843AD-BF7D-2F46-8D74-B895D7780722}" type="parTrans" cxnId="{51CA0BD6-B597-9543-8E73-8095481A3941}">
      <dgm:prSet/>
      <dgm:spPr/>
      <dgm:t>
        <a:bodyPr/>
        <a:lstStyle/>
        <a:p>
          <a:endParaRPr lang="en-US"/>
        </a:p>
      </dgm:t>
    </dgm:pt>
    <dgm:pt modelId="{13F32337-306B-C540-B0F8-CD7D1475AB47}" type="sibTrans" cxnId="{51CA0BD6-B597-9543-8E73-8095481A3941}">
      <dgm:prSet/>
      <dgm:spPr/>
      <dgm:t>
        <a:bodyPr/>
        <a:lstStyle/>
        <a:p>
          <a:endParaRPr lang="en-US"/>
        </a:p>
      </dgm:t>
    </dgm:pt>
    <dgm:pt modelId="{924E7419-62A4-CD4F-9EEE-F6F31A5DD910}" type="pres">
      <dgm:prSet presAssocID="{FE8A4282-B71F-604E-8381-B090B32791E0}" presName="compositeShape" presStyleCnt="0">
        <dgm:presLayoutVars>
          <dgm:chMax val="7"/>
          <dgm:dir/>
          <dgm:resizeHandles val="exact"/>
        </dgm:presLayoutVars>
      </dgm:prSet>
      <dgm:spPr/>
    </dgm:pt>
    <dgm:pt modelId="{1F8F22A2-9ED8-C940-A186-11AB0F5086BC}" type="pres">
      <dgm:prSet presAssocID="{FE8A4282-B71F-604E-8381-B090B32791E0}" presName="wedge1" presStyleLbl="node1" presStyleIdx="0" presStyleCnt="2"/>
      <dgm:spPr/>
    </dgm:pt>
    <dgm:pt modelId="{B5C14085-1742-1A41-BBCE-D2723E567AC7}" type="pres">
      <dgm:prSet presAssocID="{FE8A4282-B71F-604E-8381-B090B32791E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90F2A8-8B96-784F-A2D3-56E12C93C7E7}" type="pres">
      <dgm:prSet presAssocID="{FE8A4282-B71F-604E-8381-B090B32791E0}" presName="wedge2" presStyleLbl="node1" presStyleIdx="1" presStyleCnt="2"/>
      <dgm:spPr/>
    </dgm:pt>
    <dgm:pt modelId="{D55B9120-F7B3-5A4F-B967-52731E34AEA8}" type="pres">
      <dgm:prSet presAssocID="{FE8A4282-B71F-604E-8381-B090B32791E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2FEDD12-6FEF-4440-8B34-FF10FC7D2D40}" srcId="{FE8A4282-B71F-604E-8381-B090B32791E0}" destId="{10307919-04C0-1E45-B9BC-C7CAF35A72A9}" srcOrd="0" destOrd="0" parTransId="{052E466E-EE3E-0045-BB41-4098E985D3C9}" sibTransId="{5A16DF1D-E64C-474B-80D6-BF05E7B6A8CF}"/>
    <dgm:cxn modelId="{09E6C846-3A7B-0D41-BD9A-947E5D299961}" type="presOf" srcId="{10307919-04C0-1E45-B9BC-C7CAF35A72A9}" destId="{B5C14085-1742-1A41-BBCE-D2723E567AC7}" srcOrd="1" destOrd="0" presId="urn:microsoft.com/office/officeart/2005/8/layout/chart3"/>
    <dgm:cxn modelId="{306D0D8B-D703-7340-8155-83FBC5A8719E}" type="presOf" srcId="{0AFABB76-C2DE-E043-BFA6-B66062372BA4}" destId="{E890F2A8-8B96-784F-A2D3-56E12C93C7E7}" srcOrd="0" destOrd="0" presId="urn:microsoft.com/office/officeart/2005/8/layout/chart3"/>
    <dgm:cxn modelId="{E2280991-08B3-2742-A052-88E0B538C2AE}" type="presOf" srcId="{10307919-04C0-1E45-B9BC-C7CAF35A72A9}" destId="{1F8F22A2-9ED8-C940-A186-11AB0F5086BC}" srcOrd="0" destOrd="0" presId="urn:microsoft.com/office/officeart/2005/8/layout/chart3"/>
    <dgm:cxn modelId="{AD6B2692-AE74-3C4A-A00F-D24C52273AD1}" type="presOf" srcId="{0AFABB76-C2DE-E043-BFA6-B66062372BA4}" destId="{D55B9120-F7B3-5A4F-B967-52731E34AEA8}" srcOrd="1" destOrd="0" presId="urn:microsoft.com/office/officeart/2005/8/layout/chart3"/>
    <dgm:cxn modelId="{51CA0BD6-B597-9543-8E73-8095481A3941}" srcId="{FE8A4282-B71F-604E-8381-B090B32791E0}" destId="{0AFABB76-C2DE-E043-BFA6-B66062372BA4}" srcOrd="1" destOrd="0" parTransId="{ECE843AD-BF7D-2F46-8D74-B895D7780722}" sibTransId="{13F32337-306B-C540-B0F8-CD7D1475AB47}"/>
    <dgm:cxn modelId="{C1B029F3-F3FA-CA4D-ABBA-01527B69634E}" type="presOf" srcId="{FE8A4282-B71F-604E-8381-B090B32791E0}" destId="{924E7419-62A4-CD4F-9EEE-F6F31A5DD910}" srcOrd="0" destOrd="0" presId="urn:microsoft.com/office/officeart/2005/8/layout/chart3"/>
    <dgm:cxn modelId="{4A33BC78-D8C5-5D46-A12F-85F4B4A63550}" type="presParOf" srcId="{924E7419-62A4-CD4F-9EEE-F6F31A5DD910}" destId="{1F8F22A2-9ED8-C940-A186-11AB0F5086BC}" srcOrd="0" destOrd="0" presId="urn:microsoft.com/office/officeart/2005/8/layout/chart3"/>
    <dgm:cxn modelId="{3B5B1686-1C08-654A-A235-30373027EF66}" type="presParOf" srcId="{924E7419-62A4-CD4F-9EEE-F6F31A5DD910}" destId="{B5C14085-1742-1A41-BBCE-D2723E567AC7}" srcOrd="1" destOrd="0" presId="urn:microsoft.com/office/officeart/2005/8/layout/chart3"/>
    <dgm:cxn modelId="{A0D21695-24A0-5545-B9AC-2CB5662CD518}" type="presParOf" srcId="{924E7419-62A4-CD4F-9EEE-F6F31A5DD910}" destId="{E890F2A8-8B96-784F-A2D3-56E12C93C7E7}" srcOrd="2" destOrd="0" presId="urn:microsoft.com/office/officeart/2005/8/layout/chart3"/>
    <dgm:cxn modelId="{D0ECE35A-C0ED-A441-997D-973C37B9AA69}" type="presParOf" srcId="{924E7419-62A4-CD4F-9EEE-F6F31A5DD910}" destId="{D55B9120-F7B3-5A4F-B967-52731E34AEA8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F22A2-9ED8-C940-A186-11AB0F5086BC}">
      <dsp:nvSpPr>
        <dsp:cNvPr id="0" name=""/>
        <dsp:cNvSpPr/>
      </dsp:nvSpPr>
      <dsp:spPr>
        <a:xfrm>
          <a:off x="1166615" y="321640"/>
          <a:ext cx="3377220" cy="3377220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kern="1200" dirty="0"/>
        </a:p>
      </dsp:txBody>
      <dsp:txXfrm>
        <a:off x="2855225" y="824202"/>
        <a:ext cx="1186047" cy="2372095"/>
      </dsp:txXfrm>
    </dsp:sp>
    <dsp:sp modelId="{E890F2A8-8B96-784F-A2D3-56E12C93C7E7}">
      <dsp:nvSpPr>
        <dsp:cNvPr id="0" name=""/>
        <dsp:cNvSpPr/>
      </dsp:nvSpPr>
      <dsp:spPr>
        <a:xfrm>
          <a:off x="1086205" y="321640"/>
          <a:ext cx="3377220" cy="33772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kern="1200" dirty="0"/>
        </a:p>
      </dsp:txBody>
      <dsp:txXfrm>
        <a:off x="1568665" y="824202"/>
        <a:ext cx="1186047" cy="2372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F22A2-9ED8-C940-A186-11AB0F5086BC}">
      <dsp:nvSpPr>
        <dsp:cNvPr id="0" name=""/>
        <dsp:cNvSpPr/>
      </dsp:nvSpPr>
      <dsp:spPr>
        <a:xfrm>
          <a:off x="1166615" y="321640"/>
          <a:ext cx="3377220" cy="3377220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kern="1200" dirty="0"/>
        </a:p>
      </dsp:txBody>
      <dsp:txXfrm>
        <a:off x="2855225" y="824202"/>
        <a:ext cx="1186047" cy="2372095"/>
      </dsp:txXfrm>
    </dsp:sp>
    <dsp:sp modelId="{E890F2A8-8B96-784F-A2D3-56E12C93C7E7}">
      <dsp:nvSpPr>
        <dsp:cNvPr id="0" name=""/>
        <dsp:cNvSpPr/>
      </dsp:nvSpPr>
      <dsp:spPr>
        <a:xfrm>
          <a:off x="1086205" y="321640"/>
          <a:ext cx="3377220" cy="33772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kern="1200" dirty="0"/>
        </a:p>
      </dsp:txBody>
      <dsp:txXfrm>
        <a:off x="1568665" y="824202"/>
        <a:ext cx="1186047" cy="237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DBF9F-7949-4FC2-9EBA-F49628507EF2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37C6-1587-4DDA-B319-A16573C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5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6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9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7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9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7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7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6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8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8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7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8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3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7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2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7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Table 1, Section 13.1.4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9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Table 1, Section 13.1.4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1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03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8CC71-68A9-5E45-B9A2-7E17C5F2D78B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EE6A1-D957-0844-A203-6183BA3F8896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B4BA9-BCDB-654C-8496-CF1DCE68F59E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6E47-D234-174D-90AB-E01D27853999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B84C4-1D21-7242-9EDD-F04D84A2346D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DBAA0A-5BD3-204D-9E21-00A932D711DA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DD15B4-5FCF-9C41-9496-9B56AA6122C2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8AF33-ECC3-2C4C-9EE1-ABCFBE848A30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0C0764-9404-F145-9A0C-C15D97DB608B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90021-828C-4848-8DE1-F166CA87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995AC-A0E6-4F42-A327-1D5003A9162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38B14-D4DF-7A46-980A-5D71579FF27D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94901-639C-D140-93DA-EE66A6BF850E}"/>
              </a:ext>
            </a:extLst>
          </p:cNvPr>
          <p:cNvSpPr/>
          <p:nvPr/>
        </p:nvSpPr>
        <p:spPr>
          <a:xfrm>
            <a:off x="10444740" y="5375229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A6C169-3697-2B4F-9808-E1BC5052AE29}"/>
              </a:ext>
            </a:extLst>
          </p:cNvPr>
          <p:cNvCxnSpPr>
            <a:cxnSpLocks/>
          </p:cNvCxnSpPr>
          <p:nvPr/>
        </p:nvCxnSpPr>
        <p:spPr>
          <a:xfrm>
            <a:off x="10622431" y="5126261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B87E456-3BAA-93A7-7C60-D2F2A2E6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A833F-4E52-91A0-E934-295E13967BDE}"/>
              </a:ext>
            </a:extLst>
          </p:cNvPr>
          <p:cNvSpPr/>
          <p:nvPr/>
        </p:nvSpPr>
        <p:spPr>
          <a:xfrm>
            <a:off x="8610636" y="4720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EEF6D9-55DD-EB25-2625-C38A8A888BE8}"/>
              </a:ext>
            </a:extLst>
          </p:cNvPr>
          <p:cNvCxnSpPr>
            <a:cxnSpLocks/>
          </p:cNvCxnSpPr>
          <p:nvPr/>
        </p:nvCxnSpPr>
        <p:spPr>
          <a:xfrm>
            <a:off x="8788327" y="447194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304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96668-D3CF-1C43-BAAF-F2AD1740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0FEA-B747-434B-9646-6169C3D8E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83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12C-59DF-D345-9F61-60460D5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BBB5-572C-0243-AD38-A8187ACF7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/>
              <a:t>Non-terminals</a:t>
            </a:r>
          </a:p>
          <a:p>
            <a:r>
              <a:rPr lang="en-US" dirty="0"/>
              <a:t>Starting non-terminals</a:t>
            </a:r>
          </a:p>
          <a:p>
            <a:r>
              <a:rPr lang="en-US" dirty="0"/>
              <a:t>Productions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075C-22C4-CC42-822C-4BFBF2DB3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T = {0,1,2}</a:t>
            </a:r>
          </a:p>
          <a:p>
            <a:r>
              <a:rPr lang="en-US" dirty="0"/>
              <a:t>Make up a grammar that generates the language 01*2</a:t>
            </a:r>
          </a:p>
          <a:p>
            <a:pPr lvl="1"/>
            <a:r>
              <a:rPr lang="en-US" dirty="0"/>
              <a:t>Use S as your starting non-terminal</a:t>
            </a:r>
          </a:p>
          <a:p>
            <a:pPr lvl="1"/>
            <a:r>
              <a:rPr lang="en-US" dirty="0"/>
              <a:t>The * is the </a:t>
            </a:r>
            <a:r>
              <a:rPr lang="en-US"/>
              <a:t>Kleene star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25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12C-59DF-D345-9F61-60460D5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BBB5-572C-0243-AD38-A8187ACF7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/>
              <a:t>Non-terminals</a:t>
            </a:r>
          </a:p>
          <a:p>
            <a:r>
              <a:rPr lang="en-US" dirty="0"/>
              <a:t>Starting non-terminals</a:t>
            </a:r>
          </a:p>
          <a:p>
            <a:r>
              <a:rPr lang="en-US" dirty="0"/>
              <a:t>Productions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075C-22C4-CC42-822C-4BFBF2DB3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T = {0,1,2}</a:t>
            </a:r>
          </a:p>
          <a:p>
            <a:r>
              <a:rPr lang="en-US" dirty="0"/>
              <a:t>Make up a grammar that generates the language 01*2</a:t>
            </a:r>
          </a:p>
          <a:p>
            <a:pPr lvl="1"/>
            <a:r>
              <a:rPr lang="en-US" dirty="0"/>
              <a:t>Use S as your starting non-terminal</a:t>
            </a:r>
          </a:p>
          <a:p>
            <a:pPr lvl="1"/>
            <a:r>
              <a:rPr lang="en-US" dirty="0"/>
              <a:t>The * is the </a:t>
            </a:r>
            <a:r>
              <a:rPr lang="en-US"/>
              <a:t>Kleene star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04407-0ADA-B03E-0891-104D24D579E1}"/>
              </a:ext>
            </a:extLst>
          </p:cNvPr>
          <p:cNvSpPr txBox="1"/>
          <p:nvPr/>
        </p:nvSpPr>
        <p:spPr>
          <a:xfrm>
            <a:off x="2133600" y="5711687"/>
            <a:ext cx="558935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Is the grammar context free?</a:t>
            </a:r>
          </a:p>
        </p:txBody>
      </p:sp>
    </p:spTree>
    <p:extLst>
      <p:ext uri="{BB962C8B-B14F-4D97-AF65-F5344CB8AC3E}">
        <p14:creationId xmlns:p14="http://schemas.microsoft.com/office/powerpoint/2010/main" val="32130539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12C-59DF-D345-9F61-60460D5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Check: Which of the following is true for your grammar?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075C-22C4-CC42-822C-4BFBF2DB3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T = {0,1,2}</a:t>
            </a:r>
          </a:p>
          <a:p>
            <a:r>
              <a:rPr lang="en-US" dirty="0"/>
              <a:t>Make up a grammar that generates the language 01*2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2B501-2E07-8140-B7AA-F83C07B3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99" y="1981200"/>
            <a:ext cx="2527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D16F4-15E4-83AE-7905-624825142D63}"/>
              </a:ext>
            </a:extLst>
          </p:cNvPr>
          <p:cNvSpPr/>
          <p:nvPr/>
        </p:nvSpPr>
        <p:spPr>
          <a:xfrm>
            <a:off x="6845300" y="2177777"/>
            <a:ext cx="1397000" cy="5527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4EBA3-3CAF-E9B5-56D8-8DAACDEC3ACE}"/>
              </a:ext>
            </a:extLst>
          </p:cNvPr>
          <p:cNvSpPr txBox="1"/>
          <p:nvPr/>
        </p:nvSpPr>
        <p:spPr>
          <a:xfrm>
            <a:off x="566134" y="5882128"/>
            <a:ext cx="239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illegal syntax?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Meaning of program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9093D3-8E40-AF94-6F49-71B053ED51A7}"/>
              </a:ext>
            </a:extLst>
          </p:cNvPr>
          <p:cNvSpPr/>
          <p:nvPr/>
        </p:nvSpPr>
        <p:spPr>
          <a:xfrm>
            <a:off x="1248295" y="5755189"/>
            <a:ext cx="1397000" cy="5527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D16F4-15E4-83AE-7905-624825142D63}"/>
              </a:ext>
            </a:extLst>
          </p:cNvPr>
          <p:cNvSpPr/>
          <p:nvPr/>
        </p:nvSpPr>
        <p:spPr>
          <a:xfrm>
            <a:off x="6096001" y="2177777"/>
            <a:ext cx="5873972" cy="5150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4EBA3-3CAF-E9B5-56D8-8DAACDEC3ACE}"/>
              </a:ext>
            </a:extLst>
          </p:cNvPr>
          <p:cNvSpPr txBox="1"/>
          <p:nvPr/>
        </p:nvSpPr>
        <p:spPr>
          <a:xfrm>
            <a:off x="566134" y="5882128"/>
            <a:ext cx="239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illegal syntax?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Meaning of program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9093D3-8E40-AF94-6F49-71B053ED51A7}"/>
              </a:ext>
            </a:extLst>
          </p:cNvPr>
          <p:cNvSpPr/>
          <p:nvPr/>
        </p:nvSpPr>
        <p:spPr>
          <a:xfrm>
            <a:off x="838200" y="6028625"/>
            <a:ext cx="1397000" cy="5527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EDCDC-3C25-2C88-2054-1525D61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syntax and understanding meaning both require a grammar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44E4D-56EA-AC7B-DE3E-1D9766C64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</p:spTree>
    <p:extLst>
      <p:ext uri="{BB962C8B-B14F-4D97-AF65-F5344CB8AC3E}">
        <p14:creationId xmlns:p14="http://schemas.microsoft.com/office/powerpoint/2010/main" val="133611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38264" y="2535922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6906821" y="1325342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130629" y="3362905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10338625" y="1339630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130630" y="4162303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5472711" y="1598962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38266" y="4728361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7780482" y="163546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10826375" y="1595560"/>
            <a:ext cx="8665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Grammars</a:t>
            </a:r>
          </a:p>
          <a:p>
            <a:pPr lvl="1"/>
            <a:r>
              <a:rPr lang="en-US" dirty="0"/>
              <a:t>The next four lectures will assume you haven’t read before class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4 due today</a:t>
            </a:r>
          </a:p>
          <a:p>
            <a:pPr lvl="1"/>
            <a:r>
              <a:rPr lang="en-US" dirty="0"/>
              <a:t>HW 5 due Friday</a:t>
            </a:r>
          </a:p>
          <a:p>
            <a:pPr lvl="1"/>
            <a:r>
              <a:rPr lang="en-US" dirty="0"/>
              <a:t>Project 1 due Thursday, Sept 28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Remember to work with others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Draw the state machines for comment and string first: 5 hours or coding can save you 30 minutes with pencil and paper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Monday’s lecture is a project hackathon. TAs in the classroom to help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8EF52-3903-D34D-B7A9-166A98102D11}"/>
              </a:ext>
            </a:extLst>
          </p:cNvPr>
          <p:cNvSpPr txBox="1"/>
          <p:nvPr/>
        </p:nvSpPr>
        <p:spPr>
          <a:xfrm>
            <a:off x="3494314" y="2090057"/>
            <a:ext cx="62106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the grammar says what </a:t>
            </a:r>
          </a:p>
          <a:p>
            <a:pPr algn="ctr"/>
            <a:r>
              <a:rPr lang="en-US" sz="3600" dirty="0"/>
              <a:t>kinds of programs “make sense”</a:t>
            </a:r>
          </a:p>
        </p:txBody>
      </p:sp>
    </p:spTree>
    <p:extLst>
      <p:ext uri="{BB962C8B-B14F-4D97-AF65-F5344CB8AC3E}">
        <p14:creationId xmlns:p14="http://schemas.microsoft.com/office/powerpoint/2010/main" val="66139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4B831-1BA4-4BD6-26F6-CE0D7DE9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parsing need something more than Regular Expressions?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FC3CB-439F-BA8A-F310-6A4160998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A Python parser must be able to check to see if curly braces match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2052C-5EA3-4C4A-A443-06AF314B7DF2}"/>
              </a:ext>
            </a:extLst>
          </p:cNvPr>
          <p:cNvSpPr txBox="1"/>
          <p:nvPr/>
        </p:nvSpPr>
        <p:spPr>
          <a:xfrm>
            <a:off x="2048176" y="4623226"/>
            <a:ext cx="4565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What’s wrong with something like?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 = </a:t>
            </a:r>
            <a:r>
              <a:rPr lang="en-US" sz="3200" dirty="0"/>
              <a:t>{</a:t>
            </a:r>
            <a:r>
              <a:rPr lang="en-US" sz="2400" dirty="0"/>
              <a:t> ‘{‘ , ‘}’ </a:t>
            </a:r>
            <a:r>
              <a:rPr lang="en-US" sz="3200" dirty="0"/>
              <a:t>}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RegEx</a:t>
            </a:r>
            <a:r>
              <a:rPr lang="en-US" sz="2400" dirty="0"/>
              <a:t> = {} U {{}} U {{{}}} U …?</a:t>
            </a:r>
          </a:p>
        </p:txBody>
      </p:sp>
    </p:spTree>
    <p:extLst>
      <p:ext uri="{BB962C8B-B14F-4D97-AF65-F5344CB8AC3E}">
        <p14:creationId xmlns:p14="http://schemas.microsoft.com/office/powerpoint/2010/main" val="2837524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It is possible to prove that there is no regular expression that can generate matching braces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It is possible to prove that there is no regular expression that can generate matching braces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ACFA3-17B3-3D47-8CF6-0102B49B7B93}"/>
              </a:ext>
            </a:extLst>
          </p:cNvPr>
          <p:cNvSpPr txBox="1"/>
          <p:nvPr/>
        </p:nvSpPr>
        <p:spPr>
          <a:xfrm>
            <a:off x="3492049" y="5592722"/>
            <a:ext cx="520790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Grammars to the rescue</a:t>
            </a:r>
          </a:p>
        </p:txBody>
      </p:sp>
    </p:spTree>
    <p:extLst>
      <p:ext uri="{BB962C8B-B14F-4D97-AF65-F5344CB8AC3E}">
        <p14:creationId xmlns:p14="http://schemas.microsoft.com/office/powerpoint/2010/main" val="413242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0D937-2AC0-7A1B-04C6-E04C6995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Math”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FF9E5-7BD4-BBA3-5818-D61289933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2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is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FC4DB-5725-FF4D-9FDB-3432A55F3E9F}"/>
              </a:ext>
            </a:extLst>
          </p:cNvPr>
          <p:cNvSpPr txBox="1"/>
          <p:nvPr/>
        </p:nvSpPr>
        <p:spPr>
          <a:xfrm>
            <a:off x="6333322" y="2685944"/>
            <a:ext cx="502047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Grammars generate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Grammars describe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Just like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262563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is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9581C-2025-62C1-D8D7-8F9A48C0C69D}"/>
              </a:ext>
            </a:extLst>
          </p:cNvPr>
          <p:cNvSpPr txBox="1"/>
          <p:nvPr/>
        </p:nvSpPr>
        <p:spPr>
          <a:xfrm>
            <a:off x="6333322" y="2685944"/>
            <a:ext cx="502047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Grammars generate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Grammars describe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Just like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24641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3CF092-52DF-E311-0C18-2F88E389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8D329-F9FA-87C4-40F0-5B44D1839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CE3B0-FD6A-B920-3B6C-2B2F75ACBA4F}"/>
              </a:ext>
            </a:extLst>
          </p:cNvPr>
          <p:cNvSpPr txBox="1"/>
          <p:nvPr/>
        </p:nvSpPr>
        <p:spPr>
          <a:xfrm>
            <a:off x="7038754" y="3308796"/>
            <a:ext cx="357476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We’re just going to call </a:t>
            </a:r>
          </a:p>
          <a:p>
            <a:pPr algn="ctr"/>
            <a:r>
              <a:rPr lang="en-US" sz="2800" dirty="0"/>
              <a:t>a  “phase-structured</a:t>
            </a:r>
          </a:p>
          <a:p>
            <a:pPr algn="ctr"/>
            <a:r>
              <a:rPr lang="en-US" sz="2800" dirty="0"/>
              <a:t>grammar” a grammar</a:t>
            </a:r>
          </a:p>
        </p:txBody>
      </p:sp>
    </p:spTree>
    <p:extLst>
      <p:ext uri="{BB962C8B-B14F-4D97-AF65-F5344CB8AC3E}">
        <p14:creationId xmlns:p14="http://schemas.microsoft.com/office/powerpoint/2010/main" val="41407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is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DEBF9F-1B68-757A-AB84-79EEE00F5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155981"/>
              </p:ext>
            </p:extLst>
          </p:nvPr>
        </p:nvGraphicFramePr>
        <p:xfrm>
          <a:off x="6561959" y="1460552"/>
          <a:ext cx="5630041" cy="402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77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is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566CEA-52C6-114A-8941-9AE40D793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14119"/>
              </p:ext>
            </p:extLst>
          </p:nvPr>
        </p:nvGraphicFramePr>
        <p:xfrm>
          <a:off x="6561959" y="1460552"/>
          <a:ext cx="5630041" cy="402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E879CF-31A5-674F-9F02-71C7FD4961CF}"/>
              </a:ext>
            </a:extLst>
          </p:cNvPr>
          <p:cNvSpPr txBox="1"/>
          <p:nvPr/>
        </p:nvSpPr>
        <p:spPr>
          <a:xfrm>
            <a:off x="9708645" y="4553883"/>
            <a:ext cx="2483355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Think of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as the set of symbols</a:t>
            </a:r>
          </a:p>
          <a:p>
            <a:r>
              <a:rPr lang="en-US" sz="2400" dirty="0"/>
              <a:t>that can be found in the strings </a:t>
            </a:r>
          </a:p>
          <a:p>
            <a:r>
              <a:rPr lang="en-US" sz="2400" dirty="0"/>
              <a:t>in the language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38E6-E44F-B740-AE7D-5EE813FFB376}"/>
              </a:ext>
            </a:extLst>
          </p:cNvPr>
          <p:cNvSpPr txBox="1"/>
          <p:nvPr/>
        </p:nvSpPr>
        <p:spPr>
          <a:xfrm>
            <a:off x="6415993" y="1376948"/>
            <a:ext cx="272509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Think of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</a:t>
            </a:r>
            <a:r>
              <a:rPr lang="en-US" sz="2400" dirty="0"/>
              <a:t> as the set of temporary</a:t>
            </a:r>
          </a:p>
          <a:p>
            <a:r>
              <a:rPr lang="en-US" sz="2400" dirty="0"/>
              <a:t>symbols used to produce the strings</a:t>
            </a:r>
          </a:p>
        </p:txBody>
      </p:sp>
    </p:spTree>
    <p:extLst>
      <p:ext uri="{BB962C8B-B14F-4D97-AF65-F5344CB8AC3E}">
        <p14:creationId xmlns:p14="http://schemas.microsoft.com/office/powerpoint/2010/main" val="169091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ECB69C-D45E-6F4B-AC03-20C8F1EB8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4236565"/>
            <a:ext cx="5765800" cy="2070100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FDA884F9-F6E8-5B49-BC5C-554B651869D0}"/>
              </a:ext>
            </a:extLst>
          </p:cNvPr>
          <p:cNvSpPr/>
          <p:nvPr/>
        </p:nvSpPr>
        <p:spPr>
          <a:xfrm rot="18502872">
            <a:off x="10181750" y="4425285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6B43109-464A-3B47-A8D6-259FABEEF1FE}"/>
              </a:ext>
            </a:extLst>
          </p:cNvPr>
          <p:cNvSpPr/>
          <p:nvPr/>
        </p:nvSpPr>
        <p:spPr>
          <a:xfrm rot="16914442">
            <a:off x="7245076" y="5483927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7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F7C4B-8169-4B45-8947-F81D6C7B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440" y="2310956"/>
            <a:ext cx="1727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E2240-C2E2-9143-93BE-8D4FA5E5AB60}"/>
              </a:ext>
            </a:extLst>
          </p:cNvPr>
          <p:cNvSpPr txBox="1"/>
          <p:nvPr/>
        </p:nvSpPr>
        <p:spPr>
          <a:xfrm>
            <a:off x="804522" y="4428685"/>
            <a:ext cx="441729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I’m using ”0” instead of “{“</a:t>
            </a:r>
          </a:p>
          <a:p>
            <a:pPr algn="ctr"/>
            <a:r>
              <a:rPr lang="en-US" sz="2800" dirty="0"/>
              <a:t>and “1” instead of “}” so</a:t>
            </a:r>
          </a:p>
          <a:p>
            <a:pPr algn="ctr"/>
            <a:r>
              <a:rPr lang="en-US" sz="2800" dirty="0"/>
              <a:t>that we don’t confuse the</a:t>
            </a:r>
          </a:p>
          <a:p>
            <a:pPr algn="ctr"/>
            <a:r>
              <a:rPr lang="en-US" sz="2800" dirty="0"/>
              <a:t>curly braces in the definition </a:t>
            </a:r>
          </a:p>
          <a:p>
            <a:pPr algn="ctr"/>
            <a:r>
              <a:rPr lang="en-US" sz="2800" dirty="0"/>
              <a:t>with those in the program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7CA680-D14A-9748-A885-855D7E39F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4236565"/>
            <a:ext cx="5765800" cy="2070100"/>
          </a:xfrm>
          <a:prstGeom prst="rect">
            <a:avLst/>
          </a:prstGeom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A79ED87B-0198-004B-A448-7802576E0526}"/>
              </a:ext>
            </a:extLst>
          </p:cNvPr>
          <p:cNvSpPr/>
          <p:nvPr/>
        </p:nvSpPr>
        <p:spPr>
          <a:xfrm rot="18502872">
            <a:off x="10181750" y="4425285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A79BE9D0-FB54-304F-ACE0-A7CC00CEF452}"/>
              </a:ext>
            </a:extLst>
          </p:cNvPr>
          <p:cNvSpPr/>
          <p:nvPr/>
        </p:nvSpPr>
        <p:spPr>
          <a:xfrm rot="4035839" flipH="1">
            <a:off x="5732946" y="5275006"/>
            <a:ext cx="200938" cy="209040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4E2EEC-2F58-3645-9ADC-5FCD5317EF13}"/>
              </a:ext>
            </a:extLst>
          </p:cNvPr>
          <p:cNvSpPr/>
          <p:nvPr/>
        </p:nvSpPr>
        <p:spPr>
          <a:xfrm rot="878789" flipH="1">
            <a:off x="3412573" y="2933745"/>
            <a:ext cx="156610" cy="1698349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/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blipFill>
                <a:blip r:embed="rId6"/>
                <a:stretch>
                  <a:fillRect l="-27083" t="-9091" r="-16667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71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932563" y="4420795"/>
            <a:ext cx="277564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is 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vocabulary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symbol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396799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932563" y="4420795"/>
            <a:ext cx="277564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is 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vocabulary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symbol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language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48F2812A-8BD1-9944-AE90-804CB16DDBC8}"/>
              </a:ext>
            </a:extLst>
          </p:cNvPr>
          <p:cNvSpPr/>
          <p:nvPr/>
        </p:nvSpPr>
        <p:spPr>
          <a:xfrm rot="878789" flipH="1">
            <a:off x="2006034" y="2721482"/>
            <a:ext cx="209204" cy="243328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3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932563" y="4420795"/>
            <a:ext cx="277564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is 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vocabulary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symbol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language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48F2812A-8BD1-9944-AE90-804CB16DDBC8}"/>
              </a:ext>
            </a:extLst>
          </p:cNvPr>
          <p:cNvSpPr/>
          <p:nvPr/>
        </p:nvSpPr>
        <p:spPr>
          <a:xfrm rot="1111778" flipH="1">
            <a:off x="3020854" y="2629665"/>
            <a:ext cx="221059" cy="297059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8" y="4565386"/>
            <a:ext cx="87928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Symbols in the vocabulary come in two “flavors”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terminals</a:t>
            </a:r>
            <a:r>
              <a:rPr lang="en-US" sz="2800" dirty="0"/>
              <a:t> are the symbols from which strings in the language are built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3708204" y="2230660"/>
            <a:ext cx="546296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98B2C6-4ED3-3C41-B6F9-57BF608EEB94}"/>
              </a:ext>
            </a:extLst>
          </p:cNvPr>
          <p:cNvSpPr/>
          <p:nvPr/>
        </p:nvSpPr>
        <p:spPr>
          <a:xfrm>
            <a:off x="2803451" y="2662016"/>
            <a:ext cx="1231900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8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7" y="4565386"/>
            <a:ext cx="875310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Symbols in the vocabulary come in two “flavors”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non-terminals</a:t>
            </a:r>
            <a:r>
              <a:rPr lang="en-US" sz="2800" dirty="0"/>
              <a:t> are symbols used to help us form well-structured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them like abstract types, e.g., nouns, verbs, etc.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2987503" y="2249251"/>
            <a:ext cx="546296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Lexer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DDFFE-0C5C-33CB-F9D4-21C6B7AEFDEF}"/>
              </a:ext>
            </a:extLst>
          </p:cNvPr>
          <p:cNvSpPr txBox="1"/>
          <p:nvPr/>
        </p:nvSpPr>
        <p:spPr>
          <a:xfrm>
            <a:off x="1146322" y="4249080"/>
            <a:ext cx="31862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Finite state automata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84E9F-02F3-7C65-D750-71BAAD9E1262}"/>
              </a:ext>
            </a:extLst>
          </p:cNvPr>
          <p:cNvSpPr txBox="1"/>
          <p:nvPr/>
        </p:nvSpPr>
        <p:spPr>
          <a:xfrm>
            <a:off x="3321268" y="1419366"/>
            <a:ext cx="5191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think of a </a:t>
            </a:r>
            <a:r>
              <a:rPr lang="en-US" sz="2400" b="1" i="1" dirty="0" err="1"/>
              <a:t>lexer</a:t>
            </a:r>
            <a:r>
              <a:rPr lang="en-US" sz="2400" dirty="0"/>
              <a:t> as a program </a:t>
            </a:r>
          </a:p>
          <a:p>
            <a:r>
              <a:rPr lang="en-US" sz="2400" dirty="0"/>
              <a:t>that makes sure that the </a:t>
            </a:r>
            <a:r>
              <a:rPr lang="en-US" sz="2400" dirty="0" err="1"/>
              <a:t>datalog</a:t>
            </a:r>
            <a:r>
              <a:rPr lang="en-US" sz="2400" dirty="0"/>
              <a:t> program only uses acceptable patterns,</a:t>
            </a:r>
          </a:p>
          <a:p>
            <a:r>
              <a:rPr lang="en-US" sz="2400" dirty="0"/>
              <a:t>and then preps the program for parsing</a:t>
            </a:r>
          </a:p>
        </p:txBody>
      </p:sp>
    </p:spTree>
    <p:extLst>
      <p:ext uri="{BB962C8B-B14F-4D97-AF65-F5344CB8AC3E}">
        <p14:creationId xmlns:p14="http://schemas.microsoft.com/office/powerpoint/2010/main" val="1936564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8" y="4565386"/>
            <a:ext cx="60949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production says that we can turn the </a:t>
            </a:r>
            <a:r>
              <a:rPr lang="en-US" sz="2800" i="1" dirty="0"/>
              <a:t>S</a:t>
            </a:r>
            <a:r>
              <a:rPr lang="en-US" sz="2800" dirty="0"/>
              <a:t> non-terminal into a new string that is 0 followed by </a:t>
            </a:r>
            <a:r>
              <a:rPr lang="en-US" sz="2800" i="1" dirty="0"/>
              <a:t>S</a:t>
            </a:r>
            <a:r>
              <a:rPr lang="en-US" sz="2800" dirty="0"/>
              <a:t> followed by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2939952" y="3396424"/>
            <a:ext cx="1555848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58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8" y="4565386"/>
            <a:ext cx="609498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production says that we can turn the </a:t>
            </a:r>
            <a:r>
              <a:rPr lang="en-US" sz="2800" i="1" dirty="0"/>
              <a:t>S</a:t>
            </a:r>
            <a:r>
              <a:rPr lang="en-US" sz="2800" dirty="0"/>
              <a:t> non-terminal into the empty string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4059192" y="3396424"/>
            <a:ext cx="1555848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8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F7C4B-8169-4B45-8947-F81D6C7B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440" y="2310956"/>
            <a:ext cx="1727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E2240-C2E2-9143-93BE-8D4FA5E5AB60}"/>
              </a:ext>
            </a:extLst>
          </p:cNvPr>
          <p:cNvSpPr txBox="1"/>
          <p:nvPr/>
        </p:nvSpPr>
        <p:spPr>
          <a:xfrm>
            <a:off x="838200" y="4435307"/>
            <a:ext cx="875592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When two productions have the same non-terminal on the</a:t>
            </a:r>
          </a:p>
          <a:p>
            <a:r>
              <a:rPr lang="en-US" sz="2800" dirty="0"/>
              <a:t>left-hand side (LHS), we can write them on one line </a:t>
            </a:r>
          </a:p>
          <a:p>
            <a:r>
              <a:rPr lang="en-US" sz="2800" dirty="0"/>
              <a:t>separated by a vertical bar that reads as “or”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</a:t>
            </a:r>
            <a:r>
              <a:rPr lang="en-US" sz="2800" dirty="0"/>
              <a:t> can turn into </a:t>
            </a:r>
            <a:r>
              <a:rPr lang="en-US" sz="2800" i="1" dirty="0"/>
              <a:t>0S1</a:t>
            </a:r>
            <a:r>
              <a:rPr lang="en-US" sz="2800" dirty="0"/>
              <a:t> “or” into the empty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/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blipFill>
                <a:blip r:embed="rId6"/>
                <a:stretch>
                  <a:fillRect l="-27083" t="-9091" r="-16667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1BA3014-45FC-784C-8F35-A61B2A11D42B}"/>
              </a:ext>
            </a:extLst>
          </p:cNvPr>
          <p:cNvSpPr/>
          <p:nvPr/>
        </p:nvSpPr>
        <p:spPr>
          <a:xfrm>
            <a:off x="7897164" y="2102644"/>
            <a:ext cx="2923236" cy="8965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32D8AD-3177-4245-811D-EDE97DF0A6E4}"/>
              </a:ext>
            </a:extLst>
          </p:cNvPr>
          <p:cNvSpPr/>
          <p:nvPr/>
        </p:nvSpPr>
        <p:spPr>
          <a:xfrm>
            <a:off x="3072384" y="3372583"/>
            <a:ext cx="2542656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1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AC4A3-C6E6-BC1A-41BA-237A5DD7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String in the Language from a Grammar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82543-CF13-D6FD-4161-6EE2537C1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5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5E8731-8195-7B56-A147-6035B5CBFF70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grammar generates strings.</a:t>
            </a:r>
          </a:p>
          <a:p>
            <a:pPr algn="ctr"/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3E7A62-4A11-5323-C3CD-14D89F9C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79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5E8731-8195-7B56-A147-6035B5CBFF70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grammar generates strings.</a:t>
            </a:r>
          </a:p>
          <a:p>
            <a:pPr algn="ctr"/>
            <a:r>
              <a:rPr lang="en-US" sz="3200" dirty="0"/>
              <a:t>A string is derived from a grammar.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3E7A62-4A11-5323-C3CD-14D89F9C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01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Both methods start with the starting non-terminal and apply productions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8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Start with the starting non-terminal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8788400" y="1168400"/>
            <a:ext cx="1143000" cy="522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5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Choose a production to 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5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Apply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D7C1A-D4EC-7143-A20E-556DA37259EF}"/>
              </a:ext>
            </a:extLst>
          </p:cNvPr>
          <p:cNvSpPr txBox="1"/>
          <p:nvPr/>
        </p:nvSpPr>
        <p:spPr>
          <a:xfrm>
            <a:off x="3321268" y="1419366"/>
            <a:ext cx="5144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think of a </a:t>
            </a:r>
            <a:r>
              <a:rPr lang="en-US" sz="2400" b="1" dirty="0"/>
              <a:t>parser</a:t>
            </a:r>
            <a:r>
              <a:rPr lang="en-US" sz="2400" dirty="0"/>
              <a:t> as a program </a:t>
            </a:r>
          </a:p>
          <a:p>
            <a:r>
              <a:rPr lang="en-US" sz="2400" dirty="0"/>
              <a:t>that “makes sense” of the output of the</a:t>
            </a:r>
          </a:p>
          <a:p>
            <a:r>
              <a:rPr lang="en-US" sz="2400" dirty="0" err="1"/>
              <a:t>lexer</a:t>
            </a:r>
            <a:r>
              <a:rPr lang="en-US" sz="2400" dirty="0"/>
              <a:t>. If the output doesn’t match what</a:t>
            </a:r>
          </a:p>
          <a:p>
            <a:r>
              <a:rPr lang="en-US" sz="2400" dirty="0"/>
              <a:t>is allowed in </a:t>
            </a:r>
            <a:r>
              <a:rPr lang="en-US" sz="2400" dirty="0" err="1"/>
              <a:t>datalog</a:t>
            </a:r>
            <a:r>
              <a:rPr lang="en-US" sz="2400" dirty="0"/>
              <a:t>, the parse fails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7CCAB-5471-9FD2-6FE3-D08278FB03CD}"/>
              </a:ext>
            </a:extLst>
          </p:cNvPr>
          <p:cNvSpPr txBox="1"/>
          <p:nvPr/>
        </p:nvSpPr>
        <p:spPr>
          <a:xfrm>
            <a:off x="1146322" y="4249080"/>
            <a:ext cx="31862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Finite state automata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56F4F-9A03-6F0E-BD5E-E28414A7C1B5}"/>
              </a:ext>
            </a:extLst>
          </p:cNvPr>
          <p:cNvSpPr txBox="1"/>
          <p:nvPr/>
        </p:nvSpPr>
        <p:spPr>
          <a:xfrm>
            <a:off x="5412439" y="4249080"/>
            <a:ext cx="339714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Context free grammars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Stack-based machines</a:t>
            </a:r>
          </a:p>
        </p:txBody>
      </p:sp>
    </p:spTree>
    <p:extLst>
      <p:ext uri="{BB962C8B-B14F-4D97-AF65-F5344CB8AC3E}">
        <p14:creationId xmlns:p14="http://schemas.microsoft.com/office/powerpoint/2010/main" val="2328457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07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4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175000" y="2576290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36900" y="3024299"/>
            <a:ext cx="6477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9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175000" y="2576290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36900" y="3024299"/>
            <a:ext cx="6477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14EAF5-0C2D-1BE2-C22C-376C0CE98900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7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302000" y="3008892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302000" y="3008892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62300" y="3455091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6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I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302000" y="3008892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62300" y="3455091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BFCA7-3BD3-A357-76EE-AE5DF8BEA666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4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/>
              <a:t>,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/>
              <a:t>, and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/>
              <a:t> is used </a:t>
            </a:r>
            <a:r>
              <a:rPr lang="en-US" b="1" i="1" dirty="0"/>
              <a:t>in productions </a:t>
            </a:r>
            <a:r>
              <a:rPr lang="en-US" dirty="0"/>
              <a:t>to denote that the left-hand side of the arrow can be replaced with the right-hand side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0S1</a:t>
            </a:r>
            <a:r>
              <a:rPr lang="en-US" dirty="0">
                <a:cs typeface="Courier New" panose="02070309020205020404" pitchFamily="49" charset="0"/>
              </a:rPr>
              <a:t>, denotes that the nonterminal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cs typeface="Courier New" panose="02070309020205020404" pitchFamily="49" charset="0"/>
              </a:rPr>
              <a:t> may be replaced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0S1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/>
              <a:t> is used </a:t>
            </a:r>
            <a:r>
              <a:rPr lang="en-US" b="1" i="1" dirty="0"/>
              <a:t>in a derivation </a:t>
            </a:r>
            <a:r>
              <a:rPr lang="en-US" dirty="0"/>
              <a:t>to denote that the left-hand side can produce the right-hand side </a:t>
            </a:r>
            <a:r>
              <a:rPr lang="en-US" b="1" i="1" dirty="0"/>
              <a:t>in one step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0S1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00S11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used </a:t>
            </a:r>
            <a:r>
              <a:rPr lang="en-US" b="1" i="1" dirty="0"/>
              <a:t>in a derivation </a:t>
            </a:r>
            <a:r>
              <a:rPr lang="en-US" dirty="0"/>
              <a:t>to denote that the left-hand side can produce the right-hand side </a:t>
            </a:r>
            <a:r>
              <a:rPr lang="en-US" b="1" i="1" dirty="0"/>
              <a:t>in zero or more steps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0011,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0S1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00S11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0011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31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8788400" y="1168400"/>
            <a:ext cx="1143000" cy="522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Start with the starting non-terminal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A6105-D166-1DFC-0164-085144E41BB7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09272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Choose a production to 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FC240-6701-4E4E-548B-702C2979861F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0176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D7C1A-D4EC-7143-A20E-556DA37259EF}"/>
              </a:ext>
            </a:extLst>
          </p:cNvPr>
          <p:cNvSpPr txBox="1"/>
          <p:nvPr/>
        </p:nvSpPr>
        <p:spPr>
          <a:xfrm>
            <a:off x="3321268" y="1419366"/>
            <a:ext cx="5144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think of a parser as a program </a:t>
            </a:r>
          </a:p>
          <a:p>
            <a:r>
              <a:rPr lang="en-US" sz="2400" dirty="0"/>
              <a:t>that “makes sense” of the output of the</a:t>
            </a:r>
          </a:p>
          <a:p>
            <a:r>
              <a:rPr lang="en-US" sz="2400" dirty="0" err="1"/>
              <a:t>lexer</a:t>
            </a:r>
            <a:r>
              <a:rPr lang="en-US" sz="2400" dirty="0"/>
              <a:t>. If the output doesn’t match what</a:t>
            </a:r>
          </a:p>
          <a:p>
            <a:r>
              <a:rPr lang="en-US" sz="2400" dirty="0"/>
              <a:t>is allowed in </a:t>
            </a:r>
            <a:r>
              <a:rPr lang="en-US" sz="2400" dirty="0" err="1"/>
              <a:t>datalog</a:t>
            </a:r>
            <a:r>
              <a:rPr lang="en-US" sz="2400" dirty="0"/>
              <a:t>, the parse fails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A5971-9CD7-B142-9CC4-E12992D39F50}"/>
              </a:ext>
            </a:extLst>
          </p:cNvPr>
          <p:cNvSpPr txBox="1"/>
          <p:nvPr/>
        </p:nvSpPr>
        <p:spPr>
          <a:xfrm>
            <a:off x="1146322" y="4249080"/>
            <a:ext cx="31862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Finite state automata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361A8-BD86-C26F-B3B2-57EE97B4B25F}"/>
              </a:ext>
            </a:extLst>
          </p:cNvPr>
          <p:cNvSpPr txBox="1"/>
          <p:nvPr/>
        </p:nvSpPr>
        <p:spPr>
          <a:xfrm>
            <a:off x="5412439" y="4249080"/>
            <a:ext cx="339714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Context free grammars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Stack-based machines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E552A-4B6E-D10E-B63F-E5E5D1DF4981}"/>
              </a:ext>
            </a:extLst>
          </p:cNvPr>
          <p:cNvCxnSpPr/>
          <p:nvPr/>
        </p:nvCxnSpPr>
        <p:spPr>
          <a:xfrm>
            <a:off x="4362416" y="4473645"/>
            <a:ext cx="10500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EF8C35-98E9-C61D-7E82-359928AA01B5}"/>
              </a:ext>
            </a:extLst>
          </p:cNvPr>
          <p:cNvCxnSpPr>
            <a:cxnSpLocks/>
          </p:cNvCxnSpPr>
          <p:nvPr/>
        </p:nvCxnSpPr>
        <p:spPr>
          <a:xfrm>
            <a:off x="4508500" y="4841945"/>
            <a:ext cx="90393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D75110-38E4-3F9A-08BF-72FF2C88ACCF}"/>
              </a:ext>
            </a:extLst>
          </p:cNvPr>
          <p:cNvSpPr txBox="1"/>
          <p:nvPr/>
        </p:nvSpPr>
        <p:spPr>
          <a:xfrm>
            <a:off x="3570371" y="5477937"/>
            <a:ext cx="44628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strings from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Accept strings from patterns</a:t>
            </a:r>
          </a:p>
        </p:txBody>
      </p:sp>
    </p:spTree>
    <p:extLst>
      <p:ext uri="{BB962C8B-B14F-4D97-AF65-F5344CB8AC3E}">
        <p14:creationId xmlns:p14="http://schemas.microsoft.com/office/powerpoint/2010/main" val="2376845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Apply 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84BFBF-FDA3-B6BA-5F73-E020A5002ADB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414AD-79BE-A1C9-7E46-BC4F8D48110E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DD4FD-B2A0-2777-532C-EF76522DB5C3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2C46E3-F6F1-C465-BDC8-C3D915E0915B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CD9968-19FB-9AB9-55B0-7BED1FF6E939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8D28C7-A77F-909C-AD5A-EC0D6077FB10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178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81B13-1832-917B-92AE-69BEE1791B0D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C37405-E29E-065C-2DC6-AC904402EF01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102656-8E15-086F-82B6-C5ACD2973653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394862-3744-CD83-CB25-0A8A2FCB0A49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CD8BC8-703F-2CBF-A962-BAF54069F647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D990EF-61A7-7319-9BF5-CE41BAC2C237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727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B75C4-5B47-E8C8-687C-EEBBCA38041D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7B1E2-B9C6-21FD-BC22-97B8D1FE42E5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2C12DA-D143-4276-AA5D-4C859BAD18DA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F9695-9475-A037-A4E3-98EDC5D1BED8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78D383-6461-1326-1B0A-59F9AA8FCAFA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EE2145-3F62-BCED-6B0D-04677875BE07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37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4F9B9-B9C7-5921-453F-A03C213690D2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DFFF0-2083-960E-4498-48C80A0FA8AF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4448-7563-96DD-75B3-C4F585539091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66DC57-C8F4-A4F3-6A50-8DD7C2852AC4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D9461F-02C7-9CA8-8FA7-66BB3EB33083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60BB3C-0699-88A3-0A7B-D912C2CF3273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FFB1B-D8DE-60A4-617B-93251E0303DB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D7176-F47E-99C0-AEF3-8395177D3C00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D0E37A-2F8D-526B-59C4-E15E5BCD4D55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0FAFE2-B065-FF85-D952-AF105E889F32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F5BDCA-EEA6-2BCB-1C93-C93C5B696B71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8724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14EAF5-0C2D-1BE2-C22C-376C0CE98900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16044-1F40-858F-ABB3-AFEB19197061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A97AEF-FE42-8335-6EF0-CDF0DCA590DD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02FC80-56FD-D7DF-4BB3-31E502E23B27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5A6D81-0953-3462-903D-84DD8F6575C5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AFFD21-1F24-8C71-A0A9-8D8FA42C3201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C22D72-1B0B-117C-4C1C-66570D7584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20450-7B25-E945-299C-CB02152A1AFA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068AB2-9E86-23E8-0CA7-5CF49A408FAA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4222CB-43A1-7C72-D2A9-D0FFB1F0582C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BC6F7C9-F376-F4B3-3015-8F153C5231BC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A1EED-F0D0-F08B-E095-A9A2B76FDC37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2645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4B060-F481-6A3C-139C-B88DF1749BFE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84D43-81AC-8A17-38E7-F5D0B59BF603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B9F5DE-7F8A-E10D-2C8B-4F968F7A3644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0FC83C-FE2C-A705-BBCC-DF30CB43716D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F2E85C-610A-150F-D3A7-1BD880089CD6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FBA696-94BE-87CF-C6C2-C98D8652B945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70EC8-AEBE-EF96-3206-74E1705620D5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5599D-5C9E-8A5E-0F7F-F73B68BFB026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BA640C-D69A-F032-8D87-1E7586C20492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D9EE-DA69-379D-0B33-9D55AB6FB7A0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3A9051-F3EA-0294-AEE2-82E0381EAC2A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682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97A99-FB31-8D5B-FEB6-222AE271880F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58455-C2C0-7DAB-DBA1-D8CEF0893420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7B02F7-F1F6-213C-94DA-77AA4D41054E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67D1D3-A9F0-F9D3-1A01-A632BFC71D73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54687E-447B-FFF6-1418-C1D208D9476A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58448A-34A7-F4BD-D588-E856BC026BD9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7AD70E-840C-D200-7294-38F5419A3F87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D71D0-1365-C9E3-EB92-8BAF8A47CA6A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78F911-6C4C-2382-7332-723F89B60CC0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A4AED5-209B-DCEB-9EB6-0B96190EEB87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482E0-15CC-38B1-5487-4AEE1724A649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F1561E-1AB2-0999-C0C8-6743A69C7B69}"/>
              </a:ext>
            </a:extLst>
          </p:cNvPr>
          <p:cNvCxnSpPr>
            <a:cxnSpLocks/>
          </p:cNvCxnSpPr>
          <p:nvPr/>
        </p:nvCxnSpPr>
        <p:spPr>
          <a:xfrm>
            <a:off x="7180437" y="4255961"/>
            <a:ext cx="0" cy="285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22D4C1-C723-5EB5-3D6F-9823EFBF31E4}"/>
              </a:ext>
            </a:extLst>
          </p:cNvPr>
          <p:cNvSpPr txBox="1"/>
          <p:nvPr/>
        </p:nvSpPr>
        <p:spPr>
          <a:xfrm>
            <a:off x="6953423" y="451999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08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I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1BFCA7-3BD3-A357-76EE-AE5DF8BEA666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CB790-FB1D-8C09-B042-E3AB4FF513C8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51873C-1A19-E13D-3478-888951C2C485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44578-7964-8C29-837B-5D1EBF9CD72C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8AD203-DA59-1E1B-DB8B-7086663D9B08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495831-8ED3-4D11-C531-C5C72D34173D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D97605-984F-7A11-FC9B-2F1D2BF69E33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E45813-6E57-EC86-A6DC-8451DF30062B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D1B5A-42CC-B88B-2AE5-0D2CBE63E902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4A6090-48E3-34C8-6AAA-0FBFEA11C543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E16147-E652-873A-CAD9-EF293853FC4B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1981C6-63A8-2606-2D66-6D00C59B26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8D1F55-154C-07A6-1E0B-93B34485A11C}"/>
              </a:ext>
            </a:extLst>
          </p:cNvPr>
          <p:cNvCxnSpPr>
            <a:cxnSpLocks/>
          </p:cNvCxnSpPr>
          <p:nvPr/>
        </p:nvCxnSpPr>
        <p:spPr>
          <a:xfrm>
            <a:off x="7180437" y="4255961"/>
            <a:ext cx="0" cy="285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D5D20-E3CD-E330-4F2D-D983D1E5C455}"/>
              </a:ext>
            </a:extLst>
          </p:cNvPr>
          <p:cNvSpPr txBox="1"/>
          <p:nvPr/>
        </p:nvSpPr>
        <p:spPr>
          <a:xfrm>
            <a:off x="6953423" y="451999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8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or Derivation Tree: §13.1.2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4149B-91A4-EF47-80D1-6F3182E62373}"/>
              </a:ext>
            </a:extLst>
          </p:cNvPr>
          <p:cNvSpPr/>
          <p:nvPr/>
        </p:nvSpPr>
        <p:spPr>
          <a:xfrm>
            <a:off x="5398711" y="180441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FA46F-ACEF-1C45-908F-F89297B7C48F}"/>
              </a:ext>
            </a:extLst>
          </p:cNvPr>
          <p:cNvSpPr/>
          <p:nvPr/>
        </p:nvSpPr>
        <p:spPr>
          <a:xfrm>
            <a:off x="5398711" y="2444761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A2C2B-CF34-5940-B8BB-F9E986CFC8B7}"/>
              </a:ext>
            </a:extLst>
          </p:cNvPr>
          <p:cNvSpPr/>
          <p:nvPr/>
        </p:nvSpPr>
        <p:spPr>
          <a:xfrm>
            <a:off x="5398711" y="3085106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B5766-5A3D-414F-80FB-82C4D1CF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67" y="3808319"/>
            <a:ext cx="165100" cy="228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30DEFA-633A-1A40-812D-13C27C20B2EE}"/>
              </a:ext>
            </a:extLst>
          </p:cNvPr>
          <p:cNvSpPr/>
          <p:nvPr/>
        </p:nvSpPr>
        <p:spPr>
          <a:xfrm>
            <a:off x="4783015" y="308510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D8268E-1B64-6048-9F42-AF12932B06A0}"/>
              </a:ext>
            </a:extLst>
          </p:cNvPr>
          <p:cNvSpPr/>
          <p:nvPr/>
        </p:nvSpPr>
        <p:spPr>
          <a:xfrm>
            <a:off x="6014407" y="308510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5699F3-914B-D04B-B945-6F0A602771A9}"/>
              </a:ext>
            </a:extLst>
          </p:cNvPr>
          <p:cNvSpPr/>
          <p:nvPr/>
        </p:nvSpPr>
        <p:spPr>
          <a:xfrm>
            <a:off x="4167319" y="2444761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1537A-8543-9741-BD14-5E2654D16856}"/>
              </a:ext>
            </a:extLst>
          </p:cNvPr>
          <p:cNvSpPr/>
          <p:nvPr/>
        </p:nvSpPr>
        <p:spPr>
          <a:xfrm>
            <a:off x="6634387" y="244476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54AE31-F5A0-DA47-A4B3-4258491AEE17}"/>
              </a:ext>
            </a:extLst>
          </p:cNvPr>
          <p:cNvCxnSpPr>
            <a:cxnSpLocks/>
          </p:cNvCxnSpPr>
          <p:nvPr/>
        </p:nvCxnSpPr>
        <p:spPr>
          <a:xfrm flipH="1">
            <a:off x="4483211" y="2172434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8430E-4B2A-C84A-925E-E04FB44E933D}"/>
              </a:ext>
            </a:extLst>
          </p:cNvPr>
          <p:cNvCxnSpPr>
            <a:cxnSpLocks/>
          </p:cNvCxnSpPr>
          <p:nvPr/>
        </p:nvCxnSpPr>
        <p:spPr>
          <a:xfrm>
            <a:off x="5692327" y="2138722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5E1992-CE65-4243-8211-0E3903F6E7BD}"/>
              </a:ext>
            </a:extLst>
          </p:cNvPr>
          <p:cNvCxnSpPr>
            <a:cxnSpLocks/>
          </p:cNvCxnSpPr>
          <p:nvPr/>
        </p:nvCxnSpPr>
        <p:spPr>
          <a:xfrm flipH="1">
            <a:off x="5061209" y="2776154"/>
            <a:ext cx="390622" cy="402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F21962-C049-D643-AAA0-50728FCC3613}"/>
              </a:ext>
            </a:extLst>
          </p:cNvPr>
          <p:cNvCxnSpPr>
            <a:cxnSpLocks/>
          </p:cNvCxnSpPr>
          <p:nvPr/>
        </p:nvCxnSpPr>
        <p:spPr>
          <a:xfrm>
            <a:off x="5720801" y="2776154"/>
            <a:ext cx="384424" cy="402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D604E0-C240-0643-8BB4-715E4D9F37C0}"/>
              </a:ext>
            </a:extLst>
          </p:cNvPr>
          <p:cNvCxnSpPr>
            <a:cxnSpLocks/>
          </p:cNvCxnSpPr>
          <p:nvPr/>
        </p:nvCxnSpPr>
        <p:spPr>
          <a:xfrm>
            <a:off x="5583217" y="2187490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1A67D6-57FD-B84B-8D5B-05DE3D9DA275}"/>
              </a:ext>
            </a:extLst>
          </p:cNvPr>
          <p:cNvCxnSpPr>
            <a:cxnSpLocks/>
          </p:cNvCxnSpPr>
          <p:nvPr/>
        </p:nvCxnSpPr>
        <p:spPr>
          <a:xfrm>
            <a:off x="5576402" y="2836138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F83681-E8A2-5149-9AF7-B8B162D88C6C}"/>
              </a:ext>
            </a:extLst>
          </p:cNvPr>
          <p:cNvCxnSpPr>
            <a:cxnSpLocks/>
          </p:cNvCxnSpPr>
          <p:nvPr/>
        </p:nvCxnSpPr>
        <p:spPr>
          <a:xfrm>
            <a:off x="5569587" y="345338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677D21-5DC3-124B-BFC5-59907997861E}"/>
              </a:ext>
            </a:extLst>
          </p:cNvPr>
          <p:cNvSpPr/>
          <p:nvPr/>
        </p:nvSpPr>
        <p:spPr>
          <a:xfrm>
            <a:off x="8747958" y="2340509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0S1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98A06F-F414-D047-A7AF-F311228D4523}"/>
              </a:ext>
            </a:extLst>
          </p:cNvPr>
          <p:cNvSpPr/>
          <p:nvPr/>
        </p:nvSpPr>
        <p:spPr>
          <a:xfrm>
            <a:off x="8747958" y="3006433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0S1</a:t>
            </a:r>
            <a:endParaRPr lang="en-US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2D147C2-F906-D145-991A-0BD72942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811" y="3808319"/>
            <a:ext cx="838200" cy="241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822591-5813-9942-BEE3-1C30E1FA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211" y="795676"/>
            <a:ext cx="1727200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7B52-3C98-9B43-A6AE-5665DCA06A85}"/>
              </a:ext>
            </a:extLst>
          </p:cNvPr>
          <p:cNvSpPr txBox="1"/>
          <p:nvPr/>
        </p:nvSpPr>
        <p:spPr>
          <a:xfrm>
            <a:off x="1128037" y="4942115"/>
            <a:ext cx="1009571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Terminals are the leaf nodes in the tree. Where the tree </a:t>
            </a:r>
            <a:r>
              <a:rPr lang="en-US" sz="2400" i="1" dirty="0"/>
              <a:t>terminates</a:t>
            </a:r>
          </a:p>
          <a:p>
            <a:r>
              <a:rPr lang="en-US" sz="2400" dirty="0" err="1"/>
              <a:t>Nonterminals</a:t>
            </a:r>
            <a:r>
              <a:rPr lang="en-US" sz="2400" dirty="0"/>
              <a:t> are the interior nodes in the tree. The tree </a:t>
            </a:r>
            <a:r>
              <a:rPr lang="en-US" sz="2400" i="1" dirty="0"/>
              <a:t>never terminates</a:t>
            </a:r>
            <a:r>
              <a:rPr lang="en-US" sz="2400" dirty="0"/>
              <a:t> there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286067-E013-4045-9E7D-7533319E1D8B}"/>
                  </a:ext>
                </a:extLst>
              </p:cNvPr>
              <p:cNvSpPr txBox="1"/>
              <p:nvPr/>
            </p:nvSpPr>
            <p:spPr>
              <a:xfrm>
                <a:off x="10408411" y="687719"/>
                <a:ext cx="597792" cy="5539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286067-E013-4045-9E7D-7533319E1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411" y="687719"/>
                <a:ext cx="597792" cy="553998"/>
              </a:xfrm>
              <a:prstGeom prst="rect">
                <a:avLst/>
              </a:prstGeom>
              <a:blipFill>
                <a:blip r:embed="rId5"/>
                <a:stretch>
                  <a:fillRect l="-27083" t="-9091" r="-16667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93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BD2FA8-BCAC-FD87-F415-0CCC4F2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Conventions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62538-92B6-93AB-9250-6995DFA34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 bit of a pain, but you can learn them</a:t>
            </a:r>
          </a:p>
        </p:txBody>
      </p:sp>
    </p:spTree>
    <p:extLst>
      <p:ext uri="{BB962C8B-B14F-4D97-AF65-F5344CB8AC3E}">
        <p14:creationId xmlns:p14="http://schemas.microsoft.com/office/powerpoint/2010/main" val="74419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53C2A-A81B-C84B-8288-11D0D321F47B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99BBD-614B-5CF9-C532-80A11B454275}"/>
              </a:ext>
            </a:extLst>
          </p:cNvPr>
          <p:cNvSpPr txBox="1"/>
          <p:nvPr/>
        </p:nvSpPr>
        <p:spPr>
          <a:xfrm>
            <a:off x="1894043" y="2637516"/>
            <a:ext cx="3811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weird patterns?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 sequence of known patterns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75993-E6A6-FBA3-56EF-F2D6D1C3988C}"/>
              </a:ext>
            </a:extLst>
          </p:cNvPr>
          <p:cNvSpPr txBox="1"/>
          <p:nvPr/>
        </p:nvSpPr>
        <p:spPr>
          <a:xfrm>
            <a:off x="6663303" y="2637516"/>
            <a:ext cx="395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illegal syntax?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 meaning of program</a:t>
            </a:r>
          </a:p>
        </p:txBody>
      </p:sp>
    </p:spTree>
    <p:extLst>
      <p:ext uri="{BB962C8B-B14F-4D97-AF65-F5344CB8AC3E}">
        <p14:creationId xmlns:p14="http://schemas.microsoft.com/office/powerpoint/2010/main" val="37738546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(and class today)</a:t>
            </a:r>
          </a:p>
          <a:p>
            <a:pPr lvl="1"/>
            <a:r>
              <a:rPr lang="en-US" dirty="0"/>
              <a:t>Terminals are represented by lower case letters near the start of the alphabet (or by numbers) – </a:t>
            </a:r>
            <a:r>
              <a:rPr lang="en-US" i="1" dirty="0"/>
              <a:t>a, b, c, 0, 1</a:t>
            </a:r>
          </a:p>
          <a:p>
            <a:pPr lvl="1"/>
            <a:r>
              <a:rPr lang="en-US" dirty="0"/>
              <a:t>Non-terminals are represented by capital letters – </a:t>
            </a:r>
            <a:r>
              <a:rPr lang="en-US" i="1" dirty="0"/>
              <a:t>S, A, B, C</a:t>
            </a:r>
          </a:p>
          <a:p>
            <a:pPr lvl="1"/>
            <a:r>
              <a:rPr lang="en-US" dirty="0"/>
              <a:t>Lower case letters near the end of the alphabet represent “blends” of terminals and non-terminals</a:t>
            </a:r>
          </a:p>
          <a:p>
            <a:pPr lvl="2"/>
            <a:r>
              <a:rPr lang="en-US" i="1" dirty="0"/>
              <a:t>w = S, v = </a:t>
            </a:r>
            <a:r>
              <a:rPr lang="en-US" i="1" dirty="0" err="1"/>
              <a:t>aSb</a:t>
            </a:r>
            <a:r>
              <a:rPr lang="en-US" i="1" dirty="0"/>
              <a:t>, x = </a:t>
            </a:r>
            <a:r>
              <a:rPr lang="en-US" i="1" dirty="0" err="1"/>
              <a:t>aabba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3689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Backus-Naur form </a:t>
            </a:r>
          </a:p>
          <a:p>
            <a:pPr lvl="1"/>
            <a:r>
              <a:rPr lang="en-US" dirty="0"/>
              <a:t>More expressive notation </a:t>
            </a:r>
          </a:p>
          <a:p>
            <a:pPr lvl="1"/>
            <a:r>
              <a:rPr lang="en-US" b="1" i="1" dirty="0"/>
              <a:t>Read on your own – on homework</a:t>
            </a:r>
            <a:r>
              <a:rPr lang="en-US" dirty="0"/>
              <a:t>, Section 13.1.5 examples 14-15</a:t>
            </a:r>
          </a:p>
          <a:p>
            <a:pPr lvl="1"/>
            <a:r>
              <a:rPr lang="en-US" dirty="0"/>
              <a:t>&lt;nonterminal&gt;, terminals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47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2 uses all caps for terminals and mostly lower case for non-terminals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961989-663A-0F4C-BA54-32292D38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7637"/>
            <a:ext cx="10515600" cy="15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44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</p:spTree>
    <p:extLst>
      <p:ext uri="{BB962C8B-B14F-4D97-AF65-F5344CB8AC3E}">
        <p14:creationId xmlns:p14="http://schemas.microsoft.com/office/powerpoint/2010/main" val="370445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8323515" y="2137228"/>
            <a:ext cx="275261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7308340" y="668228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2873FC-8045-C84A-88BB-0BA256FD2F30}"/>
              </a:ext>
            </a:extLst>
          </p:cNvPr>
          <p:cNvSpPr/>
          <p:nvPr/>
        </p:nvSpPr>
        <p:spPr>
          <a:xfrm>
            <a:off x="5479540" y="2074357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2547689" y="2058391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21B64A-FBB2-9049-BE9A-04A768DC9520}"/>
              </a:ext>
            </a:extLst>
          </p:cNvPr>
          <p:cNvSpPr/>
          <p:nvPr/>
        </p:nvSpPr>
        <p:spPr>
          <a:xfrm>
            <a:off x="4958404" y="5632114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324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663913" y="2137228"/>
            <a:ext cx="407182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9140982" y="922531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2873FC-8045-C84A-88BB-0BA256FD2F30}"/>
              </a:ext>
            </a:extLst>
          </p:cNvPr>
          <p:cNvSpPr/>
          <p:nvPr/>
        </p:nvSpPr>
        <p:spPr>
          <a:xfrm>
            <a:off x="3512913" y="181257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89" y="181257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21B64A-FBB2-9049-BE9A-04A768DC9520}"/>
              </a:ext>
            </a:extLst>
          </p:cNvPr>
          <p:cNvSpPr/>
          <p:nvPr/>
        </p:nvSpPr>
        <p:spPr>
          <a:xfrm>
            <a:off x="3512913" y="4575518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6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488769" y="2137228"/>
            <a:ext cx="442210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  <a:p>
            <a:pPr algn="ctr"/>
            <a:r>
              <a:rPr lang="en-US" sz="2800" dirty="0"/>
              <a:t>Vocabulary: Term U Nonterm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9140982" y="478971"/>
            <a:ext cx="2030350" cy="8032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2873FC-8045-C84A-88BB-0BA256FD2F30}"/>
              </a:ext>
            </a:extLst>
          </p:cNvPr>
          <p:cNvSpPr/>
          <p:nvPr/>
        </p:nvSpPr>
        <p:spPr>
          <a:xfrm>
            <a:off x="1801368" y="1800702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89" y="181257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45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488769" y="2137228"/>
            <a:ext cx="442210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  <a:p>
            <a:pPr algn="ctr"/>
            <a:r>
              <a:rPr lang="en-US" sz="2800" dirty="0"/>
              <a:t>Vocabulary: Term U Nonterm</a:t>
            </a:r>
          </a:p>
          <a:p>
            <a:pPr algn="ctr"/>
            <a:r>
              <a:rPr lang="en-US" sz="2800" dirty="0"/>
              <a:t>Productions: turn Nonterms</a:t>
            </a:r>
          </a:p>
          <a:p>
            <a:pPr algn="ctr"/>
            <a:r>
              <a:rPr lang="en-US" sz="2800" dirty="0"/>
              <a:t>into new things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7669472" y="1469571"/>
            <a:ext cx="2987641" cy="3430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90" y="1812579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D1710-2981-7047-A02C-7070A9CBD8C7}"/>
              </a:ext>
            </a:extLst>
          </p:cNvPr>
          <p:cNvSpPr/>
          <p:nvPr/>
        </p:nvSpPr>
        <p:spPr>
          <a:xfrm>
            <a:off x="-26391" y="2648741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8F5AA7-E9D3-8C43-AC0D-4353290F9579}"/>
              </a:ext>
            </a:extLst>
          </p:cNvPr>
          <p:cNvSpPr/>
          <p:nvPr/>
        </p:nvSpPr>
        <p:spPr>
          <a:xfrm>
            <a:off x="0" y="5372208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36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488769" y="2137228"/>
            <a:ext cx="442210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  <a:p>
            <a:pPr algn="ctr"/>
            <a:r>
              <a:rPr lang="en-US" sz="2800" dirty="0"/>
              <a:t>Vocabulary: Term U Nonterm</a:t>
            </a:r>
          </a:p>
          <a:p>
            <a:pPr algn="ctr"/>
            <a:r>
              <a:rPr lang="en-US" sz="2800" dirty="0"/>
              <a:t>Productions: turn Nonterms</a:t>
            </a:r>
          </a:p>
          <a:p>
            <a:pPr algn="ctr"/>
            <a:r>
              <a:rPr lang="en-US" sz="2800" dirty="0"/>
              <a:t>into new things</a:t>
            </a:r>
          </a:p>
          <a:p>
            <a:pPr algn="ctr"/>
            <a:r>
              <a:rPr lang="en-US" sz="2800" dirty="0"/>
              <a:t>Starting non-terminal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8206002" y="1193468"/>
            <a:ext cx="2987641" cy="3430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90" y="1812579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6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2821-8612-FE67-D3EC-32E94137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come in many </a:t>
            </a:r>
            <a:r>
              <a:rPr lang="en-US" i="1" dirty="0"/>
              <a:t>flavors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FAE0-5CAB-3E75-AAE3-624607482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53C2A-A81B-C84B-8288-11D0D321F47B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</p:spTree>
    <p:extLst>
      <p:ext uri="{BB962C8B-B14F-4D97-AF65-F5344CB8AC3E}">
        <p14:creationId xmlns:p14="http://schemas.microsoft.com/office/powerpoint/2010/main" val="20743381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Grammar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Type 3 grammar = </a:t>
            </a:r>
            <a:r>
              <a:rPr lang="en-US" sz="2400" i="1" dirty="0"/>
              <a:t>regular grammar</a:t>
            </a:r>
          </a:p>
          <a:p>
            <a:pPr lvl="1"/>
            <a:r>
              <a:rPr lang="en-US" sz="2000" dirty="0"/>
              <a:t>Regular grammars generate regular languages</a:t>
            </a:r>
          </a:p>
          <a:p>
            <a:pPr lvl="1"/>
            <a:r>
              <a:rPr lang="en-US" sz="2000" dirty="0"/>
              <a:t>Regular grammars ≈ regular expressions</a:t>
            </a:r>
          </a:p>
          <a:p>
            <a:endParaRPr lang="en-US" sz="2400" dirty="0"/>
          </a:p>
          <a:p>
            <a:r>
              <a:rPr lang="en-US" sz="2400" dirty="0"/>
              <a:t>Type 2 grammar = </a:t>
            </a:r>
            <a:r>
              <a:rPr lang="en-US" sz="2400" i="1" dirty="0"/>
              <a:t>context-free grammar</a:t>
            </a:r>
          </a:p>
          <a:p>
            <a:pPr lvl="1"/>
            <a:r>
              <a:rPr lang="en-US" sz="2000" dirty="0"/>
              <a:t>More complex and cannot be generated by a regular expression</a:t>
            </a:r>
          </a:p>
          <a:p>
            <a:pPr lvl="1"/>
            <a:r>
              <a:rPr lang="en-US" sz="2000" dirty="0"/>
              <a:t>Any language generated by a regular expression can be expressed as a context-free grammar</a:t>
            </a:r>
          </a:p>
          <a:p>
            <a:pPr lvl="1"/>
            <a:endParaRPr lang="en-US" sz="2000" dirty="0"/>
          </a:p>
          <a:p>
            <a:r>
              <a:rPr lang="en-US" sz="2400" dirty="0"/>
              <a:t>Type 1 grammar = </a:t>
            </a:r>
            <a:r>
              <a:rPr lang="en-US" sz="2400" i="1" dirty="0"/>
              <a:t>context-sensitive grammar</a:t>
            </a:r>
          </a:p>
          <a:p>
            <a:pPr lvl="1"/>
            <a:r>
              <a:rPr lang="en-US" sz="2000" dirty="0"/>
              <a:t>More complex and cannot be generated by a context-free grammar</a:t>
            </a:r>
          </a:p>
          <a:p>
            <a:pPr lvl="1"/>
            <a:r>
              <a:rPr lang="en-US" sz="2000" dirty="0"/>
              <a:t>Any language generated by a context-free grammar can be expressed as a context-sensitive grammar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81844" y="2225334"/>
            <a:ext cx="1949570" cy="112216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31191" y="1328468"/>
            <a:ext cx="3050876" cy="216379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0991" y="1500838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Context-free grammars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0991" y="2442486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expressions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86136" y="284673"/>
            <a:ext cx="3769743" cy="335567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6241" y="575820"/>
            <a:ext cx="184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Context-sensitive grammars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673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: Grammar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Type 3 grammar = </a:t>
            </a:r>
            <a:r>
              <a:rPr lang="en-US" sz="2400" i="1" dirty="0"/>
              <a:t>regular grammar</a:t>
            </a:r>
          </a:p>
          <a:p>
            <a:pPr lvl="1"/>
            <a:r>
              <a:rPr lang="en-US" sz="2000" dirty="0"/>
              <a:t>Regular grammars generate regular languages</a:t>
            </a:r>
          </a:p>
          <a:p>
            <a:pPr lvl="1"/>
            <a:r>
              <a:rPr lang="en-US" sz="2000" dirty="0"/>
              <a:t>Regular grammars ≈ regular expressions</a:t>
            </a:r>
          </a:p>
          <a:p>
            <a:endParaRPr lang="en-US" sz="2400" dirty="0"/>
          </a:p>
          <a:p>
            <a:r>
              <a:rPr lang="en-US" sz="2400" dirty="0"/>
              <a:t>Type 2 grammar = </a:t>
            </a:r>
            <a:r>
              <a:rPr lang="en-US" sz="2400" i="1" dirty="0"/>
              <a:t>context-free grammar</a:t>
            </a:r>
          </a:p>
          <a:p>
            <a:pPr lvl="1"/>
            <a:r>
              <a:rPr lang="en-US" sz="2000" dirty="0"/>
              <a:t>More complex and cannot be generated by a regular expression</a:t>
            </a:r>
          </a:p>
          <a:p>
            <a:pPr lvl="1"/>
            <a:r>
              <a:rPr lang="en-US" sz="2000" dirty="0"/>
              <a:t>Any language generated by a regular expression can be expressed as a context-free grammar</a:t>
            </a:r>
          </a:p>
          <a:p>
            <a:pPr lvl="1"/>
            <a:endParaRPr lang="en-US" sz="2000" dirty="0"/>
          </a:p>
          <a:p>
            <a:r>
              <a:rPr lang="en-US" sz="2400" dirty="0"/>
              <a:t>Type 1 grammar = </a:t>
            </a:r>
            <a:r>
              <a:rPr lang="en-US" sz="2400" i="1" dirty="0"/>
              <a:t>context-sensitive grammar</a:t>
            </a:r>
          </a:p>
          <a:p>
            <a:pPr lvl="1"/>
            <a:r>
              <a:rPr lang="en-US" sz="2000" dirty="0"/>
              <a:t>More complex and cannot be generated by a context-free grammar</a:t>
            </a:r>
          </a:p>
          <a:p>
            <a:pPr lvl="1"/>
            <a:r>
              <a:rPr lang="en-US" sz="2000" dirty="0"/>
              <a:t>Any language generated by a context-free grammar can be expressed as a context-sensitive grammar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81844" y="2225334"/>
            <a:ext cx="1949570" cy="112216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31191" y="1328468"/>
            <a:ext cx="3050876" cy="216379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0991" y="1500838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Context-free grammars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0991" y="2442486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expressions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86136" y="284673"/>
            <a:ext cx="3769743" cy="335567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6241" y="575820"/>
            <a:ext cx="184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Context-sensitive grammars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F4695-F021-7D49-B99B-A3010E57A8BD}"/>
              </a:ext>
            </a:extLst>
          </p:cNvPr>
          <p:cNvSpPr txBox="1"/>
          <p:nvPr/>
        </p:nvSpPr>
        <p:spPr>
          <a:xfrm>
            <a:off x="4814647" y="1325476"/>
            <a:ext cx="269896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We’ll focus on CFGs</a:t>
            </a:r>
            <a:endParaRPr lang="en-US" dirty="0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E8A05C5-8D92-C146-AF67-7893C95068E0}"/>
              </a:ext>
            </a:extLst>
          </p:cNvPr>
          <p:cNvSpPr/>
          <p:nvPr/>
        </p:nvSpPr>
        <p:spPr>
          <a:xfrm rot="6295195">
            <a:off x="7844605" y="1473299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8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</a:t>
            </a:r>
            <a:r>
              <a:rPr lang="en-US" b="1" i="1" dirty="0"/>
              <a:t>left-hand side </a:t>
            </a:r>
            <a:r>
              <a:rPr lang="en-US" dirty="0"/>
              <a:t>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nonterminal</a:t>
            </a:r>
          </a:p>
          <a:p>
            <a:pPr lvl="1"/>
            <a:r>
              <a:rPr lang="en-US" dirty="0"/>
              <a:t>Example pattern: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6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</a:t>
            </a:r>
            <a:r>
              <a:rPr lang="en-US" b="1" i="1" dirty="0"/>
              <a:t>left-hand side </a:t>
            </a:r>
            <a:r>
              <a:rPr lang="en-US" dirty="0"/>
              <a:t>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nonterminal</a:t>
            </a:r>
          </a:p>
          <a:p>
            <a:pPr lvl="1"/>
            <a:r>
              <a:rPr lang="en-US" dirty="0"/>
              <a:t>Example pattern: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B86F8-2C33-DE4F-BCE3-E695D4D61503}"/>
              </a:ext>
            </a:extLst>
          </p:cNvPr>
          <p:cNvSpPr txBox="1"/>
          <p:nvPr/>
        </p:nvSpPr>
        <p:spPr>
          <a:xfrm>
            <a:off x="6835261" y="1272924"/>
            <a:ext cx="4518539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Remember that lower case letters near the end of the alphabet represent strings of terminals and </a:t>
            </a:r>
            <a:r>
              <a:rPr lang="en-US" sz="2400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0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left-hand side 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nonterminal</a:t>
            </a:r>
          </a:p>
          <a:p>
            <a:pPr lvl="1"/>
            <a:r>
              <a:rPr lang="en-US" dirty="0"/>
              <a:t>Example pattern: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DB3B3B8C-AFCC-EA4A-8E36-D104D31B6746}"/>
              </a:ext>
            </a:extLst>
          </p:cNvPr>
          <p:cNvSpPr/>
          <p:nvPr/>
        </p:nvSpPr>
        <p:spPr>
          <a:xfrm rot="19333278">
            <a:off x="4114182" y="3595019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15C67-CFD1-C94F-99BF-87356E6CD17E}"/>
              </a:ext>
            </a:extLst>
          </p:cNvPr>
          <p:cNvSpPr txBox="1"/>
          <p:nvPr/>
        </p:nvSpPr>
        <p:spPr>
          <a:xfrm>
            <a:off x="4620426" y="4451789"/>
            <a:ext cx="449919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LHS is always a single nonterminal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778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left-hand side 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non-terminal</a:t>
            </a:r>
          </a:p>
          <a:p>
            <a:pPr lvl="1"/>
            <a:r>
              <a:rPr lang="en-US" dirty="0"/>
              <a:t>Example pattern: </a:t>
            </a:r>
          </a:p>
          <a:p>
            <a:r>
              <a:rPr lang="en-US" i="1" dirty="0"/>
              <a:t>Context-sensitive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Allows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to contain </a:t>
            </a:r>
            <a:r>
              <a:rPr lang="en-US" i="1" dirty="0"/>
              <a:t>terminals </a:t>
            </a:r>
            <a:r>
              <a:rPr lang="en-US" dirty="0"/>
              <a:t>and </a:t>
            </a:r>
            <a:r>
              <a:rPr lang="en-US" i="1" dirty="0"/>
              <a:t>nonterminals</a:t>
            </a:r>
          </a:p>
          <a:p>
            <a:pPr lvl="1"/>
            <a:r>
              <a:rPr lang="en-US" dirty="0"/>
              <a:t>Example pattern: 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Time flies like lightening. Fruit flies like bananas.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BA7DD-2F32-7E43-9897-E7E0A625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76" y="4748294"/>
            <a:ext cx="14859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7CFB8-BC87-AD47-AB6E-C7ABC134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6" y="5124531"/>
            <a:ext cx="1435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57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left-hand side 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non-terminal</a:t>
            </a:r>
          </a:p>
          <a:p>
            <a:pPr lvl="1"/>
            <a:r>
              <a:rPr lang="en-US" dirty="0"/>
              <a:t>Example pattern: </a:t>
            </a:r>
          </a:p>
          <a:p>
            <a:r>
              <a:rPr lang="en-US" i="1" dirty="0"/>
              <a:t>Context-sensitive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Allows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to contain </a:t>
            </a:r>
            <a:r>
              <a:rPr lang="en-US" i="1" dirty="0"/>
              <a:t>terminals </a:t>
            </a:r>
            <a:r>
              <a:rPr lang="en-US" dirty="0"/>
              <a:t>and </a:t>
            </a:r>
            <a:r>
              <a:rPr lang="en-US" i="1" dirty="0"/>
              <a:t>nonterminals</a:t>
            </a:r>
          </a:p>
          <a:p>
            <a:pPr lvl="1"/>
            <a:r>
              <a:rPr lang="en-US" dirty="0"/>
              <a:t>Example pattern: 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Time flies like lightening. Fruit flies like bananas.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BA7DD-2F32-7E43-9897-E7E0A625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76" y="4748294"/>
            <a:ext cx="14859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7CFB8-BC87-AD47-AB6E-C7ABC134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6" y="5124531"/>
            <a:ext cx="1435100" cy="2413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DB3B3B8C-AFCC-EA4A-8E36-D104D31B6746}"/>
              </a:ext>
            </a:extLst>
          </p:cNvPr>
          <p:cNvSpPr/>
          <p:nvPr/>
        </p:nvSpPr>
        <p:spPr>
          <a:xfrm rot="12446166">
            <a:off x="4135992" y="3787050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15C67-CFD1-C94F-99BF-87356E6CD17E}"/>
              </a:ext>
            </a:extLst>
          </p:cNvPr>
          <p:cNvSpPr txBox="1"/>
          <p:nvPr/>
        </p:nvSpPr>
        <p:spPr>
          <a:xfrm>
            <a:off x="3846405" y="2686795"/>
            <a:ext cx="449919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LHS has at least one nonterminal and maybe multiple terminals and 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90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 are recognized by FSA</a:t>
            </a:r>
          </a:p>
          <a:p>
            <a:endParaRPr lang="en-US" dirty="0"/>
          </a:p>
          <a:p>
            <a:r>
              <a:rPr lang="en-US" dirty="0"/>
              <a:t>Context-free languages are recognized by </a:t>
            </a:r>
            <a:r>
              <a:rPr lang="en-US" i="1" dirty="0"/>
              <a:t>pushdown automata </a:t>
            </a:r>
            <a:r>
              <a:rPr lang="en-US" dirty="0"/>
              <a:t>(PDA)</a:t>
            </a:r>
          </a:p>
          <a:p>
            <a:pPr lvl="1"/>
            <a:r>
              <a:rPr lang="en-US" dirty="0"/>
              <a:t>PDA use a stack to keep track of more information</a:t>
            </a:r>
          </a:p>
          <a:p>
            <a:pPr lvl="1"/>
            <a:r>
              <a:rPr lang="en-US" dirty="0"/>
              <a:t>We’re not going to get into PDA because they use non-determinism</a:t>
            </a:r>
          </a:p>
          <a:p>
            <a:pPr lvl="1"/>
            <a:r>
              <a:rPr lang="en-US" dirty="0"/>
              <a:t>We’ll focus on using a stack along with the input</a:t>
            </a:r>
          </a:p>
        </p:txBody>
      </p:sp>
    </p:spTree>
    <p:extLst>
      <p:ext uri="{BB962C8B-B14F-4D97-AF65-F5344CB8AC3E}">
        <p14:creationId xmlns:p14="http://schemas.microsoft.com/office/powerpoint/2010/main" val="1051734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32607-61B6-9C79-F27C-CFA2EE9B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41705-2703-5213-41A5-4C89CBFAD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01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Checkout the grammar in the upper right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965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BE301-3FDE-0CBD-0233-6EE20D990136}"/>
              </a:ext>
            </a:extLst>
          </p:cNvPr>
          <p:cNvSpPr txBox="1"/>
          <p:nvPr/>
        </p:nvSpPr>
        <p:spPr>
          <a:xfrm>
            <a:off x="508764" y="5651323"/>
            <a:ext cx="315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weird patterns?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of known patterns</a:t>
            </a:r>
          </a:p>
        </p:txBody>
      </p:sp>
    </p:spTree>
    <p:extLst>
      <p:ext uri="{BB962C8B-B14F-4D97-AF65-F5344CB8AC3E}">
        <p14:creationId xmlns:p14="http://schemas.microsoft.com/office/powerpoint/2010/main" val="3110691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Checkout the grammar in the upper right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Suppose we have a partial derivation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  AB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179867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Checkout the grammar in the upper right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Suppose we have a partial derivation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  AB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Which production should I apply?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one with the A non-terminal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the one with the B non-terminal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B8E5D4DD-8130-0D41-BE8C-2B6B14D8310B}"/>
              </a:ext>
            </a:extLst>
          </p:cNvPr>
          <p:cNvSpPr/>
          <p:nvPr/>
        </p:nvSpPr>
        <p:spPr>
          <a:xfrm rot="6295195">
            <a:off x="8631674" y="674433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75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Leftmost derivations </a:t>
            </a:r>
            <a:r>
              <a:rPr lang="en-US" dirty="0"/>
              <a:t>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E0A4-8E45-784B-8A5C-4BE5B5494AD4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536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D5741-1F9F-4D42-9469-0A822212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26" y="2979166"/>
            <a:ext cx="850900" cy="24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EAC56-383F-294F-AB3E-1AD7B68EF58C}"/>
              </a:ext>
            </a:extLst>
          </p:cNvPr>
          <p:cNvSpPr/>
          <p:nvPr/>
        </p:nvSpPr>
        <p:spPr>
          <a:xfrm>
            <a:off x="8610636" y="4720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4E8440-9FAF-D043-95DD-FA28628C5481}"/>
              </a:ext>
            </a:extLst>
          </p:cNvPr>
          <p:cNvCxnSpPr>
            <a:cxnSpLocks/>
          </p:cNvCxnSpPr>
          <p:nvPr/>
        </p:nvCxnSpPr>
        <p:spPr>
          <a:xfrm>
            <a:off x="8788327" y="447194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CAEAE-C8AA-EC48-AB5C-F55E04C9E532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07C74-BD16-EECE-7960-EB30BEAD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Leftmost derivations 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221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87C4E-4E0C-AE4F-9A66-B182F2D94F12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A51AA-3F70-A74B-98AE-B001FE843CAC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FBB4D3-E1D8-9043-9394-BDB1D365AEE5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248A46-2117-5540-B639-19F16A839951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37249C-878B-1B44-8D0E-3B3C47C0B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F2622-421B-1D45-BD9E-DE4ADC054E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A7078-A7E8-434B-AC53-890484222826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EAC56-383F-294F-AB3E-1AD7B68EF58C}"/>
              </a:ext>
            </a:extLst>
          </p:cNvPr>
          <p:cNvSpPr/>
          <p:nvPr/>
        </p:nvSpPr>
        <p:spPr>
          <a:xfrm>
            <a:off x="8610636" y="4720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4E8440-9FAF-D043-95DD-FA28628C5481}"/>
              </a:ext>
            </a:extLst>
          </p:cNvPr>
          <p:cNvCxnSpPr>
            <a:cxnSpLocks/>
          </p:cNvCxnSpPr>
          <p:nvPr/>
        </p:nvCxnSpPr>
        <p:spPr>
          <a:xfrm>
            <a:off x="8788327" y="447194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7958BD-76F5-C145-AD67-804E0C503D84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2B6302-4D21-D015-AE9C-543EBEAC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Leftmost derivations 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0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87C4E-4E0C-AE4F-9A66-B182F2D94F12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A51AA-3F70-A74B-98AE-B001FE843CAC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FBB4D3-E1D8-9043-9394-BDB1D365AEE5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248A46-2117-5540-B639-19F16A839951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37249C-878B-1B44-8D0E-3B3C47C0B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F2622-421B-1D45-BD9E-DE4ADC054E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A7078-A7E8-434B-AC53-890484222826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EAC56-383F-294F-AB3E-1AD7B68EF58C}"/>
              </a:ext>
            </a:extLst>
          </p:cNvPr>
          <p:cNvSpPr/>
          <p:nvPr/>
        </p:nvSpPr>
        <p:spPr>
          <a:xfrm>
            <a:off x="8610636" y="4720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4E8440-9FAF-D043-95DD-FA28628C5481}"/>
              </a:ext>
            </a:extLst>
          </p:cNvPr>
          <p:cNvCxnSpPr>
            <a:cxnSpLocks/>
          </p:cNvCxnSpPr>
          <p:nvPr/>
        </p:nvCxnSpPr>
        <p:spPr>
          <a:xfrm>
            <a:off x="8788327" y="447194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53EB95-E98C-6C46-8938-256B1C54B16D}"/>
              </a:ext>
            </a:extLst>
          </p:cNvPr>
          <p:cNvSpPr/>
          <p:nvPr/>
        </p:nvSpPr>
        <p:spPr>
          <a:xfrm>
            <a:off x="10444740" y="5375229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2EE407-C381-1D4B-835B-5A12F8B8AC49}"/>
              </a:ext>
            </a:extLst>
          </p:cNvPr>
          <p:cNvCxnSpPr>
            <a:cxnSpLocks/>
          </p:cNvCxnSpPr>
          <p:nvPr/>
        </p:nvCxnSpPr>
        <p:spPr>
          <a:xfrm>
            <a:off x="10622431" y="5126261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541A6-BAC1-3548-B241-3647520C3A88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7C6C15-3925-61A8-0937-B5933A3D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Leftmost derivations 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060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Rightmost </a:t>
            </a:r>
            <a:r>
              <a:rPr lang="en-US" dirty="0"/>
              <a:t>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077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8CC71-68A9-5E45-B9A2-7E17C5F2D78B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B4BA9-BCDB-654C-8496-CF1DCE68F59E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6E47-D234-174D-90AB-E01D27853999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B84C4-1D21-7242-9EDD-F04D84A2346D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DBAA0A-5BD3-204D-9E21-00A932D711DA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962E3E-83B6-0DAE-E946-51E73758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53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8CC71-68A9-5E45-B9A2-7E17C5F2D78B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EE6A1-D957-0844-A203-6183BA3F8896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B4BA9-BCDB-654C-8496-CF1DCE68F59E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6E47-D234-174D-90AB-E01D27853999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B84C4-1D21-7242-9EDD-F04D84A2346D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DBAA0A-5BD3-204D-9E21-00A932D711DA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DD15B4-5FCF-9C41-9496-9B56AA6122C2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8AF33-ECC3-2C4C-9EE1-ABCFBE848A30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0C0764-9404-F145-9A0C-C15D97DB608B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90021-828C-4848-8DE1-F166CA87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995AC-A0E6-4F42-A327-1D5003A9162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38B14-D4DF-7A46-980A-5D71579FF27D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D733437-B18E-D718-B824-345E4E2E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72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8CC71-68A9-5E45-B9A2-7E17C5F2D78B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EE6A1-D957-0844-A203-6183BA3F8896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B4BA9-BCDB-654C-8496-CF1DCE68F59E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6E47-D234-174D-90AB-E01D27853999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B84C4-1D21-7242-9EDD-F04D84A2346D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DBAA0A-5BD3-204D-9E21-00A932D711DA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DD15B4-5FCF-9C41-9496-9B56AA6122C2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8AF33-ECC3-2C4C-9EE1-ABCFBE848A30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0C0764-9404-F145-9A0C-C15D97DB608B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90021-828C-4848-8DE1-F166CA87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995AC-A0E6-4F42-A327-1D5003A9162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38B14-D4DF-7A46-980A-5D71579FF27D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94901-639C-D140-93DA-EE66A6BF850E}"/>
              </a:ext>
            </a:extLst>
          </p:cNvPr>
          <p:cNvSpPr/>
          <p:nvPr/>
        </p:nvSpPr>
        <p:spPr>
          <a:xfrm>
            <a:off x="10444740" y="5375229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A6C169-3697-2B4F-9808-E1BC5052AE29}"/>
              </a:ext>
            </a:extLst>
          </p:cNvPr>
          <p:cNvCxnSpPr>
            <a:cxnSpLocks/>
          </p:cNvCxnSpPr>
          <p:nvPr/>
        </p:nvCxnSpPr>
        <p:spPr>
          <a:xfrm>
            <a:off x="10622431" y="5126261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B87E456-3BAA-93A7-7C60-D2F2A2E6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0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9694</Words>
  <Application>Microsoft Macintosh PowerPoint</Application>
  <PresentationFormat>Widescreen</PresentationFormat>
  <Paragraphs>1601</Paragraphs>
  <Slides>104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Courier New</vt:lpstr>
      <vt:lpstr>Monaco</vt:lpstr>
      <vt:lpstr>Times New Roman</vt:lpstr>
      <vt:lpstr>Office Theme</vt:lpstr>
      <vt:lpstr>Grammars</vt:lpstr>
      <vt:lpstr>Overview and Due</vt:lpstr>
      <vt:lpstr>Project 2 Overview</vt:lpstr>
      <vt:lpstr>What is a Lexer?</vt:lpstr>
      <vt:lpstr>What is a Parser?</vt:lpstr>
      <vt:lpstr>What is a Parser?</vt:lpstr>
      <vt:lpstr>Two tasks</vt:lpstr>
      <vt:lpstr>What is a Parser?</vt:lpstr>
      <vt:lpstr>What is a Parser?</vt:lpstr>
      <vt:lpstr>What is a Parser?</vt:lpstr>
      <vt:lpstr>What is a Parser?</vt:lpstr>
      <vt:lpstr>What is a Parser?</vt:lpstr>
      <vt:lpstr>Checking syntax and understanding meaning both require a grammar</vt:lpstr>
      <vt:lpstr>A Parser needs a Grammar</vt:lpstr>
      <vt:lpstr>A Parser needs a Grammar</vt:lpstr>
      <vt:lpstr>A Parser needs a Grammar</vt:lpstr>
      <vt:lpstr>A Parser needs a Grammar</vt:lpstr>
      <vt:lpstr>A Parser needs a Grammar</vt:lpstr>
      <vt:lpstr>A Parser needs a Grammar</vt:lpstr>
      <vt:lpstr>A Parser needs a Grammar</vt:lpstr>
      <vt:lpstr>Why does parsing need something more than Regular Expressions?</vt:lpstr>
      <vt:lpstr>Why Grammars and not just Regular Expressions?</vt:lpstr>
      <vt:lpstr>Why Grammars and not just Regular Expressions?</vt:lpstr>
      <vt:lpstr>Why Grammars and not just Regular Expressions?</vt:lpstr>
      <vt:lpstr>Why Grammars and not just Regular Expressions?</vt:lpstr>
      <vt:lpstr>“The Math”</vt:lpstr>
      <vt:lpstr>Definitions and Notation: Def 2 §13.1.2</vt:lpstr>
      <vt:lpstr>Definitions and Notation: Def 2 §13.1.2</vt:lpstr>
      <vt:lpstr>Definitions and Notation: Def 2 §13.1.2</vt:lpstr>
      <vt:lpstr>Definitions and Notation: Def 2 §13.1.2</vt:lpstr>
      <vt:lpstr>Definitions and Notation: Def 2 §13.1.2</vt:lpstr>
      <vt:lpstr>Definitions and Notation: Def 2 §13.1.2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Deriving a String in the Language from a Grammar</vt:lpstr>
      <vt:lpstr>PowerPoint Presentation</vt:lpstr>
      <vt:lpstr>PowerPoint Presentation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Notation: , , and *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Parse or Derivation Tree: §13.1.2</vt:lpstr>
      <vt:lpstr>Three Conventions</vt:lpstr>
      <vt:lpstr>Conventions</vt:lpstr>
      <vt:lpstr>Conventions continued</vt:lpstr>
      <vt:lpstr>Conventions continued</vt:lpstr>
      <vt:lpstr>Example</vt:lpstr>
      <vt:lpstr>Example</vt:lpstr>
      <vt:lpstr>Example</vt:lpstr>
      <vt:lpstr>Example</vt:lpstr>
      <vt:lpstr>Example</vt:lpstr>
      <vt:lpstr>Example</vt:lpstr>
      <vt:lpstr>Grammars come in many flavors</vt:lpstr>
      <vt:lpstr>Terminology: Grammar Types</vt:lpstr>
      <vt:lpstr>Terminology : Grammar Types</vt:lpstr>
      <vt:lpstr>Terminology continued</vt:lpstr>
      <vt:lpstr>Terminology continued</vt:lpstr>
      <vt:lpstr>Terminology continued</vt:lpstr>
      <vt:lpstr>Terminology continued</vt:lpstr>
      <vt:lpstr>Terminology continued</vt:lpstr>
      <vt:lpstr>Recognizers</vt:lpstr>
      <vt:lpstr>Leftmost and Rightmost derivations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Practice</vt:lpstr>
      <vt:lpstr>Practice</vt:lpstr>
      <vt:lpstr>Practice</vt:lpstr>
      <vt:lpstr>Notation Check: Which of the following is true for your grammar?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254</cp:revision>
  <dcterms:created xsi:type="dcterms:W3CDTF">2020-09-01T17:51:58Z</dcterms:created>
  <dcterms:modified xsi:type="dcterms:W3CDTF">2023-09-20T21:56:06Z</dcterms:modified>
</cp:coreProperties>
</file>