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256" r:id="rId2"/>
    <p:sldId id="418" r:id="rId3"/>
    <p:sldId id="733" r:id="rId4"/>
    <p:sldId id="614" r:id="rId5"/>
    <p:sldId id="426" r:id="rId6"/>
    <p:sldId id="616" r:id="rId7"/>
    <p:sldId id="615" r:id="rId8"/>
    <p:sldId id="748" r:id="rId9"/>
    <p:sldId id="749" r:id="rId10"/>
    <p:sldId id="747" r:id="rId11"/>
    <p:sldId id="734" r:id="rId12"/>
    <p:sldId id="696" r:id="rId13"/>
    <p:sldId id="697" r:id="rId14"/>
    <p:sldId id="698" r:id="rId15"/>
    <p:sldId id="699" r:id="rId16"/>
    <p:sldId id="701" r:id="rId17"/>
    <p:sldId id="700" r:id="rId18"/>
    <p:sldId id="618" r:id="rId19"/>
    <p:sldId id="750" r:id="rId20"/>
    <p:sldId id="619" r:id="rId21"/>
    <p:sldId id="620" r:id="rId22"/>
    <p:sldId id="621" r:id="rId23"/>
    <p:sldId id="622" r:id="rId24"/>
    <p:sldId id="623" r:id="rId25"/>
    <p:sldId id="624" r:id="rId26"/>
    <p:sldId id="613" r:id="rId27"/>
    <p:sldId id="625" r:id="rId28"/>
    <p:sldId id="443" r:id="rId29"/>
    <p:sldId id="735" r:id="rId30"/>
    <p:sldId id="287" r:id="rId31"/>
    <p:sldId id="266" r:id="rId32"/>
    <p:sldId id="751" r:id="rId33"/>
    <p:sldId id="736" r:id="rId34"/>
    <p:sldId id="752" r:id="rId35"/>
    <p:sldId id="627" r:id="rId36"/>
    <p:sldId id="628" r:id="rId37"/>
    <p:sldId id="629" r:id="rId38"/>
    <p:sldId id="630" r:id="rId39"/>
    <p:sldId id="632" r:id="rId40"/>
    <p:sldId id="633" r:id="rId41"/>
    <p:sldId id="704" r:id="rId42"/>
    <p:sldId id="705" r:id="rId43"/>
    <p:sldId id="706" r:id="rId44"/>
    <p:sldId id="707" r:id="rId45"/>
    <p:sldId id="708" r:id="rId46"/>
    <p:sldId id="710" r:id="rId47"/>
    <p:sldId id="444" r:id="rId48"/>
    <p:sldId id="754" r:id="rId49"/>
    <p:sldId id="755" r:id="rId50"/>
    <p:sldId id="756" r:id="rId51"/>
    <p:sldId id="753" r:id="rId52"/>
    <p:sldId id="634" r:id="rId53"/>
    <p:sldId id="446" r:id="rId54"/>
    <p:sldId id="447" r:id="rId55"/>
    <p:sldId id="635" r:id="rId56"/>
    <p:sldId id="737" r:id="rId57"/>
    <p:sldId id="738" r:id="rId58"/>
    <p:sldId id="739" r:id="rId59"/>
    <p:sldId id="713" r:id="rId60"/>
    <p:sldId id="715" r:id="rId61"/>
    <p:sldId id="716" r:id="rId62"/>
    <p:sldId id="740" r:id="rId63"/>
    <p:sldId id="717" r:id="rId64"/>
    <p:sldId id="714" r:id="rId65"/>
    <p:sldId id="637" r:id="rId66"/>
    <p:sldId id="757" r:id="rId67"/>
    <p:sldId id="759" r:id="rId68"/>
    <p:sldId id="760" r:id="rId69"/>
    <p:sldId id="267" r:id="rId70"/>
    <p:sldId id="741" r:id="rId71"/>
    <p:sldId id="512" r:id="rId72"/>
    <p:sldId id="511" r:id="rId73"/>
    <p:sldId id="514" r:id="rId74"/>
    <p:sldId id="515" r:id="rId75"/>
    <p:sldId id="643" r:id="rId76"/>
    <p:sldId id="516" r:id="rId77"/>
    <p:sldId id="517" r:id="rId78"/>
    <p:sldId id="518" r:id="rId79"/>
    <p:sldId id="519" r:id="rId80"/>
    <p:sldId id="520" r:id="rId81"/>
    <p:sldId id="521" r:id="rId82"/>
    <p:sldId id="761" r:id="rId83"/>
    <p:sldId id="522" r:id="rId84"/>
    <p:sldId id="445" r:id="rId85"/>
    <p:sldId id="275" r:id="rId86"/>
    <p:sldId id="276" r:id="rId87"/>
    <p:sldId id="718" r:id="rId88"/>
    <p:sldId id="590" r:id="rId89"/>
    <p:sldId id="658" r:id="rId90"/>
    <p:sldId id="659" r:id="rId91"/>
    <p:sldId id="661" r:id="rId92"/>
    <p:sldId id="662" r:id="rId93"/>
    <p:sldId id="667" r:id="rId94"/>
    <p:sldId id="762" r:id="rId95"/>
    <p:sldId id="763" r:id="rId96"/>
    <p:sldId id="767" r:id="rId97"/>
    <p:sldId id="764" r:id="rId98"/>
    <p:sldId id="765" r:id="rId99"/>
    <p:sldId id="766" r:id="rId100"/>
    <p:sldId id="588" r:id="rId101"/>
    <p:sldId id="526" r:id="rId102"/>
    <p:sldId id="597" r:id="rId103"/>
    <p:sldId id="533" r:id="rId104"/>
    <p:sldId id="535" r:id="rId105"/>
    <p:sldId id="573" r:id="rId106"/>
    <p:sldId id="598" r:id="rId107"/>
    <p:sldId id="574" r:id="rId108"/>
    <p:sldId id="575" r:id="rId109"/>
    <p:sldId id="576" r:id="rId110"/>
    <p:sldId id="577" r:id="rId111"/>
    <p:sldId id="599" r:id="rId112"/>
    <p:sldId id="600" r:id="rId113"/>
    <p:sldId id="581" r:id="rId114"/>
    <p:sldId id="601" r:id="rId115"/>
    <p:sldId id="602" r:id="rId116"/>
    <p:sldId id="603" r:id="rId117"/>
    <p:sldId id="530" r:id="rId118"/>
    <p:sldId id="531" r:id="rId119"/>
    <p:sldId id="532" r:id="rId120"/>
    <p:sldId id="538" r:id="rId121"/>
    <p:sldId id="669" r:id="rId122"/>
    <p:sldId id="542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8" autoAdjust="0"/>
    <p:restoredTop sz="94762"/>
  </p:normalViewPr>
  <p:slideViewPr>
    <p:cSldViewPr snapToGrid="0">
      <p:cViewPr varScale="1">
        <p:scale>
          <a:sx n="117" d="100"/>
          <a:sy n="117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D58F7-6472-364E-8B53-C6503A52F3D4}" type="doc">
      <dgm:prSet loTypeId="urn:microsoft.com/office/officeart/2005/8/layout/ven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E19ADB-574A-C44E-9137-86E9BB56AE24}">
      <dgm:prSet phldrT="[Text]"/>
      <dgm:spPr/>
      <dgm:t>
        <a:bodyPr/>
        <a:lstStyle/>
        <a:p>
          <a:r>
            <a:rPr lang="en-US" dirty="0"/>
            <a:t>Context Sensitive</a:t>
          </a:r>
        </a:p>
      </dgm:t>
    </dgm:pt>
    <dgm:pt modelId="{DD38B14A-956E-2E42-BE88-1A63DCF64475}" type="parTrans" cxnId="{579F90ED-0C78-B14C-BCB4-F9DFFF5869C5}">
      <dgm:prSet/>
      <dgm:spPr/>
      <dgm:t>
        <a:bodyPr/>
        <a:lstStyle/>
        <a:p>
          <a:endParaRPr lang="en-US"/>
        </a:p>
      </dgm:t>
    </dgm:pt>
    <dgm:pt modelId="{F3B60783-C55F-9E4B-954F-9E4499AC547F}" type="sibTrans" cxnId="{579F90ED-0C78-B14C-BCB4-F9DFFF5869C5}">
      <dgm:prSet/>
      <dgm:spPr/>
      <dgm:t>
        <a:bodyPr/>
        <a:lstStyle/>
        <a:p>
          <a:endParaRPr lang="en-US"/>
        </a:p>
      </dgm:t>
    </dgm:pt>
    <dgm:pt modelId="{E8E46582-64FC-4B4A-8C65-FC8D16A94FB0}">
      <dgm:prSet phldrT="[Text]"/>
      <dgm:spPr/>
      <dgm:t>
        <a:bodyPr/>
        <a:lstStyle/>
        <a:p>
          <a:r>
            <a:rPr lang="en-US" dirty="0"/>
            <a:t>Context Free</a:t>
          </a:r>
        </a:p>
      </dgm:t>
    </dgm:pt>
    <dgm:pt modelId="{787E4063-125D-8A40-BD70-0697EDE84EDF}" type="parTrans" cxnId="{A2A66856-B6B6-7444-869C-047530A2BCBE}">
      <dgm:prSet/>
      <dgm:spPr/>
      <dgm:t>
        <a:bodyPr/>
        <a:lstStyle/>
        <a:p>
          <a:endParaRPr lang="en-US"/>
        </a:p>
      </dgm:t>
    </dgm:pt>
    <dgm:pt modelId="{F96C5195-ED68-7244-BF2B-8FB168492A1D}" type="sibTrans" cxnId="{A2A66856-B6B6-7444-869C-047530A2BCBE}">
      <dgm:prSet/>
      <dgm:spPr/>
      <dgm:t>
        <a:bodyPr/>
        <a:lstStyle/>
        <a:p>
          <a:endParaRPr lang="en-US"/>
        </a:p>
      </dgm:t>
    </dgm:pt>
    <dgm:pt modelId="{DC84E22B-56BD-EC44-8C0A-1282741B10FB}">
      <dgm:prSet phldrT="[Text]"/>
      <dgm:spPr/>
      <dgm:t>
        <a:bodyPr/>
        <a:lstStyle/>
        <a:p>
          <a:r>
            <a:rPr lang="en-US" dirty="0"/>
            <a:t>LL(1)</a:t>
          </a:r>
        </a:p>
      </dgm:t>
    </dgm:pt>
    <dgm:pt modelId="{775D0E6A-F084-E948-9680-8B6F165DC564}" type="parTrans" cxnId="{000A4C7C-9B99-6248-AA81-33DFA93F44FB}">
      <dgm:prSet/>
      <dgm:spPr/>
      <dgm:t>
        <a:bodyPr/>
        <a:lstStyle/>
        <a:p>
          <a:endParaRPr lang="en-US"/>
        </a:p>
      </dgm:t>
    </dgm:pt>
    <dgm:pt modelId="{376EE075-7133-634A-AC43-7A23B3570D5D}" type="sibTrans" cxnId="{000A4C7C-9B99-6248-AA81-33DFA93F44FB}">
      <dgm:prSet/>
      <dgm:spPr/>
      <dgm:t>
        <a:bodyPr/>
        <a:lstStyle/>
        <a:p>
          <a:endParaRPr lang="en-US"/>
        </a:p>
      </dgm:t>
    </dgm:pt>
    <dgm:pt modelId="{7C265A64-A298-AB43-AAE6-C3D6855F75EA}">
      <dgm:prSet phldrT="[Text]"/>
      <dgm:spPr/>
      <dgm:t>
        <a:bodyPr/>
        <a:lstStyle/>
        <a:p>
          <a:r>
            <a:rPr lang="en-US" dirty="0"/>
            <a:t>Regular</a:t>
          </a:r>
        </a:p>
      </dgm:t>
    </dgm:pt>
    <dgm:pt modelId="{5C1EE2B4-7BFC-2F49-8412-56B6A96F46F4}" type="parTrans" cxnId="{161F4E2F-FF00-124C-AE78-D25E6CD25536}">
      <dgm:prSet/>
      <dgm:spPr/>
      <dgm:t>
        <a:bodyPr/>
        <a:lstStyle/>
        <a:p>
          <a:endParaRPr lang="en-US"/>
        </a:p>
      </dgm:t>
    </dgm:pt>
    <dgm:pt modelId="{61E11695-C2CE-D846-AD6E-45E96429E353}" type="sibTrans" cxnId="{161F4E2F-FF00-124C-AE78-D25E6CD25536}">
      <dgm:prSet/>
      <dgm:spPr/>
      <dgm:t>
        <a:bodyPr/>
        <a:lstStyle/>
        <a:p>
          <a:endParaRPr lang="en-US"/>
        </a:p>
      </dgm:t>
    </dgm:pt>
    <dgm:pt modelId="{EB62B075-CE53-C843-8FBD-F5069C173E12}" type="pres">
      <dgm:prSet presAssocID="{5F7D58F7-6472-364E-8B53-C6503A52F3D4}" presName="Name0" presStyleCnt="0">
        <dgm:presLayoutVars>
          <dgm:chMax val="7"/>
          <dgm:resizeHandles val="exact"/>
        </dgm:presLayoutVars>
      </dgm:prSet>
      <dgm:spPr/>
    </dgm:pt>
    <dgm:pt modelId="{6CE55209-ABB0-564D-A356-E0AC90FE9EFE}" type="pres">
      <dgm:prSet presAssocID="{5F7D58F7-6472-364E-8B53-C6503A52F3D4}" presName="comp1" presStyleCnt="0"/>
      <dgm:spPr/>
    </dgm:pt>
    <dgm:pt modelId="{188E114D-181E-6243-9DB9-6DAA85B32C92}" type="pres">
      <dgm:prSet presAssocID="{5F7D58F7-6472-364E-8B53-C6503A52F3D4}" presName="circle1" presStyleLbl="node1" presStyleIdx="0" presStyleCnt="4"/>
      <dgm:spPr/>
    </dgm:pt>
    <dgm:pt modelId="{302383C1-38A8-3F48-92FF-F795368CDD8C}" type="pres">
      <dgm:prSet presAssocID="{5F7D58F7-6472-364E-8B53-C6503A52F3D4}" presName="c1text" presStyleLbl="node1" presStyleIdx="0" presStyleCnt="4">
        <dgm:presLayoutVars>
          <dgm:bulletEnabled val="1"/>
        </dgm:presLayoutVars>
      </dgm:prSet>
      <dgm:spPr/>
    </dgm:pt>
    <dgm:pt modelId="{BD22AD54-05F7-3449-85CC-669E8B17743E}" type="pres">
      <dgm:prSet presAssocID="{5F7D58F7-6472-364E-8B53-C6503A52F3D4}" presName="comp2" presStyleCnt="0"/>
      <dgm:spPr/>
    </dgm:pt>
    <dgm:pt modelId="{09B775C2-2DCC-E148-BED3-5FBFAD31C995}" type="pres">
      <dgm:prSet presAssocID="{5F7D58F7-6472-364E-8B53-C6503A52F3D4}" presName="circle2" presStyleLbl="node1" presStyleIdx="1" presStyleCnt="4"/>
      <dgm:spPr/>
    </dgm:pt>
    <dgm:pt modelId="{6979927D-A6DE-3843-B85E-C0FD10F9D043}" type="pres">
      <dgm:prSet presAssocID="{5F7D58F7-6472-364E-8B53-C6503A52F3D4}" presName="c2text" presStyleLbl="node1" presStyleIdx="1" presStyleCnt="4">
        <dgm:presLayoutVars>
          <dgm:bulletEnabled val="1"/>
        </dgm:presLayoutVars>
      </dgm:prSet>
      <dgm:spPr/>
    </dgm:pt>
    <dgm:pt modelId="{B5944D90-730C-D14A-BA46-AE084B55712F}" type="pres">
      <dgm:prSet presAssocID="{5F7D58F7-6472-364E-8B53-C6503A52F3D4}" presName="comp3" presStyleCnt="0"/>
      <dgm:spPr/>
    </dgm:pt>
    <dgm:pt modelId="{E12399D9-2C74-1D45-98D1-73EE243ABD50}" type="pres">
      <dgm:prSet presAssocID="{5F7D58F7-6472-364E-8B53-C6503A52F3D4}" presName="circle3" presStyleLbl="node1" presStyleIdx="2" presStyleCnt="4"/>
      <dgm:spPr/>
    </dgm:pt>
    <dgm:pt modelId="{386D16B7-D9DC-8341-821B-F878A390D7E4}" type="pres">
      <dgm:prSet presAssocID="{5F7D58F7-6472-364E-8B53-C6503A52F3D4}" presName="c3text" presStyleLbl="node1" presStyleIdx="2" presStyleCnt="4">
        <dgm:presLayoutVars>
          <dgm:bulletEnabled val="1"/>
        </dgm:presLayoutVars>
      </dgm:prSet>
      <dgm:spPr/>
    </dgm:pt>
    <dgm:pt modelId="{8B5F6478-57B8-EB47-9848-BF38999EF048}" type="pres">
      <dgm:prSet presAssocID="{5F7D58F7-6472-364E-8B53-C6503A52F3D4}" presName="comp4" presStyleCnt="0"/>
      <dgm:spPr/>
    </dgm:pt>
    <dgm:pt modelId="{3A6408DE-0884-8449-B06E-C03200AB2FF8}" type="pres">
      <dgm:prSet presAssocID="{5F7D58F7-6472-364E-8B53-C6503A52F3D4}" presName="circle4" presStyleLbl="node1" presStyleIdx="3" presStyleCnt="4"/>
      <dgm:spPr/>
    </dgm:pt>
    <dgm:pt modelId="{6CB646DD-7744-814C-8088-E7ADE28F48E6}" type="pres">
      <dgm:prSet presAssocID="{5F7D58F7-6472-364E-8B53-C6503A52F3D4}" presName="c4text" presStyleLbl="node1" presStyleIdx="3" presStyleCnt="4">
        <dgm:presLayoutVars>
          <dgm:bulletEnabled val="1"/>
        </dgm:presLayoutVars>
      </dgm:prSet>
      <dgm:spPr/>
    </dgm:pt>
  </dgm:ptLst>
  <dgm:cxnLst>
    <dgm:cxn modelId="{66C6EF16-F9E9-8341-B77D-A4B565DEE489}" type="presOf" srcId="{E8E46582-64FC-4B4A-8C65-FC8D16A94FB0}" destId="{6979927D-A6DE-3843-B85E-C0FD10F9D043}" srcOrd="1" destOrd="0" presId="urn:microsoft.com/office/officeart/2005/8/layout/venn2"/>
    <dgm:cxn modelId="{D13C5119-EE56-DD45-9AFD-974E6029A849}" type="presOf" srcId="{3FE19ADB-574A-C44E-9137-86E9BB56AE24}" destId="{302383C1-38A8-3F48-92FF-F795368CDD8C}" srcOrd="1" destOrd="0" presId="urn:microsoft.com/office/officeart/2005/8/layout/venn2"/>
    <dgm:cxn modelId="{A1295520-0292-B649-9668-F3D103B2F8CB}" type="presOf" srcId="{5F7D58F7-6472-364E-8B53-C6503A52F3D4}" destId="{EB62B075-CE53-C843-8FBD-F5069C173E12}" srcOrd="0" destOrd="0" presId="urn:microsoft.com/office/officeart/2005/8/layout/venn2"/>
    <dgm:cxn modelId="{161F4E2F-FF00-124C-AE78-D25E6CD25536}" srcId="{5F7D58F7-6472-364E-8B53-C6503A52F3D4}" destId="{7C265A64-A298-AB43-AAE6-C3D6855F75EA}" srcOrd="3" destOrd="0" parTransId="{5C1EE2B4-7BFC-2F49-8412-56B6A96F46F4}" sibTransId="{61E11695-C2CE-D846-AD6E-45E96429E353}"/>
    <dgm:cxn modelId="{356BE13D-18AB-5146-85A6-BCC94B8C456F}" type="presOf" srcId="{DC84E22B-56BD-EC44-8C0A-1282741B10FB}" destId="{386D16B7-D9DC-8341-821B-F878A390D7E4}" srcOrd="1" destOrd="0" presId="urn:microsoft.com/office/officeart/2005/8/layout/venn2"/>
    <dgm:cxn modelId="{BFE57E46-B5D5-6A45-B9D0-24BC45769E51}" type="presOf" srcId="{7C265A64-A298-AB43-AAE6-C3D6855F75EA}" destId="{3A6408DE-0884-8449-B06E-C03200AB2FF8}" srcOrd="0" destOrd="0" presId="urn:microsoft.com/office/officeart/2005/8/layout/venn2"/>
    <dgm:cxn modelId="{A2A66856-B6B6-7444-869C-047530A2BCBE}" srcId="{5F7D58F7-6472-364E-8B53-C6503A52F3D4}" destId="{E8E46582-64FC-4B4A-8C65-FC8D16A94FB0}" srcOrd="1" destOrd="0" parTransId="{787E4063-125D-8A40-BD70-0697EDE84EDF}" sibTransId="{F96C5195-ED68-7244-BF2B-8FB168492A1D}"/>
    <dgm:cxn modelId="{EB45D677-4D21-7944-AB55-A1EF8025E2F7}" type="presOf" srcId="{3FE19ADB-574A-C44E-9137-86E9BB56AE24}" destId="{188E114D-181E-6243-9DB9-6DAA85B32C92}" srcOrd="0" destOrd="0" presId="urn:microsoft.com/office/officeart/2005/8/layout/venn2"/>
    <dgm:cxn modelId="{000A4C7C-9B99-6248-AA81-33DFA93F44FB}" srcId="{5F7D58F7-6472-364E-8B53-C6503A52F3D4}" destId="{DC84E22B-56BD-EC44-8C0A-1282741B10FB}" srcOrd="2" destOrd="0" parTransId="{775D0E6A-F084-E948-9680-8B6F165DC564}" sibTransId="{376EE075-7133-634A-AC43-7A23B3570D5D}"/>
    <dgm:cxn modelId="{060299A5-A34D-D54C-B722-1FDA1FAEDB2B}" type="presOf" srcId="{7C265A64-A298-AB43-AAE6-C3D6855F75EA}" destId="{6CB646DD-7744-814C-8088-E7ADE28F48E6}" srcOrd="1" destOrd="0" presId="urn:microsoft.com/office/officeart/2005/8/layout/venn2"/>
    <dgm:cxn modelId="{C86EF2C3-C5CC-6F4E-BA36-F71D37819157}" type="presOf" srcId="{E8E46582-64FC-4B4A-8C65-FC8D16A94FB0}" destId="{09B775C2-2DCC-E148-BED3-5FBFAD31C995}" srcOrd="0" destOrd="0" presId="urn:microsoft.com/office/officeart/2005/8/layout/venn2"/>
    <dgm:cxn modelId="{B7D9E4CB-B045-434F-991F-4FFD3277E409}" type="presOf" srcId="{DC84E22B-56BD-EC44-8C0A-1282741B10FB}" destId="{E12399D9-2C74-1D45-98D1-73EE243ABD50}" srcOrd="0" destOrd="0" presId="urn:microsoft.com/office/officeart/2005/8/layout/venn2"/>
    <dgm:cxn modelId="{579F90ED-0C78-B14C-BCB4-F9DFFF5869C5}" srcId="{5F7D58F7-6472-364E-8B53-C6503A52F3D4}" destId="{3FE19ADB-574A-C44E-9137-86E9BB56AE24}" srcOrd="0" destOrd="0" parTransId="{DD38B14A-956E-2E42-BE88-1A63DCF64475}" sibTransId="{F3B60783-C55F-9E4B-954F-9E4499AC547F}"/>
    <dgm:cxn modelId="{442D5185-F1B4-0448-AA7D-F933DF555BBA}" type="presParOf" srcId="{EB62B075-CE53-C843-8FBD-F5069C173E12}" destId="{6CE55209-ABB0-564D-A356-E0AC90FE9EFE}" srcOrd="0" destOrd="0" presId="urn:microsoft.com/office/officeart/2005/8/layout/venn2"/>
    <dgm:cxn modelId="{21FDF40C-5ED1-1F4B-9948-47E1C4CA31BA}" type="presParOf" srcId="{6CE55209-ABB0-564D-A356-E0AC90FE9EFE}" destId="{188E114D-181E-6243-9DB9-6DAA85B32C92}" srcOrd="0" destOrd="0" presId="urn:microsoft.com/office/officeart/2005/8/layout/venn2"/>
    <dgm:cxn modelId="{6985B935-04B9-7F41-93CD-DEDE162A6961}" type="presParOf" srcId="{6CE55209-ABB0-564D-A356-E0AC90FE9EFE}" destId="{302383C1-38A8-3F48-92FF-F795368CDD8C}" srcOrd="1" destOrd="0" presId="urn:microsoft.com/office/officeart/2005/8/layout/venn2"/>
    <dgm:cxn modelId="{6371C1E0-ED35-154A-A536-6FA63AAAA3A0}" type="presParOf" srcId="{EB62B075-CE53-C843-8FBD-F5069C173E12}" destId="{BD22AD54-05F7-3449-85CC-669E8B17743E}" srcOrd="1" destOrd="0" presId="urn:microsoft.com/office/officeart/2005/8/layout/venn2"/>
    <dgm:cxn modelId="{89461291-DDC8-344A-8B0A-4F5C3A134BAD}" type="presParOf" srcId="{BD22AD54-05F7-3449-85CC-669E8B17743E}" destId="{09B775C2-2DCC-E148-BED3-5FBFAD31C995}" srcOrd="0" destOrd="0" presId="urn:microsoft.com/office/officeart/2005/8/layout/venn2"/>
    <dgm:cxn modelId="{9F68BF37-2A1F-9644-A945-FB3DA1CB0530}" type="presParOf" srcId="{BD22AD54-05F7-3449-85CC-669E8B17743E}" destId="{6979927D-A6DE-3843-B85E-C0FD10F9D043}" srcOrd="1" destOrd="0" presId="urn:microsoft.com/office/officeart/2005/8/layout/venn2"/>
    <dgm:cxn modelId="{4B6F512B-5F65-0B4D-A4F6-3EEF7BB716E3}" type="presParOf" srcId="{EB62B075-CE53-C843-8FBD-F5069C173E12}" destId="{B5944D90-730C-D14A-BA46-AE084B55712F}" srcOrd="2" destOrd="0" presId="urn:microsoft.com/office/officeart/2005/8/layout/venn2"/>
    <dgm:cxn modelId="{7B4789EF-06DA-7D4A-8C54-DDF2D09257A8}" type="presParOf" srcId="{B5944D90-730C-D14A-BA46-AE084B55712F}" destId="{E12399D9-2C74-1D45-98D1-73EE243ABD50}" srcOrd="0" destOrd="0" presId="urn:microsoft.com/office/officeart/2005/8/layout/venn2"/>
    <dgm:cxn modelId="{86AB61F7-DFFD-8048-BE72-A36FFD37CE41}" type="presParOf" srcId="{B5944D90-730C-D14A-BA46-AE084B55712F}" destId="{386D16B7-D9DC-8341-821B-F878A390D7E4}" srcOrd="1" destOrd="0" presId="urn:microsoft.com/office/officeart/2005/8/layout/venn2"/>
    <dgm:cxn modelId="{D0AA94A3-86F3-1C4B-BAEA-C743A4DD4014}" type="presParOf" srcId="{EB62B075-CE53-C843-8FBD-F5069C173E12}" destId="{8B5F6478-57B8-EB47-9848-BF38999EF048}" srcOrd="3" destOrd="0" presId="urn:microsoft.com/office/officeart/2005/8/layout/venn2"/>
    <dgm:cxn modelId="{F9D05A51-817B-7F44-80A5-6C02427B267B}" type="presParOf" srcId="{8B5F6478-57B8-EB47-9848-BF38999EF048}" destId="{3A6408DE-0884-8449-B06E-C03200AB2FF8}" srcOrd="0" destOrd="0" presId="urn:microsoft.com/office/officeart/2005/8/layout/venn2"/>
    <dgm:cxn modelId="{D26BA44A-E347-B04C-B190-2040001FEA4E}" type="presParOf" srcId="{8B5F6478-57B8-EB47-9848-BF38999EF048}" destId="{6CB646DD-7744-814C-8088-E7ADE28F48E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E114D-181E-6243-9DB9-6DAA85B32C92}">
      <dsp:nvSpPr>
        <dsp:cNvPr id="0" name=""/>
        <dsp:cNvSpPr/>
      </dsp:nvSpPr>
      <dsp:spPr>
        <a:xfrm>
          <a:off x="170243" y="0"/>
          <a:ext cx="5785994" cy="5785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Context Sensitive</a:t>
          </a:r>
        </a:p>
      </dsp:txBody>
      <dsp:txXfrm>
        <a:off x="2254358" y="289299"/>
        <a:ext cx="1617763" cy="867899"/>
      </dsp:txXfrm>
    </dsp:sp>
    <dsp:sp modelId="{09B775C2-2DCC-E148-BED3-5FBFAD31C995}">
      <dsp:nvSpPr>
        <dsp:cNvPr id="0" name=""/>
        <dsp:cNvSpPr/>
      </dsp:nvSpPr>
      <dsp:spPr>
        <a:xfrm>
          <a:off x="748842" y="1157198"/>
          <a:ext cx="4628795" cy="4628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Context Free</a:t>
          </a:r>
        </a:p>
      </dsp:txBody>
      <dsp:txXfrm>
        <a:off x="2254358" y="1434926"/>
        <a:ext cx="1617763" cy="833183"/>
      </dsp:txXfrm>
    </dsp:sp>
    <dsp:sp modelId="{E12399D9-2C74-1D45-98D1-73EE243ABD50}">
      <dsp:nvSpPr>
        <dsp:cNvPr id="0" name=""/>
        <dsp:cNvSpPr/>
      </dsp:nvSpPr>
      <dsp:spPr>
        <a:xfrm>
          <a:off x="1327441" y="2314397"/>
          <a:ext cx="3471596" cy="3471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LL(1)</a:t>
          </a:r>
        </a:p>
      </dsp:txBody>
      <dsp:txXfrm>
        <a:off x="2254358" y="2574767"/>
        <a:ext cx="1617763" cy="781109"/>
      </dsp:txXfrm>
    </dsp:sp>
    <dsp:sp modelId="{3A6408DE-0884-8449-B06E-C03200AB2FF8}">
      <dsp:nvSpPr>
        <dsp:cNvPr id="0" name=""/>
        <dsp:cNvSpPr/>
      </dsp:nvSpPr>
      <dsp:spPr>
        <a:xfrm>
          <a:off x="1906041" y="3471596"/>
          <a:ext cx="2314397" cy="23143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Regular</a:t>
          </a:r>
        </a:p>
      </dsp:txBody>
      <dsp:txXfrm>
        <a:off x="2244976" y="4050195"/>
        <a:ext cx="1636526" cy="1157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4021-E8B1-4F3C-85FE-4306D3800D0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0CAA6-86ED-43B9-9F63-85ABE318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739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49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713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22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61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1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411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227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48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45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921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254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077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9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56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138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534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251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begin by pushing the starting nonterminal onto the stack. This effectually creates the root of the parse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381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looking at the top of the stack and the current input character, we can determine what production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4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on in presentation mode since animations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0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looking at the top of the stack and the current input character, we can determine what production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573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nonterminal in OEE is O, and O leads to a character in the set {+,-,*,/}. Since the input is *, I know to use the E</a:t>
            </a:r>
            <a:r>
              <a:rPr lang="en-US" dirty="0">
                <a:sym typeface="Wingdings" pitchFamily="2" charset="2"/>
              </a:rPr>
              <a:t>OEE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222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nonterminal in OEE is O, and O leads to a character in the set {+,-,*,/}. Since the input is *, I know to use the E</a:t>
            </a:r>
            <a:r>
              <a:rPr lang="en-US" dirty="0">
                <a:sym typeface="Wingdings" pitchFamily="2" charset="2"/>
              </a:rPr>
              <a:t>OEE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45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474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211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370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806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052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780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78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88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702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15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7608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321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9069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62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472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6346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7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77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74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76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56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60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540FB9-FB83-A247-88C2-292981AFF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Discussion #5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FEE662-05F7-F54D-A2CC-C2575A766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CC30E5-46D4-814D-B4E4-4C862A523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400800"/>
            <a:ext cx="2540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9541C5C-C3FE-4341-9060-4870F02C444E}" type="slidenum">
              <a:rPr lang="en-US" altLang="en-US"/>
              <a:pPr/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21232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9B5A3AA-9DEA-484B-9E3F-98A449A66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Prefix Expression Grammar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399AFD2B-A407-824E-B3BA-DC14851A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Consider the following grammar: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0DC9D1-611D-EF44-A088-A090CEF6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1"/>
            <a:ext cx="449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5AC6C69C-D3E4-C444-894B-D1617FDD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* + 2 3 4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(* (+ 2 3) 4)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(2 + 3) * 4 = 20</a:t>
            </a:r>
          </a:p>
        </p:txBody>
      </p:sp>
      <p:sp>
        <p:nvSpPr>
          <p:cNvPr id="10246" name="Rectangle 8">
            <a:extLst>
              <a:ext uri="{FF2B5EF4-FFF2-40B4-BE49-F238E27FC236}">
                <a16:creationId xmlns:a16="http://schemas.microsoft.com/office/drawing/2014/main" id="{FDA3915C-3BBA-0A47-8780-2987A4DA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* 2 + 3 4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(* 2 (+ 3 4))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2 * (3 + 4) =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C5536-D314-9249-9737-8FBD080141B8}"/>
              </a:ext>
            </a:extLst>
          </p:cNvPr>
          <p:cNvSpPr txBox="1"/>
          <p:nvPr/>
        </p:nvSpPr>
        <p:spPr>
          <a:xfrm>
            <a:off x="8467153" y="1914435"/>
            <a:ext cx="19632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 = operator</a:t>
            </a:r>
          </a:p>
          <a:p>
            <a:r>
              <a:rPr lang="en-US" sz="2400" dirty="0"/>
              <a:t>E = expression</a:t>
            </a:r>
          </a:p>
          <a:p>
            <a:r>
              <a:rPr lang="en-US" sz="2400" dirty="0"/>
              <a:t>D = digit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792A9B0-D000-FB42-89E5-3751121C9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Prefix expressions associate an operator with the next two operands.</a:t>
            </a:r>
          </a:p>
        </p:txBody>
      </p:sp>
    </p:spTree>
    <p:extLst>
      <p:ext uri="{BB962C8B-B14F-4D97-AF65-F5344CB8AC3E}">
        <p14:creationId xmlns:p14="http://schemas.microsoft.com/office/powerpoint/2010/main" val="2179424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46BFE-C300-4B4A-A459-0207EEA91A88}"/>
              </a:ext>
            </a:extLst>
          </p:cNvPr>
          <p:cNvSpPr txBox="1"/>
          <p:nvPr/>
        </p:nvSpPr>
        <p:spPr>
          <a:xfrm>
            <a:off x="765273" y="2997643"/>
            <a:ext cx="1049210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Instead of building the tree, we’ll do a leftmost derivation using a stack</a:t>
            </a:r>
          </a:p>
        </p:txBody>
      </p:sp>
      <p:sp>
        <p:nvSpPr>
          <p:cNvPr id="12" name="Text Box 148">
            <a:extLst>
              <a:ext uri="{FF2B5EF4-FFF2-40B4-BE49-F238E27FC236}">
                <a16:creationId xmlns:a16="http://schemas.microsoft.com/office/drawing/2014/main" id="{DC8A6747-63AD-1642-A21C-6BDB200F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EFEF6-2933-B647-8B97-B61D1CB05A4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7380437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AB27A-6D7A-CF43-AE9D-454AE790890F}"/>
              </a:ext>
            </a:extLst>
          </p:cNvPr>
          <p:cNvSpPr txBox="1"/>
          <p:nvPr/>
        </p:nvSpPr>
        <p:spPr>
          <a:xfrm>
            <a:off x="1338551" y="2997643"/>
            <a:ext cx="934550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Regular languages can be recognized using an FSA</a:t>
            </a:r>
          </a:p>
          <a:p>
            <a:pPr algn="ctr"/>
            <a:r>
              <a:rPr lang="en-US" sz="2800" dirty="0"/>
              <a:t>LL(1) languages can be recognized using a stack-based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68F8D-B174-B749-9F66-7CF3982428C6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7694479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8B687-9E88-774E-AD40-37B038538389}"/>
              </a:ext>
            </a:extLst>
          </p:cNvPr>
          <p:cNvSpPr txBox="1"/>
          <p:nvPr/>
        </p:nvSpPr>
        <p:spPr>
          <a:xfrm>
            <a:off x="2941192" y="2997643"/>
            <a:ext cx="614027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1: Whenever we add a nonterminal </a:t>
            </a:r>
          </a:p>
          <a:p>
            <a:pPr algn="ctr"/>
            <a:r>
              <a:rPr lang="en-US" sz="2800" dirty="0"/>
              <a:t>to the tree, we add it to the stack</a:t>
            </a:r>
          </a:p>
        </p:txBody>
      </p:sp>
      <p:sp>
        <p:nvSpPr>
          <p:cNvPr id="14" name="Text Box 148">
            <a:extLst>
              <a:ext uri="{FF2B5EF4-FFF2-40B4-BE49-F238E27FC236}">
                <a16:creationId xmlns:a16="http://schemas.microsoft.com/office/drawing/2014/main" id="{EFA4932A-D893-B844-B3A0-D095E0F9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9FAAA-8004-984D-95AF-EEBA6B798FC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5764669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F96453-4387-5F48-801A-38C47D63F855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B7E7F4-D966-D14F-96F5-47442147F50E}"/>
              </a:ext>
            </a:extLst>
          </p:cNvPr>
          <p:cNvSpPr/>
          <p:nvPr/>
        </p:nvSpPr>
        <p:spPr>
          <a:xfrm>
            <a:off x="8969587" y="1904003"/>
            <a:ext cx="549807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E9A3D-84C4-0244-A833-94B3AFBEABF9}"/>
              </a:ext>
            </a:extLst>
          </p:cNvPr>
          <p:cNvSpPr txBox="1"/>
          <p:nvPr/>
        </p:nvSpPr>
        <p:spPr>
          <a:xfrm>
            <a:off x="1064694" y="2997643"/>
            <a:ext cx="989328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2: Top of stack = left-most nonterminal in tree.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The top of the stack tells me which set of productions can be used.</a:t>
            </a:r>
          </a:p>
        </p:txBody>
      </p:sp>
      <p:sp>
        <p:nvSpPr>
          <p:cNvPr id="20" name="Text Box 148">
            <a:extLst>
              <a:ext uri="{FF2B5EF4-FFF2-40B4-BE49-F238E27FC236}">
                <a16:creationId xmlns:a16="http://schemas.microsoft.com/office/drawing/2014/main" id="{DD61AB2F-078E-604F-89C7-9E7AB42A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17BB5-144C-784E-B629-0240CA1A9429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4819264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8BA097-D991-E14E-97EA-108E51BE1FE7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5AAA7-B144-D84C-9160-BB4EEC83BFEC}"/>
              </a:ext>
            </a:extLst>
          </p:cNvPr>
          <p:cNvSpPr txBox="1"/>
          <p:nvPr/>
        </p:nvSpPr>
        <p:spPr>
          <a:xfrm>
            <a:off x="2159456" y="2997643"/>
            <a:ext cx="770377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3: The FIRST set of the RHS of productions that</a:t>
            </a:r>
          </a:p>
          <a:p>
            <a:pPr algn="ctr"/>
            <a:r>
              <a:rPr lang="en-US" sz="2800" dirty="0"/>
              <a:t>start with E tell me which production to use</a:t>
            </a:r>
          </a:p>
        </p:txBody>
      </p:sp>
      <p:sp>
        <p:nvSpPr>
          <p:cNvPr id="18" name="Text Box 148">
            <a:extLst>
              <a:ext uri="{FF2B5EF4-FFF2-40B4-BE49-F238E27FC236}">
                <a16:creationId xmlns:a16="http://schemas.microsoft.com/office/drawing/2014/main" id="{72F60580-4211-F246-97C0-23717067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EB8D9-8272-A948-A6E9-729B6E958D5A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669032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8">
            <a:extLst>
              <a:ext uri="{FF2B5EF4-FFF2-40B4-BE49-F238E27FC236}">
                <a16:creationId xmlns:a16="http://schemas.microsoft.com/office/drawing/2014/main" id="{2A6488B8-D1B5-2046-9CF0-F781247C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7" y="3048000"/>
            <a:ext cx="51456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strike="sngStrike" dirty="0"/>
              <a:t>E </a:t>
            </a:r>
            <a:r>
              <a:rPr lang="en-US" altLang="en-US" sz="2400" strike="sngStrike" dirty="0">
                <a:sym typeface="Symbol" pitchFamily="2" charset="2"/>
              </a:rPr>
              <a:t> N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E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 OEE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C83852-588E-D447-B207-1304942CD21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6542197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22BFD-2430-D04D-9D99-2527632BF101}"/>
              </a:ext>
            </a:extLst>
          </p:cNvPr>
          <p:cNvSpPr txBox="1"/>
          <p:nvPr/>
        </p:nvSpPr>
        <p:spPr>
          <a:xfrm>
            <a:off x="2194084" y="2997643"/>
            <a:ext cx="763452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4: Expand a nonterminal in the parse tree </a:t>
            </a:r>
          </a:p>
          <a:p>
            <a:pPr algn="ctr"/>
            <a:r>
              <a:rPr lang="en-US" sz="2800" dirty="0"/>
              <a:t>by popping it off the stack and replacing it with</a:t>
            </a:r>
          </a:p>
          <a:p>
            <a:pPr algn="ctr"/>
            <a:r>
              <a:rPr lang="en-US" sz="2800" dirty="0"/>
              <a:t>the right-hand side of the production being applied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7FA2F-3FAF-3D46-8830-98505583D3A9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506827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8">
            <a:extLst>
              <a:ext uri="{FF2B5EF4-FFF2-40B4-BE49-F238E27FC236}">
                <a16:creationId xmlns:a16="http://schemas.microsoft.com/office/drawing/2014/main" id="{2A6488B8-D1B5-2046-9CF0-F781247C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48">
            <a:extLst>
              <a:ext uri="{FF2B5EF4-FFF2-40B4-BE49-F238E27FC236}">
                <a16:creationId xmlns:a16="http://schemas.microsoft.com/office/drawing/2014/main" id="{E6068C12-0D14-DF4E-942B-E13F1CEFB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96B81-D585-FB46-8F87-CC49BD3B1BF5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7068132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03F3124-0D68-4647-8B51-3D2C89768D9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BBB4C8A2-E7D5-6940-9BD0-19A3DE73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7" name="Text Box 148">
            <a:extLst>
              <a:ext uri="{FF2B5EF4-FFF2-40B4-BE49-F238E27FC236}">
                <a16:creationId xmlns:a16="http://schemas.microsoft.com/office/drawing/2014/main" id="{0C109F9A-1B91-0541-A5C9-0FD3B414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75F6A-742E-7A4F-B01A-FE96AA05EB54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4610740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5ECAF263-AEF9-7547-B9DD-C59BE2F03B2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DB997163-0D44-404F-A499-D3968467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7" name="Text Box 148">
            <a:extLst>
              <a:ext uri="{FF2B5EF4-FFF2-40B4-BE49-F238E27FC236}">
                <a16:creationId xmlns:a16="http://schemas.microsoft.com/office/drawing/2014/main" id="{0B8A8448-43C1-7D4A-B71D-A581F4341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FD0EA-5B2B-6846-9B5A-C6C99EAA92F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49440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F5BB-D4F9-22B7-DC93-75CFF94A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Production Should I Use when I try to Parse a String?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3EBF4-DC2B-5308-DDFE-3DBB33A49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02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C020223F-FE15-D04B-A1FC-68F43BB5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357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32" name="Text Box 148">
            <a:extLst>
              <a:ext uri="{FF2B5EF4-FFF2-40B4-BE49-F238E27FC236}">
                <a16:creationId xmlns:a16="http://schemas.microsoft.com/office/drawing/2014/main" id="{3657D678-7E63-AB4B-9A73-870FCBB9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D9701-4CD6-8E45-8776-29718841FC29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0182790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C020223F-FE15-D04B-A1FC-68F43BB5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357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9EF2C8-ED1E-E44F-81C1-D9CFA9939B6E}"/>
              </a:ext>
            </a:extLst>
          </p:cNvPr>
          <p:cNvSpPr txBox="1"/>
          <p:nvPr/>
        </p:nvSpPr>
        <p:spPr>
          <a:xfrm>
            <a:off x="2218004" y="4562468"/>
            <a:ext cx="755367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2: Top of stack = left-most nonterminal in 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8F931-F343-794B-8E18-E01F11BF7201}"/>
              </a:ext>
            </a:extLst>
          </p:cNvPr>
          <p:cNvSpPr txBox="1"/>
          <p:nvPr/>
        </p:nvSpPr>
        <p:spPr>
          <a:xfrm>
            <a:off x="2843824" y="3605922"/>
            <a:ext cx="614027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1: Whenever we add a nonterminal </a:t>
            </a:r>
          </a:p>
          <a:p>
            <a:pPr algn="ctr"/>
            <a:r>
              <a:rPr lang="en-US" sz="2800" dirty="0"/>
              <a:t>to the tree, we add it to the stack</a:t>
            </a:r>
          </a:p>
        </p:txBody>
      </p:sp>
      <p:sp>
        <p:nvSpPr>
          <p:cNvPr id="32" name="Text Box 148">
            <a:extLst>
              <a:ext uri="{FF2B5EF4-FFF2-40B4-BE49-F238E27FC236}">
                <a16:creationId xmlns:a16="http://schemas.microsoft.com/office/drawing/2014/main" id="{0E1C7AD4-93D2-AB42-B99F-9E0699A1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A73496-3B69-4845-BD00-BF38E772188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6768075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8F931-F343-794B-8E18-E01F11BF7201}"/>
              </a:ext>
            </a:extLst>
          </p:cNvPr>
          <p:cNvSpPr txBox="1"/>
          <p:nvPr/>
        </p:nvSpPr>
        <p:spPr>
          <a:xfrm>
            <a:off x="2092056" y="3605922"/>
            <a:ext cx="764382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5: Since I’m doing a leftmost derivation, I push</a:t>
            </a:r>
          </a:p>
          <a:p>
            <a:pPr algn="ctr"/>
            <a:r>
              <a:rPr lang="en-US" sz="2800" dirty="0"/>
              <a:t>OEE onto the stack in reverse order</a:t>
            </a:r>
          </a:p>
          <a:p>
            <a:pPr algn="ctr"/>
            <a:r>
              <a:rPr lang="en-US" sz="2800" dirty="0"/>
              <a:t>push(E)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push(E)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push(O)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B913729C-A0C4-224D-B569-CBFB76BB0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645D8-9F49-1443-A6F9-520147C8190A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2664742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600200" y="5908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48">
            <a:extLst>
              <a:ext uri="{FF2B5EF4-FFF2-40B4-BE49-F238E27FC236}">
                <a16:creationId xmlns:a16="http://schemas.microsoft.com/office/drawing/2014/main" id="{26ACB720-9ED2-D54B-B3BA-B5972D80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66945"/>
            <a:ext cx="41224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  <a:endParaRPr lang="en-US" altLang="en-US" sz="2400" dirty="0">
              <a:sym typeface="Symbol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itchFamily="2" charset="2"/>
              </a:rPr>
              <a:t>   One that begins with “O”</a:t>
            </a:r>
            <a:endParaRPr lang="en-US" alt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996571-8812-404B-BDF7-A4B30475DEB1}"/>
              </a:ext>
            </a:extLst>
          </p:cNvPr>
          <p:cNvSpPr/>
          <p:nvPr/>
        </p:nvSpPr>
        <p:spPr>
          <a:xfrm>
            <a:off x="3826407" y="2874901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436D8-11B0-8942-BD11-EBFA58210F0A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6550140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600200" y="5908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48">
            <a:extLst>
              <a:ext uri="{FF2B5EF4-FFF2-40B4-BE49-F238E27FC236}">
                <a16:creationId xmlns:a16="http://schemas.microsoft.com/office/drawing/2014/main" id="{26ACB720-9ED2-D54B-B3BA-B5972D80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66944"/>
            <a:ext cx="41224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+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-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*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/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C178084E-6818-E74D-87BF-5B0243E8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C43AD-28BE-D943-B163-FE5C184C7F07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34055231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600200" y="5908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48">
            <a:extLst>
              <a:ext uri="{FF2B5EF4-FFF2-40B4-BE49-F238E27FC236}">
                <a16:creationId xmlns:a16="http://schemas.microsoft.com/office/drawing/2014/main" id="{26ACB720-9ED2-D54B-B3BA-B5972D80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66944"/>
            <a:ext cx="41224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+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-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O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 *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/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One that matches the input</a:t>
            </a:r>
          </a:p>
          <a:p>
            <a:pPr marL="342900" indent="-342900">
              <a:spcBef>
                <a:spcPct val="0"/>
              </a:spcBef>
            </a:pP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0C1197-37E6-174E-96EB-AE2841E166D6}"/>
              </a:ext>
            </a:extLst>
          </p:cNvPr>
          <p:cNvSpPr/>
          <p:nvPr/>
        </p:nvSpPr>
        <p:spPr>
          <a:xfrm>
            <a:off x="1928797" y="1893709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77D2606E-5DC9-AF42-A98E-95107650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08698E-DA93-8A49-A732-34ECA3180B6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9028115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696695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119AC58D-9A1A-064A-9F92-A16188C29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A9ABFD-27C1-D843-95A1-6F9462BB4D9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6511937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696695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19E53927-B872-2B45-AFE5-34BFC192D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6056A-45F4-194F-8806-2EABEF6F0204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77629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696695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0907BDC6-B2F3-CD45-9CF8-EDAF3B15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F37D8-B671-534A-93C8-ACF77C769550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4015237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41453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0DEB934D-D0ED-064A-8BC8-1820499F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F58A3B-A6F7-D247-97CA-58719FE06CE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14942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198C-C43A-FA49-8928-9B5926C0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 string accomplishes two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21B7-D891-8445-B34E-B3110AF6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whether the string is legal</a:t>
            </a:r>
          </a:p>
          <a:p>
            <a:pPr lvl="1"/>
            <a:r>
              <a:rPr lang="en-US" dirty="0"/>
              <a:t>Is the string in the language generated by the grammar?</a:t>
            </a:r>
          </a:p>
          <a:p>
            <a:pPr lvl="1"/>
            <a:r>
              <a:rPr lang="en-US" dirty="0"/>
              <a:t>Yes, if we can find a derivation of the string</a:t>
            </a:r>
          </a:p>
          <a:p>
            <a:endParaRPr lang="en-US" dirty="0"/>
          </a:p>
          <a:p>
            <a:r>
              <a:rPr lang="en-US" dirty="0"/>
              <a:t>Gives meaning to the string</a:t>
            </a:r>
          </a:p>
          <a:p>
            <a:pPr lvl="1"/>
            <a:r>
              <a:rPr lang="en-US" dirty="0"/>
              <a:t>Order of operations is read bottom to top, left to right</a:t>
            </a:r>
          </a:p>
          <a:p>
            <a:pPr lvl="1"/>
            <a:r>
              <a:rPr lang="en-US" dirty="0"/>
              <a:t>e.g., read lowest level left to right, then the next level,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B2D17-516A-394A-B417-F20AEA5F4D72}"/>
              </a:ext>
            </a:extLst>
          </p:cNvPr>
          <p:cNvSpPr txBox="1"/>
          <p:nvPr/>
        </p:nvSpPr>
        <p:spPr>
          <a:xfrm>
            <a:off x="1230923" y="2239108"/>
            <a:ext cx="7924800" cy="11898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058B0-A3AA-AA43-8FCE-EA5DEC577DC8}"/>
              </a:ext>
            </a:extLst>
          </p:cNvPr>
          <p:cNvSpPr txBox="1"/>
          <p:nvPr/>
        </p:nvSpPr>
        <p:spPr>
          <a:xfrm>
            <a:off x="1336430" y="4103077"/>
            <a:ext cx="7924800" cy="11898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7797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2025001" y="4037961"/>
            <a:ext cx="7708649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If the top of the stack is a terminal AND</a:t>
            </a:r>
          </a:p>
          <a:p>
            <a:pPr algn="ctr"/>
            <a:r>
              <a:rPr lang="en-US" sz="2800" dirty="0"/>
              <a:t>if that terminal matches the current input character</a:t>
            </a:r>
          </a:p>
          <a:p>
            <a:pPr algn="ctr"/>
            <a:r>
              <a:rPr lang="en-US" sz="2800" dirty="0"/>
              <a:t>then pop the stack and advance the input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A7A26-C278-9846-80CA-FE2C2F93BB0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45433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5D0EC646-A88D-7A40-8AE7-99A8C0B15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FD7DA-A7F1-3240-BBE5-3ACC025B1FA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0296126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446603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B5EEDE-21CE-E445-ACB8-1ED7DF9BEEA7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sp>
        <p:nvSpPr>
          <p:cNvPr id="32" name="Text Box 148">
            <a:extLst>
              <a:ext uri="{FF2B5EF4-FFF2-40B4-BE49-F238E27FC236}">
                <a16:creationId xmlns:a16="http://schemas.microsoft.com/office/drawing/2014/main" id="{D0B70CC3-8615-DC41-AE25-B94EC1D65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9969DA-17D6-8844-B623-9BA910E7D27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66504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198C-C43A-FA49-8928-9B5926C0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 string accomplishes two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21B7-D891-8445-B34E-B3110AF6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whether the string is legal</a:t>
            </a:r>
          </a:p>
          <a:p>
            <a:pPr lvl="1"/>
            <a:r>
              <a:rPr lang="en-US" dirty="0"/>
              <a:t>Is the string in the language generated by the grammar?</a:t>
            </a:r>
          </a:p>
          <a:p>
            <a:pPr lvl="1"/>
            <a:r>
              <a:rPr lang="en-US" dirty="0"/>
              <a:t>Yes, if we can find a derivation of the string</a:t>
            </a:r>
          </a:p>
          <a:p>
            <a:endParaRPr lang="en-US" dirty="0"/>
          </a:p>
          <a:p>
            <a:r>
              <a:rPr lang="en-US" dirty="0"/>
              <a:t>Gives meaning to the string</a:t>
            </a:r>
          </a:p>
          <a:p>
            <a:pPr lvl="1"/>
            <a:r>
              <a:rPr lang="en-US" dirty="0"/>
              <a:t>Order of operations is read bottom to top, left to right</a:t>
            </a:r>
          </a:p>
          <a:p>
            <a:pPr lvl="1"/>
            <a:r>
              <a:rPr lang="en-US" dirty="0"/>
              <a:t>e.g., read lowest level left to right, then the next level,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E0873-FB5D-5B48-9F1C-0268CCCE384B}"/>
              </a:ext>
            </a:extLst>
          </p:cNvPr>
          <p:cNvSpPr txBox="1"/>
          <p:nvPr/>
        </p:nvSpPr>
        <p:spPr>
          <a:xfrm>
            <a:off x="1336430" y="4103077"/>
            <a:ext cx="7924800" cy="11898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2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198C-C43A-FA49-8928-9B5926C0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 string accomplishes two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21B7-D891-8445-B34E-B3110AF6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whether the string is legal</a:t>
            </a:r>
          </a:p>
          <a:p>
            <a:pPr lvl="1"/>
            <a:r>
              <a:rPr lang="en-US" dirty="0"/>
              <a:t>Is the string in the language generated by the grammar?</a:t>
            </a:r>
          </a:p>
          <a:p>
            <a:pPr lvl="1"/>
            <a:r>
              <a:rPr lang="en-US" dirty="0"/>
              <a:t>Yes, if we can find a derivation of the string</a:t>
            </a:r>
          </a:p>
          <a:p>
            <a:endParaRPr lang="en-US" dirty="0"/>
          </a:p>
          <a:p>
            <a:r>
              <a:rPr lang="en-US" dirty="0"/>
              <a:t>Gives meaning to the string</a:t>
            </a:r>
          </a:p>
          <a:p>
            <a:pPr lvl="1"/>
            <a:r>
              <a:rPr lang="en-US" dirty="0"/>
              <a:t>Order of operations is read bottom to top,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7488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The parse tree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0653A05-97AA-844A-8E6B-C2EF2B6A9F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someone gives me a string and a grammar</a:t>
            </a:r>
          </a:p>
          <a:p>
            <a:r>
              <a:rPr lang="en-US" dirty="0"/>
              <a:t>I try to find a derivation tree</a:t>
            </a:r>
          </a:p>
          <a:p>
            <a:r>
              <a:rPr lang="en-US" dirty="0"/>
              <a:t>If I can, the string is legal</a:t>
            </a:r>
          </a:p>
        </p:txBody>
      </p:sp>
    </p:spTree>
    <p:extLst>
      <p:ext uri="{BB962C8B-B14F-4D97-AF65-F5344CB8AC3E}">
        <p14:creationId xmlns:p14="http://schemas.microsoft.com/office/powerpoint/2010/main" val="202464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50455901"/>
              </p:ext>
            </p:extLst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2" name="Line 120">
            <a:extLst>
              <a:ext uri="{FF2B5EF4-FFF2-40B4-BE49-F238E27FC236}">
                <a16:creationId xmlns:a16="http://schemas.microsoft.com/office/drawing/2014/main" id="{C3A5D3E7-D1F4-5F4D-BC1C-5C0405536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122">
            <a:extLst>
              <a:ext uri="{FF2B5EF4-FFF2-40B4-BE49-F238E27FC236}">
                <a16:creationId xmlns:a16="http://schemas.microsoft.com/office/drawing/2014/main" id="{F75C1AB6-FA1E-6E45-A838-1864D015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316" y="27853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144">
            <a:extLst>
              <a:ext uri="{FF2B5EF4-FFF2-40B4-BE49-F238E27FC236}">
                <a16:creationId xmlns:a16="http://schemas.microsoft.com/office/drawing/2014/main" id="{6C4C22DA-3623-714F-B86F-138B292B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The parse tree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03869-A94F-5045-AA6A-7DCDB28C5DDD}"/>
              </a:ext>
            </a:extLst>
          </p:cNvPr>
          <p:cNvSpPr/>
          <p:nvPr/>
        </p:nvSpPr>
        <p:spPr>
          <a:xfrm>
            <a:off x="3048000" y="1948542"/>
            <a:ext cx="7315200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1A8A86-8F5C-534A-8DCE-D3E10B919696}"/>
              </a:ext>
            </a:extLst>
          </p:cNvPr>
          <p:cNvSpPr/>
          <p:nvPr/>
        </p:nvSpPr>
        <p:spPr>
          <a:xfrm>
            <a:off x="4800600" y="2743201"/>
            <a:ext cx="5638800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48">
            <a:extLst>
              <a:ext uri="{FF2B5EF4-FFF2-40B4-BE49-F238E27FC236}">
                <a16:creationId xmlns:a16="http://schemas.microsoft.com/office/drawing/2014/main" id="{DB97A221-265C-FB4C-B179-B238F82F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01A5A-C0E7-1F42-A5D8-ADDC2E799292}"/>
              </a:ext>
            </a:extLst>
          </p:cNvPr>
          <p:cNvSpPr txBox="1"/>
          <p:nvPr/>
        </p:nvSpPr>
        <p:spPr>
          <a:xfrm>
            <a:off x="2490475" y="1904813"/>
            <a:ext cx="29579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string given to 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68FAA8-A788-394F-BD93-46938364D604}"/>
              </a:ext>
            </a:extLst>
          </p:cNvPr>
          <p:cNvSpPr txBox="1"/>
          <p:nvPr/>
        </p:nvSpPr>
        <p:spPr>
          <a:xfrm>
            <a:off x="4433411" y="5251105"/>
            <a:ext cx="33927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grammar given to me</a:t>
            </a:r>
          </a:p>
        </p:txBody>
      </p:sp>
    </p:spTree>
    <p:extLst>
      <p:ext uri="{BB962C8B-B14F-4D97-AF65-F5344CB8AC3E}">
        <p14:creationId xmlns:p14="http://schemas.microsoft.com/office/powerpoint/2010/main" val="411168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2" name="Line 120">
            <a:extLst>
              <a:ext uri="{FF2B5EF4-FFF2-40B4-BE49-F238E27FC236}">
                <a16:creationId xmlns:a16="http://schemas.microsoft.com/office/drawing/2014/main" id="{C3A5D3E7-D1F4-5F4D-BC1C-5C0405536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122">
            <a:extLst>
              <a:ext uri="{FF2B5EF4-FFF2-40B4-BE49-F238E27FC236}">
                <a16:creationId xmlns:a16="http://schemas.microsoft.com/office/drawing/2014/main" id="{F75C1AB6-FA1E-6E45-A838-1864D015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316" y="27853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144">
            <a:extLst>
              <a:ext uri="{FF2B5EF4-FFF2-40B4-BE49-F238E27FC236}">
                <a16:creationId xmlns:a16="http://schemas.microsoft.com/office/drawing/2014/main" id="{6C4C22DA-3623-714F-B86F-138B292B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The parse tree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03869-A94F-5045-AA6A-7DCDB28C5DDD}"/>
              </a:ext>
            </a:extLst>
          </p:cNvPr>
          <p:cNvSpPr/>
          <p:nvPr/>
        </p:nvSpPr>
        <p:spPr>
          <a:xfrm>
            <a:off x="3048000" y="1948542"/>
            <a:ext cx="7315200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1A8A86-8F5C-534A-8DCE-D3E10B919696}"/>
              </a:ext>
            </a:extLst>
          </p:cNvPr>
          <p:cNvSpPr/>
          <p:nvPr/>
        </p:nvSpPr>
        <p:spPr>
          <a:xfrm>
            <a:off x="4800600" y="2743201"/>
            <a:ext cx="5638800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48">
            <a:extLst>
              <a:ext uri="{FF2B5EF4-FFF2-40B4-BE49-F238E27FC236}">
                <a16:creationId xmlns:a16="http://schemas.microsoft.com/office/drawing/2014/main" id="{DB97A221-265C-FB4C-B179-B238F82F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5091E-853A-5643-BEF4-49055480AAB4}"/>
              </a:ext>
            </a:extLst>
          </p:cNvPr>
          <p:cNvSpPr txBox="1"/>
          <p:nvPr/>
        </p:nvSpPr>
        <p:spPr>
          <a:xfrm>
            <a:off x="2490475" y="1904813"/>
            <a:ext cx="29579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string given to 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F25A08-7E27-364C-AC7A-C1E11B190E20}"/>
              </a:ext>
            </a:extLst>
          </p:cNvPr>
          <p:cNvSpPr txBox="1"/>
          <p:nvPr/>
        </p:nvSpPr>
        <p:spPr>
          <a:xfrm>
            <a:off x="4433411" y="5251105"/>
            <a:ext cx="33927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grammar given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6D26DE-1688-F94F-8C2A-5C80D5340241}"/>
              </a:ext>
            </a:extLst>
          </p:cNvPr>
          <p:cNvSpPr txBox="1"/>
          <p:nvPr/>
        </p:nvSpPr>
        <p:spPr>
          <a:xfrm>
            <a:off x="6400800" y="1597967"/>
            <a:ext cx="32778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starting nonterminal</a:t>
            </a:r>
          </a:p>
        </p:txBody>
      </p:sp>
    </p:spTree>
    <p:extLst>
      <p:ext uri="{BB962C8B-B14F-4D97-AF65-F5344CB8AC3E}">
        <p14:creationId xmlns:p14="http://schemas.microsoft.com/office/powerpoint/2010/main" val="242579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42404615"/>
              </p:ext>
            </p:extLst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316" y="27853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144">
            <a:extLst>
              <a:ext uri="{FF2B5EF4-FFF2-40B4-BE49-F238E27FC236}">
                <a16:creationId xmlns:a16="http://schemas.microsoft.com/office/drawing/2014/main" id="{6C4C22DA-3623-714F-B86F-138B292B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A Perfect Parse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03869-A94F-5045-AA6A-7DCDB28C5DDD}"/>
              </a:ext>
            </a:extLst>
          </p:cNvPr>
          <p:cNvSpPr/>
          <p:nvPr/>
        </p:nvSpPr>
        <p:spPr>
          <a:xfrm>
            <a:off x="3048000" y="2785381"/>
            <a:ext cx="7315200" cy="2211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1A8A86-8F5C-534A-8DCE-D3E10B919696}"/>
              </a:ext>
            </a:extLst>
          </p:cNvPr>
          <p:cNvSpPr/>
          <p:nvPr/>
        </p:nvSpPr>
        <p:spPr>
          <a:xfrm>
            <a:off x="4800600" y="2743201"/>
            <a:ext cx="5638800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2" name="Line 120">
            <a:extLst>
              <a:ext uri="{FF2B5EF4-FFF2-40B4-BE49-F238E27FC236}">
                <a16:creationId xmlns:a16="http://schemas.microsoft.com/office/drawing/2014/main" id="{C3A5D3E7-D1F4-5F4D-BC1C-5C0405536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122">
            <a:extLst>
              <a:ext uri="{FF2B5EF4-FFF2-40B4-BE49-F238E27FC236}">
                <a16:creationId xmlns:a16="http://schemas.microsoft.com/office/drawing/2014/main" id="{F75C1AB6-FA1E-6E45-A838-1864D015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316" y="27853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144">
            <a:extLst>
              <a:ext uri="{FF2B5EF4-FFF2-40B4-BE49-F238E27FC236}">
                <a16:creationId xmlns:a16="http://schemas.microsoft.com/office/drawing/2014/main" id="{6C4C22DA-3623-714F-B86F-138B292B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A Perfect Parse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03869-A94F-5045-AA6A-7DCDB28C5DDD}"/>
              </a:ext>
            </a:extLst>
          </p:cNvPr>
          <p:cNvSpPr/>
          <p:nvPr/>
        </p:nvSpPr>
        <p:spPr>
          <a:xfrm>
            <a:off x="3048000" y="2785381"/>
            <a:ext cx="7315200" cy="2211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1A8A86-8F5C-534A-8DCE-D3E10B919696}"/>
              </a:ext>
            </a:extLst>
          </p:cNvPr>
          <p:cNvSpPr/>
          <p:nvPr/>
        </p:nvSpPr>
        <p:spPr>
          <a:xfrm>
            <a:off x="4800600" y="2743201"/>
            <a:ext cx="5638800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Grammars</a:t>
            </a:r>
          </a:p>
          <a:p>
            <a:pPr lvl="1"/>
            <a:r>
              <a:rPr lang="en-US" dirty="0"/>
              <a:t>Top-down parsing</a:t>
            </a:r>
          </a:p>
          <a:p>
            <a:pPr lvl="1"/>
            <a:r>
              <a:rPr lang="en-US" dirty="0"/>
              <a:t>LL(1) grammars</a:t>
            </a:r>
          </a:p>
          <a:p>
            <a:pPr lvl="1"/>
            <a:r>
              <a:rPr lang="en-US" dirty="0"/>
              <a:t>Stacks and input streams</a:t>
            </a:r>
          </a:p>
          <a:p>
            <a:pPr lvl="1"/>
            <a:r>
              <a:rPr lang="en-US" dirty="0"/>
              <a:t>FIRST sets</a:t>
            </a:r>
          </a:p>
          <a:p>
            <a:pPr lvl="1"/>
            <a:r>
              <a:rPr lang="en-US" dirty="0"/>
              <a:t>Building and using a parse table</a:t>
            </a:r>
          </a:p>
          <a:p>
            <a:r>
              <a:rPr lang="en-US" dirty="0"/>
              <a:t>Lectures this week will assume you haven’t read before class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1 due Thursday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2" name="Line 120">
            <a:extLst>
              <a:ext uri="{FF2B5EF4-FFF2-40B4-BE49-F238E27FC236}">
                <a16:creationId xmlns:a16="http://schemas.microsoft.com/office/drawing/2014/main" id="{C3A5D3E7-D1F4-5F4D-BC1C-5C0405536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122">
            <a:extLst>
              <a:ext uri="{FF2B5EF4-FFF2-40B4-BE49-F238E27FC236}">
                <a16:creationId xmlns:a16="http://schemas.microsoft.com/office/drawing/2014/main" id="{F75C1AB6-FA1E-6E45-A838-1864D015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316" y="27853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144">
            <a:extLst>
              <a:ext uri="{FF2B5EF4-FFF2-40B4-BE49-F238E27FC236}">
                <a16:creationId xmlns:a16="http://schemas.microsoft.com/office/drawing/2014/main" id="{6C4C22DA-3623-714F-B86F-138B292B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A Perfect Parse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03869-A94F-5045-AA6A-7DCDB28C5DDD}"/>
              </a:ext>
            </a:extLst>
          </p:cNvPr>
          <p:cNvSpPr/>
          <p:nvPr/>
        </p:nvSpPr>
        <p:spPr>
          <a:xfrm>
            <a:off x="3733800" y="2785381"/>
            <a:ext cx="6629399" cy="2211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1A8A86-8F5C-534A-8DCE-D3E10B919696}"/>
              </a:ext>
            </a:extLst>
          </p:cNvPr>
          <p:cNvSpPr/>
          <p:nvPr/>
        </p:nvSpPr>
        <p:spPr>
          <a:xfrm>
            <a:off x="4800600" y="2743201"/>
            <a:ext cx="5638800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49835256"/>
              </p:ext>
            </p:extLst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2" name="Line 120">
            <a:extLst>
              <a:ext uri="{FF2B5EF4-FFF2-40B4-BE49-F238E27FC236}">
                <a16:creationId xmlns:a16="http://schemas.microsoft.com/office/drawing/2014/main" id="{C3A5D3E7-D1F4-5F4D-BC1C-5C0405536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122">
            <a:extLst>
              <a:ext uri="{FF2B5EF4-FFF2-40B4-BE49-F238E27FC236}">
                <a16:creationId xmlns:a16="http://schemas.microsoft.com/office/drawing/2014/main" id="{F75C1AB6-FA1E-6E45-A838-1864D015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316" y="27853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144">
            <a:extLst>
              <a:ext uri="{FF2B5EF4-FFF2-40B4-BE49-F238E27FC236}">
                <a16:creationId xmlns:a16="http://schemas.microsoft.com/office/drawing/2014/main" id="{6C4C22DA-3623-714F-B86F-138B292B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A Perfect Parse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03869-A94F-5045-AA6A-7DCDB28C5DDD}"/>
              </a:ext>
            </a:extLst>
          </p:cNvPr>
          <p:cNvSpPr/>
          <p:nvPr/>
        </p:nvSpPr>
        <p:spPr>
          <a:xfrm>
            <a:off x="4648200" y="3581400"/>
            <a:ext cx="5714999" cy="1752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1A8A86-8F5C-534A-8DCE-D3E10B919696}"/>
              </a:ext>
            </a:extLst>
          </p:cNvPr>
          <p:cNvSpPr/>
          <p:nvPr/>
        </p:nvSpPr>
        <p:spPr>
          <a:xfrm>
            <a:off x="6259282" y="2785382"/>
            <a:ext cx="4180117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48">
            <a:extLst>
              <a:ext uri="{FF2B5EF4-FFF2-40B4-BE49-F238E27FC236}">
                <a16:creationId xmlns:a16="http://schemas.microsoft.com/office/drawing/2014/main" id="{AB260896-854D-214B-B032-62CAFEB1E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</p:spTree>
    <p:extLst>
      <p:ext uri="{BB962C8B-B14F-4D97-AF65-F5344CB8AC3E}">
        <p14:creationId xmlns:p14="http://schemas.microsoft.com/office/powerpoint/2010/main" val="164349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2" name="Line 120">
            <a:extLst>
              <a:ext uri="{FF2B5EF4-FFF2-40B4-BE49-F238E27FC236}">
                <a16:creationId xmlns:a16="http://schemas.microsoft.com/office/drawing/2014/main" id="{C3A5D3E7-D1F4-5F4D-BC1C-5C0405536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122">
            <a:extLst>
              <a:ext uri="{FF2B5EF4-FFF2-40B4-BE49-F238E27FC236}">
                <a16:creationId xmlns:a16="http://schemas.microsoft.com/office/drawing/2014/main" id="{F75C1AB6-FA1E-6E45-A838-1864D015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316" y="27853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144">
            <a:extLst>
              <a:ext uri="{FF2B5EF4-FFF2-40B4-BE49-F238E27FC236}">
                <a16:creationId xmlns:a16="http://schemas.microsoft.com/office/drawing/2014/main" id="{6C4C22DA-3623-714F-B86F-138B292B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A Perfect Parse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03869-A94F-5045-AA6A-7DCDB28C5DDD}"/>
              </a:ext>
            </a:extLst>
          </p:cNvPr>
          <p:cNvSpPr/>
          <p:nvPr/>
        </p:nvSpPr>
        <p:spPr>
          <a:xfrm>
            <a:off x="5268683" y="3581400"/>
            <a:ext cx="5094516" cy="1752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1A8A86-8F5C-534A-8DCE-D3E10B919696}"/>
              </a:ext>
            </a:extLst>
          </p:cNvPr>
          <p:cNvSpPr/>
          <p:nvPr/>
        </p:nvSpPr>
        <p:spPr>
          <a:xfrm>
            <a:off x="6259282" y="2785382"/>
            <a:ext cx="4180117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48">
            <a:extLst>
              <a:ext uri="{FF2B5EF4-FFF2-40B4-BE49-F238E27FC236}">
                <a16:creationId xmlns:a16="http://schemas.microsoft.com/office/drawing/2014/main" id="{903AA55B-7339-1C49-BB53-414445B09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</p:spTree>
    <p:extLst>
      <p:ext uri="{BB962C8B-B14F-4D97-AF65-F5344CB8AC3E}">
        <p14:creationId xmlns:p14="http://schemas.microsoft.com/office/powerpoint/2010/main" val="221216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2" name="Line 120">
            <a:extLst>
              <a:ext uri="{FF2B5EF4-FFF2-40B4-BE49-F238E27FC236}">
                <a16:creationId xmlns:a16="http://schemas.microsoft.com/office/drawing/2014/main" id="{C3A5D3E7-D1F4-5F4D-BC1C-5C0405536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122">
            <a:extLst>
              <a:ext uri="{FF2B5EF4-FFF2-40B4-BE49-F238E27FC236}">
                <a16:creationId xmlns:a16="http://schemas.microsoft.com/office/drawing/2014/main" id="{F75C1AB6-FA1E-6E45-A838-1864D015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316" y="27853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144">
            <a:extLst>
              <a:ext uri="{FF2B5EF4-FFF2-40B4-BE49-F238E27FC236}">
                <a16:creationId xmlns:a16="http://schemas.microsoft.com/office/drawing/2014/main" id="{6C4C22DA-3623-714F-B86F-138B292B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A Perfect Parse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03869-A94F-5045-AA6A-7DCDB28C5DDD}"/>
              </a:ext>
            </a:extLst>
          </p:cNvPr>
          <p:cNvSpPr/>
          <p:nvPr/>
        </p:nvSpPr>
        <p:spPr>
          <a:xfrm>
            <a:off x="5725881" y="3581400"/>
            <a:ext cx="4637317" cy="1752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1A8A86-8F5C-534A-8DCE-D3E10B919696}"/>
              </a:ext>
            </a:extLst>
          </p:cNvPr>
          <p:cNvSpPr/>
          <p:nvPr/>
        </p:nvSpPr>
        <p:spPr>
          <a:xfrm>
            <a:off x="6259282" y="2785382"/>
            <a:ext cx="4180117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33">
            <a:extLst>
              <a:ext uri="{FF2B5EF4-FFF2-40B4-BE49-F238E27FC236}">
                <a16:creationId xmlns:a16="http://schemas.microsoft.com/office/drawing/2014/main" id="{E7FA763D-ED90-A145-A7F0-8920D4C66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48">
            <a:extLst>
              <a:ext uri="{FF2B5EF4-FFF2-40B4-BE49-F238E27FC236}">
                <a16:creationId xmlns:a16="http://schemas.microsoft.com/office/drawing/2014/main" id="{81D1BA3F-8E21-9E4F-8877-6FE61F44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</p:spTree>
    <p:extLst>
      <p:ext uri="{BB962C8B-B14F-4D97-AF65-F5344CB8AC3E}">
        <p14:creationId xmlns:p14="http://schemas.microsoft.com/office/powerpoint/2010/main" val="1242708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29571446"/>
              </p:ext>
            </p:extLst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2" name="Line 120">
            <a:extLst>
              <a:ext uri="{FF2B5EF4-FFF2-40B4-BE49-F238E27FC236}">
                <a16:creationId xmlns:a16="http://schemas.microsoft.com/office/drawing/2014/main" id="{C3A5D3E7-D1F4-5F4D-BC1C-5C0405536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122">
            <a:extLst>
              <a:ext uri="{FF2B5EF4-FFF2-40B4-BE49-F238E27FC236}">
                <a16:creationId xmlns:a16="http://schemas.microsoft.com/office/drawing/2014/main" id="{F75C1AB6-FA1E-6E45-A838-1864D015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316" y="27853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3342" y="443048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A Perfect Parse Process</a:t>
            </a:r>
          </a:p>
        </p:txBody>
      </p:sp>
      <p:sp>
        <p:nvSpPr>
          <p:cNvPr id="21" name="Line 133">
            <a:extLst>
              <a:ext uri="{FF2B5EF4-FFF2-40B4-BE49-F238E27FC236}">
                <a16:creationId xmlns:a16="http://schemas.microsoft.com/office/drawing/2014/main" id="{E7FA763D-ED90-A145-A7F0-8920D4C66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3">
            <a:extLst>
              <a:ext uri="{FF2B5EF4-FFF2-40B4-BE49-F238E27FC236}">
                <a16:creationId xmlns:a16="http://schemas.microsoft.com/office/drawing/2014/main" id="{0D855040-88E8-8D45-9291-E2CA019FA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157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48">
            <a:extLst>
              <a:ext uri="{FF2B5EF4-FFF2-40B4-BE49-F238E27FC236}">
                <a16:creationId xmlns:a16="http://schemas.microsoft.com/office/drawing/2014/main" id="{28069678-1767-8740-A1DA-497902678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</p:spTree>
    <p:extLst>
      <p:ext uri="{BB962C8B-B14F-4D97-AF65-F5344CB8AC3E}">
        <p14:creationId xmlns:p14="http://schemas.microsoft.com/office/powerpoint/2010/main" val="744505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A5F92-2E5B-ED4E-9BDA-A510C4EA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always guessed the correct production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64AA7-2104-1E4A-AE10-0043F7818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guessing right isn’t feasible</a:t>
            </a:r>
          </a:p>
          <a:p>
            <a:r>
              <a:rPr lang="en-US" dirty="0"/>
              <a:t>Top down parsing systematically tries all productions, but it’s costly</a:t>
            </a:r>
          </a:p>
        </p:txBody>
      </p:sp>
    </p:spTree>
    <p:extLst>
      <p:ext uri="{BB962C8B-B14F-4D97-AF65-F5344CB8AC3E}">
        <p14:creationId xmlns:p14="http://schemas.microsoft.com/office/powerpoint/2010/main" val="79619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85AE0CAF-E842-9C44-9154-A60DFB64CCBD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64248147"/>
              </p:ext>
            </p:extLst>
          </p:nvPr>
        </p:nvGraphicFramePr>
        <p:xfrm>
          <a:off x="2209800" y="1524001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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11341" name="Line 119">
            <a:extLst>
              <a:ext uri="{FF2B5EF4-FFF2-40B4-BE49-F238E27FC236}">
                <a16:creationId xmlns:a16="http://schemas.microsoft.com/office/drawing/2014/main" id="{E5578239-3B79-914B-8240-4CF71EA321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2743200" cy="6096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2" name="Line 120">
            <a:extLst>
              <a:ext uri="{FF2B5EF4-FFF2-40B4-BE49-F238E27FC236}">
                <a16:creationId xmlns:a16="http://schemas.microsoft.com/office/drawing/2014/main" id="{C3A5D3E7-D1F4-5F4D-BC1C-5C0405536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122">
            <a:extLst>
              <a:ext uri="{FF2B5EF4-FFF2-40B4-BE49-F238E27FC236}">
                <a16:creationId xmlns:a16="http://schemas.microsoft.com/office/drawing/2014/main" id="{F75C1AB6-FA1E-6E45-A838-1864D015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81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5" name="Line 124">
            <a:extLst>
              <a:ext uri="{FF2B5EF4-FFF2-40B4-BE49-F238E27FC236}">
                <a16:creationId xmlns:a16="http://schemas.microsoft.com/office/drawing/2014/main" id="{9AABADDC-5522-DE49-B8C5-6095D39369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743200"/>
            <a:ext cx="381000" cy="4572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" name="Line 125">
            <a:extLst>
              <a:ext uri="{FF2B5EF4-FFF2-40B4-BE49-F238E27FC236}">
                <a16:creationId xmlns:a16="http://schemas.microsoft.com/office/drawing/2014/main" id="{25D68DBD-78B0-6F41-A39E-8FD7B5375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0" cy="4572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126">
            <a:extLst>
              <a:ext uri="{FF2B5EF4-FFF2-40B4-BE49-F238E27FC236}">
                <a16:creationId xmlns:a16="http://schemas.microsoft.com/office/drawing/2014/main" id="{B25FAB13-F654-0545-AE2E-D700D6192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432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8" name="Line 127">
            <a:extLst>
              <a:ext uri="{FF2B5EF4-FFF2-40B4-BE49-F238E27FC236}">
                <a16:creationId xmlns:a16="http://schemas.microsoft.com/office/drawing/2014/main" id="{E34E6150-9A7C-B74C-AE01-DF6650EE5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819400"/>
            <a:ext cx="762000" cy="4572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129">
            <a:extLst>
              <a:ext uri="{FF2B5EF4-FFF2-40B4-BE49-F238E27FC236}">
                <a16:creationId xmlns:a16="http://schemas.microsoft.com/office/drawing/2014/main" id="{7050300D-2880-E049-B845-681FE72A7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130">
            <a:extLst>
              <a:ext uri="{FF2B5EF4-FFF2-40B4-BE49-F238E27FC236}">
                <a16:creationId xmlns:a16="http://schemas.microsoft.com/office/drawing/2014/main" id="{BB9E3EC1-1A75-A545-8CC4-54F9AF3C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131">
            <a:extLst>
              <a:ext uri="{FF2B5EF4-FFF2-40B4-BE49-F238E27FC236}">
                <a16:creationId xmlns:a16="http://schemas.microsoft.com/office/drawing/2014/main" id="{B0998A6D-107A-0245-8C41-D7206B654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132">
            <a:extLst>
              <a:ext uri="{FF2B5EF4-FFF2-40B4-BE49-F238E27FC236}">
                <a16:creationId xmlns:a16="http://schemas.microsoft.com/office/drawing/2014/main" id="{A3DF5F25-C1EA-964D-A96D-49FE7FF8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133">
            <a:extLst>
              <a:ext uri="{FF2B5EF4-FFF2-40B4-BE49-F238E27FC236}">
                <a16:creationId xmlns:a16="http://schemas.microsoft.com/office/drawing/2014/main" id="{774600F9-C7AE-F140-A6A6-C76F7DF0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4" name="Line 134">
            <a:extLst>
              <a:ext uri="{FF2B5EF4-FFF2-40B4-BE49-F238E27FC236}">
                <a16:creationId xmlns:a16="http://schemas.microsoft.com/office/drawing/2014/main" id="{E0AD75AD-F5D2-1F45-A312-A26D053574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495800"/>
            <a:ext cx="0" cy="3810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5" name="Line 135">
            <a:extLst>
              <a:ext uri="{FF2B5EF4-FFF2-40B4-BE49-F238E27FC236}">
                <a16:creationId xmlns:a16="http://schemas.microsoft.com/office/drawing/2014/main" id="{21C35CE1-3FEE-F14B-99AF-F238AD834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95800"/>
            <a:ext cx="381000" cy="3810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" name="Line 136">
            <a:extLst>
              <a:ext uri="{FF2B5EF4-FFF2-40B4-BE49-F238E27FC236}">
                <a16:creationId xmlns:a16="http://schemas.microsoft.com/office/drawing/2014/main" id="{7400FE95-66CB-FE42-BCF0-591E5CFDD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95800"/>
            <a:ext cx="762000" cy="3810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7" name="Line 137">
            <a:extLst>
              <a:ext uri="{FF2B5EF4-FFF2-40B4-BE49-F238E27FC236}">
                <a16:creationId xmlns:a16="http://schemas.microsoft.com/office/drawing/2014/main" id="{CDD76856-450A-904D-A8AC-1046811F3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95800"/>
            <a:ext cx="1143000" cy="4572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138">
            <a:extLst>
              <a:ext uri="{FF2B5EF4-FFF2-40B4-BE49-F238E27FC236}">
                <a16:creationId xmlns:a16="http://schemas.microsoft.com/office/drawing/2014/main" id="{8B06478C-513E-B94E-9708-024091401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4572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9" name="Line 139">
            <a:extLst>
              <a:ext uri="{FF2B5EF4-FFF2-40B4-BE49-F238E27FC236}">
                <a16:creationId xmlns:a16="http://schemas.microsoft.com/office/drawing/2014/main" id="{B5A9B361-72B8-1B4A-8E95-7447F9847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419600"/>
            <a:ext cx="457200" cy="4572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0" name="Line 140">
            <a:extLst>
              <a:ext uri="{FF2B5EF4-FFF2-40B4-BE49-F238E27FC236}">
                <a16:creationId xmlns:a16="http://schemas.microsoft.com/office/drawing/2014/main" id="{61710149-8159-3A40-8FD4-77CCB71F7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419600"/>
            <a:ext cx="914400" cy="5334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1" name="Line 141">
            <a:extLst>
              <a:ext uri="{FF2B5EF4-FFF2-40B4-BE49-F238E27FC236}">
                <a16:creationId xmlns:a16="http://schemas.microsoft.com/office/drawing/2014/main" id="{E75E50F9-3AB0-0945-9802-0A98073A5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1295400" cy="5334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2" name="Line 142">
            <a:extLst>
              <a:ext uri="{FF2B5EF4-FFF2-40B4-BE49-F238E27FC236}">
                <a16:creationId xmlns:a16="http://schemas.microsoft.com/office/drawing/2014/main" id="{9F46783C-7BAA-2245-A417-C117F60CB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343400"/>
            <a:ext cx="1676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143">
            <a:extLst>
              <a:ext uri="{FF2B5EF4-FFF2-40B4-BE49-F238E27FC236}">
                <a16:creationId xmlns:a16="http://schemas.microsoft.com/office/drawing/2014/main" id="{56C76FCE-6AA1-6142-8C21-F771689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144">
            <a:extLst>
              <a:ext uri="{FF2B5EF4-FFF2-40B4-BE49-F238E27FC236}">
                <a16:creationId xmlns:a16="http://schemas.microsoft.com/office/drawing/2014/main" id="{6C4C22DA-3623-714F-B86F-138B292B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145">
            <a:extLst>
              <a:ext uri="{FF2B5EF4-FFF2-40B4-BE49-F238E27FC236}">
                <a16:creationId xmlns:a16="http://schemas.microsoft.com/office/drawing/2014/main" id="{A41AF687-5241-FC4E-9158-7EE7CB3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81400"/>
            <a:ext cx="0" cy="4572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" name="Line 146">
            <a:extLst>
              <a:ext uri="{FF2B5EF4-FFF2-40B4-BE49-F238E27FC236}">
                <a16:creationId xmlns:a16="http://schemas.microsoft.com/office/drawing/2014/main" id="{E52973A5-3C21-314C-A2D8-B8E62723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581400"/>
            <a:ext cx="381000" cy="4572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" name="Line 147">
            <a:extLst>
              <a:ext uri="{FF2B5EF4-FFF2-40B4-BE49-F238E27FC236}">
                <a16:creationId xmlns:a16="http://schemas.microsoft.com/office/drawing/2014/main" id="{E876AA04-A0B8-A049-A10F-896B08C35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5814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5876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0910" y="152400"/>
            <a:ext cx="841749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What if We Guess the Wrong Production?</a:t>
            </a:r>
          </a:p>
        </p:txBody>
      </p:sp>
      <p:sp>
        <p:nvSpPr>
          <p:cNvPr id="11371" name="Line 153">
            <a:extLst>
              <a:ext uri="{FF2B5EF4-FFF2-40B4-BE49-F238E27FC236}">
                <a16:creationId xmlns:a16="http://schemas.microsoft.com/office/drawing/2014/main" id="{A422978E-7372-594C-9A99-891B45B66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0" cy="6096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2" name="Line 154">
            <a:extLst>
              <a:ext uri="{FF2B5EF4-FFF2-40B4-BE49-F238E27FC236}">
                <a16:creationId xmlns:a16="http://schemas.microsoft.com/office/drawing/2014/main" id="{605F5618-F385-714F-88CF-2A27F9B78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0" cy="6858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148">
            <a:extLst>
              <a:ext uri="{FF2B5EF4-FFF2-40B4-BE49-F238E27FC236}">
                <a16:creationId xmlns:a16="http://schemas.microsoft.com/office/drawing/2014/main" id="{0D7F14D6-BDC4-FE46-8399-AB766294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61BDC-FE5E-6843-9411-C644D2E6CD67}"/>
              </a:ext>
            </a:extLst>
          </p:cNvPr>
          <p:cNvSpPr txBox="1"/>
          <p:nvPr/>
        </p:nvSpPr>
        <p:spPr>
          <a:xfrm>
            <a:off x="9370489" y="6172199"/>
            <a:ext cx="27683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Purple italics and dashes</a:t>
            </a:r>
          </a:p>
          <a:p>
            <a:pPr algn="ctr"/>
            <a:r>
              <a:rPr lang="en-US" dirty="0"/>
              <a:t>indicates failed productions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F38A74-5EEB-D747-B259-8B3332EEB72F}"/>
              </a:ext>
            </a:extLst>
          </p:cNvPr>
          <p:cNvSpPr txBox="1"/>
          <p:nvPr/>
        </p:nvSpPr>
        <p:spPr>
          <a:xfrm>
            <a:off x="7473268" y="1005479"/>
            <a:ext cx="464172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Backtrack: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Guess a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doesn’t produce next character in string,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Guess a different production</a:t>
            </a:r>
          </a:p>
        </p:txBody>
      </p:sp>
    </p:spTree>
    <p:extLst>
      <p:ext uri="{BB962C8B-B14F-4D97-AF65-F5344CB8AC3E}">
        <p14:creationId xmlns:p14="http://schemas.microsoft.com/office/powerpoint/2010/main" val="1595767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B617645-3C59-0A49-A6BD-CABCDD775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What are the obvious problems with top-down parsing?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BB7C333-E9FF-9C4D-9A07-6544F43AF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81669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 never know what production to try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Guessing and backtracking is inefficient</a:t>
            </a:r>
          </a:p>
        </p:txBody>
      </p:sp>
    </p:spTree>
    <p:extLst>
      <p:ext uri="{BB962C8B-B14F-4D97-AF65-F5344CB8AC3E}">
        <p14:creationId xmlns:p14="http://schemas.microsoft.com/office/powerpoint/2010/main" val="71327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B617645-3C59-0A49-A6BD-CABCDD775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What are the obvious problems with top-down parsing?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BB7C333-E9FF-9C4D-9A07-6544F43AF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81669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 never know what production to try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Guessing and backtracking is inefficient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FEF55-60E2-9E05-A0A5-84EF979E87CB}"/>
              </a:ext>
            </a:extLst>
          </p:cNvPr>
          <p:cNvSpPr txBox="1"/>
          <p:nvPr/>
        </p:nvSpPr>
        <p:spPr>
          <a:xfrm>
            <a:off x="3483916" y="3167390"/>
            <a:ext cx="555889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Solution: Use more simple grammars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0238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B617645-3C59-0A49-A6BD-CABCDD775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What are the obvious problems with top-down parsing?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BB7C333-E9FF-9C4D-9A07-6544F43AF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81669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 never know what production to try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Guessing and backtracking is inefficient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FEF55-60E2-9E05-A0A5-84EF979E87CB}"/>
              </a:ext>
            </a:extLst>
          </p:cNvPr>
          <p:cNvSpPr txBox="1"/>
          <p:nvPr/>
        </p:nvSpPr>
        <p:spPr>
          <a:xfrm>
            <a:off x="2800458" y="3167390"/>
            <a:ext cx="692580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Solution: Use more simple grammars</a:t>
            </a:r>
          </a:p>
          <a:p>
            <a:pPr algn="ctr"/>
            <a:endParaRPr lang="en-US" sz="2800" dirty="0"/>
          </a:p>
          <a:p>
            <a:pPr algn="ctr"/>
            <a:r>
              <a:rPr lang="en-US" altLang="en-US" sz="2800" dirty="0">
                <a:ea typeface="ＭＳ Ｐゴシック" panose="020B0600070205080204" pitchFamily="34" charset="-128"/>
              </a:rPr>
              <a:t>We can eliminate guessing for LL(1) Grammars</a:t>
            </a:r>
          </a:p>
        </p:txBody>
      </p:sp>
    </p:spTree>
    <p:extLst>
      <p:ext uri="{BB962C8B-B14F-4D97-AF65-F5344CB8AC3E}">
        <p14:creationId xmlns:p14="http://schemas.microsoft.com/office/powerpoint/2010/main" val="146742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B6DDA-B46F-551B-0E77-CBB97F40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today’s lecture will use the following grammar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6BFA4-2242-87AA-B445-C98E0D10B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F4E0-02F9-974C-A6B4-38F8D1DA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8506-9349-0145-8C71-CF76830B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568" y="1825625"/>
            <a:ext cx="5181600" cy="4351338"/>
          </a:xfrm>
        </p:spPr>
        <p:txBody>
          <a:bodyPr/>
          <a:lstStyle/>
          <a:p>
            <a:r>
              <a:rPr lang="en-US" dirty="0"/>
              <a:t>Types of grammars (§13.1.3)</a:t>
            </a:r>
          </a:p>
          <a:p>
            <a:pPr lvl="1"/>
            <a:r>
              <a:rPr lang="en-US" dirty="0"/>
              <a:t>Regular = Type 3</a:t>
            </a:r>
          </a:p>
          <a:p>
            <a:pPr lvl="1"/>
            <a:r>
              <a:rPr lang="en-US" dirty="0"/>
              <a:t>Context Free = Type 2</a:t>
            </a:r>
          </a:p>
          <a:p>
            <a:pPr lvl="1"/>
            <a:r>
              <a:rPr lang="en-US" dirty="0"/>
              <a:t>Context Sensitive = Type 1</a:t>
            </a:r>
          </a:p>
          <a:p>
            <a:r>
              <a:rPr lang="en-US" dirty="0"/>
              <a:t>LL(1) is an easy-to-parse type of context free grammar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DF7A59-90FF-AF4E-A8FA-0786462474D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916168" y="390969"/>
          <a:ext cx="6126480" cy="5785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81B59EFD-5562-394F-85C7-C01F6F533EB0}"/>
              </a:ext>
            </a:extLst>
          </p:cNvPr>
          <p:cNvSpPr/>
          <p:nvPr/>
        </p:nvSpPr>
        <p:spPr>
          <a:xfrm rot="20198224">
            <a:off x="5747657" y="3995057"/>
            <a:ext cx="2427515" cy="914400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9E62E-A532-254A-A2A9-A0055F11465B}"/>
              </a:ext>
            </a:extLst>
          </p:cNvPr>
          <p:cNvSpPr txBox="1"/>
          <p:nvPr/>
        </p:nvSpPr>
        <p:spPr>
          <a:xfrm>
            <a:off x="3047574" y="4841899"/>
            <a:ext cx="27434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We’ll do parsing algorithms</a:t>
            </a:r>
          </a:p>
          <a:p>
            <a:pPr algn="ctr"/>
            <a:r>
              <a:rPr lang="en-US" dirty="0"/>
              <a:t>for these grammars</a:t>
            </a:r>
          </a:p>
        </p:txBody>
      </p:sp>
    </p:spTree>
    <p:extLst>
      <p:ext uri="{BB962C8B-B14F-4D97-AF65-F5344CB8AC3E}">
        <p14:creationId xmlns:p14="http://schemas.microsoft.com/office/powerpoint/2010/main" val="3327455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LL grammar is parsed with an LL parser</a:t>
            </a:r>
          </a:p>
          <a:p>
            <a:endParaRPr lang="en-US" dirty="0"/>
          </a:p>
          <a:p>
            <a:r>
              <a:rPr lang="en-US" dirty="0"/>
              <a:t>read </a:t>
            </a:r>
            <a:r>
              <a:rPr lang="en-US" i="1" dirty="0"/>
              <a:t>input</a:t>
            </a:r>
            <a:r>
              <a:rPr lang="en-US" dirty="0"/>
              <a:t> from </a:t>
            </a:r>
            <a:r>
              <a:rPr lang="en-US" i="1" dirty="0"/>
              <a:t>left</a:t>
            </a:r>
            <a:r>
              <a:rPr lang="en-US" dirty="0"/>
              <a:t> to right </a:t>
            </a:r>
          </a:p>
          <a:p>
            <a:r>
              <a:rPr lang="en-US" dirty="0"/>
              <a:t>choose the nonterminal in the </a:t>
            </a:r>
            <a:r>
              <a:rPr lang="en-US" i="1" dirty="0"/>
              <a:t>parse tree </a:t>
            </a:r>
            <a:r>
              <a:rPr lang="en-US" dirty="0"/>
              <a:t>using a </a:t>
            </a:r>
            <a:r>
              <a:rPr lang="en-US" i="1" dirty="0"/>
              <a:t>left</a:t>
            </a:r>
            <a:r>
              <a:rPr lang="en-US" dirty="0"/>
              <a:t>most derivation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39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LL grammar is parsed with an LL parser</a:t>
            </a:r>
          </a:p>
          <a:p>
            <a:endParaRPr lang="en-US" dirty="0"/>
          </a:p>
          <a:p>
            <a:r>
              <a:rPr lang="en-US" dirty="0"/>
              <a:t>read </a:t>
            </a:r>
            <a:r>
              <a:rPr lang="en-US" i="1" dirty="0"/>
              <a:t>input</a:t>
            </a:r>
            <a:r>
              <a:rPr lang="en-US" dirty="0"/>
              <a:t> from </a:t>
            </a:r>
            <a:r>
              <a:rPr lang="en-US" i="1" dirty="0"/>
              <a:t>left</a:t>
            </a:r>
            <a:r>
              <a:rPr lang="en-US" dirty="0"/>
              <a:t> to right </a:t>
            </a:r>
          </a:p>
          <a:p>
            <a:r>
              <a:rPr lang="en-US" dirty="0"/>
              <a:t>choose the nonterminal in the </a:t>
            </a:r>
            <a:r>
              <a:rPr lang="en-US" i="1" dirty="0"/>
              <a:t>parse tree </a:t>
            </a:r>
            <a:r>
              <a:rPr lang="en-US" dirty="0"/>
              <a:t>using a </a:t>
            </a:r>
            <a:r>
              <a:rPr lang="en-US" i="1" dirty="0"/>
              <a:t>left</a:t>
            </a:r>
            <a:r>
              <a:rPr lang="en-US" dirty="0"/>
              <a:t>most derivation</a:t>
            </a:r>
          </a:p>
          <a:p>
            <a:endParaRPr 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B44E6ABA-1D1D-C5BE-37B7-3B4BFFF47EE2}"/>
              </a:ext>
            </a:extLst>
          </p:cNvPr>
          <p:cNvGraphicFramePr>
            <a:graphicFrameLocks/>
          </p:cNvGraphicFramePr>
          <p:nvPr/>
        </p:nvGraphicFramePr>
        <p:xfrm>
          <a:off x="6379031" y="1491344"/>
          <a:ext cx="7696200" cy="4114801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90754911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55866112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3089426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3857458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14844274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18227566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22498548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5809512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54677542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9451944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54994297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2905349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106912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66244489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03528486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3219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0316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24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7645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29762"/>
                  </a:ext>
                </a:extLst>
              </a:tr>
            </a:tbl>
          </a:graphicData>
        </a:graphic>
      </p:graphicFrame>
      <p:sp>
        <p:nvSpPr>
          <p:cNvPr id="5" name="Line 120">
            <a:extLst>
              <a:ext uri="{FF2B5EF4-FFF2-40B4-BE49-F238E27FC236}">
                <a16:creationId xmlns:a16="http://schemas.microsoft.com/office/drawing/2014/main" id="{8B90F958-D96D-CDA6-EBC0-180137AE4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6831" y="1948543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21">
            <a:extLst>
              <a:ext uri="{FF2B5EF4-FFF2-40B4-BE49-F238E27FC236}">
                <a16:creationId xmlns:a16="http://schemas.microsoft.com/office/drawing/2014/main" id="{18896ED5-4DA9-17D4-691A-EA9CCDD15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1831" y="194854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22">
            <a:extLst>
              <a:ext uri="{FF2B5EF4-FFF2-40B4-BE49-F238E27FC236}">
                <a16:creationId xmlns:a16="http://schemas.microsoft.com/office/drawing/2014/main" id="{8E0F64F6-90BB-32B0-4DDC-DE5A09728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1831" y="1948543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26">
            <a:extLst>
              <a:ext uri="{FF2B5EF4-FFF2-40B4-BE49-F238E27FC236}">
                <a16:creationId xmlns:a16="http://schemas.microsoft.com/office/drawing/2014/main" id="{E04595BD-D303-9A2D-50C8-919CDB4B5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3547" y="27527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9">
            <a:extLst>
              <a:ext uri="{FF2B5EF4-FFF2-40B4-BE49-F238E27FC236}">
                <a16:creationId xmlns:a16="http://schemas.microsoft.com/office/drawing/2014/main" id="{1C2C7D15-91BD-49B2-C34A-E7D70E9B1A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74631" y="2786743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0">
            <a:extLst>
              <a:ext uri="{FF2B5EF4-FFF2-40B4-BE49-F238E27FC236}">
                <a16:creationId xmlns:a16="http://schemas.microsoft.com/office/drawing/2014/main" id="{14DEBAB3-239F-27A0-6CB4-42F8C8722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1831" y="278674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1">
            <a:extLst>
              <a:ext uri="{FF2B5EF4-FFF2-40B4-BE49-F238E27FC236}">
                <a16:creationId xmlns:a16="http://schemas.microsoft.com/office/drawing/2014/main" id="{BF80AC36-F6F2-FD35-B750-683BF04A2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1831" y="2786743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32">
            <a:extLst>
              <a:ext uri="{FF2B5EF4-FFF2-40B4-BE49-F238E27FC236}">
                <a16:creationId xmlns:a16="http://schemas.microsoft.com/office/drawing/2014/main" id="{848D2B05-0FFF-DA45-1980-4F0993620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8431" y="362494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3">
            <a:extLst>
              <a:ext uri="{FF2B5EF4-FFF2-40B4-BE49-F238E27FC236}">
                <a16:creationId xmlns:a16="http://schemas.microsoft.com/office/drawing/2014/main" id="{4A5CF340-3352-7C8A-E1F0-3B1DC156C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1831" y="362494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8">
            <a:extLst>
              <a:ext uri="{FF2B5EF4-FFF2-40B4-BE49-F238E27FC236}">
                <a16:creationId xmlns:a16="http://schemas.microsoft.com/office/drawing/2014/main" id="{B71749C5-168D-19CC-F6EF-5A75E203D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13031" y="438694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3">
            <a:extLst>
              <a:ext uri="{FF2B5EF4-FFF2-40B4-BE49-F238E27FC236}">
                <a16:creationId xmlns:a16="http://schemas.microsoft.com/office/drawing/2014/main" id="{0741AACB-D6BA-E2F7-080D-FB8A5594C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89231" y="2786743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4">
            <a:extLst>
              <a:ext uri="{FF2B5EF4-FFF2-40B4-BE49-F238E27FC236}">
                <a16:creationId xmlns:a16="http://schemas.microsoft.com/office/drawing/2014/main" id="{1DF77AC1-C1B1-241F-CF49-B28C35D51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5231" y="3624943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5">
            <a:extLst>
              <a:ext uri="{FF2B5EF4-FFF2-40B4-BE49-F238E27FC236}">
                <a16:creationId xmlns:a16="http://schemas.microsoft.com/office/drawing/2014/main" id="{C96B91BE-0E57-348C-A83C-FAE07957A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9831" y="354874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49">
            <a:extLst>
              <a:ext uri="{FF2B5EF4-FFF2-40B4-BE49-F238E27FC236}">
                <a16:creationId xmlns:a16="http://schemas.microsoft.com/office/drawing/2014/main" id="{2FB7A6A6-F16A-AC5F-8EC1-9D972E7A7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157" y="1253219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9BDA26-508F-C1F0-EF04-4DD0DF6AE890}"/>
              </a:ext>
            </a:extLst>
          </p:cNvPr>
          <p:cNvSpPr/>
          <p:nvPr/>
        </p:nvSpPr>
        <p:spPr>
          <a:xfrm>
            <a:off x="9437914" y="3548743"/>
            <a:ext cx="5094516" cy="1752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7A78D8-5CC4-CCA4-266F-7E9E489BFB10}"/>
              </a:ext>
            </a:extLst>
          </p:cNvPr>
          <p:cNvSpPr/>
          <p:nvPr/>
        </p:nvSpPr>
        <p:spPr>
          <a:xfrm>
            <a:off x="10428513" y="2752725"/>
            <a:ext cx="4180117" cy="304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8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LL(k) grammar requires us to look at up to </a:t>
            </a:r>
            <a:r>
              <a:rPr lang="en-US" i="1" dirty="0"/>
              <a:t>k</a:t>
            </a:r>
            <a:r>
              <a:rPr lang="en-US" dirty="0"/>
              <a:t> characters in the input stream to (</a:t>
            </a:r>
            <a:r>
              <a:rPr lang="en-US" b="1" i="1" dirty="0"/>
              <a:t>correctly</a:t>
            </a:r>
            <a:r>
              <a:rPr lang="en-US" dirty="0"/>
              <a:t>) determine the correct production (</a:t>
            </a:r>
            <a:r>
              <a:rPr lang="en-US" b="1" i="1" dirty="0"/>
              <a:t>without guessing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941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LL(k) grammar requires us to look at up to </a:t>
            </a:r>
            <a:r>
              <a:rPr lang="en-US" i="1" dirty="0"/>
              <a:t>k</a:t>
            </a:r>
            <a:r>
              <a:rPr lang="en-US" dirty="0"/>
              <a:t> characters in the input stream to (</a:t>
            </a:r>
            <a:r>
              <a:rPr lang="en-US" b="1" i="1" dirty="0"/>
              <a:t>correctly</a:t>
            </a:r>
            <a:r>
              <a:rPr lang="en-US" dirty="0"/>
              <a:t>) determine the correct production (</a:t>
            </a:r>
            <a:r>
              <a:rPr lang="en-US" b="1" i="1" dirty="0"/>
              <a:t>without guessing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We’ll use LL(1)</a:t>
            </a:r>
          </a:p>
          <a:p>
            <a:pPr lvl="1"/>
            <a:r>
              <a:rPr lang="en-US" dirty="0"/>
              <a:t>Looking at one character in the input string is sufficient for knowing which production to choose in my parse tree</a:t>
            </a:r>
          </a:p>
        </p:txBody>
      </p:sp>
    </p:spTree>
    <p:extLst>
      <p:ext uri="{BB962C8B-B14F-4D97-AF65-F5344CB8AC3E}">
        <p14:creationId xmlns:p14="http://schemas.microsoft.com/office/powerpoint/2010/main" val="275636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4" name="Rectangle 150">
            <a:extLst>
              <a:ext uri="{FF2B5EF4-FFF2-40B4-BE49-F238E27FC236}">
                <a16:creationId xmlns:a16="http://schemas.microsoft.com/office/drawing/2014/main" id="{302C3EEB-2328-0748-9CCA-B2A48EB60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0229" y="152400"/>
            <a:ext cx="990599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Parsing without Backtracking</a:t>
            </a:r>
          </a:p>
        </p:txBody>
      </p:sp>
    </p:spTree>
    <p:extLst>
      <p:ext uri="{BB962C8B-B14F-4D97-AF65-F5344CB8AC3E}">
        <p14:creationId xmlns:p14="http://schemas.microsoft.com/office/powerpoint/2010/main" val="4033992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8CBE2-2037-6043-BAA0-A621FAB238AB}"/>
              </a:ext>
            </a:extLst>
          </p:cNvPr>
          <p:cNvSpPr txBox="1"/>
          <p:nvPr/>
        </p:nvSpPr>
        <p:spPr>
          <a:xfrm>
            <a:off x="1871622" y="2515675"/>
            <a:ext cx="40245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This is the thing we are</a:t>
            </a:r>
          </a:p>
          <a:p>
            <a:r>
              <a:rPr lang="en-US" sz="3200" dirty="0"/>
              <a:t>trying to parse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B9CDC-A17F-694E-9D20-997BD5B3148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4" name="Rectangle 150">
            <a:extLst>
              <a:ext uri="{FF2B5EF4-FFF2-40B4-BE49-F238E27FC236}">
                <a16:creationId xmlns:a16="http://schemas.microsoft.com/office/drawing/2014/main" id="{8D0D3BCE-9EAF-EA4D-B843-C188A6A3A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0229" y="152400"/>
            <a:ext cx="990599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Parsing without Backtracking</a:t>
            </a:r>
          </a:p>
        </p:txBody>
      </p:sp>
    </p:spTree>
    <p:extLst>
      <p:ext uri="{BB962C8B-B14F-4D97-AF65-F5344CB8AC3E}">
        <p14:creationId xmlns:p14="http://schemas.microsoft.com/office/powerpoint/2010/main" val="3152427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8CBE2-2037-6043-BAA0-A621FAB238AB}"/>
              </a:ext>
            </a:extLst>
          </p:cNvPr>
          <p:cNvSpPr txBox="1"/>
          <p:nvPr/>
        </p:nvSpPr>
        <p:spPr>
          <a:xfrm>
            <a:off x="7150860" y="2551979"/>
            <a:ext cx="40245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This is the thing we are</a:t>
            </a:r>
          </a:p>
          <a:p>
            <a:r>
              <a:rPr lang="en-US" sz="3200" dirty="0"/>
              <a:t>trying to produce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757A0-E78A-114A-8FF2-F5C67DC90FEF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4" name="Rectangle 150">
            <a:extLst>
              <a:ext uri="{FF2B5EF4-FFF2-40B4-BE49-F238E27FC236}">
                <a16:creationId xmlns:a16="http://schemas.microsoft.com/office/drawing/2014/main" id="{CAFB53D9-28C1-4241-810D-284C894CE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0229" y="152400"/>
            <a:ext cx="990599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Parsing without Backtracking</a:t>
            </a:r>
          </a:p>
        </p:txBody>
      </p:sp>
    </p:spTree>
    <p:extLst>
      <p:ext uri="{BB962C8B-B14F-4D97-AF65-F5344CB8AC3E}">
        <p14:creationId xmlns:p14="http://schemas.microsoft.com/office/powerpoint/2010/main" val="227129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E0C6E0AD-7E93-3841-952D-DA84E770B57E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60133-EB58-B54B-A038-195C8ED6E64A}"/>
              </a:ext>
            </a:extLst>
          </p:cNvPr>
          <p:cNvSpPr txBox="1"/>
          <p:nvPr/>
        </p:nvSpPr>
        <p:spPr>
          <a:xfrm>
            <a:off x="1230318" y="2883537"/>
            <a:ext cx="356559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this is the first </a:t>
            </a:r>
          </a:p>
          <a:p>
            <a:pPr algn="ctr"/>
            <a:r>
              <a:rPr lang="en-US" sz="3200" dirty="0"/>
              <a:t>char in the string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943CB-9537-0842-BB82-74E8FE220073}"/>
              </a:ext>
            </a:extLst>
          </p:cNvPr>
          <p:cNvSpPr txBox="1"/>
          <p:nvPr/>
        </p:nvSpPr>
        <p:spPr>
          <a:xfrm>
            <a:off x="7753910" y="2690533"/>
            <a:ext cx="3251211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… should I choose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D</a:t>
            </a:r>
          </a:p>
          <a:p>
            <a:pPr algn="ctr"/>
            <a:r>
              <a:rPr lang="en-US" sz="3200" dirty="0"/>
              <a:t>or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OEE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2A1E6-2590-AF4E-ACE8-315FF32A2C8A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6" name="Rectangle 150">
            <a:extLst>
              <a:ext uri="{FF2B5EF4-FFF2-40B4-BE49-F238E27FC236}">
                <a16:creationId xmlns:a16="http://schemas.microsoft.com/office/drawing/2014/main" id="{728CE603-FE81-B444-8515-4A7E1A088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0229" y="152400"/>
            <a:ext cx="990599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Parsing without Backtracking</a:t>
            </a:r>
          </a:p>
        </p:txBody>
      </p:sp>
    </p:spTree>
    <p:extLst>
      <p:ext uri="{BB962C8B-B14F-4D97-AF65-F5344CB8AC3E}">
        <p14:creationId xmlns:p14="http://schemas.microsoft.com/office/powerpoint/2010/main" val="2972498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E0C6E0AD-7E93-3841-952D-DA84E770B57E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60133-EB58-B54B-A038-195C8ED6E64A}"/>
              </a:ext>
            </a:extLst>
          </p:cNvPr>
          <p:cNvSpPr txBox="1"/>
          <p:nvPr/>
        </p:nvSpPr>
        <p:spPr>
          <a:xfrm>
            <a:off x="1230318" y="2883537"/>
            <a:ext cx="356559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this is the first </a:t>
            </a:r>
          </a:p>
          <a:p>
            <a:pPr algn="ctr"/>
            <a:r>
              <a:rPr lang="en-US" sz="3200" dirty="0"/>
              <a:t>char in the string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943CB-9537-0842-BB82-74E8FE220073}"/>
              </a:ext>
            </a:extLst>
          </p:cNvPr>
          <p:cNvSpPr txBox="1"/>
          <p:nvPr/>
        </p:nvSpPr>
        <p:spPr>
          <a:xfrm>
            <a:off x="7753910" y="2690533"/>
            <a:ext cx="3251211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… should I choose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D</a:t>
            </a:r>
          </a:p>
          <a:p>
            <a:pPr algn="ctr"/>
            <a:r>
              <a:rPr lang="en-US" sz="3200" dirty="0"/>
              <a:t>or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OEE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2A1E6-2590-AF4E-ACE8-315FF32A2C8A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6" name="Rectangle 150">
            <a:extLst>
              <a:ext uri="{FF2B5EF4-FFF2-40B4-BE49-F238E27FC236}">
                <a16:creationId xmlns:a16="http://schemas.microsoft.com/office/drawing/2014/main" id="{728CE603-FE81-B444-8515-4A7E1A088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0229" y="152400"/>
            <a:ext cx="990599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Parsing without Backtracking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5DAA0-283C-2C4A-A2A9-EA47CD9C6B4E}"/>
              </a:ext>
            </a:extLst>
          </p:cNvPr>
          <p:cNvSpPr txBox="1"/>
          <p:nvPr/>
        </p:nvSpPr>
        <p:spPr>
          <a:xfrm>
            <a:off x="7990114" y="5660571"/>
            <a:ext cx="27599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Choose </a:t>
            </a: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OEE</a:t>
            </a:r>
          </a:p>
          <a:p>
            <a:r>
              <a:rPr lang="en-US" sz="2400" dirty="0"/>
              <a:t>because O leads to *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79C05C-DD4D-4949-B623-F0B9D98104B1}"/>
              </a:ext>
            </a:extLst>
          </p:cNvPr>
          <p:cNvSpPr/>
          <p:nvPr/>
        </p:nvSpPr>
        <p:spPr>
          <a:xfrm>
            <a:off x="1611083" y="5932713"/>
            <a:ext cx="2351315" cy="4898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9B5A3AA-9DEA-484B-9E3F-98A449A66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Prefix Expression Grammar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399AFD2B-A407-824E-B3BA-DC14851A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Consider the following grammar: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0DC9D1-611D-EF44-A088-A090CEF6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1"/>
            <a:ext cx="449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AF431-FC34-C04C-81D4-36884F43760F}"/>
              </a:ext>
            </a:extLst>
          </p:cNvPr>
          <p:cNvSpPr txBox="1"/>
          <p:nvPr/>
        </p:nvSpPr>
        <p:spPr>
          <a:xfrm>
            <a:off x="8467153" y="1914435"/>
            <a:ext cx="19632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 = operator</a:t>
            </a:r>
          </a:p>
          <a:p>
            <a:r>
              <a:rPr lang="en-US" sz="2400" dirty="0"/>
              <a:t>E = expression</a:t>
            </a:r>
          </a:p>
          <a:p>
            <a:r>
              <a:rPr lang="en-US" sz="2400" dirty="0"/>
              <a:t>D = digit</a:t>
            </a:r>
          </a:p>
        </p:txBody>
      </p:sp>
    </p:spTree>
    <p:extLst>
      <p:ext uri="{BB962C8B-B14F-4D97-AF65-F5344CB8AC3E}">
        <p14:creationId xmlns:p14="http://schemas.microsoft.com/office/powerpoint/2010/main" val="1440182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353E9-4F68-6442-AF12-BCF0E475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 formalize this idea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CB873-2050-3E42-A9E4-928027C88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92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81FE80-AE0C-094D-A905-79F7382E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76586-B361-B84D-A5E4-50C75778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I’m working on nonterminal </a:t>
            </a:r>
            <a:r>
              <a:rPr lang="en-US" i="1" dirty="0"/>
              <a:t>E </a:t>
            </a:r>
            <a:r>
              <a:rPr lang="en-US" dirty="0"/>
              <a:t>that has multiple productions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630A8815-ADA9-BD40-84D9-99A4AA26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6B92-8B32-1240-8E72-1EC909A4555F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4CEFB8B6-9CDC-3043-A3DC-9AA45C50C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986A3-F531-A04D-A7E2-E7E8459CF723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648CB853-E17E-5043-BE5D-982C1910D95B}"/>
              </a:ext>
            </a:extLst>
          </p:cNvPr>
          <p:cNvSpPr/>
          <p:nvPr/>
        </p:nvSpPr>
        <p:spPr>
          <a:xfrm>
            <a:off x="9171909" y="2383290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A77814-AE08-291B-FB82-51456E28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8" y="3462436"/>
            <a:ext cx="186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0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81FE80-AE0C-094D-A905-79F7382E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76586-B361-B84D-A5E4-50C75778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I’m working on nonterminal </a:t>
            </a:r>
            <a:r>
              <a:rPr lang="en-US" i="1" dirty="0"/>
              <a:t>E </a:t>
            </a:r>
            <a:r>
              <a:rPr lang="en-US" dirty="0"/>
              <a:t>that has multiple productions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current input character is in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/>
              <a:t>)</a:t>
            </a:r>
            <a:r>
              <a:rPr lang="en-US" dirty="0"/>
              <a:t> then 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D</a:t>
            </a:r>
          </a:p>
          <a:p>
            <a:r>
              <a:rPr lang="en-US" dirty="0"/>
              <a:t>If the current input character is in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i="1" dirty="0"/>
              <a:t>)</a:t>
            </a:r>
            <a:r>
              <a:rPr lang="en-US" dirty="0"/>
              <a:t> then 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OEE</a:t>
            </a:r>
          </a:p>
          <a:p>
            <a:r>
              <a:rPr lang="en-US" dirty="0"/>
              <a:t>Else there is an error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630A8815-ADA9-BD40-84D9-99A4AA26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6B92-8B32-1240-8E72-1EC909A4555F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4CEFB8B6-9CDC-3043-A3DC-9AA45C50C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986A3-F531-A04D-A7E2-E7E8459CF723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B1EE43-60A8-1941-85CD-6AE7B15E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8" y="3462436"/>
            <a:ext cx="1866900" cy="596900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648CB853-E17E-5043-BE5D-982C1910D95B}"/>
              </a:ext>
            </a:extLst>
          </p:cNvPr>
          <p:cNvSpPr/>
          <p:nvPr/>
        </p:nvSpPr>
        <p:spPr>
          <a:xfrm>
            <a:off x="2169860" y="2453707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3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81FE80-AE0C-094D-A905-79F7382E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76586-B361-B84D-A5E4-50C75778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I’m working on nonterminal </a:t>
            </a:r>
            <a:r>
              <a:rPr lang="en-US" i="1" dirty="0"/>
              <a:t>E </a:t>
            </a:r>
            <a:r>
              <a:rPr lang="en-US" dirty="0"/>
              <a:t>that has multiple productions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current input character is in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/>
              <a:t>)</a:t>
            </a:r>
            <a:r>
              <a:rPr lang="en-US" dirty="0"/>
              <a:t> then 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D</a:t>
            </a:r>
          </a:p>
          <a:p>
            <a:r>
              <a:rPr lang="en-US" dirty="0"/>
              <a:t>If the current input character is in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i="1" dirty="0"/>
              <a:t>)</a:t>
            </a:r>
            <a:r>
              <a:rPr lang="en-US" dirty="0"/>
              <a:t> then 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OEE</a:t>
            </a:r>
          </a:p>
          <a:p>
            <a:r>
              <a:rPr lang="en-US" dirty="0"/>
              <a:t>Else there is an error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630A8815-ADA9-BD40-84D9-99A4AA26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6B92-8B32-1240-8E72-1EC909A4555F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4CEFB8B6-9CDC-3043-A3DC-9AA45C50C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986A3-F531-A04D-A7E2-E7E8459CF723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B1EE43-60A8-1941-85CD-6AE7B15E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8" y="3462436"/>
            <a:ext cx="1866900" cy="596900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648CB853-E17E-5043-BE5D-982C1910D95B}"/>
              </a:ext>
            </a:extLst>
          </p:cNvPr>
          <p:cNvSpPr/>
          <p:nvPr/>
        </p:nvSpPr>
        <p:spPr>
          <a:xfrm>
            <a:off x="2169860" y="2453707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FC6B2-7645-294E-898A-B66A2972A32B}"/>
              </a:ext>
            </a:extLst>
          </p:cNvPr>
          <p:cNvSpPr txBox="1"/>
          <p:nvPr/>
        </p:nvSpPr>
        <p:spPr>
          <a:xfrm>
            <a:off x="4047435" y="1551970"/>
            <a:ext cx="38341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Key idea: FIRST sets</a:t>
            </a:r>
          </a:p>
        </p:txBody>
      </p:sp>
    </p:spTree>
    <p:extLst>
      <p:ext uri="{BB962C8B-B14F-4D97-AF65-F5344CB8AC3E}">
        <p14:creationId xmlns:p14="http://schemas.microsoft.com/office/powerpoint/2010/main" val="2554479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F10-340C-9F4D-BE55-7D82481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 Come in Three “Flavors”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8F2A-3EB7-FE44-A4E2-512A8EA5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  <a:p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Strings made up of terminals and </a:t>
            </a:r>
            <a:r>
              <a:rPr lang="en-US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34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F10-340C-9F4D-BE55-7D82481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 Come in Three “Flavors”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8F2A-3EB7-FE44-A4E2-512A8EA5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Terminals</a:t>
            </a:r>
          </a:p>
          <a:p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Strings made up of terminals and </a:t>
            </a:r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0359-5B55-0E49-A19A-69A546EAD427}"/>
              </a:ext>
            </a:extLst>
          </p:cNvPr>
          <p:cNvSpPr txBox="1"/>
          <p:nvPr/>
        </p:nvSpPr>
        <p:spPr>
          <a:xfrm>
            <a:off x="3544865" y="3612987"/>
            <a:ext cx="451104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 FIRST set of terminal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/>
              <a:t> is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0A633-7856-BF43-8CD6-482DABDEFED5}"/>
              </a:ext>
            </a:extLst>
          </p:cNvPr>
          <p:cNvSpPr txBox="1"/>
          <p:nvPr/>
        </p:nvSpPr>
        <p:spPr>
          <a:xfrm>
            <a:off x="2793304" y="4910363"/>
            <a:ext cx="6260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“The FIRST thing a terminal can produce is itself”</a:t>
            </a:r>
          </a:p>
        </p:txBody>
      </p:sp>
    </p:spTree>
    <p:extLst>
      <p:ext uri="{BB962C8B-B14F-4D97-AF65-F5344CB8AC3E}">
        <p14:creationId xmlns:p14="http://schemas.microsoft.com/office/powerpoint/2010/main" val="3137305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F10-340C-9F4D-BE55-7D82481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 Come in Three “Flavors”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8F2A-3EB7-FE44-A4E2-512A8EA5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  <a:p>
            <a:r>
              <a:rPr lang="en-US" dirty="0" err="1">
                <a:highlight>
                  <a:srgbClr val="FFFF00"/>
                </a:highlight>
              </a:rPr>
              <a:t>Nonterminals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Strings made up of terminals and </a:t>
            </a:r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0359-5B55-0E49-A19A-69A546EAD427}"/>
              </a:ext>
            </a:extLst>
          </p:cNvPr>
          <p:cNvSpPr txBox="1"/>
          <p:nvPr/>
        </p:nvSpPr>
        <p:spPr>
          <a:xfrm>
            <a:off x="3544865" y="3612987"/>
            <a:ext cx="68844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 FIRST set of nonterminal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is the set of </a:t>
            </a:r>
          </a:p>
          <a:p>
            <a:r>
              <a:rPr lang="en-US" sz="2800" dirty="0"/>
              <a:t>leftmost terminal that can be produced by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N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US" sz="2800" dirty="0"/>
              <a:t>}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91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544" y="166327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nonterminal </a:t>
            </a:r>
            <a:r>
              <a:rPr lang="en-US" altLang="en-US" sz="4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BA0A-344C-1946-AE93-9816C9418820}"/>
              </a:ext>
            </a:extLst>
          </p:cNvPr>
          <p:cNvSpPr txBox="1"/>
          <p:nvPr/>
        </p:nvSpPr>
        <p:spPr>
          <a:xfrm>
            <a:off x="1807780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0FCBF-2AB7-064E-AAC9-0AF41E09CC94}"/>
              </a:ext>
            </a:extLst>
          </p:cNvPr>
          <p:cNvSpPr txBox="1"/>
          <p:nvPr/>
        </p:nvSpPr>
        <p:spPr>
          <a:xfrm>
            <a:off x="1461226" y="1336700"/>
            <a:ext cx="543648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All possible subtrees derived from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33460-8AC4-4D26-E031-87F97844FFF0}"/>
              </a:ext>
            </a:extLst>
          </p:cNvPr>
          <p:cNvSpPr txBox="1"/>
          <p:nvPr/>
        </p:nvSpPr>
        <p:spPr>
          <a:xfrm>
            <a:off x="5208868" y="4090140"/>
            <a:ext cx="68844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 FIRST set of nonterminal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is the set of </a:t>
            </a:r>
          </a:p>
          <a:p>
            <a:r>
              <a:rPr lang="en-US" sz="2800" dirty="0"/>
              <a:t>leftmost terminal that can be produced by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N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US" sz="2800" dirty="0"/>
              <a:t>}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29FF00-298F-3C63-9334-4F959F225CAF}"/>
              </a:ext>
            </a:extLst>
          </p:cNvPr>
          <p:cNvSpPr/>
          <p:nvPr/>
        </p:nvSpPr>
        <p:spPr>
          <a:xfrm>
            <a:off x="1172258" y="1859920"/>
            <a:ext cx="1678527" cy="4761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7A8AEF-D990-F9F3-7598-EFF9BE80306E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336091"/>
            <a:ext cx="3973286" cy="30504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78704AE-A6B8-7C4E-D558-6FE742774BFE}"/>
              </a:ext>
            </a:extLst>
          </p:cNvPr>
          <p:cNvSpPr/>
          <p:nvPr/>
        </p:nvSpPr>
        <p:spPr>
          <a:xfrm>
            <a:off x="6096000" y="5386549"/>
            <a:ext cx="447136" cy="5194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E0447-D4DF-2660-9EF8-3A5345F5E732}"/>
              </a:ext>
            </a:extLst>
          </p:cNvPr>
          <p:cNvSpPr/>
          <p:nvPr/>
        </p:nvSpPr>
        <p:spPr>
          <a:xfrm>
            <a:off x="7250244" y="5386549"/>
            <a:ext cx="447136" cy="5194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7CE58-A82B-B6E2-D276-7476B0BAB6EB}"/>
              </a:ext>
            </a:extLst>
          </p:cNvPr>
          <p:cNvSpPr txBox="1"/>
          <p:nvPr/>
        </p:nvSpPr>
        <p:spPr>
          <a:xfrm>
            <a:off x="7500257" y="0"/>
            <a:ext cx="4691743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stands for a single  nonterminal</a:t>
            </a:r>
          </a:p>
        </p:txBody>
      </p:sp>
    </p:spTree>
    <p:extLst>
      <p:ext uri="{BB962C8B-B14F-4D97-AF65-F5344CB8AC3E}">
        <p14:creationId xmlns:p14="http://schemas.microsoft.com/office/powerpoint/2010/main" val="3221918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BA0A-344C-1946-AE93-9816C9418820}"/>
              </a:ext>
            </a:extLst>
          </p:cNvPr>
          <p:cNvSpPr txBox="1"/>
          <p:nvPr/>
        </p:nvSpPr>
        <p:spPr>
          <a:xfrm>
            <a:off x="1807780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0FCBF-2AB7-064E-AAC9-0AF41E09CC94}"/>
              </a:ext>
            </a:extLst>
          </p:cNvPr>
          <p:cNvSpPr txBox="1"/>
          <p:nvPr/>
        </p:nvSpPr>
        <p:spPr>
          <a:xfrm>
            <a:off x="1461226" y="1336700"/>
            <a:ext cx="543648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All possible subtrees derived from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33460-8AC4-4D26-E031-87F97844FFF0}"/>
              </a:ext>
            </a:extLst>
          </p:cNvPr>
          <p:cNvSpPr txBox="1"/>
          <p:nvPr/>
        </p:nvSpPr>
        <p:spPr>
          <a:xfrm>
            <a:off x="5208868" y="4090140"/>
            <a:ext cx="68844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 FIRST set of nonterminal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is the set of </a:t>
            </a:r>
          </a:p>
          <a:p>
            <a:r>
              <a:rPr lang="en-US" sz="2800" dirty="0"/>
              <a:t>leftmost terminal that can be produced by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N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US" sz="2800" dirty="0"/>
              <a:t>}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29FF00-298F-3C63-9334-4F959F225CAF}"/>
              </a:ext>
            </a:extLst>
          </p:cNvPr>
          <p:cNvSpPr/>
          <p:nvPr/>
        </p:nvSpPr>
        <p:spPr>
          <a:xfrm>
            <a:off x="1141936" y="2753116"/>
            <a:ext cx="1678527" cy="4761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7A8AEF-D990-F9F3-7598-EFF9BE80306E}"/>
              </a:ext>
            </a:extLst>
          </p:cNvPr>
          <p:cNvCxnSpPr>
            <a:cxnSpLocks/>
          </p:cNvCxnSpPr>
          <p:nvPr/>
        </p:nvCxnSpPr>
        <p:spPr>
          <a:xfrm flipH="1" flipV="1">
            <a:off x="2718720" y="3082161"/>
            <a:ext cx="4178994" cy="24391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78704AE-A6B8-7C4E-D558-6FE742774BFE}"/>
              </a:ext>
            </a:extLst>
          </p:cNvPr>
          <p:cNvSpPr/>
          <p:nvPr/>
        </p:nvSpPr>
        <p:spPr>
          <a:xfrm>
            <a:off x="8004212" y="5386549"/>
            <a:ext cx="447136" cy="5194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E0447-D4DF-2660-9EF8-3A5345F5E732}"/>
              </a:ext>
            </a:extLst>
          </p:cNvPr>
          <p:cNvSpPr/>
          <p:nvPr/>
        </p:nvSpPr>
        <p:spPr>
          <a:xfrm>
            <a:off x="6880236" y="5386549"/>
            <a:ext cx="447136" cy="5194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F3ABE02F-F90D-38BB-B824-99791334B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828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F2B36-2242-A305-75AF-C44748E09BC0}"/>
              </a:ext>
            </a:extLst>
          </p:cNvPr>
          <p:cNvSpPr txBox="1"/>
          <p:nvPr/>
        </p:nvSpPr>
        <p:spPr>
          <a:xfrm>
            <a:off x="1819498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50">
            <a:extLst>
              <a:ext uri="{FF2B5EF4-FFF2-40B4-BE49-F238E27FC236}">
                <a16:creationId xmlns:a16="http://schemas.microsoft.com/office/drawing/2014/main" id="{213D416C-933C-4B04-22EE-2440B541A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544" y="166327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nonterminal </a:t>
            </a:r>
            <a:r>
              <a:rPr lang="en-US" altLang="en-US" sz="4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90A02-EC24-F5A2-8B53-F9A7658AB86E}"/>
              </a:ext>
            </a:extLst>
          </p:cNvPr>
          <p:cNvSpPr txBox="1"/>
          <p:nvPr/>
        </p:nvSpPr>
        <p:spPr>
          <a:xfrm>
            <a:off x="7500257" y="0"/>
            <a:ext cx="469174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stands for a single  nonterminal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/>
              <a:t> stands for a single terminal</a:t>
            </a:r>
          </a:p>
        </p:txBody>
      </p:sp>
    </p:spTree>
    <p:extLst>
      <p:ext uri="{BB962C8B-B14F-4D97-AF65-F5344CB8AC3E}">
        <p14:creationId xmlns:p14="http://schemas.microsoft.com/office/powerpoint/2010/main" val="472329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BA0A-344C-1946-AE93-9816C9418820}"/>
              </a:ext>
            </a:extLst>
          </p:cNvPr>
          <p:cNvSpPr txBox="1"/>
          <p:nvPr/>
        </p:nvSpPr>
        <p:spPr>
          <a:xfrm>
            <a:off x="1807780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0FCBF-2AB7-064E-AAC9-0AF41E09CC94}"/>
              </a:ext>
            </a:extLst>
          </p:cNvPr>
          <p:cNvSpPr txBox="1"/>
          <p:nvPr/>
        </p:nvSpPr>
        <p:spPr>
          <a:xfrm>
            <a:off x="1461226" y="1336700"/>
            <a:ext cx="543648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All possible subtrees derived from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33460-8AC4-4D26-E031-87F97844FFF0}"/>
              </a:ext>
            </a:extLst>
          </p:cNvPr>
          <p:cNvSpPr txBox="1"/>
          <p:nvPr/>
        </p:nvSpPr>
        <p:spPr>
          <a:xfrm>
            <a:off x="5208868" y="4090140"/>
            <a:ext cx="68844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 FIRST set of nonterminal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is the set of </a:t>
            </a:r>
          </a:p>
          <a:p>
            <a:r>
              <a:rPr lang="en-US" sz="2800" dirty="0"/>
              <a:t>leftmost terminal that can be produced by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N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US" sz="2800" dirty="0"/>
              <a:t>}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7A8AEF-D990-F9F3-7598-EFF9BE80306E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7722277" y="3242440"/>
            <a:ext cx="0" cy="22201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78704AE-A6B8-7C4E-D558-6FE742774BFE}"/>
              </a:ext>
            </a:extLst>
          </p:cNvPr>
          <p:cNvSpPr/>
          <p:nvPr/>
        </p:nvSpPr>
        <p:spPr>
          <a:xfrm>
            <a:off x="7635234" y="5386549"/>
            <a:ext cx="594366" cy="5194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F3ABE02F-F90D-38BB-B824-99791334B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828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F2B36-2242-A305-75AF-C44748E09BC0}"/>
              </a:ext>
            </a:extLst>
          </p:cNvPr>
          <p:cNvSpPr txBox="1"/>
          <p:nvPr/>
        </p:nvSpPr>
        <p:spPr>
          <a:xfrm>
            <a:off x="1819498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5DC501-BF92-7090-EF9E-0C87AFC3BA43}"/>
              </a:ext>
            </a:extLst>
          </p:cNvPr>
          <p:cNvSpPr txBox="1"/>
          <p:nvPr/>
        </p:nvSpPr>
        <p:spPr>
          <a:xfrm>
            <a:off x="6498223" y="2818466"/>
            <a:ext cx="2448106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or more 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0">
            <a:extLst>
              <a:ext uri="{FF2B5EF4-FFF2-40B4-BE49-F238E27FC236}">
                <a16:creationId xmlns:a16="http://schemas.microsoft.com/office/drawing/2014/main" id="{5680D4DB-0452-6844-5E51-CDDED8D4F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544" y="166327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nonterminal </a:t>
            </a:r>
            <a:r>
              <a:rPr lang="en-US" altLang="en-US" sz="4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4C2DA-4D59-5FBA-63C2-0E50AD4AE7E4}"/>
              </a:ext>
            </a:extLst>
          </p:cNvPr>
          <p:cNvSpPr txBox="1"/>
          <p:nvPr/>
        </p:nvSpPr>
        <p:spPr>
          <a:xfrm>
            <a:off x="7500257" y="0"/>
            <a:ext cx="4691743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stands for a single  nonterminal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/>
              <a:t> stands for a single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=&gt;* means children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/>
              <a:t>in the parse tree</a:t>
            </a:r>
          </a:p>
        </p:txBody>
      </p:sp>
    </p:spTree>
    <p:extLst>
      <p:ext uri="{BB962C8B-B14F-4D97-AF65-F5344CB8AC3E}">
        <p14:creationId xmlns:p14="http://schemas.microsoft.com/office/powerpoint/2010/main" val="25040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9B5A3AA-9DEA-484B-9E3F-98A449A66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Prefix Expression Grammar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399AFD2B-A407-824E-B3BA-DC14851A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Consider the following grammar: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0DC9D1-611D-EF44-A088-A090CEF6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1"/>
            <a:ext cx="449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C6147C76-7CD8-4A43-81A9-CC3A3EEC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Prefix expressions associate an operator with the next two operands.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5AC6C69C-D3E4-C444-894B-D1617FDD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+ 2 3 = ?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* 1 2 =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C5536-D314-9249-9737-8FBD080141B8}"/>
              </a:ext>
            </a:extLst>
          </p:cNvPr>
          <p:cNvSpPr txBox="1"/>
          <p:nvPr/>
        </p:nvSpPr>
        <p:spPr>
          <a:xfrm>
            <a:off x="8467153" y="1914435"/>
            <a:ext cx="19632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 = operator</a:t>
            </a:r>
          </a:p>
          <a:p>
            <a:r>
              <a:rPr lang="en-US" sz="2400" dirty="0"/>
              <a:t>E = expression</a:t>
            </a:r>
          </a:p>
          <a:p>
            <a:r>
              <a:rPr lang="en-US" sz="2400" dirty="0"/>
              <a:t>D = digit</a:t>
            </a:r>
          </a:p>
        </p:txBody>
      </p:sp>
    </p:spTree>
    <p:extLst>
      <p:ext uri="{BB962C8B-B14F-4D97-AF65-F5344CB8AC3E}">
        <p14:creationId xmlns:p14="http://schemas.microsoft.com/office/powerpoint/2010/main" val="108376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BA0A-344C-1946-AE93-9816C9418820}"/>
              </a:ext>
            </a:extLst>
          </p:cNvPr>
          <p:cNvSpPr txBox="1"/>
          <p:nvPr/>
        </p:nvSpPr>
        <p:spPr>
          <a:xfrm>
            <a:off x="1807780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0FCBF-2AB7-064E-AAC9-0AF41E09CC94}"/>
              </a:ext>
            </a:extLst>
          </p:cNvPr>
          <p:cNvSpPr txBox="1"/>
          <p:nvPr/>
        </p:nvSpPr>
        <p:spPr>
          <a:xfrm>
            <a:off x="1461226" y="1336700"/>
            <a:ext cx="543648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All possible subtrees derived from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33460-8AC4-4D26-E031-87F97844FFF0}"/>
              </a:ext>
            </a:extLst>
          </p:cNvPr>
          <p:cNvSpPr txBox="1"/>
          <p:nvPr/>
        </p:nvSpPr>
        <p:spPr>
          <a:xfrm>
            <a:off x="5208868" y="4090140"/>
            <a:ext cx="68844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 FIRST set of nonterminal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is the set of </a:t>
            </a:r>
          </a:p>
          <a:p>
            <a:r>
              <a:rPr lang="en-US" sz="2800" dirty="0"/>
              <a:t>leftmost terminal that can be produced by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N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US" sz="2800" dirty="0"/>
              <a:t>}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7A8AEF-D990-F9F3-7598-EFF9BE80306E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8406348" y="3242440"/>
            <a:ext cx="0" cy="22201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78704AE-A6B8-7C4E-D558-6FE742774BFE}"/>
              </a:ext>
            </a:extLst>
          </p:cNvPr>
          <p:cNvSpPr/>
          <p:nvPr/>
        </p:nvSpPr>
        <p:spPr>
          <a:xfrm>
            <a:off x="8319305" y="5386549"/>
            <a:ext cx="594366" cy="5194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F3ABE02F-F90D-38BB-B824-99791334B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828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F2B36-2242-A305-75AF-C44748E09BC0}"/>
              </a:ext>
            </a:extLst>
          </p:cNvPr>
          <p:cNvSpPr txBox="1"/>
          <p:nvPr/>
        </p:nvSpPr>
        <p:spPr>
          <a:xfrm>
            <a:off x="1819498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5DC501-BF92-7090-EF9E-0C87AFC3BA43}"/>
              </a:ext>
            </a:extLst>
          </p:cNvPr>
          <p:cNvSpPr txBox="1"/>
          <p:nvPr/>
        </p:nvSpPr>
        <p:spPr>
          <a:xfrm>
            <a:off x="6354548" y="2799042"/>
            <a:ext cx="4695516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parts of strings derived from 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50">
            <a:extLst>
              <a:ext uri="{FF2B5EF4-FFF2-40B4-BE49-F238E27FC236}">
                <a16:creationId xmlns:a16="http://schemas.microsoft.com/office/drawing/2014/main" id="{37751105-480F-5C27-47DF-12DBE9059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544" y="166327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nonterminal </a:t>
            </a:r>
            <a:r>
              <a:rPr lang="en-US" altLang="en-US" sz="4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2E09E-120C-C641-FCDF-A703C37B8E4C}"/>
              </a:ext>
            </a:extLst>
          </p:cNvPr>
          <p:cNvSpPr txBox="1"/>
          <p:nvPr/>
        </p:nvSpPr>
        <p:spPr>
          <a:xfrm>
            <a:off x="7500257" y="0"/>
            <a:ext cx="4691743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stands for a single  nonterminal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/>
              <a:t> stands for a single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=&gt;* means children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/>
              <a:t>in the parse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/>
              <a:t> stands for other children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that aren’t first letters</a:t>
            </a:r>
          </a:p>
        </p:txBody>
      </p:sp>
    </p:spTree>
    <p:extLst>
      <p:ext uri="{BB962C8B-B14F-4D97-AF65-F5344CB8AC3E}">
        <p14:creationId xmlns:p14="http://schemas.microsoft.com/office/powerpoint/2010/main" val="1524477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828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BA0A-344C-1946-AE93-9816C9418820}"/>
              </a:ext>
            </a:extLst>
          </p:cNvPr>
          <p:cNvSpPr txBox="1"/>
          <p:nvPr/>
        </p:nvSpPr>
        <p:spPr>
          <a:xfrm>
            <a:off x="1807780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EE361B-AC34-9B41-9654-88683B9EDA42}"/>
              </a:ext>
            </a:extLst>
          </p:cNvPr>
          <p:cNvSpPr txBox="1"/>
          <p:nvPr/>
        </p:nvSpPr>
        <p:spPr>
          <a:xfrm>
            <a:off x="1819498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121">
            <a:extLst>
              <a:ext uri="{FF2B5EF4-FFF2-40B4-BE49-F238E27FC236}">
                <a16:creationId xmlns:a16="http://schemas.microsoft.com/office/drawing/2014/main" id="{18D7D73D-A2F3-A342-9AF9-7FA0E2DEE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56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66F7EC-3DD6-674A-82E0-66DF49ED4A33}"/>
              </a:ext>
            </a:extLst>
          </p:cNvPr>
          <p:cNvSpPr txBox="1"/>
          <p:nvPr/>
        </p:nvSpPr>
        <p:spPr>
          <a:xfrm>
            <a:off x="281151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A25F96-644A-0840-B734-941F3E973011}"/>
              </a:ext>
            </a:extLst>
          </p:cNvPr>
          <p:cNvSpPr txBox="1"/>
          <p:nvPr/>
        </p:nvSpPr>
        <p:spPr>
          <a:xfrm>
            <a:off x="2823236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121">
            <a:extLst>
              <a:ext uri="{FF2B5EF4-FFF2-40B4-BE49-F238E27FC236}">
                <a16:creationId xmlns:a16="http://schemas.microsoft.com/office/drawing/2014/main" id="{DA49B7F1-622A-A24D-ABCD-62BE6D5B3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524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5325C-B223-4D44-848A-5C79C945B83A}"/>
              </a:ext>
            </a:extLst>
          </p:cNvPr>
          <p:cNvSpPr txBox="1"/>
          <p:nvPr/>
        </p:nvSpPr>
        <p:spPr>
          <a:xfrm>
            <a:off x="382919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3EA22-8F68-0D4B-895D-01EA6A2B42BA}"/>
              </a:ext>
            </a:extLst>
          </p:cNvPr>
          <p:cNvSpPr txBox="1"/>
          <p:nvPr/>
        </p:nvSpPr>
        <p:spPr>
          <a:xfrm>
            <a:off x="3840916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121">
            <a:extLst>
              <a:ext uri="{FF2B5EF4-FFF2-40B4-BE49-F238E27FC236}">
                <a16:creationId xmlns:a16="http://schemas.microsoft.com/office/drawing/2014/main" id="{88D4ED31-9346-1746-9341-DA3A3286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4644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C4DB4-E557-0B4C-B01F-E7B4B67CCA45}"/>
              </a:ext>
            </a:extLst>
          </p:cNvPr>
          <p:cNvSpPr txBox="1"/>
          <p:nvPr/>
        </p:nvSpPr>
        <p:spPr>
          <a:xfrm>
            <a:off x="4858596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6D863-C03F-4343-B7B5-07D52EAD4B6D}"/>
              </a:ext>
            </a:extLst>
          </p:cNvPr>
          <p:cNvSpPr txBox="1"/>
          <p:nvPr/>
        </p:nvSpPr>
        <p:spPr>
          <a:xfrm>
            <a:off x="4870314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121">
            <a:extLst>
              <a:ext uri="{FF2B5EF4-FFF2-40B4-BE49-F238E27FC236}">
                <a16:creationId xmlns:a16="http://schemas.microsoft.com/office/drawing/2014/main" id="{1FBE3287-C374-D747-8FB2-BDF6C7205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760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A3E713-15C8-1543-A257-CA80EE91B838}"/>
              </a:ext>
            </a:extLst>
          </p:cNvPr>
          <p:cNvSpPr txBox="1"/>
          <p:nvPr/>
        </p:nvSpPr>
        <p:spPr>
          <a:xfrm>
            <a:off x="5899712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E768F7-E569-1E44-9CE4-BB51E6916284}"/>
              </a:ext>
            </a:extLst>
          </p:cNvPr>
          <p:cNvSpPr txBox="1"/>
          <p:nvPr/>
        </p:nvSpPr>
        <p:spPr>
          <a:xfrm>
            <a:off x="5911430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0FCBF-2AB7-064E-AAC9-0AF41E09CC94}"/>
              </a:ext>
            </a:extLst>
          </p:cNvPr>
          <p:cNvSpPr txBox="1"/>
          <p:nvPr/>
        </p:nvSpPr>
        <p:spPr>
          <a:xfrm>
            <a:off x="1461226" y="1336700"/>
            <a:ext cx="543648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All possible subtrees derived from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BC9CA-A351-0F08-74CD-4A9D156D47F3}"/>
              </a:ext>
            </a:extLst>
          </p:cNvPr>
          <p:cNvSpPr txBox="1"/>
          <p:nvPr/>
        </p:nvSpPr>
        <p:spPr>
          <a:xfrm>
            <a:off x="5208868" y="4090140"/>
            <a:ext cx="68844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 FIRST set of nonterminal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is the set of </a:t>
            </a:r>
          </a:p>
          <a:p>
            <a:r>
              <a:rPr lang="en-US" sz="2800" dirty="0"/>
              <a:t>leftmost terminal that can be produced by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N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US" sz="2800" dirty="0"/>
              <a:t>}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A13A1E-1F0C-0861-11E7-EA74D83473A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6784376" y="3225196"/>
            <a:ext cx="0" cy="22201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CEB5D3C-A1BF-88B7-FC40-2D7811B06550}"/>
              </a:ext>
            </a:extLst>
          </p:cNvPr>
          <p:cNvSpPr/>
          <p:nvPr/>
        </p:nvSpPr>
        <p:spPr>
          <a:xfrm>
            <a:off x="6697333" y="5369305"/>
            <a:ext cx="594366" cy="5194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BEF1D-DB3C-15E2-21C7-A550CD3D7942}"/>
              </a:ext>
            </a:extLst>
          </p:cNvPr>
          <p:cNvSpPr txBox="1"/>
          <p:nvPr/>
        </p:nvSpPr>
        <p:spPr>
          <a:xfrm>
            <a:off x="6354548" y="2799042"/>
            <a:ext cx="4580100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first characters derivable from 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50">
            <a:extLst>
              <a:ext uri="{FF2B5EF4-FFF2-40B4-BE49-F238E27FC236}">
                <a16:creationId xmlns:a16="http://schemas.microsoft.com/office/drawing/2014/main" id="{2EB11920-FA79-50FF-7D42-2BB7F797C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544" y="166327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nonterminal </a:t>
            </a:r>
            <a:r>
              <a:rPr lang="en-US" altLang="en-US" sz="4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31478-EDBE-0647-D74F-D49F3670AE6C}"/>
              </a:ext>
            </a:extLst>
          </p:cNvPr>
          <p:cNvSpPr txBox="1"/>
          <p:nvPr/>
        </p:nvSpPr>
        <p:spPr>
          <a:xfrm>
            <a:off x="7500257" y="0"/>
            <a:ext cx="4691743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stands for a single  nonterminal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/>
              <a:t> stands for a single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=&gt;* means children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/>
              <a:t>in the parse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/>
              <a:t> stands for other children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that aren’t first letters</a:t>
            </a:r>
          </a:p>
        </p:txBody>
      </p:sp>
    </p:spTree>
    <p:extLst>
      <p:ext uri="{BB962C8B-B14F-4D97-AF65-F5344CB8AC3E}">
        <p14:creationId xmlns:p14="http://schemas.microsoft.com/office/powerpoint/2010/main" val="3288622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828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nonterminal </a:t>
            </a:r>
            <a:r>
              <a:rPr lang="en-US" altLang="en-US" sz="4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BA0A-344C-1946-AE93-9816C9418820}"/>
              </a:ext>
            </a:extLst>
          </p:cNvPr>
          <p:cNvSpPr txBox="1"/>
          <p:nvPr/>
        </p:nvSpPr>
        <p:spPr>
          <a:xfrm>
            <a:off x="1807780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EE361B-AC34-9B41-9654-88683B9EDA42}"/>
              </a:ext>
            </a:extLst>
          </p:cNvPr>
          <p:cNvSpPr txBox="1"/>
          <p:nvPr/>
        </p:nvSpPr>
        <p:spPr>
          <a:xfrm>
            <a:off x="1819498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121">
            <a:extLst>
              <a:ext uri="{FF2B5EF4-FFF2-40B4-BE49-F238E27FC236}">
                <a16:creationId xmlns:a16="http://schemas.microsoft.com/office/drawing/2014/main" id="{18D7D73D-A2F3-A342-9AF9-7FA0E2DEE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56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66F7EC-3DD6-674A-82E0-66DF49ED4A33}"/>
              </a:ext>
            </a:extLst>
          </p:cNvPr>
          <p:cNvSpPr txBox="1"/>
          <p:nvPr/>
        </p:nvSpPr>
        <p:spPr>
          <a:xfrm>
            <a:off x="281151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A25F96-644A-0840-B734-941F3E973011}"/>
              </a:ext>
            </a:extLst>
          </p:cNvPr>
          <p:cNvSpPr txBox="1"/>
          <p:nvPr/>
        </p:nvSpPr>
        <p:spPr>
          <a:xfrm>
            <a:off x="2823236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121">
            <a:extLst>
              <a:ext uri="{FF2B5EF4-FFF2-40B4-BE49-F238E27FC236}">
                <a16:creationId xmlns:a16="http://schemas.microsoft.com/office/drawing/2014/main" id="{DA49B7F1-622A-A24D-ABCD-62BE6D5B3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524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5325C-B223-4D44-848A-5C79C945B83A}"/>
              </a:ext>
            </a:extLst>
          </p:cNvPr>
          <p:cNvSpPr txBox="1"/>
          <p:nvPr/>
        </p:nvSpPr>
        <p:spPr>
          <a:xfrm>
            <a:off x="382919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3EA22-8F68-0D4B-895D-01EA6A2B42BA}"/>
              </a:ext>
            </a:extLst>
          </p:cNvPr>
          <p:cNvSpPr txBox="1"/>
          <p:nvPr/>
        </p:nvSpPr>
        <p:spPr>
          <a:xfrm>
            <a:off x="3840916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121">
            <a:extLst>
              <a:ext uri="{FF2B5EF4-FFF2-40B4-BE49-F238E27FC236}">
                <a16:creationId xmlns:a16="http://schemas.microsoft.com/office/drawing/2014/main" id="{88D4ED31-9346-1746-9341-DA3A3286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4644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C4DB4-E557-0B4C-B01F-E7B4B67CCA45}"/>
              </a:ext>
            </a:extLst>
          </p:cNvPr>
          <p:cNvSpPr txBox="1"/>
          <p:nvPr/>
        </p:nvSpPr>
        <p:spPr>
          <a:xfrm>
            <a:off x="4858596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6D863-C03F-4343-B7B5-07D52EAD4B6D}"/>
              </a:ext>
            </a:extLst>
          </p:cNvPr>
          <p:cNvSpPr txBox="1"/>
          <p:nvPr/>
        </p:nvSpPr>
        <p:spPr>
          <a:xfrm>
            <a:off x="4870314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121">
            <a:extLst>
              <a:ext uri="{FF2B5EF4-FFF2-40B4-BE49-F238E27FC236}">
                <a16:creationId xmlns:a16="http://schemas.microsoft.com/office/drawing/2014/main" id="{1FBE3287-C374-D747-8FB2-BDF6C7205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760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A3E713-15C8-1543-A257-CA80EE91B838}"/>
              </a:ext>
            </a:extLst>
          </p:cNvPr>
          <p:cNvSpPr txBox="1"/>
          <p:nvPr/>
        </p:nvSpPr>
        <p:spPr>
          <a:xfrm>
            <a:off x="5899712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E768F7-E569-1E44-9CE4-BB51E6916284}"/>
              </a:ext>
            </a:extLst>
          </p:cNvPr>
          <p:cNvSpPr txBox="1"/>
          <p:nvPr/>
        </p:nvSpPr>
        <p:spPr>
          <a:xfrm>
            <a:off x="5911430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6B5DF5-B137-2E45-B405-DDDF2F1C3607}"/>
              </a:ext>
            </a:extLst>
          </p:cNvPr>
          <p:cNvSpPr txBox="1"/>
          <p:nvPr/>
        </p:nvSpPr>
        <p:spPr>
          <a:xfrm>
            <a:off x="6075760" y="3459541"/>
            <a:ext cx="56309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Whenever I see 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3200" dirty="0">
                <a:cs typeface="Times New Roman" panose="02020603050405020304" pitchFamily="18" charset="0"/>
              </a:rPr>
              <a:t>in the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parse tree, I know it can only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produce something in {0,1,2,3,4}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494DD5-139A-F540-8142-8E785CA4422E}"/>
              </a:ext>
            </a:extLst>
          </p:cNvPr>
          <p:cNvSpPr txBox="1"/>
          <p:nvPr/>
        </p:nvSpPr>
        <p:spPr>
          <a:xfrm>
            <a:off x="1461226" y="1336700"/>
            <a:ext cx="543648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All possible subtrees derived from D</a:t>
            </a:r>
          </a:p>
        </p:txBody>
      </p:sp>
    </p:spTree>
    <p:extLst>
      <p:ext uri="{BB962C8B-B14F-4D97-AF65-F5344CB8AC3E}">
        <p14:creationId xmlns:p14="http://schemas.microsoft.com/office/powerpoint/2010/main" val="1875640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828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nonterminal </a:t>
            </a:r>
            <a:r>
              <a:rPr lang="en-US" altLang="en-US" sz="4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BA0A-344C-1946-AE93-9816C9418820}"/>
              </a:ext>
            </a:extLst>
          </p:cNvPr>
          <p:cNvSpPr txBox="1"/>
          <p:nvPr/>
        </p:nvSpPr>
        <p:spPr>
          <a:xfrm>
            <a:off x="1807780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EE361B-AC34-9B41-9654-88683B9EDA42}"/>
              </a:ext>
            </a:extLst>
          </p:cNvPr>
          <p:cNvSpPr txBox="1"/>
          <p:nvPr/>
        </p:nvSpPr>
        <p:spPr>
          <a:xfrm>
            <a:off x="1819498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121">
            <a:extLst>
              <a:ext uri="{FF2B5EF4-FFF2-40B4-BE49-F238E27FC236}">
                <a16:creationId xmlns:a16="http://schemas.microsoft.com/office/drawing/2014/main" id="{18D7D73D-A2F3-A342-9AF9-7FA0E2DEE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56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66F7EC-3DD6-674A-82E0-66DF49ED4A33}"/>
              </a:ext>
            </a:extLst>
          </p:cNvPr>
          <p:cNvSpPr txBox="1"/>
          <p:nvPr/>
        </p:nvSpPr>
        <p:spPr>
          <a:xfrm>
            <a:off x="281151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A25F96-644A-0840-B734-941F3E973011}"/>
              </a:ext>
            </a:extLst>
          </p:cNvPr>
          <p:cNvSpPr txBox="1"/>
          <p:nvPr/>
        </p:nvSpPr>
        <p:spPr>
          <a:xfrm>
            <a:off x="2823236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121">
            <a:extLst>
              <a:ext uri="{FF2B5EF4-FFF2-40B4-BE49-F238E27FC236}">
                <a16:creationId xmlns:a16="http://schemas.microsoft.com/office/drawing/2014/main" id="{DA49B7F1-622A-A24D-ABCD-62BE6D5B3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524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5325C-B223-4D44-848A-5C79C945B83A}"/>
              </a:ext>
            </a:extLst>
          </p:cNvPr>
          <p:cNvSpPr txBox="1"/>
          <p:nvPr/>
        </p:nvSpPr>
        <p:spPr>
          <a:xfrm>
            <a:off x="382919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3EA22-8F68-0D4B-895D-01EA6A2B42BA}"/>
              </a:ext>
            </a:extLst>
          </p:cNvPr>
          <p:cNvSpPr txBox="1"/>
          <p:nvPr/>
        </p:nvSpPr>
        <p:spPr>
          <a:xfrm>
            <a:off x="3840916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121">
            <a:extLst>
              <a:ext uri="{FF2B5EF4-FFF2-40B4-BE49-F238E27FC236}">
                <a16:creationId xmlns:a16="http://schemas.microsoft.com/office/drawing/2014/main" id="{88D4ED31-9346-1746-9341-DA3A3286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4644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C4DB4-E557-0B4C-B01F-E7B4B67CCA45}"/>
              </a:ext>
            </a:extLst>
          </p:cNvPr>
          <p:cNvSpPr txBox="1"/>
          <p:nvPr/>
        </p:nvSpPr>
        <p:spPr>
          <a:xfrm>
            <a:off x="4858596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6D863-C03F-4343-B7B5-07D52EAD4B6D}"/>
              </a:ext>
            </a:extLst>
          </p:cNvPr>
          <p:cNvSpPr txBox="1"/>
          <p:nvPr/>
        </p:nvSpPr>
        <p:spPr>
          <a:xfrm>
            <a:off x="4870314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121">
            <a:extLst>
              <a:ext uri="{FF2B5EF4-FFF2-40B4-BE49-F238E27FC236}">
                <a16:creationId xmlns:a16="http://schemas.microsoft.com/office/drawing/2014/main" id="{1FBE3287-C374-D747-8FB2-BDF6C7205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760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A3E713-15C8-1543-A257-CA80EE91B838}"/>
              </a:ext>
            </a:extLst>
          </p:cNvPr>
          <p:cNvSpPr txBox="1"/>
          <p:nvPr/>
        </p:nvSpPr>
        <p:spPr>
          <a:xfrm>
            <a:off x="5899712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E768F7-E569-1E44-9CE4-BB51E6916284}"/>
              </a:ext>
            </a:extLst>
          </p:cNvPr>
          <p:cNvSpPr txBox="1"/>
          <p:nvPr/>
        </p:nvSpPr>
        <p:spPr>
          <a:xfrm>
            <a:off x="5911430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6B5DF5-B137-2E45-B405-DDDF2F1C3607}"/>
              </a:ext>
            </a:extLst>
          </p:cNvPr>
          <p:cNvSpPr txBox="1"/>
          <p:nvPr/>
        </p:nvSpPr>
        <p:spPr>
          <a:xfrm>
            <a:off x="6075760" y="3459541"/>
            <a:ext cx="56309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Whenever I see 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3200" dirty="0">
                <a:cs typeface="Times New Roman" panose="02020603050405020304" pitchFamily="18" charset="0"/>
              </a:rPr>
              <a:t>in the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parse tree, I know it can only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produce something in {0,1,2,3,4}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cs typeface="Times New Roman" panose="02020603050405020304" pitchFamily="18" charset="0"/>
              </a:rPr>
              <a:t>FIRST(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cs typeface="Times New Roman" panose="02020603050405020304" pitchFamily="18" charset="0"/>
              </a:rPr>
              <a:t>) = {0,1,2,3,4}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00097-7D7D-184B-9112-E4685CE31FFE}"/>
              </a:ext>
            </a:extLst>
          </p:cNvPr>
          <p:cNvSpPr txBox="1"/>
          <p:nvPr/>
        </p:nvSpPr>
        <p:spPr>
          <a:xfrm>
            <a:off x="1461226" y="1336700"/>
            <a:ext cx="543648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All possible subtrees derived from D</a:t>
            </a:r>
          </a:p>
        </p:txBody>
      </p:sp>
    </p:spTree>
    <p:extLst>
      <p:ext uri="{BB962C8B-B14F-4D97-AF65-F5344CB8AC3E}">
        <p14:creationId xmlns:p14="http://schemas.microsoft.com/office/powerpoint/2010/main" val="815016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828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nonterminal </a:t>
            </a:r>
            <a:r>
              <a:rPr lang="en-US" altLang="en-US" sz="4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BA0A-344C-1946-AE93-9816C9418820}"/>
              </a:ext>
            </a:extLst>
          </p:cNvPr>
          <p:cNvSpPr txBox="1"/>
          <p:nvPr/>
        </p:nvSpPr>
        <p:spPr>
          <a:xfrm>
            <a:off x="1807780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EE361B-AC34-9B41-9654-88683B9EDA42}"/>
              </a:ext>
            </a:extLst>
          </p:cNvPr>
          <p:cNvSpPr txBox="1"/>
          <p:nvPr/>
        </p:nvSpPr>
        <p:spPr>
          <a:xfrm>
            <a:off x="1819498" y="278077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121">
            <a:extLst>
              <a:ext uri="{FF2B5EF4-FFF2-40B4-BE49-F238E27FC236}">
                <a16:creationId xmlns:a16="http://schemas.microsoft.com/office/drawing/2014/main" id="{18D7D73D-A2F3-A342-9AF9-7FA0E2DEE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56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66F7EC-3DD6-674A-82E0-66DF49ED4A33}"/>
              </a:ext>
            </a:extLst>
          </p:cNvPr>
          <p:cNvSpPr txBox="1"/>
          <p:nvPr/>
        </p:nvSpPr>
        <p:spPr>
          <a:xfrm>
            <a:off x="281151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A25F96-644A-0840-B734-941F3E973011}"/>
              </a:ext>
            </a:extLst>
          </p:cNvPr>
          <p:cNvSpPr txBox="1"/>
          <p:nvPr/>
        </p:nvSpPr>
        <p:spPr>
          <a:xfrm>
            <a:off x="2823236" y="278077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121">
            <a:extLst>
              <a:ext uri="{FF2B5EF4-FFF2-40B4-BE49-F238E27FC236}">
                <a16:creationId xmlns:a16="http://schemas.microsoft.com/office/drawing/2014/main" id="{DA49B7F1-622A-A24D-ABCD-62BE6D5B3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524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5325C-B223-4D44-848A-5C79C945B83A}"/>
              </a:ext>
            </a:extLst>
          </p:cNvPr>
          <p:cNvSpPr txBox="1"/>
          <p:nvPr/>
        </p:nvSpPr>
        <p:spPr>
          <a:xfrm>
            <a:off x="382919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3EA22-8F68-0D4B-895D-01EA6A2B42BA}"/>
              </a:ext>
            </a:extLst>
          </p:cNvPr>
          <p:cNvSpPr txBox="1"/>
          <p:nvPr/>
        </p:nvSpPr>
        <p:spPr>
          <a:xfrm>
            <a:off x="3840916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121">
            <a:extLst>
              <a:ext uri="{FF2B5EF4-FFF2-40B4-BE49-F238E27FC236}">
                <a16:creationId xmlns:a16="http://schemas.microsoft.com/office/drawing/2014/main" id="{88D4ED31-9346-1746-9341-DA3A3286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4644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C4DB4-E557-0B4C-B01F-E7B4B67CCA45}"/>
              </a:ext>
            </a:extLst>
          </p:cNvPr>
          <p:cNvSpPr txBox="1"/>
          <p:nvPr/>
        </p:nvSpPr>
        <p:spPr>
          <a:xfrm>
            <a:off x="4858596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6D863-C03F-4343-B7B5-07D52EAD4B6D}"/>
              </a:ext>
            </a:extLst>
          </p:cNvPr>
          <p:cNvSpPr txBox="1"/>
          <p:nvPr/>
        </p:nvSpPr>
        <p:spPr>
          <a:xfrm>
            <a:off x="4870314" y="27807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6B5DF5-B137-2E45-B405-DDDF2F1C3607}"/>
              </a:ext>
            </a:extLst>
          </p:cNvPr>
          <p:cNvSpPr txBox="1"/>
          <p:nvPr/>
        </p:nvSpPr>
        <p:spPr>
          <a:xfrm>
            <a:off x="6075760" y="3459541"/>
            <a:ext cx="545938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Whenever I see 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200" dirty="0">
                <a:cs typeface="Times New Roman" panose="02020603050405020304" pitchFamily="18" charset="0"/>
              </a:rPr>
              <a:t>in the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parse tree, I know it can only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produce something in {+, -, *, /}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cs typeface="Times New Roman" panose="02020603050405020304" pitchFamily="18" charset="0"/>
              </a:rPr>
              <a:t>FIRST(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cs typeface="Times New Roman" panose="02020603050405020304" pitchFamily="18" charset="0"/>
              </a:rPr>
              <a:t>) = ????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04B1E-9375-AF45-8054-B2FBE3FDABB0}"/>
              </a:ext>
            </a:extLst>
          </p:cNvPr>
          <p:cNvSpPr txBox="1"/>
          <p:nvPr/>
        </p:nvSpPr>
        <p:spPr>
          <a:xfrm>
            <a:off x="1461226" y="1336700"/>
            <a:ext cx="54749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All possible subtrees derived from 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2514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3" name="Line 121">
            <a:extLst>
              <a:ext uri="{FF2B5EF4-FFF2-40B4-BE49-F238E27FC236}">
                <a16:creationId xmlns:a16="http://schemas.microsoft.com/office/drawing/2014/main" id="{F233707C-9189-634F-98CC-73B5C6AA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828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nonterminal </a:t>
            </a:r>
            <a:r>
              <a:rPr lang="en-US" altLang="en-US" sz="4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BA0A-344C-1946-AE93-9816C9418820}"/>
              </a:ext>
            </a:extLst>
          </p:cNvPr>
          <p:cNvSpPr txBox="1"/>
          <p:nvPr/>
        </p:nvSpPr>
        <p:spPr>
          <a:xfrm>
            <a:off x="1807780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EE361B-AC34-9B41-9654-88683B9EDA42}"/>
              </a:ext>
            </a:extLst>
          </p:cNvPr>
          <p:cNvSpPr txBox="1"/>
          <p:nvPr/>
        </p:nvSpPr>
        <p:spPr>
          <a:xfrm>
            <a:off x="1819498" y="278077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121">
            <a:extLst>
              <a:ext uri="{FF2B5EF4-FFF2-40B4-BE49-F238E27FC236}">
                <a16:creationId xmlns:a16="http://schemas.microsoft.com/office/drawing/2014/main" id="{18D7D73D-A2F3-A342-9AF9-7FA0E2DEE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56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66F7EC-3DD6-674A-82E0-66DF49ED4A33}"/>
              </a:ext>
            </a:extLst>
          </p:cNvPr>
          <p:cNvSpPr txBox="1"/>
          <p:nvPr/>
        </p:nvSpPr>
        <p:spPr>
          <a:xfrm>
            <a:off x="281151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A25F96-644A-0840-B734-941F3E973011}"/>
              </a:ext>
            </a:extLst>
          </p:cNvPr>
          <p:cNvSpPr txBox="1"/>
          <p:nvPr/>
        </p:nvSpPr>
        <p:spPr>
          <a:xfrm>
            <a:off x="2823236" y="278077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121">
            <a:extLst>
              <a:ext uri="{FF2B5EF4-FFF2-40B4-BE49-F238E27FC236}">
                <a16:creationId xmlns:a16="http://schemas.microsoft.com/office/drawing/2014/main" id="{DA49B7F1-622A-A24D-ABCD-62BE6D5B3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5246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5325C-B223-4D44-848A-5C79C945B83A}"/>
              </a:ext>
            </a:extLst>
          </p:cNvPr>
          <p:cNvSpPr txBox="1"/>
          <p:nvPr/>
        </p:nvSpPr>
        <p:spPr>
          <a:xfrm>
            <a:off x="3829198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3EA22-8F68-0D4B-895D-01EA6A2B42BA}"/>
              </a:ext>
            </a:extLst>
          </p:cNvPr>
          <p:cNvSpPr txBox="1"/>
          <p:nvPr/>
        </p:nvSpPr>
        <p:spPr>
          <a:xfrm>
            <a:off x="3840916" y="2780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121">
            <a:extLst>
              <a:ext uri="{FF2B5EF4-FFF2-40B4-BE49-F238E27FC236}">
                <a16:creationId xmlns:a16="http://schemas.microsoft.com/office/drawing/2014/main" id="{88D4ED31-9346-1746-9341-DA3A3286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4644" y="2307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C4DB4-E557-0B4C-B01F-E7B4B67CCA45}"/>
              </a:ext>
            </a:extLst>
          </p:cNvPr>
          <p:cNvSpPr txBox="1"/>
          <p:nvPr/>
        </p:nvSpPr>
        <p:spPr>
          <a:xfrm>
            <a:off x="4858596" y="18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6D863-C03F-4343-B7B5-07D52EAD4B6D}"/>
              </a:ext>
            </a:extLst>
          </p:cNvPr>
          <p:cNvSpPr txBox="1"/>
          <p:nvPr/>
        </p:nvSpPr>
        <p:spPr>
          <a:xfrm>
            <a:off x="4870314" y="27807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6B5DF5-B137-2E45-B405-DDDF2F1C3607}"/>
              </a:ext>
            </a:extLst>
          </p:cNvPr>
          <p:cNvSpPr txBox="1"/>
          <p:nvPr/>
        </p:nvSpPr>
        <p:spPr>
          <a:xfrm>
            <a:off x="6075760" y="3459541"/>
            <a:ext cx="545938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Whenever I see 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200" dirty="0">
                <a:cs typeface="Times New Roman" panose="02020603050405020304" pitchFamily="18" charset="0"/>
              </a:rPr>
              <a:t>in the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parse tree, I know it can only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produce something in {+, -, *, /}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cs typeface="Times New Roman" panose="02020603050405020304" pitchFamily="18" charset="0"/>
              </a:rPr>
              <a:t>FIRST(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cs typeface="Times New Roman" panose="02020603050405020304" pitchFamily="18" charset="0"/>
              </a:rPr>
              <a:t>) = {+,-,*,/}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04B1E-9375-AF45-8054-B2FBE3FDABB0}"/>
              </a:ext>
            </a:extLst>
          </p:cNvPr>
          <p:cNvSpPr txBox="1"/>
          <p:nvPr/>
        </p:nvSpPr>
        <p:spPr>
          <a:xfrm>
            <a:off x="1461226" y="1336700"/>
            <a:ext cx="545251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All possible subtrees derived from O</a:t>
            </a:r>
          </a:p>
        </p:txBody>
      </p:sp>
    </p:spTree>
    <p:extLst>
      <p:ext uri="{BB962C8B-B14F-4D97-AF65-F5344CB8AC3E}">
        <p14:creationId xmlns:p14="http://schemas.microsoft.com/office/powerpoint/2010/main" val="1777356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F10-340C-9F4D-BE55-7D82481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 Come in Three “Flavors”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8F2A-3EB7-FE44-A4E2-512A8EA5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  <a:p>
            <a:r>
              <a:rPr lang="en-US" dirty="0" err="1"/>
              <a:t>Nonterminals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Strings</a:t>
            </a:r>
            <a:r>
              <a:rPr lang="en-US" dirty="0"/>
              <a:t> made up of terminals and </a:t>
            </a:r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55133-A340-EA0A-6696-B2A2FCB364C2}"/>
              </a:ext>
            </a:extLst>
          </p:cNvPr>
          <p:cNvSpPr txBox="1"/>
          <p:nvPr/>
        </p:nvSpPr>
        <p:spPr>
          <a:xfrm>
            <a:off x="2404564" y="3429000"/>
            <a:ext cx="518302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New use of the word “strings”</a:t>
            </a:r>
          </a:p>
        </p:txBody>
      </p:sp>
    </p:spTree>
    <p:extLst>
      <p:ext uri="{BB962C8B-B14F-4D97-AF65-F5344CB8AC3E}">
        <p14:creationId xmlns:p14="http://schemas.microsoft.com/office/powerpoint/2010/main" val="3480945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F10-340C-9F4D-BE55-7D82481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 Come in Three “Flavors”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8F2A-3EB7-FE44-A4E2-512A8EA5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  <a:p>
            <a:r>
              <a:rPr lang="en-US" dirty="0" err="1"/>
              <a:t>Nonterminals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Strings</a:t>
            </a:r>
            <a:r>
              <a:rPr lang="en-US" dirty="0"/>
              <a:t> made up of terminals and </a:t>
            </a:r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55133-A340-EA0A-6696-B2A2FCB364C2}"/>
              </a:ext>
            </a:extLst>
          </p:cNvPr>
          <p:cNvSpPr txBox="1"/>
          <p:nvPr/>
        </p:nvSpPr>
        <p:spPr>
          <a:xfrm>
            <a:off x="2404564" y="3429000"/>
            <a:ext cx="518302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New use of the word “strings”</a:t>
            </a:r>
          </a:p>
        </p:txBody>
      </p:sp>
      <p:sp>
        <p:nvSpPr>
          <p:cNvPr id="5" name="Text Box 148">
            <a:extLst>
              <a:ext uri="{FF2B5EF4-FFF2-40B4-BE49-F238E27FC236}">
                <a16:creationId xmlns:a16="http://schemas.microsoft.com/office/drawing/2014/main" id="{3C1707DE-161F-86B8-DA0A-560DCBA7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A5EEA-4F00-4588-F029-64B78AF86CE9}"/>
              </a:ext>
            </a:extLst>
          </p:cNvPr>
          <p:cNvSpPr txBox="1"/>
          <p:nvPr/>
        </p:nvSpPr>
        <p:spPr>
          <a:xfrm>
            <a:off x="1981200" y="4084570"/>
            <a:ext cx="655281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We need to know the FIRST set of OEE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64D141-DFA4-472E-7AA3-AE453CB4FBC6}"/>
              </a:ext>
            </a:extLst>
          </p:cNvPr>
          <p:cNvSpPr/>
          <p:nvPr/>
        </p:nvSpPr>
        <p:spPr>
          <a:xfrm>
            <a:off x="3124200" y="5029201"/>
            <a:ext cx="642257" cy="41365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F10-340C-9F4D-BE55-7D82481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 Come in Three “Flavors”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8F2A-3EB7-FE44-A4E2-512A8EA5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  <a:p>
            <a:r>
              <a:rPr lang="en-US" dirty="0" err="1"/>
              <a:t>Nonterminals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Strings</a:t>
            </a:r>
            <a:r>
              <a:rPr lang="en-US" dirty="0"/>
              <a:t> made up of terminals and </a:t>
            </a:r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55133-A340-EA0A-6696-B2A2FCB364C2}"/>
              </a:ext>
            </a:extLst>
          </p:cNvPr>
          <p:cNvSpPr txBox="1"/>
          <p:nvPr/>
        </p:nvSpPr>
        <p:spPr>
          <a:xfrm>
            <a:off x="2404564" y="3429000"/>
            <a:ext cx="518302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New use of the word “strings”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CBB8D-3932-0272-A0B1-978EA0EDE4DE}"/>
              </a:ext>
            </a:extLst>
          </p:cNvPr>
          <p:cNvSpPr txBox="1"/>
          <p:nvPr/>
        </p:nvSpPr>
        <p:spPr>
          <a:xfrm>
            <a:off x="2404564" y="4361081"/>
            <a:ext cx="680429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 FIRST set of string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/>
              <a:t> is the set of </a:t>
            </a:r>
          </a:p>
          <a:p>
            <a:r>
              <a:rPr lang="en-US" sz="2800" dirty="0"/>
              <a:t>leftmost terminal that can be produced by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w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2800" dirty="0"/>
              <a:t>}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77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a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D44561-5256-0A4C-B792-85588589AE07}"/>
              </a:ext>
            </a:extLst>
          </p:cNvPr>
          <p:cNvGrpSpPr/>
          <p:nvPr/>
        </p:nvGrpSpPr>
        <p:grpSpPr>
          <a:xfrm>
            <a:off x="586238" y="1365682"/>
            <a:ext cx="2485356" cy="1729026"/>
            <a:chOff x="1332471" y="1365682"/>
            <a:chExt cx="2485356" cy="1729026"/>
          </a:xfrm>
        </p:grpSpPr>
        <p:sp>
          <p:nvSpPr>
            <p:cNvPr id="40" name="Text Box 149">
              <a:extLst>
                <a:ext uri="{FF2B5EF4-FFF2-40B4-BE49-F238E27FC236}">
                  <a16:creationId xmlns:a16="http://schemas.microsoft.com/office/drawing/2014/main" id="{48234C78-8524-7247-B07A-CA50436B4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1" name="Line 121">
              <a:extLst>
                <a:ext uri="{FF2B5EF4-FFF2-40B4-BE49-F238E27FC236}">
                  <a16:creationId xmlns:a16="http://schemas.microsoft.com/office/drawing/2014/main" id="{CF1FF8D8-A7C8-CF48-B294-3A612BDE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1">
              <a:extLst>
                <a:ext uri="{FF2B5EF4-FFF2-40B4-BE49-F238E27FC236}">
                  <a16:creationId xmlns:a16="http://schemas.microsoft.com/office/drawing/2014/main" id="{F991EF78-E70F-644B-9051-E93546C86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1">
              <a:extLst>
                <a:ext uri="{FF2B5EF4-FFF2-40B4-BE49-F238E27FC236}">
                  <a16:creationId xmlns:a16="http://schemas.microsoft.com/office/drawing/2014/main" id="{678490EA-04A5-5244-95AB-CC9DD5DC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49">
              <a:extLst>
                <a:ext uri="{FF2B5EF4-FFF2-40B4-BE49-F238E27FC236}">
                  <a16:creationId xmlns:a16="http://schemas.microsoft.com/office/drawing/2014/main" id="{40A706A9-1731-0A43-83C5-910416934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5" name="Text Box 149">
              <a:extLst>
                <a:ext uri="{FF2B5EF4-FFF2-40B4-BE49-F238E27FC236}">
                  <a16:creationId xmlns:a16="http://schemas.microsoft.com/office/drawing/2014/main" id="{960D6476-2D8E-8E4A-8F76-7EE35FD3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6" name="Text Box 149">
              <a:extLst>
                <a:ext uri="{FF2B5EF4-FFF2-40B4-BE49-F238E27FC236}">
                  <a16:creationId xmlns:a16="http://schemas.microsoft.com/office/drawing/2014/main" id="{FA860E24-C895-3247-8F11-2BB89E05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B8C874-4F7D-0D4B-915A-73E1E0FC37C1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96F343E-429F-874D-A6FB-9F9122B5E518}"/>
              </a:ext>
            </a:extLst>
          </p:cNvPr>
          <p:cNvSpPr txBox="1"/>
          <p:nvPr/>
        </p:nvSpPr>
        <p:spPr>
          <a:xfrm>
            <a:off x="4315288" y="4596763"/>
            <a:ext cx="35213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w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2800" dirty="0"/>
              <a:t>}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OEE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8ADFB1-0A52-4144-AF8F-8608A6A0E5B1}"/>
              </a:ext>
            </a:extLst>
          </p:cNvPr>
          <p:cNvCxnSpPr>
            <a:cxnSpLocks/>
          </p:cNvCxnSpPr>
          <p:nvPr/>
        </p:nvCxnSpPr>
        <p:spPr>
          <a:xfrm flipH="1" flipV="1">
            <a:off x="2029885" y="3094598"/>
            <a:ext cx="3220943" cy="16567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59BE78A-C0B3-0C40-9B71-B457DED07F18}"/>
              </a:ext>
            </a:extLst>
          </p:cNvPr>
          <p:cNvSpPr/>
          <p:nvPr/>
        </p:nvSpPr>
        <p:spPr>
          <a:xfrm>
            <a:off x="5250828" y="4663608"/>
            <a:ext cx="370936" cy="4593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1F8D843-8764-8241-987D-698B7AD88E61}"/>
              </a:ext>
            </a:extLst>
          </p:cNvPr>
          <p:cNvSpPr/>
          <p:nvPr/>
        </p:nvSpPr>
        <p:spPr>
          <a:xfrm>
            <a:off x="250521" y="2596430"/>
            <a:ext cx="3137063" cy="4761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2116AE-9CBE-F458-82F6-0A499050CBB9}"/>
              </a:ext>
            </a:extLst>
          </p:cNvPr>
          <p:cNvCxnSpPr>
            <a:cxnSpLocks/>
          </p:cNvCxnSpPr>
          <p:nvPr/>
        </p:nvCxnSpPr>
        <p:spPr>
          <a:xfrm flipH="1" flipV="1">
            <a:off x="2438400" y="3094598"/>
            <a:ext cx="4131838" cy="16567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3964320-81A8-560E-AA79-4D6005789B10}"/>
              </a:ext>
            </a:extLst>
          </p:cNvPr>
          <p:cNvSpPr/>
          <p:nvPr/>
        </p:nvSpPr>
        <p:spPr>
          <a:xfrm>
            <a:off x="6384770" y="4677508"/>
            <a:ext cx="370936" cy="4593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FBDAA2-6AF6-4E90-718B-B06C1A02943B}"/>
              </a:ext>
            </a:extLst>
          </p:cNvPr>
          <p:cNvSpPr txBox="1"/>
          <p:nvPr/>
        </p:nvSpPr>
        <p:spPr>
          <a:xfrm>
            <a:off x="7500257" y="0"/>
            <a:ext cx="469174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/>
              <a:t> stands for a string of terminals and </a:t>
            </a:r>
            <a:r>
              <a:rPr lang="en-US" sz="2400" dirty="0" err="1"/>
              <a:t>nonterminals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00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9B5A3AA-9DEA-484B-9E3F-98A449A66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Prefix Expression Grammar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399AFD2B-A407-824E-B3BA-DC14851A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Consider the following grammar: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0DC9D1-611D-EF44-A088-A090CEF6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1"/>
            <a:ext cx="449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5AC6C69C-D3E4-C444-894B-D1617FDD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+ 2 3 = 5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* 1 2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C5536-D314-9249-9737-8FBD080141B8}"/>
              </a:ext>
            </a:extLst>
          </p:cNvPr>
          <p:cNvSpPr txBox="1"/>
          <p:nvPr/>
        </p:nvSpPr>
        <p:spPr>
          <a:xfrm>
            <a:off x="8467153" y="1914435"/>
            <a:ext cx="19632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 = operator</a:t>
            </a:r>
          </a:p>
          <a:p>
            <a:r>
              <a:rPr lang="en-US" sz="2400" dirty="0"/>
              <a:t>E = expression</a:t>
            </a:r>
          </a:p>
          <a:p>
            <a:r>
              <a:rPr lang="en-US" sz="2400" dirty="0"/>
              <a:t>D = digit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F74C90F-7AB2-534C-A6E6-81D40547B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Prefix expressions associate an operator with the next two operands.</a:t>
            </a:r>
          </a:p>
        </p:txBody>
      </p:sp>
    </p:spTree>
    <p:extLst>
      <p:ext uri="{BB962C8B-B14F-4D97-AF65-F5344CB8AC3E}">
        <p14:creationId xmlns:p14="http://schemas.microsoft.com/office/powerpoint/2010/main" val="990181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a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D44561-5256-0A4C-B792-85588589AE07}"/>
              </a:ext>
            </a:extLst>
          </p:cNvPr>
          <p:cNvGrpSpPr/>
          <p:nvPr/>
        </p:nvGrpSpPr>
        <p:grpSpPr>
          <a:xfrm>
            <a:off x="586238" y="1365682"/>
            <a:ext cx="2485356" cy="2577436"/>
            <a:chOff x="1332471" y="1365682"/>
            <a:chExt cx="2485356" cy="2577436"/>
          </a:xfrm>
        </p:grpSpPr>
        <p:sp>
          <p:nvSpPr>
            <p:cNvPr id="40" name="Text Box 149">
              <a:extLst>
                <a:ext uri="{FF2B5EF4-FFF2-40B4-BE49-F238E27FC236}">
                  <a16:creationId xmlns:a16="http://schemas.microsoft.com/office/drawing/2014/main" id="{48234C78-8524-7247-B07A-CA50436B4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1" name="Line 121">
              <a:extLst>
                <a:ext uri="{FF2B5EF4-FFF2-40B4-BE49-F238E27FC236}">
                  <a16:creationId xmlns:a16="http://schemas.microsoft.com/office/drawing/2014/main" id="{CF1FF8D8-A7C8-CF48-B294-3A612BDE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1">
              <a:extLst>
                <a:ext uri="{FF2B5EF4-FFF2-40B4-BE49-F238E27FC236}">
                  <a16:creationId xmlns:a16="http://schemas.microsoft.com/office/drawing/2014/main" id="{F991EF78-E70F-644B-9051-E93546C86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1">
              <a:extLst>
                <a:ext uri="{FF2B5EF4-FFF2-40B4-BE49-F238E27FC236}">
                  <a16:creationId xmlns:a16="http://schemas.microsoft.com/office/drawing/2014/main" id="{678490EA-04A5-5244-95AB-CC9DD5DC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49">
              <a:extLst>
                <a:ext uri="{FF2B5EF4-FFF2-40B4-BE49-F238E27FC236}">
                  <a16:creationId xmlns:a16="http://schemas.microsoft.com/office/drawing/2014/main" id="{40A706A9-1731-0A43-83C5-910416934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5" name="Text Box 149">
              <a:extLst>
                <a:ext uri="{FF2B5EF4-FFF2-40B4-BE49-F238E27FC236}">
                  <a16:creationId xmlns:a16="http://schemas.microsoft.com/office/drawing/2014/main" id="{960D6476-2D8E-8E4A-8F76-7EE35FD3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6" name="Text Box 149">
              <a:extLst>
                <a:ext uri="{FF2B5EF4-FFF2-40B4-BE49-F238E27FC236}">
                  <a16:creationId xmlns:a16="http://schemas.microsoft.com/office/drawing/2014/main" id="{FA860E24-C895-3247-8F11-2BB89E05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B8C874-4F7D-0D4B-915A-73E1E0FC37C1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4767DA13-5406-EC4C-8958-7A256E4D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49">
              <a:extLst>
                <a:ext uri="{FF2B5EF4-FFF2-40B4-BE49-F238E27FC236}">
                  <a16:creationId xmlns:a16="http://schemas.microsoft.com/office/drawing/2014/main" id="{0F5ED7BD-13A6-4340-B109-D28D3A29B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*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8BC0A8-8404-1440-8A8B-B2B9E6D5DE39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C77DE9-6E2F-E64C-9CBD-990307AF5B40}"/>
              </a:ext>
            </a:extLst>
          </p:cNvPr>
          <p:cNvGrpSpPr/>
          <p:nvPr/>
        </p:nvGrpSpPr>
        <p:grpSpPr>
          <a:xfrm>
            <a:off x="3639353" y="1365682"/>
            <a:ext cx="2485356" cy="2577436"/>
            <a:chOff x="1332471" y="1365682"/>
            <a:chExt cx="2485356" cy="2577436"/>
          </a:xfrm>
        </p:grpSpPr>
        <p:sp>
          <p:nvSpPr>
            <p:cNvPr id="27" name="Text Box 149">
              <a:extLst>
                <a:ext uri="{FF2B5EF4-FFF2-40B4-BE49-F238E27FC236}">
                  <a16:creationId xmlns:a16="http://schemas.microsoft.com/office/drawing/2014/main" id="{5F515690-301F-6442-94E1-733655E2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28" name="Line 121">
              <a:extLst>
                <a:ext uri="{FF2B5EF4-FFF2-40B4-BE49-F238E27FC236}">
                  <a16:creationId xmlns:a16="http://schemas.microsoft.com/office/drawing/2014/main" id="{B0B4A8A5-F120-1741-A9D7-DD1040FF3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121">
              <a:extLst>
                <a:ext uri="{FF2B5EF4-FFF2-40B4-BE49-F238E27FC236}">
                  <a16:creationId xmlns:a16="http://schemas.microsoft.com/office/drawing/2014/main" id="{2364B99F-3B4F-1D40-B07D-61D3E404F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21">
              <a:extLst>
                <a:ext uri="{FF2B5EF4-FFF2-40B4-BE49-F238E27FC236}">
                  <a16:creationId xmlns:a16="http://schemas.microsoft.com/office/drawing/2014/main" id="{015595E3-1458-1349-9D77-125F3993F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49">
              <a:extLst>
                <a:ext uri="{FF2B5EF4-FFF2-40B4-BE49-F238E27FC236}">
                  <a16:creationId xmlns:a16="http://schemas.microsoft.com/office/drawing/2014/main" id="{04EF9143-553C-8142-87F4-1B2A7EF9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2" name="Text Box 149">
              <a:extLst>
                <a:ext uri="{FF2B5EF4-FFF2-40B4-BE49-F238E27FC236}">
                  <a16:creationId xmlns:a16="http://schemas.microsoft.com/office/drawing/2014/main" id="{0C084CDD-84DB-DC4D-953F-2A5F9987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3" name="Text Box 149">
              <a:extLst>
                <a:ext uri="{FF2B5EF4-FFF2-40B4-BE49-F238E27FC236}">
                  <a16:creationId xmlns:a16="http://schemas.microsoft.com/office/drawing/2014/main" id="{DB38E8FE-16CC-434A-8B0F-2FD0572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4C6D53-133A-5F44-B725-CE2F8F4D48A4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35" name="Line 121">
              <a:extLst>
                <a:ext uri="{FF2B5EF4-FFF2-40B4-BE49-F238E27FC236}">
                  <a16:creationId xmlns:a16="http://schemas.microsoft.com/office/drawing/2014/main" id="{9E838363-4766-6349-8610-29C548E6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49">
              <a:extLst>
                <a:ext uri="{FF2B5EF4-FFF2-40B4-BE49-F238E27FC236}">
                  <a16:creationId xmlns:a16="http://schemas.microsoft.com/office/drawing/2014/main" id="{9DA96AC8-452C-F946-A67A-54D553A26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866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B280FE-0125-DD44-B092-2C7B97539AE5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6D1439-6DE7-0A49-B94E-38CC7EA1F20B}"/>
              </a:ext>
            </a:extLst>
          </p:cNvPr>
          <p:cNvGrpSpPr/>
          <p:nvPr/>
        </p:nvGrpSpPr>
        <p:grpSpPr>
          <a:xfrm>
            <a:off x="6345087" y="1348790"/>
            <a:ext cx="2485356" cy="2577436"/>
            <a:chOff x="1332471" y="1365682"/>
            <a:chExt cx="2485356" cy="2577436"/>
          </a:xfrm>
        </p:grpSpPr>
        <p:sp>
          <p:nvSpPr>
            <p:cNvPr id="39" name="Text Box 149">
              <a:extLst>
                <a:ext uri="{FF2B5EF4-FFF2-40B4-BE49-F238E27FC236}">
                  <a16:creationId xmlns:a16="http://schemas.microsoft.com/office/drawing/2014/main" id="{5D4C0061-2830-824C-A344-6D9F3D3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3" name="Line 121">
              <a:extLst>
                <a:ext uri="{FF2B5EF4-FFF2-40B4-BE49-F238E27FC236}">
                  <a16:creationId xmlns:a16="http://schemas.microsoft.com/office/drawing/2014/main" id="{96DFCF98-1789-7140-82C0-5E4929A0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121">
              <a:extLst>
                <a:ext uri="{FF2B5EF4-FFF2-40B4-BE49-F238E27FC236}">
                  <a16:creationId xmlns:a16="http://schemas.microsoft.com/office/drawing/2014/main" id="{907E86C0-22E2-004D-96A5-0C08601B8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7E73DAAE-403C-0646-8139-7A7F9BEE5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49">
              <a:extLst>
                <a:ext uri="{FF2B5EF4-FFF2-40B4-BE49-F238E27FC236}">
                  <a16:creationId xmlns:a16="http://schemas.microsoft.com/office/drawing/2014/main" id="{3C35AA72-A1E5-DC41-896B-CFA7E4E94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7" name="Text Box 149">
              <a:extLst>
                <a:ext uri="{FF2B5EF4-FFF2-40B4-BE49-F238E27FC236}">
                  <a16:creationId xmlns:a16="http://schemas.microsoft.com/office/drawing/2014/main" id="{06E84FEC-E51D-BB42-93FC-4A9BE7ACC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8" name="Text Box 149">
              <a:extLst>
                <a:ext uri="{FF2B5EF4-FFF2-40B4-BE49-F238E27FC236}">
                  <a16:creationId xmlns:a16="http://schemas.microsoft.com/office/drawing/2014/main" id="{5CDEAADA-44CC-E941-8C3F-A3644019B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979649-2E5A-6946-935A-CA267EC3F235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50" name="Line 121">
              <a:extLst>
                <a:ext uri="{FF2B5EF4-FFF2-40B4-BE49-F238E27FC236}">
                  <a16:creationId xmlns:a16="http://schemas.microsoft.com/office/drawing/2014/main" id="{A8589C0B-5741-2246-B40B-A72D18D7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149">
              <a:extLst>
                <a:ext uri="{FF2B5EF4-FFF2-40B4-BE49-F238E27FC236}">
                  <a16:creationId xmlns:a16="http://schemas.microsoft.com/office/drawing/2014/main" id="{37E05A03-23FB-A640-8138-7F3BF9470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04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07404D-6E41-CB40-AFE6-6A323C600CFA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E37D95-78D4-654C-9B8B-D1061C796B5C}"/>
              </a:ext>
            </a:extLst>
          </p:cNvPr>
          <p:cNvGrpSpPr/>
          <p:nvPr/>
        </p:nvGrpSpPr>
        <p:grpSpPr>
          <a:xfrm>
            <a:off x="9050821" y="1344073"/>
            <a:ext cx="2485356" cy="2577436"/>
            <a:chOff x="1332471" y="1365682"/>
            <a:chExt cx="2485356" cy="2577436"/>
          </a:xfrm>
        </p:grpSpPr>
        <p:sp>
          <p:nvSpPr>
            <p:cNvPr id="54" name="Text Box 149">
              <a:extLst>
                <a:ext uri="{FF2B5EF4-FFF2-40B4-BE49-F238E27FC236}">
                  <a16:creationId xmlns:a16="http://schemas.microsoft.com/office/drawing/2014/main" id="{48568287-AF5E-E247-A3EF-1B7464468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5" name="Line 121">
              <a:extLst>
                <a:ext uri="{FF2B5EF4-FFF2-40B4-BE49-F238E27FC236}">
                  <a16:creationId xmlns:a16="http://schemas.microsoft.com/office/drawing/2014/main" id="{824BDEEB-26E2-EA4A-8BB9-898F1E7E9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21">
              <a:extLst>
                <a:ext uri="{FF2B5EF4-FFF2-40B4-BE49-F238E27FC236}">
                  <a16:creationId xmlns:a16="http://schemas.microsoft.com/office/drawing/2014/main" id="{A3245017-C82E-6942-B251-CB92643B7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121">
              <a:extLst>
                <a:ext uri="{FF2B5EF4-FFF2-40B4-BE49-F238E27FC236}">
                  <a16:creationId xmlns:a16="http://schemas.microsoft.com/office/drawing/2014/main" id="{FD040417-CDD1-7542-959C-4AB0F7056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149">
              <a:extLst>
                <a:ext uri="{FF2B5EF4-FFF2-40B4-BE49-F238E27FC236}">
                  <a16:creationId xmlns:a16="http://schemas.microsoft.com/office/drawing/2014/main" id="{F7D6447F-7ADE-D348-A820-B0F89B019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9" name="Text Box 149">
              <a:extLst>
                <a:ext uri="{FF2B5EF4-FFF2-40B4-BE49-F238E27FC236}">
                  <a16:creationId xmlns:a16="http://schemas.microsoft.com/office/drawing/2014/main" id="{8D874179-5233-5C41-A012-B180C29A0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60" name="Text Box 149">
              <a:extLst>
                <a:ext uri="{FF2B5EF4-FFF2-40B4-BE49-F238E27FC236}">
                  <a16:creationId xmlns:a16="http://schemas.microsoft.com/office/drawing/2014/main" id="{6F98C6D2-E50C-7B4C-91FC-E321075C5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7DFAEF-7AC5-5641-9B4D-2DDFC39698DE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62" name="Line 121">
              <a:extLst>
                <a:ext uri="{FF2B5EF4-FFF2-40B4-BE49-F238E27FC236}">
                  <a16:creationId xmlns:a16="http://schemas.microsoft.com/office/drawing/2014/main" id="{9A08D203-50D0-2648-B93C-6E4DC682D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149">
              <a:extLst>
                <a:ext uri="{FF2B5EF4-FFF2-40B4-BE49-F238E27FC236}">
                  <a16:creationId xmlns:a16="http://schemas.microsoft.com/office/drawing/2014/main" id="{DEA0F16C-303F-B448-AE9B-F5BA11826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2840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/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5B17D9-E157-DC49-A10A-75A85FF99FED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DA926B49-DC82-3445-BC4F-EE55B6660634}"/>
              </a:ext>
            </a:extLst>
          </p:cNvPr>
          <p:cNvSpPr/>
          <p:nvPr/>
        </p:nvSpPr>
        <p:spPr>
          <a:xfrm>
            <a:off x="616010" y="3485808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8BF1263-8A70-3542-8F43-0FE78757C044}"/>
              </a:ext>
            </a:extLst>
          </p:cNvPr>
          <p:cNvSpPr/>
          <p:nvPr/>
        </p:nvSpPr>
        <p:spPr>
          <a:xfrm>
            <a:off x="3668917" y="3542025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662433-6895-F94C-96E8-F645E9B791B8}"/>
              </a:ext>
            </a:extLst>
          </p:cNvPr>
          <p:cNvSpPr/>
          <p:nvPr/>
        </p:nvSpPr>
        <p:spPr>
          <a:xfrm>
            <a:off x="6341629" y="3544093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863027C-BA6B-F744-9097-4E6DE9395776}"/>
              </a:ext>
            </a:extLst>
          </p:cNvPr>
          <p:cNvSpPr/>
          <p:nvPr/>
        </p:nvSpPr>
        <p:spPr>
          <a:xfrm>
            <a:off x="9037761" y="3495997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AD8E4A-8517-1A49-9FCF-2B458DA341D6}"/>
              </a:ext>
            </a:extLst>
          </p:cNvPr>
          <p:cNvSpPr txBox="1"/>
          <p:nvPr/>
        </p:nvSpPr>
        <p:spPr>
          <a:xfrm>
            <a:off x="4315288" y="4596763"/>
            <a:ext cx="35213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w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2800" dirty="0"/>
              <a:t>}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OEE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41C7F9-ACCC-864B-AAF8-B6184FFABAFB}"/>
              </a:ext>
            </a:extLst>
          </p:cNvPr>
          <p:cNvCxnSpPr>
            <a:cxnSpLocks/>
            <a:endCxn id="65" idx="6"/>
          </p:cNvCxnSpPr>
          <p:nvPr/>
        </p:nvCxnSpPr>
        <p:spPr>
          <a:xfrm flipH="1" flipV="1">
            <a:off x="986946" y="3649710"/>
            <a:ext cx="6338473" cy="12479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6475D9-7798-4B4E-A26E-1DE867AE1C8E}"/>
              </a:ext>
            </a:extLst>
          </p:cNvPr>
          <p:cNvCxnSpPr>
            <a:cxnSpLocks/>
            <a:endCxn id="66" idx="6"/>
          </p:cNvCxnSpPr>
          <p:nvPr/>
        </p:nvCxnSpPr>
        <p:spPr>
          <a:xfrm flipH="1" flipV="1">
            <a:off x="4039853" y="3705927"/>
            <a:ext cx="3285566" cy="11917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77C0F1B-345C-EE43-920B-AFDE88EA097B}"/>
              </a:ext>
            </a:extLst>
          </p:cNvPr>
          <p:cNvSpPr/>
          <p:nvPr/>
        </p:nvSpPr>
        <p:spPr>
          <a:xfrm>
            <a:off x="7215659" y="4726159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A2BA9-E7F9-0A02-8671-D3FD1F41E72C}"/>
              </a:ext>
            </a:extLst>
          </p:cNvPr>
          <p:cNvSpPr txBox="1"/>
          <p:nvPr/>
        </p:nvSpPr>
        <p:spPr>
          <a:xfrm>
            <a:off x="7500257" y="0"/>
            <a:ext cx="4691743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/>
              <a:t> stands for a string of terminals and </a:t>
            </a:r>
            <a:r>
              <a:rPr lang="en-US" sz="2400" dirty="0" err="1"/>
              <a:t>nonterminals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/>
              <a:t> stands for a single terminal</a:t>
            </a:r>
          </a:p>
        </p:txBody>
      </p:sp>
    </p:spTree>
    <p:extLst>
      <p:ext uri="{BB962C8B-B14F-4D97-AF65-F5344CB8AC3E}">
        <p14:creationId xmlns:p14="http://schemas.microsoft.com/office/powerpoint/2010/main" val="1298065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a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D44561-5256-0A4C-B792-85588589AE07}"/>
              </a:ext>
            </a:extLst>
          </p:cNvPr>
          <p:cNvGrpSpPr/>
          <p:nvPr/>
        </p:nvGrpSpPr>
        <p:grpSpPr>
          <a:xfrm>
            <a:off x="586238" y="1365682"/>
            <a:ext cx="2485356" cy="2577436"/>
            <a:chOff x="1332471" y="1365682"/>
            <a:chExt cx="2485356" cy="2577436"/>
          </a:xfrm>
        </p:grpSpPr>
        <p:sp>
          <p:nvSpPr>
            <p:cNvPr id="40" name="Text Box 149">
              <a:extLst>
                <a:ext uri="{FF2B5EF4-FFF2-40B4-BE49-F238E27FC236}">
                  <a16:creationId xmlns:a16="http://schemas.microsoft.com/office/drawing/2014/main" id="{48234C78-8524-7247-B07A-CA50436B4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1" name="Line 121">
              <a:extLst>
                <a:ext uri="{FF2B5EF4-FFF2-40B4-BE49-F238E27FC236}">
                  <a16:creationId xmlns:a16="http://schemas.microsoft.com/office/drawing/2014/main" id="{CF1FF8D8-A7C8-CF48-B294-3A612BDE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1">
              <a:extLst>
                <a:ext uri="{FF2B5EF4-FFF2-40B4-BE49-F238E27FC236}">
                  <a16:creationId xmlns:a16="http://schemas.microsoft.com/office/drawing/2014/main" id="{F991EF78-E70F-644B-9051-E93546C86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1">
              <a:extLst>
                <a:ext uri="{FF2B5EF4-FFF2-40B4-BE49-F238E27FC236}">
                  <a16:creationId xmlns:a16="http://schemas.microsoft.com/office/drawing/2014/main" id="{678490EA-04A5-5244-95AB-CC9DD5DC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49">
              <a:extLst>
                <a:ext uri="{FF2B5EF4-FFF2-40B4-BE49-F238E27FC236}">
                  <a16:creationId xmlns:a16="http://schemas.microsoft.com/office/drawing/2014/main" id="{40A706A9-1731-0A43-83C5-910416934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5" name="Text Box 149">
              <a:extLst>
                <a:ext uri="{FF2B5EF4-FFF2-40B4-BE49-F238E27FC236}">
                  <a16:creationId xmlns:a16="http://schemas.microsoft.com/office/drawing/2014/main" id="{960D6476-2D8E-8E4A-8F76-7EE35FD3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6" name="Text Box 149">
              <a:extLst>
                <a:ext uri="{FF2B5EF4-FFF2-40B4-BE49-F238E27FC236}">
                  <a16:creationId xmlns:a16="http://schemas.microsoft.com/office/drawing/2014/main" id="{FA860E24-C895-3247-8F11-2BB89E05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B8C874-4F7D-0D4B-915A-73E1E0FC37C1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4767DA13-5406-EC4C-8958-7A256E4D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49">
              <a:extLst>
                <a:ext uri="{FF2B5EF4-FFF2-40B4-BE49-F238E27FC236}">
                  <a16:creationId xmlns:a16="http://schemas.microsoft.com/office/drawing/2014/main" id="{0F5ED7BD-13A6-4340-B109-D28D3A29B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*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8BC0A8-8404-1440-8A8B-B2B9E6D5DE39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C77DE9-6E2F-E64C-9CBD-990307AF5B40}"/>
              </a:ext>
            </a:extLst>
          </p:cNvPr>
          <p:cNvGrpSpPr/>
          <p:nvPr/>
        </p:nvGrpSpPr>
        <p:grpSpPr>
          <a:xfrm>
            <a:off x="3639353" y="1365682"/>
            <a:ext cx="2485356" cy="2577436"/>
            <a:chOff x="1332471" y="1365682"/>
            <a:chExt cx="2485356" cy="2577436"/>
          </a:xfrm>
        </p:grpSpPr>
        <p:sp>
          <p:nvSpPr>
            <p:cNvPr id="27" name="Text Box 149">
              <a:extLst>
                <a:ext uri="{FF2B5EF4-FFF2-40B4-BE49-F238E27FC236}">
                  <a16:creationId xmlns:a16="http://schemas.microsoft.com/office/drawing/2014/main" id="{5F515690-301F-6442-94E1-733655E2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28" name="Line 121">
              <a:extLst>
                <a:ext uri="{FF2B5EF4-FFF2-40B4-BE49-F238E27FC236}">
                  <a16:creationId xmlns:a16="http://schemas.microsoft.com/office/drawing/2014/main" id="{B0B4A8A5-F120-1741-A9D7-DD1040FF3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121">
              <a:extLst>
                <a:ext uri="{FF2B5EF4-FFF2-40B4-BE49-F238E27FC236}">
                  <a16:creationId xmlns:a16="http://schemas.microsoft.com/office/drawing/2014/main" id="{2364B99F-3B4F-1D40-B07D-61D3E404F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21">
              <a:extLst>
                <a:ext uri="{FF2B5EF4-FFF2-40B4-BE49-F238E27FC236}">
                  <a16:creationId xmlns:a16="http://schemas.microsoft.com/office/drawing/2014/main" id="{015595E3-1458-1349-9D77-125F3993F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49">
              <a:extLst>
                <a:ext uri="{FF2B5EF4-FFF2-40B4-BE49-F238E27FC236}">
                  <a16:creationId xmlns:a16="http://schemas.microsoft.com/office/drawing/2014/main" id="{04EF9143-553C-8142-87F4-1B2A7EF9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2" name="Text Box 149">
              <a:extLst>
                <a:ext uri="{FF2B5EF4-FFF2-40B4-BE49-F238E27FC236}">
                  <a16:creationId xmlns:a16="http://schemas.microsoft.com/office/drawing/2014/main" id="{0C084CDD-84DB-DC4D-953F-2A5F9987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3" name="Text Box 149">
              <a:extLst>
                <a:ext uri="{FF2B5EF4-FFF2-40B4-BE49-F238E27FC236}">
                  <a16:creationId xmlns:a16="http://schemas.microsoft.com/office/drawing/2014/main" id="{DB38E8FE-16CC-434A-8B0F-2FD0572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4C6D53-133A-5F44-B725-CE2F8F4D48A4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35" name="Line 121">
              <a:extLst>
                <a:ext uri="{FF2B5EF4-FFF2-40B4-BE49-F238E27FC236}">
                  <a16:creationId xmlns:a16="http://schemas.microsoft.com/office/drawing/2014/main" id="{9E838363-4766-6349-8610-29C548E6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49">
              <a:extLst>
                <a:ext uri="{FF2B5EF4-FFF2-40B4-BE49-F238E27FC236}">
                  <a16:creationId xmlns:a16="http://schemas.microsoft.com/office/drawing/2014/main" id="{9DA96AC8-452C-F946-A67A-54D553A26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866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B280FE-0125-DD44-B092-2C7B97539AE5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6D1439-6DE7-0A49-B94E-38CC7EA1F20B}"/>
              </a:ext>
            </a:extLst>
          </p:cNvPr>
          <p:cNvGrpSpPr/>
          <p:nvPr/>
        </p:nvGrpSpPr>
        <p:grpSpPr>
          <a:xfrm>
            <a:off x="6345087" y="1348790"/>
            <a:ext cx="2485356" cy="2577436"/>
            <a:chOff x="1332471" y="1365682"/>
            <a:chExt cx="2485356" cy="2577436"/>
          </a:xfrm>
        </p:grpSpPr>
        <p:sp>
          <p:nvSpPr>
            <p:cNvPr id="39" name="Text Box 149">
              <a:extLst>
                <a:ext uri="{FF2B5EF4-FFF2-40B4-BE49-F238E27FC236}">
                  <a16:creationId xmlns:a16="http://schemas.microsoft.com/office/drawing/2014/main" id="{5D4C0061-2830-824C-A344-6D9F3D3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3" name="Line 121">
              <a:extLst>
                <a:ext uri="{FF2B5EF4-FFF2-40B4-BE49-F238E27FC236}">
                  <a16:creationId xmlns:a16="http://schemas.microsoft.com/office/drawing/2014/main" id="{96DFCF98-1789-7140-82C0-5E4929A0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121">
              <a:extLst>
                <a:ext uri="{FF2B5EF4-FFF2-40B4-BE49-F238E27FC236}">
                  <a16:creationId xmlns:a16="http://schemas.microsoft.com/office/drawing/2014/main" id="{907E86C0-22E2-004D-96A5-0C08601B8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7E73DAAE-403C-0646-8139-7A7F9BEE5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49">
              <a:extLst>
                <a:ext uri="{FF2B5EF4-FFF2-40B4-BE49-F238E27FC236}">
                  <a16:creationId xmlns:a16="http://schemas.microsoft.com/office/drawing/2014/main" id="{3C35AA72-A1E5-DC41-896B-CFA7E4E94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7" name="Text Box 149">
              <a:extLst>
                <a:ext uri="{FF2B5EF4-FFF2-40B4-BE49-F238E27FC236}">
                  <a16:creationId xmlns:a16="http://schemas.microsoft.com/office/drawing/2014/main" id="{06E84FEC-E51D-BB42-93FC-4A9BE7ACC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8" name="Text Box 149">
              <a:extLst>
                <a:ext uri="{FF2B5EF4-FFF2-40B4-BE49-F238E27FC236}">
                  <a16:creationId xmlns:a16="http://schemas.microsoft.com/office/drawing/2014/main" id="{5CDEAADA-44CC-E941-8C3F-A3644019B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979649-2E5A-6946-935A-CA267EC3F235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50" name="Line 121">
              <a:extLst>
                <a:ext uri="{FF2B5EF4-FFF2-40B4-BE49-F238E27FC236}">
                  <a16:creationId xmlns:a16="http://schemas.microsoft.com/office/drawing/2014/main" id="{A8589C0B-5741-2246-B40B-A72D18D7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149">
              <a:extLst>
                <a:ext uri="{FF2B5EF4-FFF2-40B4-BE49-F238E27FC236}">
                  <a16:creationId xmlns:a16="http://schemas.microsoft.com/office/drawing/2014/main" id="{37E05A03-23FB-A640-8138-7F3BF9470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04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07404D-6E41-CB40-AFE6-6A323C600CFA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E37D95-78D4-654C-9B8B-D1061C796B5C}"/>
              </a:ext>
            </a:extLst>
          </p:cNvPr>
          <p:cNvGrpSpPr/>
          <p:nvPr/>
        </p:nvGrpSpPr>
        <p:grpSpPr>
          <a:xfrm>
            <a:off x="9050821" y="1344073"/>
            <a:ext cx="2485356" cy="2577436"/>
            <a:chOff x="1332471" y="1365682"/>
            <a:chExt cx="2485356" cy="2577436"/>
          </a:xfrm>
        </p:grpSpPr>
        <p:sp>
          <p:nvSpPr>
            <p:cNvPr id="54" name="Text Box 149">
              <a:extLst>
                <a:ext uri="{FF2B5EF4-FFF2-40B4-BE49-F238E27FC236}">
                  <a16:creationId xmlns:a16="http://schemas.microsoft.com/office/drawing/2014/main" id="{48568287-AF5E-E247-A3EF-1B7464468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5" name="Line 121">
              <a:extLst>
                <a:ext uri="{FF2B5EF4-FFF2-40B4-BE49-F238E27FC236}">
                  <a16:creationId xmlns:a16="http://schemas.microsoft.com/office/drawing/2014/main" id="{824BDEEB-26E2-EA4A-8BB9-898F1E7E9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21">
              <a:extLst>
                <a:ext uri="{FF2B5EF4-FFF2-40B4-BE49-F238E27FC236}">
                  <a16:creationId xmlns:a16="http://schemas.microsoft.com/office/drawing/2014/main" id="{A3245017-C82E-6942-B251-CB92643B7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121">
              <a:extLst>
                <a:ext uri="{FF2B5EF4-FFF2-40B4-BE49-F238E27FC236}">
                  <a16:creationId xmlns:a16="http://schemas.microsoft.com/office/drawing/2014/main" id="{FD040417-CDD1-7542-959C-4AB0F7056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149">
              <a:extLst>
                <a:ext uri="{FF2B5EF4-FFF2-40B4-BE49-F238E27FC236}">
                  <a16:creationId xmlns:a16="http://schemas.microsoft.com/office/drawing/2014/main" id="{F7D6447F-7ADE-D348-A820-B0F89B019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9" name="Text Box 149">
              <a:extLst>
                <a:ext uri="{FF2B5EF4-FFF2-40B4-BE49-F238E27FC236}">
                  <a16:creationId xmlns:a16="http://schemas.microsoft.com/office/drawing/2014/main" id="{8D874179-5233-5C41-A012-B180C29A0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60" name="Text Box 149">
              <a:extLst>
                <a:ext uri="{FF2B5EF4-FFF2-40B4-BE49-F238E27FC236}">
                  <a16:creationId xmlns:a16="http://schemas.microsoft.com/office/drawing/2014/main" id="{6F98C6D2-E50C-7B4C-91FC-E321075C5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7DFAEF-7AC5-5641-9B4D-2DDFC39698DE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62" name="Line 121">
              <a:extLst>
                <a:ext uri="{FF2B5EF4-FFF2-40B4-BE49-F238E27FC236}">
                  <a16:creationId xmlns:a16="http://schemas.microsoft.com/office/drawing/2014/main" id="{9A08D203-50D0-2648-B93C-6E4DC682D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149">
              <a:extLst>
                <a:ext uri="{FF2B5EF4-FFF2-40B4-BE49-F238E27FC236}">
                  <a16:creationId xmlns:a16="http://schemas.microsoft.com/office/drawing/2014/main" id="{DEA0F16C-303F-B448-AE9B-F5BA11826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2840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/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5B17D9-E157-DC49-A10A-75A85FF99FED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DA926B49-DC82-3445-BC4F-EE55B6660634}"/>
              </a:ext>
            </a:extLst>
          </p:cNvPr>
          <p:cNvSpPr/>
          <p:nvPr/>
        </p:nvSpPr>
        <p:spPr>
          <a:xfrm>
            <a:off x="1578716" y="3223013"/>
            <a:ext cx="1350205" cy="4276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AD8E4A-8517-1A49-9FCF-2B458DA341D6}"/>
              </a:ext>
            </a:extLst>
          </p:cNvPr>
          <p:cNvSpPr txBox="1"/>
          <p:nvPr/>
        </p:nvSpPr>
        <p:spPr>
          <a:xfrm>
            <a:off x="4315288" y="4596763"/>
            <a:ext cx="35213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w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2800" dirty="0"/>
              <a:t>}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OEE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41C7F9-ACCC-864B-AAF8-B6184FFABAFB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2140754" y="3583698"/>
            <a:ext cx="5219661" cy="13138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6475D9-7798-4B4E-A26E-1DE867AE1C8E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5254118" y="3583698"/>
            <a:ext cx="2092576" cy="1280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D820A22-71F8-B941-B4E1-A3235D4B7DEF}"/>
              </a:ext>
            </a:extLst>
          </p:cNvPr>
          <p:cNvSpPr/>
          <p:nvPr/>
        </p:nvSpPr>
        <p:spPr>
          <a:xfrm>
            <a:off x="7360415" y="4733673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90678F-BBD1-DE40-A796-960F24F8D819}"/>
              </a:ext>
            </a:extLst>
          </p:cNvPr>
          <p:cNvSpPr/>
          <p:nvPr/>
        </p:nvSpPr>
        <p:spPr>
          <a:xfrm>
            <a:off x="4597562" y="3211737"/>
            <a:ext cx="1350205" cy="4276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525AD3A-B7DE-7142-AF6F-7C017ED5D31C}"/>
              </a:ext>
            </a:extLst>
          </p:cNvPr>
          <p:cNvSpPr/>
          <p:nvPr/>
        </p:nvSpPr>
        <p:spPr>
          <a:xfrm>
            <a:off x="7304350" y="3199853"/>
            <a:ext cx="1350205" cy="4276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AFBA8B-D7CB-C34C-A7FF-B1C3685E0178}"/>
              </a:ext>
            </a:extLst>
          </p:cNvPr>
          <p:cNvSpPr/>
          <p:nvPr/>
        </p:nvSpPr>
        <p:spPr>
          <a:xfrm>
            <a:off x="9952657" y="3199853"/>
            <a:ext cx="1350205" cy="4276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435CE-A3C8-4CD8-B394-F1E1D50C4899}"/>
              </a:ext>
            </a:extLst>
          </p:cNvPr>
          <p:cNvSpPr txBox="1"/>
          <p:nvPr/>
        </p:nvSpPr>
        <p:spPr>
          <a:xfrm>
            <a:off x="7500257" y="0"/>
            <a:ext cx="4691743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/>
              <a:t> stands for a string of terminals and </a:t>
            </a:r>
            <a:r>
              <a:rPr lang="en-US" sz="2400" dirty="0" err="1"/>
              <a:t>nonterminals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/>
              <a:t> stands for a single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/>
              <a:t> stands for a string of terminals and </a:t>
            </a:r>
            <a:r>
              <a:rPr lang="en-US" sz="2400" dirty="0" err="1"/>
              <a:t>nonterminals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91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a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D44561-5256-0A4C-B792-85588589AE07}"/>
              </a:ext>
            </a:extLst>
          </p:cNvPr>
          <p:cNvGrpSpPr/>
          <p:nvPr/>
        </p:nvGrpSpPr>
        <p:grpSpPr>
          <a:xfrm>
            <a:off x="586238" y="1365682"/>
            <a:ext cx="2485356" cy="2577436"/>
            <a:chOff x="1332471" y="1365682"/>
            <a:chExt cx="2485356" cy="2577436"/>
          </a:xfrm>
        </p:grpSpPr>
        <p:sp>
          <p:nvSpPr>
            <p:cNvPr id="40" name="Text Box 149">
              <a:extLst>
                <a:ext uri="{FF2B5EF4-FFF2-40B4-BE49-F238E27FC236}">
                  <a16:creationId xmlns:a16="http://schemas.microsoft.com/office/drawing/2014/main" id="{48234C78-8524-7247-B07A-CA50436B4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1" name="Line 121">
              <a:extLst>
                <a:ext uri="{FF2B5EF4-FFF2-40B4-BE49-F238E27FC236}">
                  <a16:creationId xmlns:a16="http://schemas.microsoft.com/office/drawing/2014/main" id="{CF1FF8D8-A7C8-CF48-B294-3A612BDE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1">
              <a:extLst>
                <a:ext uri="{FF2B5EF4-FFF2-40B4-BE49-F238E27FC236}">
                  <a16:creationId xmlns:a16="http://schemas.microsoft.com/office/drawing/2014/main" id="{F991EF78-E70F-644B-9051-E93546C86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1">
              <a:extLst>
                <a:ext uri="{FF2B5EF4-FFF2-40B4-BE49-F238E27FC236}">
                  <a16:creationId xmlns:a16="http://schemas.microsoft.com/office/drawing/2014/main" id="{678490EA-04A5-5244-95AB-CC9DD5DC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49">
              <a:extLst>
                <a:ext uri="{FF2B5EF4-FFF2-40B4-BE49-F238E27FC236}">
                  <a16:creationId xmlns:a16="http://schemas.microsoft.com/office/drawing/2014/main" id="{40A706A9-1731-0A43-83C5-910416934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5" name="Text Box 149">
              <a:extLst>
                <a:ext uri="{FF2B5EF4-FFF2-40B4-BE49-F238E27FC236}">
                  <a16:creationId xmlns:a16="http://schemas.microsoft.com/office/drawing/2014/main" id="{960D6476-2D8E-8E4A-8F76-7EE35FD3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6" name="Text Box 149">
              <a:extLst>
                <a:ext uri="{FF2B5EF4-FFF2-40B4-BE49-F238E27FC236}">
                  <a16:creationId xmlns:a16="http://schemas.microsoft.com/office/drawing/2014/main" id="{FA860E24-C895-3247-8F11-2BB89E05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B8C874-4F7D-0D4B-915A-73E1E0FC37C1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4767DA13-5406-EC4C-8958-7A256E4D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49">
              <a:extLst>
                <a:ext uri="{FF2B5EF4-FFF2-40B4-BE49-F238E27FC236}">
                  <a16:creationId xmlns:a16="http://schemas.microsoft.com/office/drawing/2014/main" id="{0F5ED7BD-13A6-4340-B109-D28D3A29B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*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8BC0A8-8404-1440-8A8B-B2B9E6D5DE39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C77DE9-6E2F-E64C-9CBD-990307AF5B40}"/>
              </a:ext>
            </a:extLst>
          </p:cNvPr>
          <p:cNvGrpSpPr/>
          <p:nvPr/>
        </p:nvGrpSpPr>
        <p:grpSpPr>
          <a:xfrm>
            <a:off x="3639353" y="1365682"/>
            <a:ext cx="2485356" cy="2577436"/>
            <a:chOff x="1332471" y="1365682"/>
            <a:chExt cx="2485356" cy="2577436"/>
          </a:xfrm>
        </p:grpSpPr>
        <p:sp>
          <p:nvSpPr>
            <p:cNvPr id="27" name="Text Box 149">
              <a:extLst>
                <a:ext uri="{FF2B5EF4-FFF2-40B4-BE49-F238E27FC236}">
                  <a16:creationId xmlns:a16="http://schemas.microsoft.com/office/drawing/2014/main" id="{5F515690-301F-6442-94E1-733655E2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28" name="Line 121">
              <a:extLst>
                <a:ext uri="{FF2B5EF4-FFF2-40B4-BE49-F238E27FC236}">
                  <a16:creationId xmlns:a16="http://schemas.microsoft.com/office/drawing/2014/main" id="{B0B4A8A5-F120-1741-A9D7-DD1040FF3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121">
              <a:extLst>
                <a:ext uri="{FF2B5EF4-FFF2-40B4-BE49-F238E27FC236}">
                  <a16:creationId xmlns:a16="http://schemas.microsoft.com/office/drawing/2014/main" id="{2364B99F-3B4F-1D40-B07D-61D3E404F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21">
              <a:extLst>
                <a:ext uri="{FF2B5EF4-FFF2-40B4-BE49-F238E27FC236}">
                  <a16:creationId xmlns:a16="http://schemas.microsoft.com/office/drawing/2014/main" id="{015595E3-1458-1349-9D77-125F3993F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49">
              <a:extLst>
                <a:ext uri="{FF2B5EF4-FFF2-40B4-BE49-F238E27FC236}">
                  <a16:creationId xmlns:a16="http://schemas.microsoft.com/office/drawing/2014/main" id="{04EF9143-553C-8142-87F4-1B2A7EF9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2" name="Text Box 149">
              <a:extLst>
                <a:ext uri="{FF2B5EF4-FFF2-40B4-BE49-F238E27FC236}">
                  <a16:creationId xmlns:a16="http://schemas.microsoft.com/office/drawing/2014/main" id="{0C084CDD-84DB-DC4D-953F-2A5F9987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3" name="Text Box 149">
              <a:extLst>
                <a:ext uri="{FF2B5EF4-FFF2-40B4-BE49-F238E27FC236}">
                  <a16:creationId xmlns:a16="http://schemas.microsoft.com/office/drawing/2014/main" id="{DB38E8FE-16CC-434A-8B0F-2FD0572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4C6D53-133A-5F44-B725-CE2F8F4D48A4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35" name="Line 121">
              <a:extLst>
                <a:ext uri="{FF2B5EF4-FFF2-40B4-BE49-F238E27FC236}">
                  <a16:creationId xmlns:a16="http://schemas.microsoft.com/office/drawing/2014/main" id="{9E838363-4766-6349-8610-29C548E6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49">
              <a:extLst>
                <a:ext uri="{FF2B5EF4-FFF2-40B4-BE49-F238E27FC236}">
                  <a16:creationId xmlns:a16="http://schemas.microsoft.com/office/drawing/2014/main" id="{9DA96AC8-452C-F946-A67A-54D553A26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866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B280FE-0125-DD44-B092-2C7B97539AE5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6D1439-6DE7-0A49-B94E-38CC7EA1F20B}"/>
              </a:ext>
            </a:extLst>
          </p:cNvPr>
          <p:cNvGrpSpPr/>
          <p:nvPr/>
        </p:nvGrpSpPr>
        <p:grpSpPr>
          <a:xfrm>
            <a:off x="6345087" y="1348790"/>
            <a:ext cx="2485356" cy="2577436"/>
            <a:chOff x="1332471" y="1365682"/>
            <a:chExt cx="2485356" cy="2577436"/>
          </a:xfrm>
        </p:grpSpPr>
        <p:sp>
          <p:nvSpPr>
            <p:cNvPr id="39" name="Text Box 149">
              <a:extLst>
                <a:ext uri="{FF2B5EF4-FFF2-40B4-BE49-F238E27FC236}">
                  <a16:creationId xmlns:a16="http://schemas.microsoft.com/office/drawing/2014/main" id="{5D4C0061-2830-824C-A344-6D9F3D3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3" name="Line 121">
              <a:extLst>
                <a:ext uri="{FF2B5EF4-FFF2-40B4-BE49-F238E27FC236}">
                  <a16:creationId xmlns:a16="http://schemas.microsoft.com/office/drawing/2014/main" id="{96DFCF98-1789-7140-82C0-5E4929A0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121">
              <a:extLst>
                <a:ext uri="{FF2B5EF4-FFF2-40B4-BE49-F238E27FC236}">
                  <a16:creationId xmlns:a16="http://schemas.microsoft.com/office/drawing/2014/main" id="{907E86C0-22E2-004D-96A5-0C08601B8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7E73DAAE-403C-0646-8139-7A7F9BEE5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49">
              <a:extLst>
                <a:ext uri="{FF2B5EF4-FFF2-40B4-BE49-F238E27FC236}">
                  <a16:creationId xmlns:a16="http://schemas.microsoft.com/office/drawing/2014/main" id="{3C35AA72-A1E5-DC41-896B-CFA7E4E94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7" name="Text Box 149">
              <a:extLst>
                <a:ext uri="{FF2B5EF4-FFF2-40B4-BE49-F238E27FC236}">
                  <a16:creationId xmlns:a16="http://schemas.microsoft.com/office/drawing/2014/main" id="{06E84FEC-E51D-BB42-93FC-4A9BE7ACC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8" name="Text Box 149">
              <a:extLst>
                <a:ext uri="{FF2B5EF4-FFF2-40B4-BE49-F238E27FC236}">
                  <a16:creationId xmlns:a16="http://schemas.microsoft.com/office/drawing/2014/main" id="{5CDEAADA-44CC-E941-8C3F-A3644019B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979649-2E5A-6946-935A-CA267EC3F235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50" name="Line 121">
              <a:extLst>
                <a:ext uri="{FF2B5EF4-FFF2-40B4-BE49-F238E27FC236}">
                  <a16:creationId xmlns:a16="http://schemas.microsoft.com/office/drawing/2014/main" id="{A8589C0B-5741-2246-B40B-A72D18D7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149">
              <a:extLst>
                <a:ext uri="{FF2B5EF4-FFF2-40B4-BE49-F238E27FC236}">
                  <a16:creationId xmlns:a16="http://schemas.microsoft.com/office/drawing/2014/main" id="{37E05A03-23FB-A640-8138-7F3BF9470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04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07404D-6E41-CB40-AFE6-6A323C600CFA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E37D95-78D4-654C-9B8B-D1061C796B5C}"/>
              </a:ext>
            </a:extLst>
          </p:cNvPr>
          <p:cNvGrpSpPr/>
          <p:nvPr/>
        </p:nvGrpSpPr>
        <p:grpSpPr>
          <a:xfrm>
            <a:off x="9050821" y="1344073"/>
            <a:ext cx="2485356" cy="2577436"/>
            <a:chOff x="1332471" y="1365682"/>
            <a:chExt cx="2485356" cy="2577436"/>
          </a:xfrm>
        </p:grpSpPr>
        <p:sp>
          <p:nvSpPr>
            <p:cNvPr id="54" name="Text Box 149">
              <a:extLst>
                <a:ext uri="{FF2B5EF4-FFF2-40B4-BE49-F238E27FC236}">
                  <a16:creationId xmlns:a16="http://schemas.microsoft.com/office/drawing/2014/main" id="{48568287-AF5E-E247-A3EF-1B7464468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5" name="Line 121">
              <a:extLst>
                <a:ext uri="{FF2B5EF4-FFF2-40B4-BE49-F238E27FC236}">
                  <a16:creationId xmlns:a16="http://schemas.microsoft.com/office/drawing/2014/main" id="{824BDEEB-26E2-EA4A-8BB9-898F1E7E9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21">
              <a:extLst>
                <a:ext uri="{FF2B5EF4-FFF2-40B4-BE49-F238E27FC236}">
                  <a16:creationId xmlns:a16="http://schemas.microsoft.com/office/drawing/2014/main" id="{A3245017-C82E-6942-B251-CB92643B7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121">
              <a:extLst>
                <a:ext uri="{FF2B5EF4-FFF2-40B4-BE49-F238E27FC236}">
                  <a16:creationId xmlns:a16="http://schemas.microsoft.com/office/drawing/2014/main" id="{FD040417-CDD1-7542-959C-4AB0F7056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149">
              <a:extLst>
                <a:ext uri="{FF2B5EF4-FFF2-40B4-BE49-F238E27FC236}">
                  <a16:creationId xmlns:a16="http://schemas.microsoft.com/office/drawing/2014/main" id="{F7D6447F-7ADE-D348-A820-B0F89B019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9" name="Text Box 149">
              <a:extLst>
                <a:ext uri="{FF2B5EF4-FFF2-40B4-BE49-F238E27FC236}">
                  <a16:creationId xmlns:a16="http://schemas.microsoft.com/office/drawing/2014/main" id="{8D874179-5233-5C41-A012-B180C29A0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60" name="Text Box 149">
              <a:extLst>
                <a:ext uri="{FF2B5EF4-FFF2-40B4-BE49-F238E27FC236}">
                  <a16:creationId xmlns:a16="http://schemas.microsoft.com/office/drawing/2014/main" id="{6F98C6D2-E50C-7B4C-91FC-E321075C5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7DFAEF-7AC5-5641-9B4D-2DDFC39698DE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62" name="Line 121">
              <a:extLst>
                <a:ext uri="{FF2B5EF4-FFF2-40B4-BE49-F238E27FC236}">
                  <a16:creationId xmlns:a16="http://schemas.microsoft.com/office/drawing/2014/main" id="{9A08D203-50D0-2648-B93C-6E4DC682D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149">
              <a:extLst>
                <a:ext uri="{FF2B5EF4-FFF2-40B4-BE49-F238E27FC236}">
                  <a16:creationId xmlns:a16="http://schemas.microsoft.com/office/drawing/2014/main" id="{DEA0F16C-303F-B448-AE9B-F5BA11826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2840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/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5B17D9-E157-DC49-A10A-75A85FF99FED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DAD8E4A-8517-1A49-9FCF-2B458DA341D6}"/>
              </a:ext>
            </a:extLst>
          </p:cNvPr>
          <p:cNvSpPr txBox="1"/>
          <p:nvPr/>
        </p:nvSpPr>
        <p:spPr>
          <a:xfrm>
            <a:off x="4315288" y="4596763"/>
            <a:ext cx="784221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| w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lang="en-GB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GB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2800" dirty="0"/>
              <a:t>}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OEE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set of w is the set of all terminals at the start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strings that can be derived from w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820A22-71F8-B941-B4E1-A3235D4B7DEF}"/>
              </a:ext>
            </a:extLst>
          </p:cNvPr>
          <p:cNvSpPr/>
          <p:nvPr/>
        </p:nvSpPr>
        <p:spPr>
          <a:xfrm>
            <a:off x="7240669" y="4733673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435CE-A3C8-4CD8-B394-F1E1D50C4899}"/>
              </a:ext>
            </a:extLst>
          </p:cNvPr>
          <p:cNvSpPr txBox="1"/>
          <p:nvPr/>
        </p:nvSpPr>
        <p:spPr>
          <a:xfrm>
            <a:off x="7500257" y="0"/>
            <a:ext cx="4691743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/>
              <a:t> stands for a string of terminals and </a:t>
            </a:r>
            <a:r>
              <a:rPr lang="en-US" sz="2400" dirty="0" err="1"/>
              <a:t>nonterminals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/>
              <a:t> stands for a single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/>
              <a:t> stands for a string of terminals and </a:t>
            </a:r>
            <a:r>
              <a:rPr lang="en-US" sz="2400" dirty="0" err="1"/>
              <a:t>nonterminals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35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a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D44561-5256-0A4C-B792-85588589AE07}"/>
              </a:ext>
            </a:extLst>
          </p:cNvPr>
          <p:cNvGrpSpPr/>
          <p:nvPr/>
        </p:nvGrpSpPr>
        <p:grpSpPr>
          <a:xfrm>
            <a:off x="586238" y="1365682"/>
            <a:ext cx="2485356" cy="2577436"/>
            <a:chOff x="1332471" y="1365682"/>
            <a:chExt cx="2485356" cy="2577436"/>
          </a:xfrm>
        </p:grpSpPr>
        <p:sp>
          <p:nvSpPr>
            <p:cNvPr id="40" name="Text Box 149">
              <a:extLst>
                <a:ext uri="{FF2B5EF4-FFF2-40B4-BE49-F238E27FC236}">
                  <a16:creationId xmlns:a16="http://schemas.microsoft.com/office/drawing/2014/main" id="{48234C78-8524-7247-B07A-CA50436B4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1" name="Line 121">
              <a:extLst>
                <a:ext uri="{FF2B5EF4-FFF2-40B4-BE49-F238E27FC236}">
                  <a16:creationId xmlns:a16="http://schemas.microsoft.com/office/drawing/2014/main" id="{CF1FF8D8-A7C8-CF48-B294-3A612BDE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1">
              <a:extLst>
                <a:ext uri="{FF2B5EF4-FFF2-40B4-BE49-F238E27FC236}">
                  <a16:creationId xmlns:a16="http://schemas.microsoft.com/office/drawing/2014/main" id="{F991EF78-E70F-644B-9051-E93546C86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1">
              <a:extLst>
                <a:ext uri="{FF2B5EF4-FFF2-40B4-BE49-F238E27FC236}">
                  <a16:creationId xmlns:a16="http://schemas.microsoft.com/office/drawing/2014/main" id="{678490EA-04A5-5244-95AB-CC9DD5DC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49">
              <a:extLst>
                <a:ext uri="{FF2B5EF4-FFF2-40B4-BE49-F238E27FC236}">
                  <a16:creationId xmlns:a16="http://schemas.microsoft.com/office/drawing/2014/main" id="{40A706A9-1731-0A43-83C5-910416934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5" name="Text Box 149">
              <a:extLst>
                <a:ext uri="{FF2B5EF4-FFF2-40B4-BE49-F238E27FC236}">
                  <a16:creationId xmlns:a16="http://schemas.microsoft.com/office/drawing/2014/main" id="{960D6476-2D8E-8E4A-8F76-7EE35FD3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6" name="Text Box 149">
              <a:extLst>
                <a:ext uri="{FF2B5EF4-FFF2-40B4-BE49-F238E27FC236}">
                  <a16:creationId xmlns:a16="http://schemas.microsoft.com/office/drawing/2014/main" id="{FA860E24-C895-3247-8F11-2BB89E05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B8C874-4F7D-0D4B-915A-73E1E0FC37C1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4767DA13-5406-EC4C-8958-7A256E4D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49">
              <a:extLst>
                <a:ext uri="{FF2B5EF4-FFF2-40B4-BE49-F238E27FC236}">
                  <a16:creationId xmlns:a16="http://schemas.microsoft.com/office/drawing/2014/main" id="{0F5ED7BD-13A6-4340-B109-D28D3A29B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*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8BC0A8-8404-1440-8A8B-B2B9E6D5DE39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C77DE9-6E2F-E64C-9CBD-990307AF5B40}"/>
              </a:ext>
            </a:extLst>
          </p:cNvPr>
          <p:cNvGrpSpPr/>
          <p:nvPr/>
        </p:nvGrpSpPr>
        <p:grpSpPr>
          <a:xfrm>
            <a:off x="3639353" y="1365682"/>
            <a:ext cx="2485356" cy="2577436"/>
            <a:chOff x="1332471" y="1365682"/>
            <a:chExt cx="2485356" cy="2577436"/>
          </a:xfrm>
        </p:grpSpPr>
        <p:sp>
          <p:nvSpPr>
            <p:cNvPr id="27" name="Text Box 149">
              <a:extLst>
                <a:ext uri="{FF2B5EF4-FFF2-40B4-BE49-F238E27FC236}">
                  <a16:creationId xmlns:a16="http://schemas.microsoft.com/office/drawing/2014/main" id="{5F515690-301F-6442-94E1-733655E2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28" name="Line 121">
              <a:extLst>
                <a:ext uri="{FF2B5EF4-FFF2-40B4-BE49-F238E27FC236}">
                  <a16:creationId xmlns:a16="http://schemas.microsoft.com/office/drawing/2014/main" id="{B0B4A8A5-F120-1741-A9D7-DD1040FF3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121">
              <a:extLst>
                <a:ext uri="{FF2B5EF4-FFF2-40B4-BE49-F238E27FC236}">
                  <a16:creationId xmlns:a16="http://schemas.microsoft.com/office/drawing/2014/main" id="{2364B99F-3B4F-1D40-B07D-61D3E404F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21">
              <a:extLst>
                <a:ext uri="{FF2B5EF4-FFF2-40B4-BE49-F238E27FC236}">
                  <a16:creationId xmlns:a16="http://schemas.microsoft.com/office/drawing/2014/main" id="{015595E3-1458-1349-9D77-125F3993F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49">
              <a:extLst>
                <a:ext uri="{FF2B5EF4-FFF2-40B4-BE49-F238E27FC236}">
                  <a16:creationId xmlns:a16="http://schemas.microsoft.com/office/drawing/2014/main" id="{04EF9143-553C-8142-87F4-1B2A7EF9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2" name="Text Box 149">
              <a:extLst>
                <a:ext uri="{FF2B5EF4-FFF2-40B4-BE49-F238E27FC236}">
                  <a16:creationId xmlns:a16="http://schemas.microsoft.com/office/drawing/2014/main" id="{0C084CDD-84DB-DC4D-953F-2A5F9987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3" name="Text Box 149">
              <a:extLst>
                <a:ext uri="{FF2B5EF4-FFF2-40B4-BE49-F238E27FC236}">
                  <a16:creationId xmlns:a16="http://schemas.microsoft.com/office/drawing/2014/main" id="{DB38E8FE-16CC-434A-8B0F-2FD0572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4C6D53-133A-5F44-B725-CE2F8F4D48A4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35" name="Line 121">
              <a:extLst>
                <a:ext uri="{FF2B5EF4-FFF2-40B4-BE49-F238E27FC236}">
                  <a16:creationId xmlns:a16="http://schemas.microsoft.com/office/drawing/2014/main" id="{9E838363-4766-6349-8610-29C548E6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49">
              <a:extLst>
                <a:ext uri="{FF2B5EF4-FFF2-40B4-BE49-F238E27FC236}">
                  <a16:creationId xmlns:a16="http://schemas.microsoft.com/office/drawing/2014/main" id="{9DA96AC8-452C-F946-A67A-54D553A26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866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B280FE-0125-DD44-B092-2C7B97539AE5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6D1439-6DE7-0A49-B94E-38CC7EA1F20B}"/>
              </a:ext>
            </a:extLst>
          </p:cNvPr>
          <p:cNvGrpSpPr/>
          <p:nvPr/>
        </p:nvGrpSpPr>
        <p:grpSpPr>
          <a:xfrm>
            <a:off x="6345087" y="1348790"/>
            <a:ext cx="2485356" cy="2577436"/>
            <a:chOff x="1332471" y="1365682"/>
            <a:chExt cx="2485356" cy="2577436"/>
          </a:xfrm>
        </p:grpSpPr>
        <p:sp>
          <p:nvSpPr>
            <p:cNvPr id="39" name="Text Box 149">
              <a:extLst>
                <a:ext uri="{FF2B5EF4-FFF2-40B4-BE49-F238E27FC236}">
                  <a16:creationId xmlns:a16="http://schemas.microsoft.com/office/drawing/2014/main" id="{5D4C0061-2830-824C-A344-6D9F3D3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3" name="Line 121">
              <a:extLst>
                <a:ext uri="{FF2B5EF4-FFF2-40B4-BE49-F238E27FC236}">
                  <a16:creationId xmlns:a16="http://schemas.microsoft.com/office/drawing/2014/main" id="{96DFCF98-1789-7140-82C0-5E4929A0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121">
              <a:extLst>
                <a:ext uri="{FF2B5EF4-FFF2-40B4-BE49-F238E27FC236}">
                  <a16:creationId xmlns:a16="http://schemas.microsoft.com/office/drawing/2014/main" id="{907E86C0-22E2-004D-96A5-0C08601B8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7E73DAAE-403C-0646-8139-7A7F9BEE5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49">
              <a:extLst>
                <a:ext uri="{FF2B5EF4-FFF2-40B4-BE49-F238E27FC236}">
                  <a16:creationId xmlns:a16="http://schemas.microsoft.com/office/drawing/2014/main" id="{3C35AA72-A1E5-DC41-896B-CFA7E4E94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7" name="Text Box 149">
              <a:extLst>
                <a:ext uri="{FF2B5EF4-FFF2-40B4-BE49-F238E27FC236}">
                  <a16:creationId xmlns:a16="http://schemas.microsoft.com/office/drawing/2014/main" id="{06E84FEC-E51D-BB42-93FC-4A9BE7ACC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8" name="Text Box 149">
              <a:extLst>
                <a:ext uri="{FF2B5EF4-FFF2-40B4-BE49-F238E27FC236}">
                  <a16:creationId xmlns:a16="http://schemas.microsoft.com/office/drawing/2014/main" id="{5CDEAADA-44CC-E941-8C3F-A3644019B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979649-2E5A-6946-935A-CA267EC3F235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50" name="Line 121">
              <a:extLst>
                <a:ext uri="{FF2B5EF4-FFF2-40B4-BE49-F238E27FC236}">
                  <a16:creationId xmlns:a16="http://schemas.microsoft.com/office/drawing/2014/main" id="{A8589C0B-5741-2246-B40B-A72D18D7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149">
              <a:extLst>
                <a:ext uri="{FF2B5EF4-FFF2-40B4-BE49-F238E27FC236}">
                  <a16:creationId xmlns:a16="http://schemas.microsoft.com/office/drawing/2014/main" id="{37E05A03-23FB-A640-8138-7F3BF9470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04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07404D-6E41-CB40-AFE6-6A323C600CFA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E37D95-78D4-654C-9B8B-D1061C796B5C}"/>
              </a:ext>
            </a:extLst>
          </p:cNvPr>
          <p:cNvGrpSpPr/>
          <p:nvPr/>
        </p:nvGrpSpPr>
        <p:grpSpPr>
          <a:xfrm>
            <a:off x="9050821" y="1344073"/>
            <a:ext cx="2485356" cy="2577436"/>
            <a:chOff x="1332471" y="1365682"/>
            <a:chExt cx="2485356" cy="2577436"/>
          </a:xfrm>
        </p:grpSpPr>
        <p:sp>
          <p:nvSpPr>
            <p:cNvPr id="54" name="Text Box 149">
              <a:extLst>
                <a:ext uri="{FF2B5EF4-FFF2-40B4-BE49-F238E27FC236}">
                  <a16:creationId xmlns:a16="http://schemas.microsoft.com/office/drawing/2014/main" id="{48568287-AF5E-E247-A3EF-1B7464468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5" name="Line 121">
              <a:extLst>
                <a:ext uri="{FF2B5EF4-FFF2-40B4-BE49-F238E27FC236}">
                  <a16:creationId xmlns:a16="http://schemas.microsoft.com/office/drawing/2014/main" id="{824BDEEB-26E2-EA4A-8BB9-898F1E7E9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21">
              <a:extLst>
                <a:ext uri="{FF2B5EF4-FFF2-40B4-BE49-F238E27FC236}">
                  <a16:creationId xmlns:a16="http://schemas.microsoft.com/office/drawing/2014/main" id="{A3245017-C82E-6942-B251-CB92643B7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121">
              <a:extLst>
                <a:ext uri="{FF2B5EF4-FFF2-40B4-BE49-F238E27FC236}">
                  <a16:creationId xmlns:a16="http://schemas.microsoft.com/office/drawing/2014/main" id="{FD040417-CDD1-7542-959C-4AB0F7056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149">
              <a:extLst>
                <a:ext uri="{FF2B5EF4-FFF2-40B4-BE49-F238E27FC236}">
                  <a16:creationId xmlns:a16="http://schemas.microsoft.com/office/drawing/2014/main" id="{F7D6447F-7ADE-D348-A820-B0F89B019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9" name="Text Box 149">
              <a:extLst>
                <a:ext uri="{FF2B5EF4-FFF2-40B4-BE49-F238E27FC236}">
                  <a16:creationId xmlns:a16="http://schemas.microsoft.com/office/drawing/2014/main" id="{8D874179-5233-5C41-A012-B180C29A0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60" name="Text Box 149">
              <a:extLst>
                <a:ext uri="{FF2B5EF4-FFF2-40B4-BE49-F238E27FC236}">
                  <a16:creationId xmlns:a16="http://schemas.microsoft.com/office/drawing/2014/main" id="{6F98C6D2-E50C-7B4C-91FC-E321075C5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7DFAEF-7AC5-5641-9B4D-2DDFC39698DE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62" name="Line 121">
              <a:extLst>
                <a:ext uri="{FF2B5EF4-FFF2-40B4-BE49-F238E27FC236}">
                  <a16:creationId xmlns:a16="http://schemas.microsoft.com/office/drawing/2014/main" id="{9A08D203-50D0-2648-B93C-6E4DC682D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149">
              <a:extLst>
                <a:ext uri="{FF2B5EF4-FFF2-40B4-BE49-F238E27FC236}">
                  <a16:creationId xmlns:a16="http://schemas.microsoft.com/office/drawing/2014/main" id="{DEA0F16C-303F-B448-AE9B-F5BA11826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2840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/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5B17D9-E157-DC49-A10A-75A85FF99FED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DAD8E4A-8517-1A49-9FCF-2B458DA341D6}"/>
              </a:ext>
            </a:extLst>
          </p:cNvPr>
          <p:cNvSpPr txBox="1"/>
          <p:nvPr/>
        </p:nvSpPr>
        <p:spPr>
          <a:xfrm>
            <a:off x="4315288" y="4596763"/>
            <a:ext cx="363195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sz="2800" dirty="0"/>
              <a:t>) 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+, -, /</a:t>
            </a: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599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FIRST Set of a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D44561-5256-0A4C-B792-85588589AE07}"/>
              </a:ext>
            </a:extLst>
          </p:cNvPr>
          <p:cNvGrpSpPr/>
          <p:nvPr/>
        </p:nvGrpSpPr>
        <p:grpSpPr>
          <a:xfrm>
            <a:off x="586238" y="1365682"/>
            <a:ext cx="2485356" cy="2577436"/>
            <a:chOff x="1332471" y="1365682"/>
            <a:chExt cx="2485356" cy="2577436"/>
          </a:xfrm>
        </p:grpSpPr>
        <p:sp>
          <p:nvSpPr>
            <p:cNvPr id="40" name="Text Box 149">
              <a:extLst>
                <a:ext uri="{FF2B5EF4-FFF2-40B4-BE49-F238E27FC236}">
                  <a16:creationId xmlns:a16="http://schemas.microsoft.com/office/drawing/2014/main" id="{48234C78-8524-7247-B07A-CA50436B4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1" name="Line 121">
              <a:extLst>
                <a:ext uri="{FF2B5EF4-FFF2-40B4-BE49-F238E27FC236}">
                  <a16:creationId xmlns:a16="http://schemas.microsoft.com/office/drawing/2014/main" id="{CF1FF8D8-A7C8-CF48-B294-3A612BDE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1">
              <a:extLst>
                <a:ext uri="{FF2B5EF4-FFF2-40B4-BE49-F238E27FC236}">
                  <a16:creationId xmlns:a16="http://schemas.microsoft.com/office/drawing/2014/main" id="{F991EF78-E70F-644B-9051-E93546C86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1">
              <a:extLst>
                <a:ext uri="{FF2B5EF4-FFF2-40B4-BE49-F238E27FC236}">
                  <a16:creationId xmlns:a16="http://schemas.microsoft.com/office/drawing/2014/main" id="{678490EA-04A5-5244-95AB-CC9DD5DC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49">
              <a:extLst>
                <a:ext uri="{FF2B5EF4-FFF2-40B4-BE49-F238E27FC236}">
                  <a16:creationId xmlns:a16="http://schemas.microsoft.com/office/drawing/2014/main" id="{40A706A9-1731-0A43-83C5-910416934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5" name="Text Box 149">
              <a:extLst>
                <a:ext uri="{FF2B5EF4-FFF2-40B4-BE49-F238E27FC236}">
                  <a16:creationId xmlns:a16="http://schemas.microsoft.com/office/drawing/2014/main" id="{960D6476-2D8E-8E4A-8F76-7EE35FD3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16" name="Text Box 149">
              <a:extLst>
                <a:ext uri="{FF2B5EF4-FFF2-40B4-BE49-F238E27FC236}">
                  <a16:creationId xmlns:a16="http://schemas.microsoft.com/office/drawing/2014/main" id="{FA860E24-C895-3247-8F11-2BB89E05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B8C874-4F7D-0D4B-915A-73E1E0FC37C1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4767DA13-5406-EC4C-8958-7A256E4D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49">
              <a:extLst>
                <a:ext uri="{FF2B5EF4-FFF2-40B4-BE49-F238E27FC236}">
                  <a16:creationId xmlns:a16="http://schemas.microsoft.com/office/drawing/2014/main" id="{0F5ED7BD-13A6-4340-B109-D28D3A29B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*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8BC0A8-8404-1440-8A8B-B2B9E6D5DE39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C77DE9-6E2F-E64C-9CBD-990307AF5B40}"/>
              </a:ext>
            </a:extLst>
          </p:cNvPr>
          <p:cNvGrpSpPr/>
          <p:nvPr/>
        </p:nvGrpSpPr>
        <p:grpSpPr>
          <a:xfrm>
            <a:off x="3639353" y="1365682"/>
            <a:ext cx="2485356" cy="2577436"/>
            <a:chOff x="1332471" y="1365682"/>
            <a:chExt cx="2485356" cy="2577436"/>
          </a:xfrm>
        </p:grpSpPr>
        <p:sp>
          <p:nvSpPr>
            <p:cNvPr id="27" name="Text Box 149">
              <a:extLst>
                <a:ext uri="{FF2B5EF4-FFF2-40B4-BE49-F238E27FC236}">
                  <a16:creationId xmlns:a16="http://schemas.microsoft.com/office/drawing/2014/main" id="{5F515690-301F-6442-94E1-733655E2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28" name="Line 121">
              <a:extLst>
                <a:ext uri="{FF2B5EF4-FFF2-40B4-BE49-F238E27FC236}">
                  <a16:creationId xmlns:a16="http://schemas.microsoft.com/office/drawing/2014/main" id="{B0B4A8A5-F120-1741-A9D7-DD1040FF3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121">
              <a:extLst>
                <a:ext uri="{FF2B5EF4-FFF2-40B4-BE49-F238E27FC236}">
                  <a16:creationId xmlns:a16="http://schemas.microsoft.com/office/drawing/2014/main" id="{2364B99F-3B4F-1D40-B07D-61D3E404F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21">
              <a:extLst>
                <a:ext uri="{FF2B5EF4-FFF2-40B4-BE49-F238E27FC236}">
                  <a16:creationId xmlns:a16="http://schemas.microsoft.com/office/drawing/2014/main" id="{015595E3-1458-1349-9D77-125F3993F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49">
              <a:extLst>
                <a:ext uri="{FF2B5EF4-FFF2-40B4-BE49-F238E27FC236}">
                  <a16:creationId xmlns:a16="http://schemas.microsoft.com/office/drawing/2014/main" id="{04EF9143-553C-8142-87F4-1B2A7EF9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2" name="Text Box 149">
              <a:extLst>
                <a:ext uri="{FF2B5EF4-FFF2-40B4-BE49-F238E27FC236}">
                  <a16:creationId xmlns:a16="http://schemas.microsoft.com/office/drawing/2014/main" id="{0C084CDD-84DB-DC4D-953F-2A5F9987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33" name="Text Box 149">
              <a:extLst>
                <a:ext uri="{FF2B5EF4-FFF2-40B4-BE49-F238E27FC236}">
                  <a16:creationId xmlns:a16="http://schemas.microsoft.com/office/drawing/2014/main" id="{DB38E8FE-16CC-434A-8B0F-2FD0572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4C6D53-133A-5F44-B725-CE2F8F4D48A4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35" name="Line 121">
              <a:extLst>
                <a:ext uri="{FF2B5EF4-FFF2-40B4-BE49-F238E27FC236}">
                  <a16:creationId xmlns:a16="http://schemas.microsoft.com/office/drawing/2014/main" id="{9E838363-4766-6349-8610-29C548E6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49">
              <a:extLst>
                <a:ext uri="{FF2B5EF4-FFF2-40B4-BE49-F238E27FC236}">
                  <a16:creationId xmlns:a16="http://schemas.microsoft.com/office/drawing/2014/main" id="{9DA96AC8-452C-F946-A67A-54D553A26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866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B280FE-0125-DD44-B092-2C7B97539AE5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6D1439-6DE7-0A49-B94E-38CC7EA1F20B}"/>
              </a:ext>
            </a:extLst>
          </p:cNvPr>
          <p:cNvGrpSpPr/>
          <p:nvPr/>
        </p:nvGrpSpPr>
        <p:grpSpPr>
          <a:xfrm>
            <a:off x="6345087" y="1348790"/>
            <a:ext cx="2485356" cy="2577436"/>
            <a:chOff x="1332471" y="1365682"/>
            <a:chExt cx="2485356" cy="2577436"/>
          </a:xfrm>
        </p:grpSpPr>
        <p:sp>
          <p:nvSpPr>
            <p:cNvPr id="39" name="Text Box 149">
              <a:extLst>
                <a:ext uri="{FF2B5EF4-FFF2-40B4-BE49-F238E27FC236}">
                  <a16:creationId xmlns:a16="http://schemas.microsoft.com/office/drawing/2014/main" id="{5D4C0061-2830-824C-A344-6D9F3D3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3" name="Line 121">
              <a:extLst>
                <a:ext uri="{FF2B5EF4-FFF2-40B4-BE49-F238E27FC236}">
                  <a16:creationId xmlns:a16="http://schemas.microsoft.com/office/drawing/2014/main" id="{96DFCF98-1789-7140-82C0-5E4929A0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121">
              <a:extLst>
                <a:ext uri="{FF2B5EF4-FFF2-40B4-BE49-F238E27FC236}">
                  <a16:creationId xmlns:a16="http://schemas.microsoft.com/office/drawing/2014/main" id="{907E86C0-22E2-004D-96A5-0C08601B8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7E73DAAE-403C-0646-8139-7A7F9BEE5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49">
              <a:extLst>
                <a:ext uri="{FF2B5EF4-FFF2-40B4-BE49-F238E27FC236}">
                  <a16:creationId xmlns:a16="http://schemas.microsoft.com/office/drawing/2014/main" id="{3C35AA72-A1E5-DC41-896B-CFA7E4E94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7" name="Text Box 149">
              <a:extLst>
                <a:ext uri="{FF2B5EF4-FFF2-40B4-BE49-F238E27FC236}">
                  <a16:creationId xmlns:a16="http://schemas.microsoft.com/office/drawing/2014/main" id="{06E84FEC-E51D-BB42-93FC-4A9BE7ACC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48" name="Text Box 149">
              <a:extLst>
                <a:ext uri="{FF2B5EF4-FFF2-40B4-BE49-F238E27FC236}">
                  <a16:creationId xmlns:a16="http://schemas.microsoft.com/office/drawing/2014/main" id="{5CDEAADA-44CC-E941-8C3F-A3644019B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979649-2E5A-6946-935A-CA267EC3F235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50" name="Line 121">
              <a:extLst>
                <a:ext uri="{FF2B5EF4-FFF2-40B4-BE49-F238E27FC236}">
                  <a16:creationId xmlns:a16="http://schemas.microsoft.com/office/drawing/2014/main" id="{A8589C0B-5741-2246-B40B-A72D18D7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149">
              <a:extLst>
                <a:ext uri="{FF2B5EF4-FFF2-40B4-BE49-F238E27FC236}">
                  <a16:creationId xmlns:a16="http://schemas.microsoft.com/office/drawing/2014/main" id="{37E05A03-23FB-A640-8138-7F3BF9470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304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07404D-6E41-CB40-AFE6-6A323C600CFA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E37D95-78D4-654C-9B8B-D1061C796B5C}"/>
              </a:ext>
            </a:extLst>
          </p:cNvPr>
          <p:cNvGrpSpPr/>
          <p:nvPr/>
        </p:nvGrpSpPr>
        <p:grpSpPr>
          <a:xfrm>
            <a:off x="9050821" y="1344073"/>
            <a:ext cx="2485356" cy="2577436"/>
            <a:chOff x="1332471" y="1365682"/>
            <a:chExt cx="2485356" cy="2577436"/>
          </a:xfrm>
        </p:grpSpPr>
        <p:sp>
          <p:nvSpPr>
            <p:cNvPr id="54" name="Text Box 149">
              <a:extLst>
                <a:ext uri="{FF2B5EF4-FFF2-40B4-BE49-F238E27FC236}">
                  <a16:creationId xmlns:a16="http://schemas.microsoft.com/office/drawing/2014/main" id="{48568287-AF5E-E247-A3EF-1B7464468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0" y="1735916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5" name="Line 121">
              <a:extLst>
                <a:ext uri="{FF2B5EF4-FFF2-40B4-BE49-F238E27FC236}">
                  <a16:creationId xmlns:a16="http://schemas.microsoft.com/office/drawing/2014/main" id="{824BDEEB-26E2-EA4A-8BB9-898F1E7E9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62" y="218030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21">
              <a:extLst>
                <a:ext uri="{FF2B5EF4-FFF2-40B4-BE49-F238E27FC236}">
                  <a16:creationId xmlns:a16="http://schemas.microsoft.com/office/drawing/2014/main" id="{A3245017-C82E-6942-B251-CB92643B7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083" y="2193116"/>
              <a:ext cx="1095376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121">
              <a:extLst>
                <a:ext uri="{FF2B5EF4-FFF2-40B4-BE49-F238E27FC236}">
                  <a16:creationId xmlns:a16="http://schemas.microsoft.com/office/drawing/2014/main" id="{FD040417-CDD1-7542-959C-4AB0F7056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457" y="2193116"/>
              <a:ext cx="1095365" cy="444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149">
              <a:extLst>
                <a:ext uri="{FF2B5EF4-FFF2-40B4-BE49-F238E27FC236}">
                  <a16:creationId xmlns:a16="http://schemas.microsoft.com/office/drawing/2014/main" id="{F7D6447F-7ADE-D348-A820-B0F89B019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0" y="257148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59" name="Text Box 149">
              <a:extLst>
                <a:ext uri="{FF2B5EF4-FFF2-40B4-BE49-F238E27FC236}">
                  <a16:creationId xmlns:a16="http://schemas.microsoft.com/office/drawing/2014/main" id="{8D874179-5233-5C41-A012-B180C29A0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49" y="2571378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E</a:t>
              </a:r>
            </a:p>
          </p:txBody>
        </p:sp>
        <p:sp>
          <p:nvSpPr>
            <p:cNvPr id="60" name="Text Box 149">
              <a:extLst>
                <a:ext uri="{FF2B5EF4-FFF2-40B4-BE49-F238E27FC236}">
                  <a16:creationId xmlns:a16="http://schemas.microsoft.com/office/drawing/2014/main" id="{6F98C6D2-E50C-7B4C-91FC-E321075C5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471" y="2571378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7DFAEF-7AC5-5641-9B4D-2DDFC39698DE}"/>
                </a:ext>
              </a:extLst>
            </p:cNvPr>
            <p:cNvSpPr txBox="1"/>
            <p:nvPr/>
          </p:nvSpPr>
          <p:spPr>
            <a:xfrm>
              <a:off x="2227768" y="1365682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  <p:sp>
          <p:nvSpPr>
            <p:cNvPr id="62" name="Line 121">
              <a:extLst>
                <a:ext uri="{FF2B5EF4-FFF2-40B4-BE49-F238E27FC236}">
                  <a16:creationId xmlns:a16="http://schemas.microsoft.com/office/drawing/2014/main" id="{9A08D203-50D0-2648-B93C-6E4DC682D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487" y="302871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149">
              <a:extLst>
                <a:ext uri="{FF2B5EF4-FFF2-40B4-BE49-F238E27FC236}">
                  <a16:creationId xmlns:a16="http://schemas.microsoft.com/office/drawing/2014/main" id="{DEA0F16C-303F-B448-AE9B-F5BA11826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35" y="3419898"/>
              <a:ext cx="2840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/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5B17D9-E157-DC49-A10A-75A85FF99FED}"/>
                </a:ext>
              </a:extLst>
            </p:cNvPr>
            <p:cNvSpPr txBox="1"/>
            <p:nvPr/>
          </p:nvSpPr>
          <p:spPr>
            <a:xfrm>
              <a:off x="2357972" y="321436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stuff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DA926B49-DC82-3445-BC4F-EE55B6660634}"/>
              </a:ext>
            </a:extLst>
          </p:cNvPr>
          <p:cNvSpPr/>
          <p:nvPr/>
        </p:nvSpPr>
        <p:spPr>
          <a:xfrm>
            <a:off x="616010" y="3485808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8BF1263-8A70-3542-8F43-0FE78757C044}"/>
              </a:ext>
            </a:extLst>
          </p:cNvPr>
          <p:cNvSpPr/>
          <p:nvPr/>
        </p:nvSpPr>
        <p:spPr>
          <a:xfrm>
            <a:off x="3668917" y="3542025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662433-6895-F94C-96E8-F645E9B791B8}"/>
              </a:ext>
            </a:extLst>
          </p:cNvPr>
          <p:cNvSpPr/>
          <p:nvPr/>
        </p:nvSpPr>
        <p:spPr>
          <a:xfrm>
            <a:off x="6341629" y="3544093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863027C-BA6B-F744-9097-4E6DE9395776}"/>
              </a:ext>
            </a:extLst>
          </p:cNvPr>
          <p:cNvSpPr/>
          <p:nvPr/>
        </p:nvSpPr>
        <p:spPr>
          <a:xfrm>
            <a:off x="9037761" y="3495997"/>
            <a:ext cx="370936" cy="3278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D9A46C-0E6B-DE4D-A591-4CBDDA8E5421}"/>
              </a:ext>
            </a:extLst>
          </p:cNvPr>
          <p:cNvSpPr txBox="1"/>
          <p:nvPr/>
        </p:nvSpPr>
        <p:spPr>
          <a:xfrm>
            <a:off x="2156677" y="4019027"/>
            <a:ext cx="8031046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FIRST means the </a:t>
            </a:r>
            <a:r>
              <a:rPr lang="en-US" sz="3200" b="1" i="1" dirty="0"/>
              <a:t>left-most character</a:t>
            </a:r>
          </a:p>
          <a:p>
            <a:pPr algn="ctr"/>
            <a:r>
              <a:rPr lang="en-US" sz="3200" dirty="0"/>
              <a:t>that can be derived from the string.</a:t>
            </a:r>
          </a:p>
          <a:p>
            <a:pPr algn="ctr"/>
            <a:r>
              <a:rPr lang="en-US" sz="3200" dirty="0"/>
              <a:t>Characters in the FIRST set are always </a:t>
            </a:r>
            <a:r>
              <a:rPr lang="en-US" sz="3200" b="1" i="1" dirty="0"/>
              <a:t>left-most</a:t>
            </a:r>
          </a:p>
          <a:p>
            <a:pPr algn="ctr"/>
            <a:r>
              <a:rPr lang="en-US" sz="3200" b="1" i="1" dirty="0"/>
              <a:t>descendants</a:t>
            </a:r>
            <a:r>
              <a:rPr lang="en-US" sz="3200" dirty="0"/>
              <a:t>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238409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CA41E-07B8-7440-A9B4-A11701D8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E lead too?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4B69A-E0CB-3D46-81FF-C118B299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D can lead to OR anything that OEE can lead to</a:t>
            </a:r>
          </a:p>
          <a:p>
            <a:r>
              <a:rPr lang="en-US" dirty="0"/>
              <a:t>The first thing that E can produce is</a:t>
            </a:r>
          </a:p>
          <a:p>
            <a:pPr lvl="1"/>
            <a:r>
              <a:rPr lang="en-US" dirty="0"/>
              <a:t>Anything produced by productions that have E on the LHS</a:t>
            </a:r>
          </a:p>
          <a:p>
            <a:pPr lvl="1"/>
            <a:r>
              <a:rPr lang="en-US" dirty="0"/>
              <a:t>Anything produced by D plus anything produced by OEE</a:t>
            </a:r>
          </a:p>
        </p:txBody>
      </p:sp>
      <p:sp>
        <p:nvSpPr>
          <p:cNvPr id="6" name="Text Box 148">
            <a:extLst>
              <a:ext uri="{FF2B5EF4-FFF2-40B4-BE49-F238E27FC236}">
                <a16:creationId xmlns:a16="http://schemas.microsoft.com/office/drawing/2014/main" id="{63D201F5-ABE6-9B46-A6FD-38219D7A1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343" y="3817527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73583-5530-654C-AC9D-1245B127B4E2}"/>
              </a:ext>
            </a:extLst>
          </p:cNvPr>
          <p:cNvSpPr txBox="1"/>
          <p:nvPr/>
        </p:nvSpPr>
        <p:spPr>
          <a:xfrm>
            <a:off x="8382000" y="365125"/>
            <a:ext cx="21814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LHS = left hand side</a:t>
            </a:r>
          </a:p>
          <a:p>
            <a:r>
              <a:rPr lang="en-US" dirty="0"/>
              <a:t>RHS = right hand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71A6-459C-8B49-8575-F39D6FD2958D}"/>
              </a:ext>
            </a:extLst>
          </p:cNvPr>
          <p:cNvSpPr txBox="1"/>
          <p:nvPr/>
        </p:nvSpPr>
        <p:spPr>
          <a:xfrm>
            <a:off x="4603413" y="4001294"/>
            <a:ext cx="531347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/>
              <a:t>) =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42623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CA41E-07B8-7440-A9B4-A11701D8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E lead too?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4B69A-E0CB-3D46-81FF-C118B299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D can lead to OR anything that OEE can lead to</a:t>
            </a:r>
          </a:p>
          <a:p>
            <a:r>
              <a:rPr lang="en-US" dirty="0"/>
              <a:t>The first thing that E can produce is</a:t>
            </a:r>
          </a:p>
          <a:p>
            <a:pPr lvl="1"/>
            <a:r>
              <a:rPr lang="en-US" dirty="0"/>
              <a:t>Anything produced by productions that have E on the LHS</a:t>
            </a:r>
          </a:p>
          <a:p>
            <a:pPr lvl="1"/>
            <a:r>
              <a:rPr lang="en-US" dirty="0"/>
              <a:t>Anything produced by D plus anything produced by OEE</a:t>
            </a:r>
          </a:p>
        </p:txBody>
      </p:sp>
      <p:sp>
        <p:nvSpPr>
          <p:cNvPr id="6" name="Text Box 148">
            <a:extLst>
              <a:ext uri="{FF2B5EF4-FFF2-40B4-BE49-F238E27FC236}">
                <a16:creationId xmlns:a16="http://schemas.microsoft.com/office/drawing/2014/main" id="{63D201F5-ABE6-9B46-A6FD-38219D7A1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343" y="3817527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73583-5530-654C-AC9D-1245B127B4E2}"/>
              </a:ext>
            </a:extLst>
          </p:cNvPr>
          <p:cNvSpPr txBox="1"/>
          <p:nvPr/>
        </p:nvSpPr>
        <p:spPr>
          <a:xfrm>
            <a:off x="8382000" y="365125"/>
            <a:ext cx="21814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LHS = left hand side</a:t>
            </a:r>
          </a:p>
          <a:p>
            <a:r>
              <a:rPr lang="en-US" dirty="0"/>
              <a:t>RHS = right hand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71A6-459C-8B49-8575-F39D6FD2958D}"/>
              </a:ext>
            </a:extLst>
          </p:cNvPr>
          <p:cNvSpPr txBox="1"/>
          <p:nvPr/>
        </p:nvSpPr>
        <p:spPr>
          <a:xfrm>
            <a:off x="4603413" y="4001294"/>
            <a:ext cx="518693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/>
              <a:t>) =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/>
              <a:t>) or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sz="2800" dirty="0"/>
              <a:t>)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50531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CA41E-07B8-7440-A9B4-A11701D8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E lead too?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4B69A-E0CB-3D46-81FF-C118B299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D can lead to OR anything that OEE can lead to</a:t>
            </a:r>
          </a:p>
          <a:p>
            <a:r>
              <a:rPr lang="en-US" dirty="0"/>
              <a:t>The first thing that E can produce is</a:t>
            </a:r>
          </a:p>
          <a:p>
            <a:pPr lvl="1"/>
            <a:r>
              <a:rPr lang="en-US" dirty="0"/>
              <a:t>Anything produced by productions that have E on the LHS</a:t>
            </a:r>
          </a:p>
          <a:p>
            <a:pPr lvl="1"/>
            <a:r>
              <a:rPr lang="en-US" dirty="0"/>
              <a:t>Anything produced by D plus anything produced by OEE</a:t>
            </a:r>
          </a:p>
        </p:txBody>
      </p:sp>
      <p:sp>
        <p:nvSpPr>
          <p:cNvPr id="6" name="Text Box 148">
            <a:extLst>
              <a:ext uri="{FF2B5EF4-FFF2-40B4-BE49-F238E27FC236}">
                <a16:creationId xmlns:a16="http://schemas.microsoft.com/office/drawing/2014/main" id="{63D201F5-ABE6-9B46-A6FD-38219D7A1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343" y="3817527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73583-5530-654C-AC9D-1245B127B4E2}"/>
              </a:ext>
            </a:extLst>
          </p:cNvPr>
          <p:cNvSpPr txBox="1"/>
          <p:nvPr/>
        </p:nvSpPr>
        <p:spPr>
          <a:xfrm>
            <a:off x="8382000" y="365125"/>
            <a:ext cx="21814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LHS = left hand side</a:t>
            </a:r>
          </a:p>
          <a:p>
            <a:r>
              <a:rPr lang="en-US" dirty="0"/>
              <a:t>RHS = right hand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71A6-459C-8B49-8575-F39D6FD2958D}"/>
              </a:ext>
            </a:extLst>
          </p:cNvPr>
          <p:cNvSpPr txBox="1"/>
          <p:nvPr/>
        </p:nvSpPr>
        <p:spPr>
          <a:xfrm>
            <a:off x="4603413" y="4001294"/>
            <a:ext cx="518693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/>
              <a:t>) =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/>
              <a:t>) or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       =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/>
              <a:t>) ⋃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sz="2800" dirty="0"/>
              <a:t>)</a:t>
            </a: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7057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CA41E-07B8-7440-A9B4-A11701D8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E lead too?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4B69A-E0CB-3D46-81FF-C118B299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D can lead to OR anything that OEE can lead to</a:t>
            </a:r>
          </a:p>
          <a:p>
            <a:r>
              <a:rPr lang="en-US" dirty="0"/>
              <a:t>The first thing that E can produce is</a:t>
            </a:r>
          </a:p>
          <a:p>
            <a:pPr lvl="1"/>
            <a:r>
              <a:rPr lang="en-US" dirty="0"/>
              <a:t>Anything produced by productions that have E on the LHS</a:t>
            </a:r>
          </a:p>
          <a:p>
            <a:pPr lvl="1"/>
            <a:r>
              <a:rPr lang="en-US" dirty="0"/>
              <a:t>Anything produced by D plus anything produced by OEE</a:t>
            </a:r>
          </a:p>
        </p:txBody>
      </p:sp>
      <p:sp>
        <p:nvSpPr>
          <p:cNvPr id="6" name="Text Box 148">
            <a:extLst>
              <a:ext uri="{FF2B5EF4-FFF2-40B4-BE49-F238E27FC236}">
                <a16:creationId xmlns:a16="http://schemas.microsoft.com/office/drawing/2014/main" id="{63D201F5-ABE6-9B46-A6FD-38219D7A1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343" y="3817527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73583-5530-654C-AC9D-1245B127B4E2}"/>
              </a:ext>
            </a:extLst>
          </p:cNvPr>
          <p:cNvSpPr txBox="1"/>
          <p:nvPr/>
        </p:nvSpPr>
        <p:spPr>
          <a:xfrm>
            <a:off x="8382000" y="365125"/>
            <a:ext cx="21814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LHS = left hand side</a:t>
            </a:r>
          </a:p>
          <a:p>
            <a:r>
              <a:rPr lang="en-US" dirty="0"/>
              <a:t>RHS = right hand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71A6-459C-8B49-8575-F39D6FD2958D}"/>
              </a:ext>
            </a:extLst>
          </p:cNvPr>
          <p:cNvSpPr txBox="1"/>
          <p:nvPr/>
        </p:nvSpPr>
        <p:spPr>
          <a:xfrm>
            <a:off x="4603413" y="4001294"/>
            <a:ext cx="518693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/>
              <a:t>) =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/>
              <a:t>) or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       =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/>
              <a:t>) ⋃ FIRST(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sz="2800" dirty="0"/>
              <a:t>)</a:t>
            </a:r>
          </a:p>
          <a:p>
            <a:r>
              <a:rPr lang="en-US" sz="2800" dirty="0"/>
              <a:t>	     = {0,1,2,3,4,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+, -, /</a:t>
            </a: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510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</a:t>
            </a:r>
            <a:r>
              <a:rPr lang="en-US" dirty="0">
                <a:highlight>
                  <a:srgbClr val="FFFF00"/>
                </a:highlight>
              </a:rPr>
              <a:t>LL(1) grammar we can always choose the correct production </a:t>
            </a:r>
            <a:r>
              <a:rPr lang="en-US" dirty="0"/>
              <a:t>of a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using the first character in the string and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LL(1)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48" y="3506810"/>
            <a:ext cx="4420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correct production when starting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+12</a:t>
            </a:r>
            <a:endParaRPr lang="en-US" dirty="0"/>
          </a:p>
        </p:txBody>
      </p:sp>
      <p:sp>
        <p:nvSpPr>
          <p:cNvPr id="7" name="Text Box 148">
            <a:extLst>
              <a:ext uri="{FF2B5EF4-FFF2-40B4-BE49-F238E27FC236}">
                <a16:creationId xmlns:a16="http://schemas.microsoft.com/office/drawing/2014/main" id="{DFE35649-D849-1E4D-8426-20F1398A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343" y="3817527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</p:spTree>
    <p:extLst>
      <p:ext uri="{BB962C8B-B14F-4D97-AF65-F5344CB8AC3E}">
        <p14:creationId xmlns:p14="http://schemas.microsoft.com/office/powerpoint/2010/main" val="281771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9B5A3AA-9DEA-484B-9E3F-98A449A66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Prefix Expression Grammar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399AFD2B-A407-824E-B3BA-DC14851A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Consider the following grammar: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0DC9D1-611D-EF44-A088-A090CEF6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1"/>
            <a:ext cx="449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5AC6C69C-D3E4-C444-894B-D1617FDD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* + 2 3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C5536-D314-9249-9737-8FBD080141B8}"/>
              </a:ext>
            </a:extLst>
          </p:cNvPr>
          <p:cNvSpPr txBox="1"/>
          <p:nvPr/>
        </p:nvSpPr>
        <p:spPr>
          <a:xfrm>
            <a:off x="8467153" y="1914435"/>
            <a:ext cx="19632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 = operator</a:t>
            </a:r>
          </a:p>
          <a:p>
            <a:r>
              <a:rPr lang="en-US" sz="2400" dirty="0"/>
              <a:t>E = expression</a:t>
            </a:r>
          </a:p>
          <a:p>
            <a:r>
              <a:rPr lang="en-US" sz="2400" dirty="0"/>
              <a:t>D = digit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792A9B0-D000-FB42-89E5-3751121C9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Prefix expressions associate an operator with the next two operands.</a:t>
            </a:r>
          </a:p>
        </p:txBody>
      </p:sp>
    </p:spTree>
    <p:extLst>
      <p:ext uri="{BB962C8B-B14F-4D97-AF65-F5344CB8AC3E}">
        <p14:creationId xmlns:p14="http://schemas.microsoft.com/office/powerpoint/2010/main" val="19564094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0520-FEA2-D21F-8DA4-A0F80C95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Input and the Parse Tree – Two 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AB8E6-50CE-107C-A513-5871B6FDD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19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C8C9B-4B3D-9746-885A-D6014E83D256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942317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E0C6E0AD-7E93-3841-952D-DA84E770B57E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60133-EB58-B54B-A038-195C8ED6E64A}"/>
              </a:ext>
            </a:extLst>
          </p:cNvPr>
          <p:cNvSpPr txBox="1"/>
          <p:nvPr/>
        </p:nvSpPr>
        <p:spPr>
          <a:xfrm>
            <a:off x="1230318" y="2883537"/>
            <a:ext cx="356559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this is the first </a:t>
            </a:r>
          </a:p>
          <a:p>
            <a:pPr algn="ctr"/>
            <a:r>
              <a:rPr lang="en-US" sz="3200" dirty="0"/>
              <a:t>char in the string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943CB-9537-0842-BB82-74E8FE220073}"/>
              </a:ext>
            </a:extLst>
          </p:cNvPr>
          <p:cNvSpPr txBox="1"/>
          <p:nvPr/>
        </p:nvSpPr>
        <p:spPr>
          <a:xfrm>
            <a:off x="7753910" y="2690533"/>
            <a:ext cx="3251211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… should I choose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D</a:t>
            </a:r>
          </a:p>
          <a:p>
            <a:pPr algn="ctr"/>
            <a:r>
              <a:rPr lang="en-US" sz="3200" dirty="0"/>
              <a:t>or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OEE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2A1E6-2590-AF4E-ACE8-315FF32A2C8A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C5F9C-3D26-6A4C-AFE2-FBEF0EBE091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74C55-98DC-924E-AD1B-A199F6420495}"/>
              </a:ext>
            </a:extLst>
          </p:cNvPr>
          <p:cNvSpPr txBox="1"/>
          <p:nvPr/>
        </p:nvSpPr>
        <p:spPr>
          <a:xfrm>
            <a:off x="5753880" y="5122986"/>
            <a:ext cx="6332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current input character is in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/>
              <a:t>)</a:t>
            </a:r>
            <a:r>
              <a:rPr lang="en-US" dirty="0"/>
              <a:t> then 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D</a:t>
            </a:r>
          </a:p>
          <a:p>
            <a:r>
              <a:rPr lang="en-US" dirty="0"/>
              <a:t>If the current input character is in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i="1" dirty="0"/>
              <a:t>)</a:t>
            </a:r>
            <a:r>
              <a:rPr lang="en-US" dirty="0"/>
              <a:t> then 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OEE</a:t>
            </a:r>
          </a:p>
          <a:p>
            <a:r>
              <a:rPr lang="en-US" dirty="0"/>
              <a:t>Else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1262827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F279A-0DBA-DE40-8035-DCD5F61589C6}"/>
              </a:ext>
            </a:extLst>
          </p:cNvPr>
          <p:cNvSpPr txBox="1"/>
          <p:nvPr/>
        </p:nvSpPr>
        <p:spPr>
          <a:xfrm>
            <a:off x="8321372" y="4521749"/>
            <a:ext cx="189026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I choose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OEE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6A6DF-A9FD-BC4E-9CF8-97C515B32AD5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004496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2BC8F-54BB-5B41-A0AE-081DAE84F564}"/>
              </a:ext>
            </a:extLst>
          </p:cNvPr>
          <p:cNvSpPr txBox="1"/>
          <p:nvPr/>
        </p:nvSpPr>
        <p:spPr>
          <a:xfrm>
            <a:off x="2605088" y="3277981"/>
            <a:ext cx="59683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We are doing a leftmost derivation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EB9964-C352-214B-A22C-75A5D8DD2760}"/>
              </a:ext>
            </a:extLst>
          </p:cNvPr>
          <p:cNvSpPr/>
          <p:nvPr/>
        </p:nvSpPr>
        <p:spPr>
          <a:xfrm>
            <a:off x="7924800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BE8D8-B6EF-5146-AD12-ECA490A524F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5781782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2BC8F-54BB-5B41-A0AE-081DAE84F564}"/>
              </a:ext>
            </a:extLst>
          </p:cNvPr>
          <p:cNvSpPr txBox="1"/>
          <p:nvPr/>
        </p:nvSpPr>
        <p:spPr>
          <a:xfrm>
            <a:off x="2427891" y="3277981"/>
            <a:ext cx="63227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We are doing a leftmost derivation</a:t>
            </a:r>
          </a:p>
          <a:p>
            <a:pPr algn="ctr"/>
            <a:r>
              <a:rPr lang="en-US" sz="3200" dirty="0"/>
              <a:t>and I know that OEE leads to {+,-,*,/}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EB9964-C352-214B-A22C-75A5D8DD2760}"/>
              </a:ext>
            </a:extLst>
          </p:cNvPr>
          <p:cNvSpPr/>
          <p:nvPr/>
        </p:nvSpPr>
        <p:spPr>
          <a:xfrm>
            <a:off x="7924800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CF2E6-0829-D348-985B-12057F40EAE8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643601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EB9964-C352-214B-A22C-75A5D8DD2760}"/>
              </a:ext>
            </a:extLst>
          </p:cNvPr>
          <p:cNvSpPr/>
          <p:nvPr/>
        </p:nvSpPr>
        <p:spPr>
          <a:xfrm>
            <a:off x="7924800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CAFA8-942E-0D4C-A0CE-C36476E9BDFC}"/>
              </a:ext>
            </a:extLst>
          </p:cNvPr>
          <p:cNvSpPr txBox="1"/>
          <p:nvPr/>
        </p:nvSpPr>
        <p:spPr>
          <a:xfrm>
            <a:off x="4910396" y="3401312"/>
            <a:ext cx="325121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… should I choose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+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>
                <a:sym typeface="Symbol" pitchFamily="2" charset="2"/>
              </a:rPr>
              <a:t>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*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3B763E-CB9E-7143-9492-512028E0B301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408746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EB9964-C352-214B-A22C-75A5D8DD2760}"/>
              </a:ext>
            </a:extLst>
          </p:cNvPr>
          <p:cNvSpPr/>
          <p:nvPr/>
        </p:nvSpPr>
        <p:spPr>
          <a:xfrm>
            <a:off x="7924800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D5AAB-E593-4845-8981-28446A76091F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9858696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920D0-72FD-0B44-8727-17402FA3840E}"/>
              </a:ext>
            </a:extLst>
          </p:cNvPr>
          <p:cNvSpPr txBox="1"/>
          <p:nvPr/>
        </p:nvSpPr>
        <p:spPr>
          <a:xfrm>
            <a:off x="3201935" y="3089821"/>
            <a:ext cx="391318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I’ve derived * so move</a:t>
            </a:r>
          </a:p>
          <a:p>
            <a:pPr algn="ctr"/>
            <a:r>
              <a:rPr lang="en-US" sz="3200" dirty="0"/>
              <a:t>to the next 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76F381-CB74-064F-9922-4E48CA2972AF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4690175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312278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920D0-72FD-0B44-8727-17402FA3840E}"/>
              </a:ext>
            </a:extLst>
          </p:cNvPr>
          <p:cNvSpPr txBox="1"/>
          <p:nvPr/>
        </p:nvSpPr>
        <p:spPr>
          <a:xfrm>
            <a:off x="3201935" y="3089821"/>
            <a:ext cx="391318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I’ve derived * so move</a:t>
            </a:r>
          </a:p>
          <a:p>
            <a:pPr algn="ctr"/>
            <a:r>
              <a:rPr lang="en-US" sz="3200" dirty="0"/>
              <a:t>to the next 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19FE3F-3E70-2C47-BD18-24A717AE7A70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424099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9B5A3AA-9DEA-484B-9E3F-98A449A66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Prefix Expression Grammar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399AFD2B-A407-824E-B3BA-DC14851A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Consider the following grammar: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0DC9D1-611D-EF44-A088-A090CEF6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1"/>
            <a:ext cx="449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5AC6C69C-D3E4-C444-894B-D1617FDD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* + 2 3 4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(* (+ 2 3) 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C5536-D314-9249-9737-8FBD080141B8}"/>
              </a:ext>
            </a:extLst>
          </p:cNvPr>
          <p:cNvSpPr txBox="1"/>
          <p:nvPr/>
        </p:nvSpPr>
        <p:spPr>
          <a:xfrm>
            <a:off x="8467153" y="1914435"/>
            <a:ext cx="19632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 = operator</a:t>
            </a:r>
          </a:p>
          <a:p>
            <a:r>
              <a:rPr lang="en-US" sz="2400" dirty="0"/>
              <a:t>E = expression</a:t>
            </a:r>
          </a:p>
          <a:p>
            <a:r>
              <a:rPr lang="en-US" sz="2400" dirty="0"/>
              <a:t>D = digit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792A9B0-D000-FB42-89E5-3751121C9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Prefix expressions associate an operator with the next two operands.</a:t>
            </a:r>
          </a:p>
        </p:txBody>
      </p:sp>
    </p:spTree>
    <p:extLst>
      <p:ext uri="{BB962C8B-B14F-4D97-AF65-F5344CB8AC3E}">
        <p14:creationId xmlns:p14="http://schemas.microsoft.com/office/powerpoint/2010/main" val="4100242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C8C9B-4B3D-9746-885A-D6014E83D256}"/>
              </a:ext>
            </a:extLst>
          </p:cNvPr>
          <p:cNvSpPr txBox="1"/>
          <p:nvPr/>
        </p:nvSpPr>
        <p:spPr>
          <a:xfrm>
            <a:off x="7325419" y="6152965"/>
            <a:ext cx="2753639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itchFamily="2" charset="2"/>
              </a:rPr>
              <a:t>D leads to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itchFamily="2" charset="2"/>
              </a:rPr>
              <a:t>O leads to {+, -,*,/}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78B782-D325-3045-AC11-64A040653805}"/>
              </a:ext>
            </a:extLst>
          </p:cNvPr>
          <p:cNvSpPr txBox="1"/>
          <p:nvPr/>
        </p:nvSpPr>
        <p:spPr>
          <a:xfrm>
            <a:off x="8528000" y="56913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312278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E54BB3-16BD-444A-8748-CA851FE3634C}"/>
              </a:ext>
            </a:extLst>
          </p:cNvPr>
          <p:cNvSpPr txBox="1"/>
          <p:nvPr/>
        </p:nvSpPr>
        <p:spPr>
          <a:xfrm>
            <a:off x="1230318" y="2883537"/>
            <a:ext cx="356559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this is the current </a:t>
            </a:r>
          </a:p>
          <a:p>
            <a:pPr algn="ctr"/>
            <a:r>
              <a:rPr lang="en-US" sz="3200" dirty="0"/>
              <a:t>char in the string …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CCB4A-62FB-1247-B986-BCC41797933F}"/>
              </a:ext>
            </a:extLst>
          </p:cNvPr>
          <p:cNvSpPr txBox="1"/>
          <p:nvPr/>
        </p:nvSpPr>
        <p:spPr>
          <a:xfrm>
            <a:off x="8494464" y="3562893"/>
            <a:ext cx="3251211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… should I choose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D</a:t>
            </a:r>
          </a:p>
          <a:p>
            <a:pPr algn="ctr"/>
            <a:r>
              <a:rPr lang="en-US" sz="3200" dirty="0"/>
              <a:t>or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OEE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A6FDCA-8396-7343-BF19-E2F466472182}"/>
              </a:ext>
            </a:extLst>
          </p:cNvPr>
          <p:cNvSpPr/>
          <p:nvPr/>
        </p:nvSpPr>
        <p:spPr>
          <a:xfrm>
            <a:off x="8912767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55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312278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E54BB3-16BD-444A-8748-CA851FE3634C}"/>
              </a:ext>
            </a:extLst>
          </p:cNvPr>
          <p:cNvSpPr txBox="1"/>
          <p:nvPr/>
        </p:nvSpPr>
        <p:spPr>
          <a:xfrm>
            <a:off x="3737128" y="3121659"/>
            <a:ext cx="358829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Finish the parse tree</a:t>
            </a:r>
          </a:p>
          <a:p>
            <a:pPr algn="ctr"/>
            <a:r>
              <a:rPr lang="en-US" sz="3200" b="1" i="1" dirty="0"/>
              <a:t>without guessing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A6FDCA-8396-7343-BF19-E2F466472182}"/>
              </a:ext>
            </a:extLst>
          </p:cNvPr>
          <p:cNvSpPr/>
          <p:nvPr/>
        </p:nvSpPr>
        <p:spPr>
          <a:xfrm>
            <a:off x="8912767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E13B9-6000-2B4B-A46A-50B8AF91C89F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948026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AE302-7F09-13F0-E9E6-841B6D3B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Productions Have Subscripts … We Can Record Production Use Order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8A596-F588-624E-F3B8-02D081CD4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25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LL(1) grammar we can always choose the correct production simply by looking-ahead at the first terminal symbol</a:t>
            </a:r>
          </a:p>
          <a:p>
            <a:endParaRPr lang="en-US" dirty="0"/>
          </a:p>
          <a:p>
            <a:r>
              <a:rPr lang="en-US" dirty="0"/>
              <a:t>LL(1)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48" y="3506810"/>
            <a:ext cx="4420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correct production when starting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6509"/>
            <a:ext cx="4129759" cy="1930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A781B-09DB-DC4D-BCFF-2E6EDDCBD7F7}"/>
              </a:ext>
            </a:extLst>
          </p:cNvPr>
          <p:cNvSpPr txBox="1"/>
          <p:nvPr/>
        </p:nvSpPr>
        <p:spPr>
          <a:xfrm>
            <a:off x="6075760" y="3459541"/>
            <a:ext cx="5333383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What are the subscripts “D</a:t>
            </a:r>
            <a:r>
              <a:rPr lang="en-US" sz="3200" baseline="-25000" dirty="0"/>
              <a:t>(1)</a:t>
            </a:r>
            <a:r>
              <a:rPr lang="en-US" sz="3200" dirty="0"/>
              <a:t>”?</a:t>
            </a:r>
          </a:p>
          <a:p>
            <a:endParaRPr lang="en-US" sz="3200" dirty="0"/>
          </a:p>
          <a:p>
            <a:r>
              <a:rPr lang="en-US" sz="3200" dirty="0"/>
              <a:t>Production numbers</a:t>
            </a:r>
          </a:p>
        </p:txBody>
      </p:sp>
    </p:spTree>
    <p:extLst>
      <p:ext uri="{BB962C8B-B14F-4D97-AF65-F5344CB8AC3E}">
        <p14:creationId xmlns:p14="http://schemas.microsoft.com/office/powerpoint/2010/main" val="34602556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LL(1) grammar we can always choose the correct production simply by looking-ahead at the first terminal symbol</a:t>
            </a:r>
          </a:p>
          <a:p>
            <a:endParaRPr lang="en-US" dirty="0"/>
          </a:p>
          <a:p>
            <a:r>
              <a:rPr lang="en-US" dirty="0"/>
              <a:t>LL(1)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48" y="3506810"/>
            <a:ext cx="4420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correct production when starting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6509"/>
            <a:ext cx="4129759" cy="19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512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LL(1) grammar we can always choose the correct production simply by looking-ahead at the FIRST set</a:t>
            </a:r>
          </a:p>
          <a:p>
            <a:endParaRPr lang="en-US" dirty="0"/>
          </a:p>
          <a:p>
            <a:r>
              <a:rPr lang="en-US" dirty="0"/>
              <a:t>LL(1)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48" y="3506810"/>
            <a:ext cx="4430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correct production when starting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</a:t>
            </a:r>
            <a:r>
              <a:rPr lang="en-US" sz="2400" dirty="0">
                <a:cs typeface="Courier New" panose="02070309020205020404" pitchFamily="49" charset="0"/>
              </a:rPr>
              <a:t>(1)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6509"/>
            <a:ext cx="4129759" cy="193095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086928" y="4295955"/>
            <a:ext cx="569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97280" y="4984138"/>
            <a:ext cx="569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846331" y="4316407"/>
            <a:ext cx="370936" cy="327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12592" y="4801948"/>
            <a:ext cx="571471" cy="4558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69052" y="4109864"/>
            <a:ext cx="685627" cy="4712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0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LL(1) grammar we can always choose the correct production simply by looking-ahead at the FIRST set</a:t>
            </a:r>
          </a:p>
          <a:p>
            <a:endParaRPr lang="en-US" dirty="0"/>
          </a:p>
          <a:p>
            <a:r>
              <a:rPr lang="en-US" dirty="0"/>
              <a:t>LL(1)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48" y="3506810"/>
            <a:ext cx="44300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correct production when starting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Prod </a:t>
            </a:r>
            <a:r>
              <a:rPr lang="en-US" sz="2400" dirty="0">
                <a:cs typeface="Courier New" panose="02070309020205020404" pitchFamily="49" charset="0"/>
              </a:rPr>
              <a:t>(1)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+12   Prod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6509"/>
            <a:ext cx="4129759" cy="193095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086928" y="4295955"/>
            <a:ext cx="569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97280" y="4653229"/>
            <a:ext cx="569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847539" y="4678388"/>
            <a:ext cx="370936" cy="327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06345" y="4479525"/>
            <a:ext cx="571471" cy="4558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9061" y="4079983"/>
            <a:ext cx="1073483" cy="4712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88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LL(1) if</a:t>
            </a:r>
          </a:p>
          <a:p>
            <a:pPr lvl="1"/>
            <a:r>
              <a:rPr lang="en-US" dirty="0"/>
              <a:t>for all </a:t>
            </a:r>
            <a:r>
              <a:rPr lang="en-US" dirty="0" err="1"/>
              <a:t>nonterminals</a:t>
            </a:r>
            <a:r>
              <a:rPr lang="en-US" dirty="0"/>
              <a:t> N</a:t>
            </a:r>
          </a:p>
          <a:p>
            <a:pPr lvl="1"/>
            <a:r>
              <a:rPr lang="en-US" dirty="0"/>
              <a:t>the FIRST sets of all RHS of rules using N don’t overlap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08655-03C4-9B4D-900E-1DACDBCA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3136900"/>
            <a:ext cx="189230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8B21C9-998E-3048-B034-3252406C4C8F}"/>
              </a:ext>
            </a:extLst>
          </p:cNvPr>
          <p:cNvSpPr txBox="1"/>
          <p:nvPr/>
        </p:nvSpPr>
        <p:spPr>
          <a:xfrm>
            <a:off x="3203676" y="3730777"/>
            <a:ext cx="389234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FIRST(X) ⋂ FIRST(YZZ) = ∅</a:t>
            </a:r>
          </a:p>
        </p:txBody>
      </p:sp>
    </p:spTree>
    <p:extLst>
      <p:ext uri="{BB962C8B-B14F-4D97-AF65-F5344CB8AC3E}">
        <p14:creationId xmlns:p14="http://schemas.microsoft.com/office/powerpoint/2010/main" val="32784123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2AEA3-FDD0-7E46-8957-7F8256C0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185625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set of the </a:t>
            </a:r>
            <a:r>
              <a:rPr lang="en-US" dirty="0" err="1"/>
              <a:t>headPredicate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30E64-0E40-3542-A185-5FCEC912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914"/>
            <a:ext cx="77247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F6BE-E93F-8A4C-99E1-376760AC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6716"/>
            <a:ext cx="9829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7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9B5A3AA-9DEA-484B-9E3F-98A449A66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Prefix Expression Grammar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399AFD2B-A407-824E-B3BA-DC14851A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Consider the following grammar: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0DC9D1-611D-EF44-A088-A090CEF6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1"/>
            <a:ext cx="449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5AC6C69C-D3E4-C444-894B-D1617FDD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* + 2 3 4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(* (+ 2 3) 4)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(2 + 3) * 4 =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C5536-D314-9249-9737-8FBD080141B8}"/>
              </a:ext>
            </a:extLst>
          </p:cNvPr>
          <p:cNvSpPr txBox="1"/>
          <p:nvPr/>
        </p:nvSpPr>
        <p:spPr>
          <a:xfrm>
            <a:off x="8467153" y="1914435"/>
            <a:ext cx="19632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 = operator</a:t>
            </a:r>
          </a:p>
          <a:p>
            <a:r>
              <a:rPr lang="en-US" sz="2400" dirty="0"/>
              <a:t>E = expression</a:t>
            </a:r>
          </a:p>
          <a:p>
            <a:r>
              <a:rPr lang="en-US" sz="2400" dirty="0"/>
              <a:t>D = digit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792A9B0-D000-FB42-89E5-3751121C9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Prefix expressions associate an operator with the next two operands.</a:t>
            </a:r>
          </a:p>
        </p:txBody>
      </p:sp>
    </p:spTree>
    <p:extLst>
      <p:ext uri="{BB962C8B-B14F-4D97-AF65-F5344CB8AC3E}">
        <p14:creationId xmlns:p14="http://schemas.microsoft.com/office/powerpoint/2010/main" val="25860655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set of parameter?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30E64-0E40-3542-A185-5FCEC912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914"/>
            <a:ext cx="77247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F6BE-E93F-8A4C-99E1-376760AC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6716"/>
            <a:ext cx="9829800" cy="1076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4208A0-0C14-5346-83D4-BEE3CCB5046E}"/>
              </a:ext>
            </a:extLst>
          </p:cNvPr>
          <p:cNvSpPr txBox="1"/>
          <p:nvPr/>
        </p:nvSpPr>
        <p:spPr>
          <a:xfrm>
            <a:off x="838200" y="4530670"/>
            <a:ext cx="2157514" cy="369332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parameter -&gt;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43A14-BF6A-2845-BCDD-D97494DE7106}"/>
              </a:ext>
            </a:extLst>
          </p:cNvPr>
          <p:cNvSpPr txBox="1"/>
          <p:nvPr/>
        </p:nvSpPr>
        <p:spPr>
          <a:xfrm>
            <a:off x="838200" y="5034939"/>
            <a:ext cx="1663789" cy="369332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parameter -&gt;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E9F2B-62A5-4147-A01C-EFB4A6ED02F4}"/>
              </a:ext>
            </a:extLst>
          </p:cNvPr>
          <p:cNvSpPr txBox="1"/>
          <p:nvPr/>
        </p:nvSpPr>
        <p:spPr>
          <a:xfrm>
            <a:off x="838200" y="5539208"/>
            <a:ext cx="2465227" cy="369332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parameter -&gt; expression</a:t>
            </a:r>
          </a:p>
        </p:txBody>
      </p:sp>
    </p:spTree>
    <p:extLst>
      <p:ext uri="{BB962C8B-B14F-4D97-AF65-F5344CB8AC3E}">
        <p14:creationId xmlns:p14="http://schemas.microsoft.com/office/powerpoint/2010/main" val="30380155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set of E+E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08A0-0C14-5346-83D4-BEE3CCB5046E}"/>
              </a:ext>
            </a:extLst>
          </p:cNvPr>
          <p:cNvSpPr txBox="1"/>
          <p:nvPr/>
        </p:nvSpPr>
        <p:spPr>
          <a:xfrm>
            <a:off x="1394253" y="4504538"/>
            <a:ext cx="1342034" cy="523220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E -&gt; E+E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4DE2B-94D0-5940-96DD-49C60BF96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4" t="60059" r="-604" b="14164"/>
          <a:stretch/>
        </p:blipFill>
        <p:spPr>
          <a:xfrm>
            <a:off x="1227685" y="2413827"/>
            <a:ext cx="6421331" cy="7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59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set of </a:t>
            </a:r>
            <a:r>
              <a:rPr lang="en-US" dirty="0" err="1"/>
              <a:t>schemeList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08A0-0C14-5346-83D4-BEE3CCB5046E}"/>
              </a:ext>
            </a:extLst>
          </p:cNvPr>
          <p:cNvSpPr txBox="1"/>
          <p:nvPr/>
        </p:nvSpPr>
        <p:spPr>
          <a:xfrm>
            <a:off x="1159474" y="4504538"/>
            <a:ext cx="3686266" cy="400110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sz="2000" dirty="0" err="1"/>
              <a:t>schemeList</a:t>
            </a:r>
            <a:r>
              <a:rPr lang="en-US" sz="2000" dirty="0"/>
              <a:t> -&gt; scheme </a:t>
            </a:r>
            <a:r>
              <a:rPr lang="en-US" sz="2000" dirty="0" err="1"/>
              <a:t>schemeList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F1B86-735E-054D-BBFF-25EA7E066CE0}"/>
              </a:ext>
            </a:extLst>
          </p:cNvPr>
          <p:cNvSpPr txBox="1"/>
          <p:nvPr/>
        </p:nvSpPr>
        <p:spPr>
          <a:xfrm>
            <a:off x="1024486" y="2353462"/>
            <a:ext cx="8003858" cy="1323439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sz="2000" dirty="0" err="1"/>
              <a:t>datalogProgram</a:t>
            </a:r>
            <a:r>
              <a:rPr lang="en-US" sz="2000" dirty="0"/>
              <a:t> -&gt; SCHEMES COLON scheme </a:t>
            </a:r>
            <a:r>
              <a:rPr lang="en-US" sz="2000" dirty="0" err="1"/>
              <a:t>schemeList</a:t>
            </a:r>
            <a:r>
              <a:rPr lang="en-US" sz="2000" dirty="0"/>
              <a:t> FACTS COLON EOF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-&gt; scheme </a:t>
            </a:r>
            <a:r>
              <a:rPr lang="en-US" sz="2000" dirty="0" err="1"/>
              <a:t>schemeList</a:t>
            </a:r>
            <a:r>
              <a:rPr lang="en-US" sz="2000" dirty="0"/>
              <a:t> | lambda </a:t>
            </a:r>
          </a:p>
          <a:p>
            <a:r>
              <a:rPr lang="en-US" sz="2000" dirty="0"/>
              <a:t>scheme -&gt; ID LEFT_PAREN ID </a:t>
            </a:r>
            <a:r>
              <a:rPr lang="en-US" sz="2000" dirty="0" err="1"/>
              <a:t>idList</a:t>
            </a:r>
            <a:r>
              <a:rPr lang="en-US" sz="2000" dirty="0"/>
              <a:t> RIGHT_PAREN </a:t>
            </a:r>
          </a:p>
          <a:p>
            <a:r>
              <a:rPr lang="en-US" sz="2000" dirty="0" err="1"/>
              <a:t>idList</a:t>
            </a:r>
            <a:r>
              <a:rPr lang="en-US" sz="2000" dirty="0"/>
              <a:t> -&gt; COMMA ID </a:t>
            </a:r>
            <a:r>
              <a:rPr lang="en-US" sz="2000" dirty="0" err="1"/>
              <a:t>idList</a:t>
            </a:r>
            <a:r>
              <a:rPr lang="en-US" sz="2000" dirty="0"/>
              <a:t> | lambda</a:t>
            </a:r>
          </a:p>
        </p:txBody>
      </p:sp>
    </p:spTree>
    <p:extLst>
      <p:ext uri="{BB962C8B-B14F-4D97-AF65-F5344CB8AC3E}">
        <p14:creationId xmlns:p14="http://schemas.microsoft.com/office/powerpoint/2010/main" val="35230230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C9B483-198F-2444-B9CF-C5B17EF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we have FIRST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DE892-96FC-1142-BC01-50EE99782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back to parsing</a:t>
            </a:r>
          </a:p>
        </p:txBody>
      </p:sp>
    </p:spTree>
    <p:extLst>
      <p:ext uri="{BB962C8B-B14F-4D97-AF65-F5344CB8AC3E}">
        <p14:creationId xmlns:p14="http://schemas.microsoft.com/office/powerpoint/2010/main" val="32823234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35601550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41902544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7366944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  <a:p>
            <a:r>
              <a:rPr lang="en-US" dirty="0"/>
              <a:t>Implement using a stack</a:t>
            </a:r>
          </a:p>
        </p:txBody>
      </p:sp>
    </p:spTree>
    <p:extLst>
      <p:ext uri="{BB962C8B-B14F-4D97-AF65-F5344CB8AC3E}">
        <p14:creationId xmlns:p14="http://schemas.microsoft.com/office/powerpoint/2010/main" val="6394930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  <a:p>
            <a:r>
              <a:rPr lang="en-US" dirty="0"/>
              <a:t>Implement using a stack</a:t>
            </a:r>
          </a:p>
          <a:p>
            <a:r>
              <a:rPr lang="en-US" dirty="0"/>
              <a:t>Put a “#” at the top of the stack so we know we’ve handled all </a:t>
            </a:r>
            <a:r>
              <a:rPr lang="en-US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722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  <a:p>
            <a:r>
              <a:rPr lang="en-US" dirty="0"/>
              <a:t>Implement using a stack</a:t>
            </a:r>
          </a:p>
          <a:p>
            <a:r>
              <a:rPr lang="en-US" dirty="0"/>
              <a:t>Put a “#” at the top of the stack so we know we’ve handled all </a:t>
            </a:r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3D75B-BA34-00F1-07F7-7B9AA627C243}"/>
              </a:ext>
            </a:extLst>
          </p:cNvPr>
          <p:cNvSpPr txBox="1"/>
          <p:nvPr/>
        </p:nvSpPr>
        <p:spPr>
          <a:xfrm>
            <a:off x="2862942" y="3354963"/>
            <a:ext cx="6682214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The next few examples omit the #s</a:t>
            </a:r>
          </a:p>
          <a:p>
            <a:r>
              <a:rPr lang="en-US" sz="3600" dirty="0"/>
              <a:t>but we’ll use them on Friday</a:t>
            </a:r>
          </a:p>
        </p:txBody>
      </p:sp>
    </p:spTree>
    <p:extLst>
      <p:ext uri="{BB962C8B-B14F-4D97-AF65-F5344CB8AC3E}">
        <p14:creationId xmlns:p14="http://schemas.microsoft.com/office/powerpoint/2010/main" val="142843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{AD0FDFC2-0DFC-CF43-9CF4-A34D31ED48AD}tf16401378</Template>
  <TotalTime>4494</TotalTime>
  <Words>8961</Words>
  <Application>Microsoft Macintosh PowerPoint</Application>
  <PresentationFormat>Widescreen</PresentationFormat>
  <Paragraphs>1902</Paragraphs>
  <Slides>122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8" baseType="lpstr">
      <vt:lpstr>Arial</vt:lpstr>
      <vt:lpstr>Calibri</vt:lpstr>
      <vt:lpstr>Calibri Light</vt:lpstr>
      <vt:lpstr>Courier New</vt:lpstr>
      <vt:lpstr>Times New Roman</vt:lpstr>
      <vt:lpstr>Office Theme</vt:lpstr>
      <vt:lpstr>Table-Driven Parsing</vt:lpstr>
      <vt:lpstr>Overview and Due</vt:lpstr>
      <vt:lpstr>Examples for today’s lecture will use the following grammar</vt:lpstr>
      <vt:lpstr>Prefix Expression Grammar</vt:lpstr>
      <vt:lpstr>Prefix Expression Grammar</vt:lpstr>
      <vt:lpstr>Prefix Expression Grammar</vt:lpstr>
      <vt:lpstr>Prefix Expression Grammar</vt:lpstr>
      <vt:lpstr>Prefix Expression Grammar</vt:lpstr>
      <vt:lpstr>Prefix Expression Grammar</vt:lpstr>
      <vt:lpstr>Prefix Expression Grammar</vt:lpstr>
      <vt:lpstr>Which Production Should I Use when I try to Parse a String?</vt:lpstr>
      <vt:lpstr>Parsing a string accomplishes two things</vt:lpstr>
      <vt:lpstr>Parsing a string accomplishes two things</vt:lpstr>
      <vt:lpstr>Parsing a string accomplishes two things</vt:lpstr>
      <vt:lpstr>The parse tree</vt:lpstr>
      <vt:lpstr>The parse tree</vt:lpstr>
      <vt:lpstr>The parse tree</vt:lpstr>
      <vt:lpstr>A Perfect Parse Process</vt:lpstr>
      <vt:lpstr>A Perfect Parse Process</vt:lpstr>
      <vt:lpstr>A Perfect Parse Process</vt:lpstr>
      <vt:lpstr>A Perfect Parse Process</vt:lpstr>
      <vt:lpstr>A Perfect Parse Process</vt:lpstr>
      <vt:lpstr>A Perfect Parse Process</vt:lpstr>
      <vt:lpstr>A Perfect Parse Process</vt:lpstr>
      <vt:lpstr>We always guessed the correct production</vt:lpstr>
      <vt:lpstr>What if We Guess the Wrong Production?</vt:lpstr>
      <vt:lpstr>What are the obvious problems with top-down parsing?</vt:lpstr>
      <vt:lpstr>What are the obvious problems with top-down parsing?</vt:lpstr>
      <vt:lpstr>What are the obvious problems with top-down parsing?</vt:lpstr>
      <vt:lpstr>Big picture</vt:lpstr>
      <vt:lpstr>LL Grammars</vt:lpstr>
      <vt:lpstr>LL Grammars</vt:lpstr>
      <vt:lpstr>LL Grammars</vt:lpstr>
      <vt:lpstr>LL Grammars</vt:lpstr>
      <vt:lpstr>Two Data Structures: Parsing without Backtracking</vt:lpstr>
      <vt:lpstr>Two Data Structures: Parsing without Backtracking</vt:lpstr>
      <vt:lpstr>Two Data Structures: Parsing without Backtracking</vt:lpstr>
      <vt:lpstr>Two Data Structures: Parsing without Backtracking</vt:lpstr>
      <vt:lpstr>Two Data Structures: Parsing without Backtracking</vt:lpstr>
      <vt:lpstr>FIRST sets formalize this idea</vt:lpstr>
      <vt:lpstr>Algorithm</vt:lpstr>
      <vt:lpstr>Algorithm</vt:lpstr>
      <vt:lpstr>Algorithm</vt:lpstr>
      <vt:lpstr>FIRST Sets Come in Three “Flavors”</vt:lpstr>
      <vt:lpstr>FIRST Sets Come in Three “Flavors”</vt:lpstr>
      <vt:lpstr>FIRST Sets Come in Three “Flavors”</vt:lpstr>
      <vt:lpstr>FIRST set of nonterminal D</vt:lpstr>
      <vt:lpstr>FIRST set of nonterminal D</vt:lpstr>
      <vt:lpstr>FIRST set of nonterminal D</vt:lpstr>
      <vt:lpstr>FIRST set of nonterminal D</vt:lpstr>
      <vt:lpstr>FIRST set of nonterminal D</vt:lpstr>
      <vt:lpstr>FIRST set of nonterminal D</vt:lpstr>
      <vt:lpstr>FIRST set of nonterminal D</vt:lpstr>
      <vt:lpstr>FIRST set of nonterminal O</vt:lpstr>
      <vt:lpstr>FIRST set of nonterminal O</vt:lpstr>
      <vt:lpstr>FIRST Sets Come in Three “Flavors”</vt:lpstr>
      <vt:lpstr>FIRST Sets Come in Three “Flavors”</vt:lpstr>
      <vt:lpstr>FIRST Sets Come in Three “Flavors”</vt:lpstr>
      <vt:lpstr>FIRST Set of a String</vt:lpstr>
      <vt:lpstr>FIRST Set of a String</vt:lpstr>
      <vt:lpstr>FIRST Set of a String</vt:lpstr>
      <vt:lpstr>FIRST Set of a String</vt:lpstr>
      <vt:lpstr>FIRST Set of a String</vt:lpstr>
      <vt:lpstr>FIRST Set of a String</vt:lpstr>
      <vt:lpstr>What can E lead too?</vt:lpstr>
      <vt:lpstr>What can E lead too?</vt:lpstr>
      <vt:lpstr>What can E lead too?</vt:lpstr>
      <vt:lpstr>What can E lead too?</vt:lpstr>
      <vt:lpstr>LL(1) Grammars</vt:lpstr>
      <vt:lpstr>Managing the Input and the Parse Tree – Two Data Structures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When Productions Have Subscripts … We Can Record Production Use Order</vt:lpstr>
      <vt:lpstr>LL(1) Grammars</vt:lpstr>
      <vt:lpstr>LL(1) Grammars</vt:lpstr>
      <vt:lpstr>LL(1) Grammars</vt:lpstr>
      <vt:lpstr>LL(1) Grammars</vt:lpstr>
      <vt:lpstr>Formal Definition of LL(1) Grammars</vt:lpstr>
      <vt:lpstr>Practice</vt:lpstr>
      <vt:lpstr>Project 2</vt:lpstr>
      <vt:lpstr>Project 2</vt:lpstr>
      <vt:lpstr>More practice</vt:lpstr>
      <vt:lpstr>More practice</vt:lpstr>
      <vt:lpstr>Now that we have FIRST sets</vt:lpstr>
      <vt:lpstr>Two Data Structures</vt:lpstr>
      <vt:lpstr>Two Data Structures</vt:lpstr>
      <vt:lpstr>Two Data Structures</vt:lpstr>
      <vt:lpstr>Two Data Structures</vt:lpstr>
      <vt:lpstr>Two Data Structures</vt:lpstr>
      <vt:lpstr>Two Data Structures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414</cp:revision>
  <dcterms:created xsi:type="dcterms:W3CDTF">2020-09-01T17:51:58Z</dcterms:created>
  <dcterms:modified xsi:type="dcterms:W3CDTF">2023-09-27T14:06:45Z</dcterms:modified>
</cp:coreProperties>
</file>