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816" r:id="rId2"/>
    <p:sldId id="418" r:id="rId3"/>
    <p:sldId id="830" r:id="rId4"/>
    <p:sldId id="831" r:id="rId5"/>
    <p:sldId id="835" r:id="rId6"/>
    <p:sldId id="834" r:id="rId7"/>
    <p:sldId id="832" r:id="rId8"/>
    <p:sldId id="833" r:id="rId9"/>
    <p:sldId id="836" r:id="rId10"/>
    <p:sldId id="839" r:id="rId11"/>
    <p:sldId id="840" r:id="rId12"/>
    <p:sldId id="837" r:id="rId13"/>
    <p:sldId id="841" r:id="rId14"/>
    <p:sldId id="842" r:id="rId15"/>
    <p:sldId id="838" r:id="rId16"/>
    <p:sldId id="843" r:id="rId17"/>
    <p:sldId id="844" r:id="rId18"/>
    <p:sldId id="829" r:id="rId19"/>
    <p:sldId id="806" r:id="rId20"/>
    <p:sldId id="801" r:id="rId21"/>
    <p:sldId id="810" r:id="rId22"/>
    <p:sldId id="825" r:id="rId23"/>
    <p:sldId id="827" r:id="rId24"/>
    <p:sldId id="809" r:id="rId25"/>
    <p:sldId id="773" r:id="rId26"/>
    <p:sldId id="776" r:id="rId27"/>
    <p:sldId id="778" r:id="rId28"/>
    <p:sldId id="811" r:id="rId29"/>
    <p:sldId id="812" r:id="rId30"/>
    <p:sldId id="813" r:id="rId31"/>
    <p:sldId id="817" r:id="rId32"/>
    <p:sldId id="814" r:id="rId33"/>
    <p:sldId id="794" r:id="rId34"/>
    <p:sldId id="815" r:id="rId35"/>
    <p:sldId id="821" r:id="rId36"/>
    <p:sldId id="795" r:id="rId37"/>
    <p:sldId id="822" r:id="rId38"/>
    <p:sldId id="823" r:id="rId39"/>
    <p:sldId id="796" r:id="rId40"/>
    <p:sldId id="819" r:id="rId41"/>
    <p:sldId id="818" r:id="rId42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0066"/>
    <a:srgbClr val="800080"/>
    <a:srgbClr val="FFFF66"/>
    <a:srgbClr val="33CC33"/>
    <a:srgbClr val="66FF33"/>
    <a:srgbClr val="CCFF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>
      <p:cViewPr varScale="1">
        <p:scale>
          <a:sx n="117" d="100"/>
          <a:sy n="117" d="100"/>
        </p:scale>
        <p:origin x="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2082" y="-72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t" anchorCtr="0" compatLnSpc="1">
            <a:prstTxWarp prst="textNoShape">
              <a:avLst/>
            </a:prstTxWarp>
          </a:bodyPr>
          <a:lstStyle>
            <a:lvl1pPr defTabSz="939800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t" anchorCtr="0" compatLnSpc="1">
            <a:prstTxWarp prst="textNoShape">
              <a:avLst/>
            </a:prstTxWarp>
          </a:bodyPr>
          <a:lstStyle>
            <a:lvl1pPr algn="r" defTabSz="939800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b" anchorCtr="0" compatLnSpc="1">
            <a:prstTxWarp prst="textNoShape">
              <a:avLst/>
            </a:prstTxWarp>
          </a:bodyPr>
          <a:lstStyle>
            <a:lvl1pPr defTabSz="939800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b" anchorCtr="0" compatLnSpc="1">
            <a:prstTxWarp prst="textNoShape">
              <a:avLst/>
            </a:prstTxWarp>
          </a:bodyPr>
          <a:lstStyle>
            <a:lvl1pPr algn="r" defTabSz="939800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D31BE10F-4735-4683-BAFB-ECF925BD72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592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t" anchorCtr="0" compatLnSpc="1">
            <a:prstTxWarp prst="textNoShape">
              <a:avLst/>
            </a:prstTxWarp>
          </a:bodyPr>
          <a:lstStyle>
            <a:lvl1pPr defTabSz="939800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t" anchorCtr="0" compatLnSpc="1">
            <a:prstTxWarp prst="textNoShape">
              <a:avLst/>
            </a:prstTxWarp>
          </a:bodyPr>
          <a:lstStyle>
            <a:lvl1pPr algn="r" defTabSz="939800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749800" cy="3562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92625"/>
            <a:ext cx="5241925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83663"/>
            <a:ext cx="3098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b" anchorCtr="0" compatLnSpc="1">
            <a:prstTxWarp prst="textNoShape">
              <a:avLst/>
            </a:prstTxWarp>
          </a:bodyPr>
          <a:lstStyle>
            <a:lvl1pPr defTabSz="939800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83663"/>
            <a:ext cx="3098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b" anchorCtr="0" compatLnSpc="1">
            <a:prstTxWarp prst="textNoShape">
              <a:avLst/>
            </a:prstTxWarp>
          </a:bodyPr>
          <a:lstStyle>
            <a:lvl1pPr algn="r" defTabSz="939800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6532ABBB-AA5B-4E18-A5CA-FD80145B84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362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71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46063" y="6486525"/>
            <a:ext cx="2344737" cy="309563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Discussion #29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8588"/>
            <a:ext cx="2895600" cy="309562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4975" y="6524625"/>
            <a:ext cx="1922463" cy="2619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fld id="{7A579360-90B4-4080-B783-FA5541A94E89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0099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46063" y="6486525"/>
            <a:ext cx="2344737" cy="309563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Discussion #29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8588"/>
            <a:ext cx="2895600" cy="309562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4975" y="6524625"/>
            <a:ext cx="1922463" cy="2619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fld id="{0FF3E6BF-CADA-4C70-A0F8-DB8923189163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12884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46063" y="6486525"/>
            <a:ext cx="2344737" cy="309563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Discussion #29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8588"/>
            <a:ext cx="2895600" cy="309562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4975" y="6524625"/>
            <a:ext cx="1922463" cy="2619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fld id="{A4FEA9B9-E995-4B71-B1F5-1CE310DF8063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79281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66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66863"/>
            <a:ext cx="3810000" cy="4529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66863"/>
            <a:ext cx="3810000" cy="4529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46063" y="6486525"/>
            <a:ext cx="2344737" cy="309563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Discussion #29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8588"/>
            <a:ext cx="2895600" cy="309562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4975" y="6524625"/>
            <a:ext cx="1922463" cy="2619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fld id="{D959417C-441A-4F1B-B5E4-6CDA30A7BBB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69529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46063" y="6486525"/>
            <a:ext cx="2344737" cy="309563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Discussion #29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8588"/>
            <a:ext cx="2895600" cy="309562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4975" y="6524625"/>
            <a:ext cx="1922463" cy="2619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fld id="{5B75ABD6-E1B1-4267-97FF-1E69882C85A6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6813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46063" y="6486525"/>
            <a:ext cx="2344737" cy="309563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Discussion #29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8588"/>
            <a:ext cx="2895600" cy="309562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4975" y="6524625"/>
            <a:ext cx="1922463" cy="2619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fld id="{61989898-CF50-4F18-8D75-0050AE621E4D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99229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66863"/>
            <a:ext cx="3810000" cy="4529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66863"/>
            <a:ext cx="3810000" cy="4529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46063" y="6486525"/>
            <a:ext cx="2344737" cy="309563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Discussion #29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8588"/>
            <a:ext cx="2895600" cy="309562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4975" y="6524625"/>
            <a:ext cx="1922463" cy="2619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fld id="{DEDC0982-436F-426B-AF79-3C5FB9C91D20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90789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46063" y="6486525"/>
            <a:ext cx="2344737" cy="309563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Discussion #29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8588"/>
            <a:ext cx="2895600" cy="309562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4975" y="6524625"/>
            <a:ext cx="1922463" cy="2619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fld id="{DE4EA489-0370-4768-A924-F733C0C1B14B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15295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46063" y="6486525"/>
            <a:ext cx="2344737" cy="309563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Discussion #29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8588"/>
            <a:ext cx="2895600" cy="309562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4975" y="6524625"/>
            <a:ext cx="1922463" cy="2619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fld id="{714BCF29-C6A2-4279-88FB-A5CD6EDF8A2D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3164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46063" y="6486525"/>
            <a:ext cx="2344737" cy="309563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Discussion #29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8588"/>
            <a:ext cx="2895600" cy="309562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4975" y="6524625"/>
            <a:ext cx="1922463" cy="2619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fld id="{1E785448-3506-4005-B15B-79125993F3D3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97407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46063" y="6486525"/>
            <a:ext cx="2344737" cy="309563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Discussion #29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8588"/>
            <a:ext cx="2895600" cy="309562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4975" y="6524625"/>
            <a:ext cx="1922463" cy="2619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fld id="{8159937A-FB16-4F39-BED2-3A55B5B8C84D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11150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46063" y="6486525"/>
            <a:ext cx="2344737" cy="309563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Discussion #29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8588"/>
            <a:ext cx="2895600" cy="309562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4975" y="6524625"/>
            <a:ext cx="1922463" cy="2619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fld id="{FF09C1B6-7A1C-4300-B45D-B9567558784E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92623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66863"/>
            <a:ext cx="7772400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CS 236</a:t>
            </a:r>
          </a:p>
          <a:p>
            <a:r>
              <a:rPr lang="en-US" altLang="en-US"/>
              <a:t>Fall 2023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62B8BCA-B384-9335-4CA1-00C07B81E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898" y="383381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E2A759A3-7B80-9237-D227-3F63E3336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548" y="4181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903E33EC-DD16-28F1-590E-A129A438D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548" y="5003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D280EF2F-642E-3A88-A15D-844006B62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761" y="3735388"/>
            <a:ext cx="1271587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A2D46A4-C2FB-1962-52BD-6C421599A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936" y="38671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1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C2338AE0-CD45-FBA9-B6F8-FB84C4B59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936" y="44465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B331B0C-8776-BCF7-F2E0-A5F85EDFE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048" y="5037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17A714D5-E56D-DEED-3FCA-96352AFF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3" y="3787775"/>
            <a:ext cx="1271588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10F8E468-B58B-355B-6A77-3B84DB8F11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0736" y="4051300"/>
            <a:ext cx="142875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502C96A5-4C8C-A00E-EA49-DB27D0407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0736" y="4657725"/>
            <a:ext cx="1439862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16790695-E37F-E5B4-5BBB-489CE3F5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898" y="46656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B91EE19F-27F0-2F36-2614-FE5247AED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73" y="3429000"/>
            <a:ext cx="1281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Injective</a:t>
            </a: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C648E447-A9C9-ACF1-84DF-B79F4A876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7723" y="4911725"/>
            <a:ext cx="1412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0CF029D9-3AEB-EA82-7D24-C981AC41E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898" y="38608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AF70AC58-AD62-0CFF-85ED-E1BAF771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548" y="42084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CC669528-B17D-21F2-281B-FAB86EBED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548" y="5030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0B58CC19-22DA-C833-3AE4-C3742EFF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761" y="3762375"/>
            <a:ext cx="1271587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31AC1EE6-E27B-C52C-B492-BF90DB52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936" y="3894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1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20FE091C-E3C4-CC83-FFC2-98049970B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936" y="44735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5C1B2939-ADB3-E1A6-2880-3A276C86C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048" y="50641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id="{EF3DEDA0-4B28-1ADA-1B58-73F6DF94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573" y="3814763"/>
            <a:ext cx="1271588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BB161B3A-906B-020E-D802-F93563148C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2736" y="4078288"/>
            <a:ext cx="1428750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18CDF93-63E8-0E34-660B-C4B06451DE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2736" y="4427538"/>
            <a:ext cx="14224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87191100-3E17-A369-812C-B959155B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898" y="46926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333FBD89-E375-8D84-3286-0D93F2DAE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173" y="34290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NOT Injective</a:t>
            </a:r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6293F95C-6C18-C2D7-72DA-9382A49220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9723" y="4473575"/>
            <a:ext cx="1439863" cy="785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E310A9-C94D-9243-11DB-B85132A54D9F}"/>
              </a:ext>
            </a:extLst>
          </p:cNvPr>
          <p:cNvSpPr txBox="1"/>
          <p:nvPr/>
        </p:nvSpPr>
        <p:spPr>
          <a:xfrm>
            <a:off x="1105482" y="5834390"/>
            <a:ext cx="7082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jective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Un-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jective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 Un-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ique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Does every student have a unique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netID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?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 descr="A screenshot of a test&#10;&#10;Description automatically generated">
            <a:extLst>
              <a:ext uri="{FF2B5EF4-FFF2-40B4-BE49-F238E27FC236}">
                <a16:creationId xmlns:a16="http://schemas.microsoft.com/office/drawing/2014/main" id="{567C9BF0-B555-8831-D78A-048463AA35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55" b="33125"/>
          <a:stretch/>
        </p:blipFill>
        <p:spPr>
          <a:xfrm>
            <a:off x="1130843" y="84689"/>
            <a:ext cx="7451371" cy="22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7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62B8BCA-B384-9335-4CA1-00C07B81E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898" y="383381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E2A759A3-7B80-9237-D227-3F63E3336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548" y="4181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903E33EC-DD16-28F1-590E-A129A438D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548" y="5003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D280EF2F-642E-3A88-A15D-844006B62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761" y="3735388"/>
            <a:ext cx="1271587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A2D46A4-C2FB-1962-52BD-6C421599A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936" y="38671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1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C2338AE0-CD45-FBA9-B6F8-FB84C4B59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936" y="44465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B331B0C-8776-BCF7-F2E0-A5F85EDFE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048" y="5037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17A714D5-E56D-DEED-3FCA-96352AFF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3" y="3787775"/>
            <a:ext cx="1271588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10F8E468-B58B-355B-6A77-3B84DB8F11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0736" y="4051300"/>
            <a:ext cx="142875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502C96A5-4C8C-A00E-EA49-DB27D0407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0736" y="4657725"/>
            <a:ext cx="1439862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16790695-E37F-E5B4-5BBB-489CE3F5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898" y="46656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B91EE19F-27F0-2F36-2614-FE5247AED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73" y="3429000"/>
            <a:ext cx="1281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Injective</a:t>
            </a: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C648E447-A9C9-ACF1-84DF-B79F4A876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7723" y="4911725"/>
            <a:ext cx="1412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0CF029D9-3AEB-EA82-7D24-C981AC41E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898" y="38608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AF70AC58-AD62-0CFF-85ED-E1BAF771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548" y="42084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CC669528-B17D-21F2-281B-FAB86EBED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548" y="5030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0B58CC19-22DA-C833-3AE4-C3742EFF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761" y="3762375"/>
            <a:ext cx="1271587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31AC1EE6-E27B-C52C-B492-BF90DB52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936" y="3894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1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20FE091C-E3C4-CC83-FFC2-98049970B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936" y="44735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5C1B2939-ADB3-E1A6-2880-3A276C86C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048" y="50641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id="{EF3DEDA0-4B28-1ADA-1B58-73F6DF94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573" y="3814763"/>
            <a:ext cx="1271588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BB161B3A-906B-020E-D802-F93563148C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2736" y="4078288"/>
            <a:ext cx="1428750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18CDF93-63E8-0E34-660B-C4B06451DE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2736" y="4427538"/>
            <a:ext cx="14224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87191100-3E17-A369-812C-B959155B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898" y="46926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333FBD89-E375-8D84-3286-0D93F2DAE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173" y="34290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NOT Injective</a:t>
            </a:r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6293F95C-6C18-C2D7-72DA-9382A49220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9723" y="4473575"/>
            <a:ext cx="1439863" cy="785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E310A9-C94D-9243-11DB-B85132A54D9F}"/>
              </a:ext>
            </a:extLst>
          </p:cNvPr>
          <p:cNvSpPr txBox="1"/>
          <p:nvPr/>
        </p:nvSpPr>
        <p:spPr>
          <a:xfrm>
            <a:off x="1105482" y="5834390"/>
            <a:ext cx="7082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jective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Un-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jective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 Un-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ique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Does every student have a unique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netID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?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 descr="A screenshot of a test&#10;&#10;Description automatically generated">
            <a:extLst>
              <a:ext uri="{FF2B5EF4-FFF2-40B4-BE49-F238E27FC236}">
                <a16:creationId xmlns:a16="http://schemas.microsoft.com/office/drawing/2014/main" id="{F20AEDEC-E797-B006-D99C-8F454921D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58"/>
          <a:stretch/>
        </p:blipFill>
        <p:spPr>
          <a:xfrm>
            <a:off x="1130842" y="41533"/>
            <a:ext cx="7451371" cy="20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2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16EF054-27CD-7603-E15B-AD69AA4E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51" y="394176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6D41D575-B2A4-9F9B-B5C2-165135BB7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01" y="4289426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85F68B69-2443-AFE3-015F-E5CCD479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01" y="51117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0AED7DDA-C611-47B0-D913-1FA69394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439" y="3735388"/>
            <a:ext cx="1271587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0C3163A8-BD2C-808B-661D-3691295CC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64" y="3859213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96C3D6E2-A111-34EF-D8D2-243BF8603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64" y="44386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E9395722-F5B9-8E8A-EEDF-6C1D9FFB8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76" y="5029201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FBAC354C-519A-F3A2-0EB8-FB65F48A5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51" y="3787776"/>
            <a:ext cx="1271588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4161FFA-64B9-1FE4-9BF7-5B2E0EB72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5901" y="4070351"/>
            <a:ext cx="1446213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F55311B3-05E2-2275-CC68-ECB375A37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9389" y="4513263"/>
            <a:ext cx="1528762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2A742488-88E3-7981-E474-6CBCC05E8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51" y="477361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869CD439-4E07-394C-D860-C4FEED444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51" y="3402013"/>
            <a:ext cx="1281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Surjective</a:t>
            </a: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37939250-748A-630F-569B-3F851C3402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8439" y="4659313"/>
            <a:ext cx="145891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39CA9E63-D2CA-DE98-F5EF-501F81F04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651" y="3402013"/>
            <a:ext cx="1954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NOT Surjective</a:t>
            </a:r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0667A191-4394-3ECB-5B88-0739CDC85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976" y="5278438"/>
            <a:ext cx="1520825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F7B8972D-4F84-D99E-2BEC-F684CE4A2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614" y="394176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8" name="Text Box 30">
            <a:extLst>
              <a:ext uri="{FF2B5EF4-FFF2-40B4-BE49-F238E27FC236}">
                <a16:creationId xmlns:a16="http://schemas.microsoft.com/office/drawing/2014/main" id="{D95FBDE7-877E-1297-24D3-80F19429B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264" y="4289426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0E65A21A-3A0A-E459-1262-9DB331300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264" y="51117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20" name="Oval 32">
            <a:extLst>
              <a:ext uri="{FF2B5EF4-FFF2-40B4-BE49-F238E27FC236}">
                <a16:creationId xmlns:a16="http://schemas.microsoft.com/office/drawing/2014/main" id="{42669B9A-DB1A-0F89-0E16-B812C3E21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301" y="3735388"/>
            <a:ext cx="1271588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93D1F638-5AC3-6F75-32A5-A32A46475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026" y="3859213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22" name="Text Box 34">
            <a:extLst>
              <a:ext uri="{FF2B5EF4-FFF2-40B4-BE49-F238E27FC236}">
                <a16:creationId xmlns:a16="http://schemas.microsoft.com/office/drawing/2014/main" id="{6F755E27-B09B-1D56-3171-11F0D7B50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026" y="44386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3" name="Text Box 35">
            <a:extLst>
              <a:ext uri="{FF2B5EF4-FFF2-40B4-BE49-F238E27FC236}">
                <a16:creationId xmlns:a16="http://schemas.microsoft.com/office/drawing/2014/main" id="{509F5FF1-20E3-1AB0-3557-581B6E281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139" y="5029201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4" name="Oval 36">
            <a:extLst>
              <a:ext uri="{FF2B5EF4-FFF2-40B4-BE49-F238E27FC236}">
                <a16:creationId xmlns:a16="http://schemas.microsoft.com/office/drawing/2014/main" id="{0BA7103F-7111-9DDC-F43B-EB5281837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114" y="3787776"/>
            <a:ext cx="1271587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" name="Line 37">
            <a:extLst>
              <a:ext uri="{FF2B5EF4-FFF2-40B4-BE49-F238E27FC236}">
                <a16:creationId xmlns:a16="http://schemas.microsoft.com/office/drawing/2014/main" id="{038BBC36-40D4-99F5-5C5B-4F83D7533B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7764" y="4070351"/>
            <a:ext cx="1446212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8">
            <a:extLst>
              <a:ext uri="{FF2B5EF4-FFF2-40B4-BE49-F238E27FC236}">
                <a16:creationId xmlns:a16="http://schemas.microsoft.com/office/drawing/2014/main" id="{85CCA481-692F-16B5-EBD3-A2A286BA2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1251" y="4148138"/>
            <a:ext cx="1482725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39">
            <a:extLst>
              <a:ext uri="{FF2B5EF4-FFF2-40B4-BE49-F238E27FC236}">
                <a16:creationId xmlns:a16="http://schemas.microsoft.com/office/drawing/2014/main" id="{56223709-793E-2D1D-2D65-6DE32575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614" y="477361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8" name="Line 40">
            <a:extLst>
              <a:ext uri="{FF2B5EF4-FFF2-40B4-BE49-F238E27FC236}">
                <a16:creationId xmlns:a16="http://schemas.microsoft.com/office/drawing/2014/main" id="{A6273E37-4FC7-5AED-3A37-45BB747DC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0301" y="4659313"/>
            <a:ext cx="14589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1">
            <a:extLst>
              <a:ext uri="{FF2B5EF4-FFF2-40B4-BE49-F238E27FC236}">
                <a16:creationId xmlns:a16="http://schemas.microsoft.com/office/drawing/2014/main" id="{B091F8DA-864D-AF8A-8F27-9674C2A8D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2839" y="4722813"/>
            <a:ext cx="1476375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B0DBAA-816C-F526-1832-07C084C9B401}"/>
              </a:ext>
            </a:extLst>
          </p:cNvPr>
          <p:cNvSpPr txBox="1"/>
          <p:nvPr/>
        </p:nvSpPr>
        <p:spPr>
          <a:xfrm>
            <a:off x="2233997" y="5834390"/>
            <a:ext cx="4825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Sur-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jective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Sur-name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Are all legal surnames used?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57" descr="A screenshot of a test&#10;&#10;Description automatically generated">
            <a:extLst>
              <a:ext uri="{FF2B5EF4-FFF2-40B4-BE49-F238E27FC236}">
                <a16:creationId xmlns:a16="http://schemas.microsoft.com/office/drawing/2014/main" id="{B30587E6-7CEC-6FF0-4B7A-90E17E72A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85"/>
          <a:stretch/>
        </p:blipFill>
        <p:spPr>
          <a:xfrm>
            <a:off x="1128632" y="0"/>
            <a:ext cx="7451371" cy="20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6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16EF054-27CD-7603-E15B-AD69AA4E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51" y="394176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6D41D575-B2A4-9F9B-B5C2-165135BB7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01" y="4289426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85F68B69-2443-AFE3-015F-E5CCD479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01" y="51117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0AED7DDA-C611-47B0-D913-1FA69394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439" y="3735388"/>
            <a:ext cx="1271587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0C3163A8-BD2C-808B-661D-3691295CC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64" y="3859213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96C3D6E2-A111-34EF-D8D2-243BF8603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64" y="44386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E9395722-F5B9-8E8A-EEDF-6C1D9FFB8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76" y="5029201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FBAC354C-519A-F3A2-0EB8-FB65F48A5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51" y="3787776"/>
            <a:ext cx="1271588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4161FFA-64B9-1FE4-9BF7-5B2E0EB72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5901" y="4070351"/>
            <a:ext cx="1446213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F55311B3-05E2-2275-CC68-ECB375A37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9389" y="4513263"/>
            <a:ext cx="1528762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2A742488-88E3-7981-E474-6CBCC05E8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51" y="477361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869CD439-4E07-394C-D860-C4FEED444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51" y="3402013"/>
            <a:ext cx="1281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Surjective</a:t>
            </a: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37939250-748A-630F-569B-3F851C3402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8439" y="4659313"/>
            <a:ext cx="145891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39CA9E63-D2CA-DE98-F5EF-501F81F04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651" y="3402013"/>
            <a:ext cx="1954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NOT Surjective</a:t>
            </a:r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0667A191-4394-3ECB-5B88-0739CDC85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976" y="5278438"/>
            <a:ext cx="1520825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F7B8972D-4F84-D99E-2BEC-F684CE4A2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614" y="394176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8" name="Text Box 30">
            <a:extLst>
              <a:ext uri="{FF2B5EF4-FFF2-40B4-BE49-F238E27FC236}">
                <a16:creationId xmlns:a16="http://schemas.microsoft.com/office/drawing/2014/main" id="{D95FBDE7-877E-1297-24D3-80F19429B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264" y="4289426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0E65A21A-3A0A-E459-1262-9DB331300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264" y="51117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20" name="Oval 32">
            <a:extLst>
              <a:ext uri="{FF2B5EF4-FFF2-40B4-BE49-F238E27FC236}">
                <a16:creationId xmlns:a16="http://schemas.microsoft.com/office/drawing/2014/main" id="{42669B9A-DB1A-0F89-0E16-B812C3E21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301" y="3735388"/>
            <a:ext cx="1271588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93D1F638-5AC3-6F75-32A5-A32A46475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026" y="3859213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22" name="Text Box 34">
            <a:extLst>
              <a:ext uri="{FF2B5EF4-FFF2-40B4-BE49-F238E27FC236}">
                <a16:creationId xmlns:a16="http://schemas.microsoft.com/office/drawing/2014/main" id="{6F755E27-B09B-1D56-3171-11F0D7B50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026" y="44386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3" name="Text Box 35">
            <a:extLst>
              <a:ext uri="{FF2B5EF4-FFF2-40B4-BE49-F238E27FC236}">
                <a16:creationId xmlns:a16="http://schemas.microsoft.com/office/drawing/2014/main" id="{509F5FF1-20E3-1AB0-3557-581B6E281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139" y="5029201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4" name="Oval 36">
            <a:extLst>
              <a:ext uri="{FF2B5EF4-FFF2-40B4-BE49-F238E27FC236}">
                <a16:creationId xmlns:a16="http://schemas.microsoft.com/office/drawing/2014/main" id="{0BA7103F-7111-9DDC-F43B-EB5281837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114" y="3787776"/>
            <a:ext cx="1271587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" name="Line 37">
            <a:extLst>
              <a:ext uri="{FF2B5EF4-FFF2-40B4-BE49-F238E27FC236}">
                <a16:creationId xmlns:a16="http://schemas.microsoft.com/office/drawing/2014/main" id="{038BBC36-40D4-99F5-5C5B-4F83D7533B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7764" y="4070351"/>
            <a:ext cx="1446212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8">
            <a:extLst>
              <a:ext uri="{FF2B5EF4-FFF2-40B4-BE49-F238E27FC236}">
                <a16:creationId xmlns:a16="http://schemas.microsoft.com/office/drawing/2014/main" id="{85CCA481-692F-16B5-EBD3-A2A286BA2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1251" y="4148138"/>
            <a:ext cx="1482725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39">
            <a:extLst>
              <a:ext uri="{FF2B5EF4-FFF2-40B4-BE49-F238E27FC236}">
                <a16:creationId xmlns:a16="http://schemas.microsoft.com/office/drawing/2014/main" id="{56223709-793E-2D1D-2D65-6DE32575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614" y="477361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8" name="Line 40">
            <a:extLst>
              <a:ext uri="{FF2B5EF4-FFF2-40B4-BE49-F238E27FC236}">
                <a16:creationId xmlns:a16="http://schemas.microsoft.com/office/drawing/2014/main" id="{A6273E37-4FC7-5AED-3A37-45BB747DC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0301" y="4659313"/>
            <a:ext cx="14589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1">
            <a:extLst>
              <a:ext uri="{FF2B5EF4-FFF2-40B4-BE49-F238E27FC236}">
                <a16:creationId xmlns:a16="http://schemas.microsoft.com/office/drawing/2014/main" id="{B091F8DA-864D-AF8A-8F27-9674C2A8D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2839" y="4722813"/>
            <a:ext cx="1476375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B0DBAA-816C-F526-1832-07C084C9B401}"/>
              </a:ext>
            </a:extLst>
          </p:cNvPr>
          <p:cNvSpPr txBox="1"/>
          <p:nvPr/>
        </p:nvSpPr>
        <p:spPr>
          <a:xfrm>
            <a:off x="2233997" y="5834390"/>
            <a:ext cx="4825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Sur-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jective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Sur-name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Are all legal surnames used?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 descr="A screenshot of a test&#10;&#10;Description automatically generated">
            <a:extLst>
              <a:ext uri="{FF2B5EF4-FFF2-40B4-BE49-F238E27FC236}">
                <a16:creationId xmlns:a16="http://schemas.microsoft.com/office/drawing/2014/main" id="{96309276-4F68-A356-F8B6-2429D70F8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55" b="33125"/>
          <a:stretch/>
        </p:blipFill>
        <p:spPr>
          <a:xfrm>
            <a:off x="1130843" y="84689"/>
            <a:ext cx="7451371" cy="22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16EF054-27CD-7603-E15B-AD69AA4E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51" y="394176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6D41D575-B2A4-9F9B-B5C2-165135BB7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01" y="4289426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85F68B69-2443-AFE3-015F-E5CCD479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01" y="51117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0AED7DDA-C611-47B0-D913-1FA69394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439" y="3735388"/>
            <a:ext cx="1271587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0C3163A8-BD2C-808B-661D-3691295CC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64" y="3859213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96C3D6E2-A111-34EF-D8D2-243BF8603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64" y="44386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E9395722-F5B9-8E8A-EEDF-6C1D9FFB8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76" y="5029201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FBAC354C-519A-F3A2-0EB8-FB65F48A5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51" y="3787776"/>
            <a:ext cx="1271588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4161FFA-64B9-1FE4-9BF7-5B2E0EB72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5901" y="4070351"/>
            <a:ext cx="1446213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F55311B3-05E2-2275-CC68-ECB375A37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9389" y="4513263"/>
            <a:ext cx="1528762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2A742488-88E3-7981-E474-6CBCC05E8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51" y="477361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869CD439-4E07-394C-D860-C4FEED444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51" y="3402013"/>
            <a:ext cx="1281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Surjective</a:t>
            </a: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37939250-748A-630F-569B-3F851C3402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8439" y="4659313"/>
            <a:ext cx="145891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39CA9E63-D2CA-DE98-F5EF-501F81F04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651" y="3402013"/>
            <a:ext cx="1954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NOT Surjective</a:t>
            </a:r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0667A191-4394-3ECB-5B88-0739CDC85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976" y="5278438"/>
            <a:ext cx="1520825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F7B8972D-4F84-D99E-2BEC-F684CE4A2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614" y="394176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8" name="Text Box 30">
            <a:extLst>
              <a:ext uri="{FF2B5EF4-FFF2-40B4-BE49-F238E27FC236}">
                <a16:creationId xmlns:a16="http://schemas.microsoft.com/office/drawing/2014/main" id="{D95FBDE7-877E-1297-24D3-80F19429B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264" y="4289426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0E65A21A-3A0A-E459-1262-9DB331300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264" y="51117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20" name="Oval 32">
            <a:extLst>
              <a:ext uri="{FF2B5EF4-FFF2-40B4-BE49-F238E27FC236}">
                <a16:creationId xmlns:a16="http://schemas.microsoft.com/office/drawing/2014/main" id="{42669B9A-DB1A-0F89-0E16-B812C3E21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301" y="3735388"/>
            <a:ext cx="1271588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93D1F638-5AC3-6F75-32A5-A32A46475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026" y="3859213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22" name="Text Box 34">
            <a:extLst>
              <a:ext uri="{FF2B5EF4-FFF2-40B4-BE49-F238E27FC236}">
                <a16:creationId xmlns:a16="http://schemas.microsoft.com/office/drawing/2014/main" id="{6F755E27-B09B-1D56-3171-11F0D7B50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026" y="44386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3" name="Text Box 35">
            <a:extLst>
              <a:ext uri="{FF2B5EF4-FFF2-40B4-BE49-F238E27FC236}">
                <a16:creationId xmlns:a16="http://schemas.microsoft.com/office/drawing/2014/main" id="{509F5FF1-20E3-1AB0-3557-581B6E281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139" y="5029201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4" name="Oval 36">
            <a:extLst>
              <a:ext uri="{FF2B5EF4-FFF2-40B4-BE49-F238E27FC236}">
                <a16:creationId xmlns:a16="http://schemas.microsoft.com/office/drawing/2014/main" id="{0BA7103F-7111-9DDC-F43B-EB5281837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114" y="3787776"/>
            <a:ext cx="1271587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" name="Line 37">
            <a:extLst>
              <a:ext uri="{FF2B5EF4-FFF2-40B4-BE49-F238E27FC236}">
                <a16:creationId xmlns:a16="http://schemas.microsoft.com/office/drawing/2014/main" id="{038BBC36-40D4-99F5-5C5B-4F83D7533B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7764" y="4070351"/>
            <a:ext cx="1446212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8">
            <a:extLst>
              <a:ext uri="{FF2B5EF4-FFF2-40B4-BE49-F238E27FC236}">
                <a16:creationId xmlns:a16="http://schemas.microsoft.com/office/drawing/2014/main" id="{85CCA481-692F-16B5-EBD3-A2A286BA2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1251" y="4148138"/>
            <a:ext cx="1482725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39">
            <a:extLst>
              <a:ext uri="{FF2B5EF4-FFF2-40B4-BE49-F238E27FC236}">
                <a16:creationId xmlns:a16="http://schemas.microsoft.com/office/drawing/2014/main" id="{56223709-793E-2D1D-2D65-6DE32575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614" y="477361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8" name="Line 40">
            <a:extLst>
              <a:ext uri="{FF2B5EF4-FFF2-40B4-BE49-F238E27FC236}">
                <a16:creationId xmlns:a16="http://schemas.microsoft.com/office/drawing/2014/main" id="{A6273E37-4FC7-5AED-3A37-45BB747DC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0301" y="4659313"/>
            <a:ext cx="14589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1">
            <a:extLst>
              <a:ext uri="{FF2B5EF4-FFF2-40B4-BE49-F238E27FC236}">
                <a16:creationId xmlns:a16="http://schemas.microsoft.com/office/drawing/2014/main" id="{B091F8DA-864D-AF8A-8F27-9674C2A8D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2839" y="4722813"/>
            <a:ext cx="1476375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B0DBAA-816C-F526-1832-07C084C9B401}"/>
              </a:ext>
            </a:extLst>
          </p:cNvPr>
          <p:cNvSpPr txBox="1"/>
          <p:nvPr/>
        </p:nvSpPr>
        <p:spPr>
          <a:xfrm>
            <a:off x="2233997" y="5834390"/>
            <a:ext cx="4825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Sur-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jective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Sur-name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Are all legal surnames used?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 descr="A screenshot of a test&#10;&#10;Description automatically generated">
            <a:extLst>
              <a:ext uri="{FF2B5EF4-FFF2-40B4-BE49-F238E27FC236}">
                <a16:creationId xmlns:a16="http://schemas.microsoft.com/office/drawing/2014/main" id="{8417373A-27B3-7816-21C8-B3A859CC7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58"/>
          <a:stretch/>
        </p:blipFill>
        <p:spPr>
          <a:xfrm>
            <a:off x="1130842" y="41533"/>
            <a:ext cx="7451371" cy="20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40DBDFDD-EF37-1C1B-CDFF-16EF13FB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51" y="3931444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428FF642-CE95-7220-5E72-067A3D9A8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01" y="4279107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026CB7B1-727D-496B-36B3-89CE465C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439" y="3725069"/>
            <a:ext cx="1271587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6DEE9A6E-44D6-8B47-7BD9-139F0CE61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64" y="3848894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3195A9DA-1111-F770-2581-98EE5D1D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64" y="442833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FF9F05F-478D-9DB6-B1FC-689E4A3AE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76" y="5018882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1EB92921-9B46-E451-5DA5-D39AEF36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51" y="3777457"/>
            <a:ext cx="1271588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DBD341EF-90FB-76D4-4BDC-B8322EBC7D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5901" y="4060032"/>
            <a:ext cx="1446213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A78DC277-3497-BE61-EE26-9F518ADBA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9389" y="4502944"/>
            <a:ext cx="1528762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3CFD980A-11FE-28C6-D4C5-1D8FC555A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51" y="4763294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6641C85A-7F1F-1400-1CEB-2658131C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51" y="3391694"/>
            <a:ext cx="1281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Bijective</a:t>
            </a: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B3994424-64C7-EA5D-188E-0AB3FC9948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8439" y="4648994"/>
            <a:ext cx="145891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14629221-F767-4AB2-348C-0842110A5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051" y="3391694"/>
            <a:ext cx="3238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Neither surjective nor injective</a:t>
            </a:r>
          </a:p>
        </p:txBody>
      </p:sp>
      <p:sp>
        <p:nvSpPr>
          <p:cNvPr id="15" name="Text Box 27">
            <a:extLst>
              <a:ext uri="{FF2B5EF4-FFF2-40B4-BE49-F238E27FC236}">
                <a16:creationId xmlns:a16="http://schemas.microsoft.com/office/drawing/2014/main" id="{6F7BFDFB-8BB6-E3F4-967F-E9143C493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89" y="3931444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1C264A8E-0547-2347-2991-0E17577A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039" y="4279107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1A140F69-9FCB-9529-178E-C92FCB1E1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039" y="510143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8" name="Oval 30">
            <a:extLst>
              <a:ext uri="{FF2B5EF4-FFF2-40B4-BE49-F238E27FC236}">
                <a16:creationId xmlns:a16="http://schemas.microsoft.com/office/drawing/2014/main" id="{AE978C3A-FB2B-58E9-3C48-F6C3C662F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076" y="3725069"/>
            <a:ext cx="1271588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BFBFBC17-59AD-5DAA-DE68-97D1D66E1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801" y="3848894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id="{135F3A0C-E773-49ED-AB64-EEEFC794C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801" y="442833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19850F41-A453-78BE-2FE6-50AA11C4A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914" y="5018882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2" name="Oval 34">
            <a:extLst>
              <a:ext uri="{FF2B5EF4-FFF2-40B4-BE49-F238E27FC236}">
                <a16:creationId xmlns:a16="http://schemas.microsoft.com/office/drawing/2014/main" id="{DE79FCAE-B9FE-3E88-C7AF-F3B59E0E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889" y="3777457"/>
            <a:ext cx="1271587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" name="Line 35">
            <a:extLst>
              <a:ext uri="{FF2B5EF4-FFF2-40B4-BE49-F238E27FC236}">
                <a16:creationId xmlns:a16="http://schemas.microsoft.com/office/drawing/2014/main" id="{60783C23-6766-38CC-209E-53722CBF1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0539" y="4060032"/>
            <a:ext cx="1446212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F6455EB-2EF2-ABF7-1963-03C33CE69F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4026" y="4137819"/>
            <a:ext cx="1482725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37">
            <a:extLst>
              <a:ext uri="{FF2B5EF4-FFF2-40B4-BE49-F238E27FC236}">
                <a16:creationId xmlns:a16="http://schemas.microsoft.com/office/drawing/2014/main" id="{818A3CAC-BE0E-C338-4546-29E9821FD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89" y="4763294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6" name="Line 38">
            <a:extLst>
              <a:ext uri="{FF2B5EF4-FFF2-40B4-BE49-F238E27FC236}">
                <a16:creationId xmlns:a16="http://schemas.microsoft.com/office/drawing/2014/main" id="{55B589CE-7B64-40AE-CF10-601F66018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3076" y="4648994"/>
            <a:ext cx="14589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9">
            <a:extLst>
              <a:ext uri="{FF2B5EF4-FFF2-40B4-BE49-F238E27FC236}">
                <a16:creationId xmlns:a16="http://schemas.microsoft.com/office/drawing/2014/main" id="{28E4C940-C4E9-F01A-E7FB-71089F4AAB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5614" y="4712494"/>
            <a:ext cx="1476375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20358A-F61B-9917-1CF2-DAD39FE49D5B}"/>
              </a:ext>
            </a:extLst>
          </p:cNvPr>
          <p:cNvSpPr txBox="1"/>
          <p:nvPr/>
        </p:nvSpPr>
        <p:spPr>
          <a:xfrm>
            <a:off x="1400445" y="5834390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Bijective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both injective and surjective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 descr="A screenshot of a test&#10;&#10;Description automatically generated">
            <a:extLst>
              <a:ext uri="{FF2B5EF4-FFF2-40B4-BE49-F238E27FC236}">
                <a16:creationId xmlns:a16="http://schemas.microsoft.com/office/drawing/2014/main" id="{B1D44CFA-EAB8-1FB8-B6F3-AC5DE43B3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85"/>
          <a:stretch/>
        </p:blipFill>
        <p:spPr>
          <a:xfrm>
            <a:off x="1128632" y="0"/>
            <a:ext cx="7451371" cy="20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6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40DBDFDD-EF37-1C1B-CDFF-16EF13FB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51" y="3931444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428FF642-CE95-7220-5E72-067A3D9A8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01" y="4279107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026CB7B1-727D-496B-36B3-89CE465C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439" y="3725069"/>
            <a:ext cx="1271587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6DEE9A6E-44D6-8B47-7BD9-139F0CE61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64" y="3848894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3195A9DA-1111-F770-2581-98EE5D1D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64" y="442833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FF9F05F-478D-9DB6-B1FC-689E4A3AE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76" y="5018882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1EB92921-9B46-E451-5DA5-D39AEF36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51" y="3777457"/>
            <a:ext cx="1271588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DBD341EF-90FB-76D4-4BDC-B8322EBC7D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5901" y="4060032"/>
            <a:ext cx="1446213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A78DC277-3497-BE61-EE26-9F518ADBA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9389" y="4502944"/>
            <a:ext cx="1528762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3CFD980A-11FE-28C6-D4C5-1D8FC555A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51" y="4763294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6641C85A-7F1F-1400-1CEB-2658131C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51" y="3391694"/>
            <a:ext cx="1281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Bijective</a:t>
            </a: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B3994424-64C7-EA5D-188E-0AB3FC9948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8439" y="4648994"/>
            <a:ext cx="145891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14629221-F767-4AB2-348C-0842110A5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051" y="3391694"/>
            <a:ext cx="3238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Neither surjective nor injective</a:t>
            </a:r>
          </a:p>
        </p:txBody>
      </p:sp>
      <p:sp>
        <p:nvSpPr>
          <p:cNvPr id="15" name="Text Box 27">
            <a:extLst>
              <a:ext uri="{FF2B5EF4-FFF2-40B4-BE49-F238E27FC236}">
                <a16:creationId xmlns:a16="http://schemas.microsoft.com/office/drawing/2014/main" id="{6F7BFDFB-8BB6-E3F4-967F-E9143C493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89" y="3931444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1C264A8E-0547-2347-2991-0E17577A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039" y="4279107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1A140F69-9FCB-9529-178E-C92FCB1E1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039" y="510143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8" name="Oval 30">
            <a:extLst>
              <a:ext uri="{FF2B5EF4-FFF2-40B4-BE49-F238E27FC236}">
                <a16:creationId xmlns:a16="http://schemas.microsoft.com/office/drawing/2014/main" id="{AE978C3A-FB2B-58E9-3C48-F6C3C662F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076" y="3725069"/>
            <a:ext cx="1271588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BFBFBC17-59AD-5DAA-DE68-97D1D66E1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801" y="3848894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id="{135F3A0C-E773-49ED-AB64-EEEFC794C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801" y="442833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19850F41-A453-78BE-2FE6-50AA11C4A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914" y="5018882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2" name="Oval 34">
            <a:extLst>
              <a:ext uri="{FF2B5EF4-FFF2-40B4-BE49-F238E27FC236}">
                <a16:creationId xmlns:a16="http://schemas.microsoft.com/office/drawing/2014/main" id="{DE79FCAE-B9FE-3E88-C7AF-F3B59E0E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889" y="3777457"/>
            <a:ext cx="1271587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" name="Line 35">
            <a:extLst>
              <a:ext uri="{FF2B5EF4-FFF2-40B4-BE49-F238E27FC236}">
                <a16:creationId xmlns:a16="http://schemas.microsoft.com/office/drawing/2014/main" id="{60783C23-6766-38CC-209E-53722CBF1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0539" y="4060032"/>
            <a:ext cx="1446212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F6455EB-2EF2-ABF7-1963-03C33CE69F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4026" y="4137819"/>
            <a:ext cx="1482725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37">
            <a:extLst>
              <a:ext uri="{FF2B5EF4-FFF2-40B4-BE49-F238E27FC236}">
                <a16:creationId xmlns:a16="http://schemas.microsoft.com/office/drawing/2014/main" id="{818A3CAC-BE0E-C338-4546-29E9821FD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89" y="4763294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6" name="Line 38">
            <a:extLst>
              <a:ext uri="{FF2B5EF4-FFF2-40B4-BE49-F238E27FC236}">
                <a16:creationId xmlns:a16="http://schemas.microsoft.com/office/drawing/2014/main" id="{55B589CE-7B64-40AE-CF10-601F66018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3076" y="4648994"/>
            <a:ext cx="14589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9">
            <a:extLst>
              <a:ext uri="{FF2B5EF4-FFF2-40B4-BE49-F238E27FC236}">
                <a16:creationId xmlns:a16="http://schemas.microsoft.com/office/drawing/2014/main" id="{28E4C940-C4E9-F01A-E7FB-71089F4AAB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5614" y="4712494"/>
            <a:ext cx="1476375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20358A-F61B-9917-1CF2-DAD39FE49D5B}"/>
              </a:ext>
            </a:extLst>
          </p:cNvPr>
          <p:cNvSpPr txBox="1"/>
          <p:nvPr/>
        </p:nvSpPr>
        <p:spPr>
          <a:xfrm>
            <a:off x="1400445" y="5834390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Bijective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both injective and surjective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 descr="A screenshot of a test&#10;&#10;Description automatically generated">
            <a:extLst>
              <a:ext uri="{FF2B5EF4-FFF2-40B4-BE49-F238E27FC236}">
                <a16:creationId xmlns:a16="http://schemas.microsoft.com/office/drawing/2014/main" id="{31DA93CA-6FC8-7AE9-4742-EE3B68CF6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55" b="33125"/>
          <a:stretch/>
        </p:blipFill>
        <p:spPr>
          <a:xfrm>
            <a:off x="1130843" y="84689"/>
            <a:ext cx="7451371" cy="22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2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40DBDFDD-EF37-1C1B-CDFF-16EF13FB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51" y="3931444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428FF642-CE95-7220-5E72-067A3D9A8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01" y="4279107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026CB7B1-727D-496B-36B3-89CE465C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439" y="3725069"/>
            <a:ext cx="1271587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6DEE9A6E-44D6-8B47-7BD9-139F0CE61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64" y="3848894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3195A9DA-1111-F770-2581-98EE5D1D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64" y="442833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FF9F05F-478D-9DB6-B1FC-689E4A3AE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76" y="5018882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1EB92921-9B46-E451-5DA5-D39AEF36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51" y="3777457"/>
            <a:ext cx="1271588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DBD341EF-90FB-76D4-4BDC-B8322EBC7D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5901" y="4060032"/>
            <a:ext cx="1446213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A78DC277-3497-BE61-EE26-9F518ADBA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9389" y="4502944"/>
            <a:ext cx="1528762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3CFD980A-11FE-28C6-D4C5-1D8FC555A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51" y="4763294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6641C85A-7F1F-1400-1CEB-2658131C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51" y="3391694"/>
            <a:ext cx="1281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Bijective</a:t>
            </a: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B3994424-64C7-EA5D-188E-0AB3FC9948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8439" y="4648994"/>
            <a:ext cx="145891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14629221-F767-4AB2-348C-0842110A5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051" y="3391694"/>
            <a:ext cx="3238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Neither surjective nor injective</a:t>
            </a:r>
          </a:p>
        </p:txBody>
      </p:sp>
      <p:sp>
        <p:nvSpPr>
          <p:cNvPr id="15" name="Text Box 27">
            <a:extLst>
              <a:ext uri="{FF2B5EF4-FFF2-40B4-BE49-F238E27FC236}">
                <a16:creationId xmlns:a16="http://schemas.microsoft.com/office/drawing/2014/main" id="{6F7BFDFB-8BB6-E3F4-967F-E9143C493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89" y="3931444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1C264A8E-0547-2347-2991-0E17577A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039" y="4279107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1A140F69-9FCB-9529-178E-C92FCB1E1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039" y="510143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8" name="Oval 30">
            <a:extLst>
              <a:ext uri="{FF2B5EF4-FFF2-40B4-BE49-F238E27FC236}">
                <a16:creationId xmlns:a16="http://schemas.microsoft.com/office/drawing/2014/main" id="{AE978C3A-FB2B-58E9-3C48-F6C3C662F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076" y="3725069"/>
            <a:ext cx="1271588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BFBFBC17-59AD-5DAA-DE68-97D1D66E1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801" y="3848894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id="{135F3A0C-E773-49ED-AB64-EEEFC794C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801" y="442833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19850F41-A453-78BE-2FE6-50AA11C4A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914" y="5018882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2" name="Oval 34">
            <a:extLst>
              <a:ext uri="{FF2B5EF4-FFF2-40B4-BE49-F238E27FC236}">
                <a16:creationId xmlns:a16="http://schemas.microsoft.com/office/drawing/2014/main" id="{DE79FCAE-B9FE-3E88-C7AF-F3B59E0E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889" y="3777457"/>
            <a:ext cx="1271587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" name="Line 35">
            <a:extLst>
              <a:ext uri="{FF2B5EF4-FFF2-40B4-BE49-F238E27FC236}">
                <a16:creationId xmlns:a16="http://schemas.microsoft.com/office/drawing/2014/main" id="{60783C23-6766-38CC-209E-53722CBF1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0539" y="4060032"/>
            <a:ext cx="1446212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F6455EB-2EF2-ABF7-1963-03C33CE69F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4026" y="4137819"/>
            <a:ext cx="1482725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37">
            <a:extLst>
              <a:ext uri="{FF2B5EF4-FFF2-40B4-BE49-F238E27FC236}">
                <a16:creationId xmlns:a16="http://schemas.microsoft.com/office/drawing/2014/main" id="{818A3CAC-BE0E-C338-4546-29E9821FD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89" y="4763294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6" name="Line 38">
            <a:extLst>
              <a:ext uri="{FF2B5EF4-FFF2-40B4-BE49-F238E27FC236}">
                <a16:creationId xmlns:a16="http://schemas.microsoft.com/office/drawing/2014/main" id="{55B589CE-7B64-40AE-CF10-601F66018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3076" y="4648994"/>
            <a:ext cx="14589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9">
            <a:extLst>
              <a:ext uri="{FF2B5EF4-FFF2-40B4-BE49-F238E27FC236}">
                <a16:creationId xmlns:a16="http://schemas.microsoft.com/office/drawing/2014/main" id="{28E4C940-C4E9-F01A-E7FB-71089F4AAB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5614" y="4712494"/>
            <a:ext cx="1476375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20358A-F61B-9917-1CF2-DAD39FE49D5B}"/>
              </a:ext>
            </a:extLst>
          </p:cNvPr>
          <p:cNvSpPr txBox="1"/>
          <p:nvPr/>
        </p:nvSpPr>
        <p:spPr>
          <a:xfrm>
            <a:off x="1400445" y="5834390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Bijective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both injective and surjective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 descr="A screenshot of a test&#10;&#10;Description automatically generated">
            <a:extLst>
              <a:ext uri="{FF2B5EF4-FFF2-40B4-BE49-F238E27FC236}">
                <a16:creationId xmlns:a16="http://schemas.microsoft.com/office/drawing/2014/main" id="{ADEA4488-03C1-5720-69B1-DAB144F2C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58"/>
          <a:stretch/>
        </p:blipFill>
        <p:spPr>
          <a:xfrm>
            <a:off x="1130842" y="41533"/>
            <a:ext cx="7451371" cy="20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83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8E142-4A25-C0D3-D192-C6D2B8E2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I would have Used if we had had a regular lecture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663BF-46AF-D69F-1C85-212CEA0CA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8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 in Computer Science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Functions can be the kinds of mathematical objects that we’ve experienced in math classes for years, and </a:t>
            </a:r>
          </a:p>
          <a:p>
            <a:r>
              <a:rPr lang="en-US" altLang="en-US"/>
              <a:t>Functions can also be programming functions, methods, routines.</a:t>
            </a:r>
          </a:p>
          <a:p>
            <a:r>
              <a:rPr lang="en-US" altLang="en-US"/>
              <a:t>In CS, functions can differ from the mathematical functions used in math classes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Functions</a:t>
            </a:r>
          </a:p>
          <a:p>
            <a:pPr lvl="1" eaLnBrk="1" hangingPunct="1"/>
            <a:r>
              <a:rPr lang="en-US" altLang="en-US" dirty="0"/>
              <a:t>Definition</a:t>
            </a:r>
          </a:p>
          <a:p>
            <a:pPr lvl="1" eaLnBrk="1" hangingPunct="1"/>
            <a:r>
              <a:rPr lang="en-US" altLang="en-US" dirty="0"/>
              <a:t>Notation</a:t>
            </a:r>
          </a:p>
          <a:p>
            <a:pPr lvl="1" eaLnBrk="1" hangingPunct="1"/>
            <a:r>
              <a:rPr lang="en-US" altLang="en-US" dirty="0"/>
              <a:t>Partial Functions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Injections, surjections, bijections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Inverses</a:t>
            </a:r>
          </a:p>
          <a:p>
            <a:endParaRPr lang="en-US" dirty="0"/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Project 0 due Today</a:t>
            </a:r>
          </a:p>
          <a:p>
            <a:pPr lvl="1"/>
            <a:r>
              <a:rPr lang="en-US" dirty="0"/>
              <a:t>Homework 2 due Friday</a:t>
            </a:r>
          </a:p>
          <a:p>
            <a:pPr lvl="1"/>
            <a:r>
              <a:rPr lang="en-US" dirty="0"/>
              <a:t>Project 1 due Thursday, Sept 28</a:t>
            </a:r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Definition </a:t>
            </a:r>
            <a:r>
              <a:rPr lang="en-US">
                <a:ea typeface="ＭＳ Ｐゴシック" charset="0"/>
              </a:rPr>
              <a:t>1 in </a:t>
            </a:r>
            <a:r>
              <a:rPr lang="en-US" altLang="en-US"/>
              <a:t>§2.3.1 </a:t>
            </a:r>
            <a:endParaRPr lang="en-US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ea typeface="ＭＳ Ｐゴシック" charset="0"/>
              </a:rPr>
              <a:t>Let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i="1" dirty="0">
                <a:ea typeface="ＭＳ Ｐゴシック" charset="0"/>
              </a:rPr>
              <a:t>B</a:t>
            </a:r>
            <a:r>
              <a:rPr lang="en-US" dirty="0">
                <a:ea typeface="ＭＳ Ｐゴシック" charset="0"/>
              </a:rPr>
              <a:t> be nonempty sets. A </a:t>
            </a:r>
            <a:r>
              <a:rPr lang="en-US" i="1" dirty="0">
                <a:ea typeface="ＭＳ Ｐゴシック" charset="0"/>
              </a:rPr>
              <a:t>function</a:t>
            </a:r>
            <a:r>
              <a:rPr lang="en-US" dirty="0">
                <a:ea typeface="ＭＳ Ｐゴシック" charset="0"/>
              </a:rPr>
              <a:t> from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B</a:t>
            </a:r>
            <a:r>
              <a:rPr lang="en-US" dirty="0">
                <a:ea typeface="ＭＳ Ｐゴシック" charset="0"/>
              </a:rPr>
              <a:t> is an assignment of exactly one element of </a:t>
            </a:r>
            <a:r>
              <a:rPr lang="en-US" i="1" dirty="0">
                <a:ea typeface="ＭＳ Ｐゴシック" charset="0"/>
              </a:rPr>
              <a:t>B</a:t>
            </a:r>
            <a:r>
              <a:rPr lang="en-US" dirty="0">
                <a:ea typeface="ＭＳ Ｐゴシック" charset="0"/>
              </a:rPr>
              <a:t> to each element of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. </a:t>
            </a: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ea typeface="ＭＳ Ｐゴシック" charset="0"/>
              </a:rPr>
              <a:t>We write </a:t>
            </a:r>
            <a:r>
              <a:rPr lang="en-US" i="1" dirty="0">
                <a:ea typeface="ＭＳ Ｐゴシック" charset="0"/>
              </a:rPr>
              <a:t>f(a) = b </a:t>
            </a:r>
            <a:r>
              <a:rPr lang="en-US" dirty="0">
                <a:ea typeface="ＭＳ Ｐゴシック" charset="0"/>
              </a:rPr>
              <a:t>if </a:t>
            </a:r>
            <a:r>
              <a:rPr lang="en-US" i="1" dirty="0">
                <a:ea typeface="ＭＳ Ｐゴシック" charset="0"/>
              </a:rPr>
              <a:t>b</a:t>
            </a:r>
            <a:r>
              <a:rPr lang="en-US" dirty="0">
                <a:ea typeface="ＭＳ Ｐゴシック" charset="0"/>
              </a:rPr>
              <a:t> is the unique element of </a:t>
            </a:r>
            <a:r>
              <a:rPr lang="en-US" i="1" dirty="0">
                <a:ea typeface="ＭＳ Ｐゴシック" charset="0"/>
              </a:rPr>
              <a:t>B</a:t>
            </a:r>
            <a:r>
              <a:rPr lang="en-US" dirty="0">
                <a:ea typeface="ＭＳ Ｐゴシック" charset="0"/>
              </a:rPr>
              <a:t> assigned by the function </a:t>
            </a:r>
            <a:r>
              <a:rPr lang="en-US" i="1" dirty="0">
                <a:ea typeface="ＭＳ Ｐゴシック" charset="0"/>
              </a:rPr>
              <a:t>f</a:t>
            </a:r>
            <a:r>
              <a:rPr lang="en-US" dirty="0">
                <a:ea typeface="ＭＳ Ｐゴシック" charset="0"/>
              </a:rPr>
              <a:t> to the element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of </a:t>
            </a:r>
            <a:r>
              <a:rPr lang="en-US" i="1" dirty="0">
                <a:ea typeface="ＭＳ Ｐゴシック" charset="0"/>
              </a:rPr>
              <a:t>A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Function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function from </a:t>
            </a:r>
            <a:r>
              <a:rPr lang="en-US" altLang="en-US" i="1" dirty="0"/>
              <a:t>A</a:t>
            </a:r>
            <a:r>
              <a:rPr lang="en-US" altLang="en-US" dirty="0"/>
              <a:t> to </a:t>
            </a:r>
            <a:r>
              <a:rPr lang="en-US" altLang="en-US" i="1" dirty="0"/>
              <a:t>B</a:t>
            </a:r>
            <a:r>
              <a:rPr lang="en-US" altLang="en-US" dirty="0"/>
              <a:t> is an assignment of a unique element from </a:t>
            </a:r>
            <a:r>
              <a:rPr lang="en-US" altLang="en-US" i="1" dirty="0"/>
              <a:t>B</a:t>
            </a:r>
            <a:r>
              <a:rPr lang="en-US" altLang="en-US" dirty="0"/>
              <a:t> to each element of </a:t>
            </a:r>
            <a:r>
              <a:rPr lang="en-US" altLang="en-US" i="1" dirty="0"/>
              <a:t>A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We write a function as </a:t>
            </a:r>
          </a:p>
          <a:p>
            <a:r>
              <a:rPr lang="en-US" altLang="en-US" dirty="0"/>
              <a:t>For a </a:t>
            </a:r>
            <a:r>
              <a:rPr lang="en-US" altLang="en-US" b="1" i="1" dirty="0"/>
              <a:t>function</a:t>
            </a:r>
            <a:r>
              <a:rPr lang="en-US" altLang="en-US" b="1" dirty="0"/>
              <a:t>, </a:t>
            </a:r>
            <a:r>
              <a:rPr lang="en-US" altLang="en-US" dirty="0"/>
              <a:t>every element of </a:t>
            </a:r>
            <a:r>
              <a:rPr lang="en-US" altLang="en-US" i="1" dirty="0"/>
              <a:t>A</a:t>
            </a:r>
            <a:r>
              <a:rPr lang="en-US" altLang="en-US" dirty="0"/>
              <a:t> has exactly one element from </a:t>
            </a:r>
            <a:r>
              <a:rPr lang="en-US" altLang="en-US" i="1" dirty="0"/>
              <a:t>B</a:t>
            </a:r>
            <a:r>
              <a:rPr lang="en-US" altLang="en-US" dirty="0"/>
              <a:t> assigned to it. </a:t>
            </a:r>
          </a:p>
          <a:p>
            <a:r>
              <a:rPr lang="en-US" altLang="en-US" dirty="0"/>
              <a:t>For a </a:t>
            </a:r>
            <a:r>
              <a:rPr lang="en-US" altLang="en-US" b="1" i="1" dirty="0"/>
              <a:t>partial function</a:t>
            </a:r>
            <a:r>
              <a:rPr lang="en-US" altLang="en-US" dirty="0"/>
              <a:t>, some elements of </a:t>
            </a:r>
            <a:r>
              <a:rPr lang="en-US" altLang="en-US" i="1" dirty="0"/>
              <a:t>A</a:t>
            </a:r>
            <a:r>
              <a:rPr lang="en-US" altLang="en-US" dirty="0"/>
              <a:t> have no assignment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39F7C-CF50-1C45-A208-A840C6EB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402" y="3232150"/>
            <a:ext cx="1816100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163513"/>
            <a:ext cx="7772400" cy="866775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 Unicode MS" panose="020B0604020202020204" pitchFamily="34" charset="-128"/>
              </a:rPr>
              <a:t>Functions</a:t>
            </a:r>
          </a:p>
        </p:txBody>
      </p:sp>
      <p:grpSp>
        <p:nvGrpSpPr>
          <p:cNvPr id="24584" name="Group 24"/>
          <p:cNvGrpSpPr>
            <a:grpSpLocks/>
          </p:cNvGrpSpPr>
          <p:nvPr/>
        </p:nvGrpSpPr>
        <p:grpSpPr bwMode="auto">
          <a:xfrm>
            <a:off x="836613" y="1435100"/>
            <a:ext cx="1271587" cy="1862138"/>
            <a:chOff x="815" y="794"/>
            <a:chExt cx="801" cy="1173"/>
          </a:xfrm>
        </p:grpSpPr>
        <p:sp>
          <p:nvSpPr>
            <p:cNvPr id="24596" name="Text Box 25"/>
            <p:cNvSpPr txBox="1">
              <a:spLocks noChangeArrowheads="1"/>
            </p:cNvSpPr>
            <p:nvPr/>
          </p:nvSpPr>
          <p:spPr bwMode="auto">
            <a:xfrm>
              <a:off x="1122" y="84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597" name="Text Box 26"/>
            <p:cNvSpPr txBox="1">
              <a:spLocks noChangeArrowheads="1"/>
            </p:cNvSpPr>
            <p:nvPr/>
          </p:nvSpPr>
          <p:spPr bwMode="auto">
            <a:xfrm>
              <a:off x="1122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598" name="Text Box 27"/>
            <p:cNvSpPr txBox="1">
              <a:spLocks noChangeArrowheads="1"/>
            </p:cNvSpPr>
            <p:nvPr/>
          </p:nvSpPr>
          <p:spPr bwMode="auto">
            <a:xfrm>
              <a:off x="1129" y="15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599" name="Oval 28"/>
            <p:cNvSpPr>
              <a:spLocks noChangeArrowheads="1"/>
            </p:cNvSpPr>
            <p:nvPr/>
          </p:nvSpPr>
          <p:spPr bwMode="auto">
            <a:xfrm>
              <a:off x="815" y="794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585" name="Group 29"/>
          <p:cNvGrpSpPr>
            <a:grpSpLocks/>
          </p:cNvGrpSpPr>
          <p:nvPr/>
        </p:nvGrpSpPr>
        <p:grpSpPr bwMode="auto">
          <a:xfrm>
            <a:off x="3040063" y="1435100"/>
            <a:ext cx="1271587" cy="1862138"/>
            <a:chOff x="2203" y="862"/>
            <a:chExt cx="801" cy="1173"/>
          </a:xfrm>
        </p:grpSpPr>
        <p:sp>
          <p:nvSpPr>
            <p:cNvPr id="24592" name="Text Box 30"/>
            <p:cNvSpPr txBox="1">
              <a:spLocks noChangeArrowheads="1"/>
            </p:cNvSpPr>
            <p:nvPr/>
          </p:nvSpPr>
          <p:spPr bwMode="auto">
            <a:xfrm>
              <a:off x="2510" y="91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24593" name="Text Box 31"/>
            <p:cNvSpPr txBox="1">
              <a:spLocks noChangeArrowheads="1"/>
            </p:cNvSpPr>
            <p:nvPr/>
          </p:nvSpPr>
          <p:spPr bwMode="auto">
            <a:xfrm>
              <a:off x="2510" y="12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β</a:t>
              </a:r>
              <a:endParaRPr lang="en-US" altLang="en-US" sz="1800"/>
            </a:p>
          </p:txBody>
        </p:sp>
        <p:sp>
          <p:nvSpPr>
            <p:cNvPr id="24594" name="Text Box 32"/>
            <p:cNvSpPr txBox="1">
              <a:spLocks noChangeArrowheads="1"/>
            </p:cNvSpPr>
            <p:nvPr/>
          </p:nvSpPr>
          <p:spPr bwMode="auto">
            <a:xfrm>
              <a:off x="2517" y="1649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γ</a:t>
              </a:r>
              <a:endParaRPr lang="en-US" altLang="en-US" sz="1800"/>
            </a:p>
          </p:txBody>
        </p:sp>
        <p:sp>
          <p:nvSpPr>
            <p:cNvPr id="24595" name="Oval 33"/>
            <p:cNvSpPr>
              <a:spLocks noChangeArrowheads="1"/>
            </p:cNvSpPr>
            <p:nvPr/>
          </p:nvSpPr>
          <p:spPr bwMode="auto">
            <a:xfrm>
              <a:off x="2203" y="862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4586" name="Line 34"/>
          <p:cNvSpPr>
            <a:spLocks noChangeShapeType="1"/>
          </p:cNvSpPr>
          <p:nvPr/>
        </p:nvSpPr>
        <p:spPr bwMode="auto">
          <a:xfrm flipV="1">
            <a:off x="1593850" y="1712913"/>
            <a:ext cx="19192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36"/>
          <p:cNvSpPr>
            <a:spLocks noChangeShapeType="1"/>
          </p:cNvSpPr>
          <p:nvPr/>
        </p:nvSpPr>
        <p:spPr bwMode="auto">
          <a:xfrm>
            <a:off x="1604963" y="2305050"/>
            <a:ext cx="188595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Text Box 37"/>
          <p:cNvSpPr txBox="1">
            <a:spLocks noChangeArrowheads="1"/>
          </p:cNvSpPr>
          <p:nvPr/>
        </p:nvSpPr>
        <p:spPr bwMode="auto">
          <a:xfrm>
            <a:off x="4724400" y="1178469"/>
            <a:ext cx="40767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f = {(1, </a:t>
            </a:r>
            <a:r>
              <a:rPr lang="el-GR" altLang="en-US" sz="2400" dirty="0"/>
              <a:t>α</a:t>
            </a:r>
            <a:r>
              <a:rPr lang="en-US" altLang="en-US" sz="2400" dirty="0"/>
              <a:t>), (2, </a:t>
            </a:r>
            <a:r>
              <a:rPr lang="el-GR" altLang="en-US" sz="2400" dirty="0"/>
              <a:t>β</a:t>
            </a:r>
            <a:r>
              <a:rPr lang="en-US" altLang="en-US" sz="2400" dirty="0"/>
              <a:t>), (3, </a:t>
            </a:r>
            <a:r>
              <a:rPr lang="el-GR" altLang="en-US" sz="2400" dirty="0"/>
              <a:t>β</a:t>
            </a:r>
            <a:r>
              <a:rPr lang="en-US" altLang="en-US" sz="2400" dirty="0"/>
              <a:t>)}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Every element of {1,2,3} is mapped to a single value</a:t>
            </a:r>
          </a:p>
        </p:txBody>
      </p:sp>
      <p:sp>
        <p:nvSpPr>
          <p:cNvPr id="24590" name="Line 38"/>
          <p:cNvSpPr>
            <a:spLocks noChangeShapeType="1"/>
          </p:cNvSpPr>
          <p:nvPr/>
        </p:nvSpPr>
        <p:spPr bwMode="auto">
          <a:xfrm flipV="1">
            <a:off x="1671638" y="2449513"/>
            <a:ext cx="181927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20E68-4751-F14F-A16D-CB74B375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948155"/>
            <a:ext cx="3048000" cy="3175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CC0F604-6EBA-1D4A-8F0F-5DB94EB15763}"/>
              </a:ext>
            </a:extLst>
          </p:cNvPr>
          <p:cNvGrpSpPr>
            <a:grpSpLocks/>
          </p:cNvGrpSpPr>
          <p:nvPr/>
        </p:nvGrpSpPr>
        <p:grpSpPr bwMode="auto">
          <a:xfrm>
            <a:off x="836613" y="3992020"/>
            <a:ext cx="1271587" cy="1862138"/>
            <a:chOff x="815" y="794"/>
            <a:chExt cx="801" cy="1173"/>
          </a:xfrm>
        </p:grpSpPr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6CC7B4CB-4B58-4444-9C78-8F5F87AEE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84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03444B62-BCED-A942-81D3-ECD54F030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A2225097-0CDB-164A-BAFE-7DCADA937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5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3213EC-328E-4343-BDA9-48FB2FAE0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794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B142F5-9986-3045-850C-55BE1E158DB7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3992020"/>
            <a:ext cx="1271587" cy="1862138"/>
            <a:chOff x="2203" y="862"/>
            <a:chExt cx="801" cy="1173"/>
          </a:xfrm>
        </p:grpSpPr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5CEF11B8-CAAE-314C-BD9A-B744CD668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91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52D351E7-7AF1-274B-8E3C-7702DFAEE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12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β</a:t>
              </a:r>
              <a:endParaRPr lang="en-US" altLang="en-US" sz="1800"/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A91293A0-E01D-494A-B424-7827A0E83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649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γ</a:t>
              </a:r>
              <a:endParaRPr lang="en-US" altLang="en-US" sz="18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67BE21-B2BE-F146-93BA-54115201E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862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5" name="Line 34">
            <a:extLst>
              <a:ext uri="{FF2B5EF4-FFF2-40B4-BE49-F238E27FC236}">
                <a16:creationId xmlns:a16="http://schemas.microsoft.com/office/drawing/2014/main" id="{870EE8DE-4616-3E4A-8809-792296680F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3850" y="4269833"/>
            <a:ext cx="19192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EEE2BAD1-420D-9043-9F2D-54F2A52E4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4861970"/>
            <a:ext cx="188595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099043BC-782A-D64A-8926-0BDBB388C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35389"/>
            <a:ext cx="40767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f = {(1, </a:t>
            </a:r>
            <a:r>
              <a:rPr lang="el-GR" altLang="en-US" sz="2400" dirty="0"/>
              <a:t>α</a:t>
            </a:r>
            <a:r>
              <a:rPr lang="en-US" altLang="en-US" sz="2400" dirty="0"/>
              <a:t>), (2, </a:t>
            </a:r>
            <a:r>
              <a:rPr lang="el-GR" altLang="en-US" sz="2400" dirty="0"/>
              <a:t>β</a:t>
            </a:r>
            <a:r>
              <a:rPr lang="en-US" altLang="en-US" sz="2400" dirty="0"/>
              <a:t>), (3, </a:t>
            </a:r>
            <a:r>
              <a:rPr lang="el-GR" altLang="en-US" sz="2400" dirty="0"/>
              <a:t>γ</a:t>
            </a:r>
            <a:r>
              <a:rPr lang="en-US" altLang="en-US" sz="2400" dirty="0"/>
              <a:t>)}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Every element of {1,2,3} is mapped to a single value</a:t>
            </a:r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23D73954-FAFF-9746-9D24-BED782CCD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1638" y="5374732"/>
            <a:ext cx="1919288" cy="1737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CE532B1-DD9D-0A4E-A861-2CC62DD9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82" y="3495133"/>
            <a:ext cx="3048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1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163513"/>
            <a:ext cx="7772400" cy="866775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 Unicode MS" panose="020B0604020202020204" pitchFamily="34" charset="-128"/>
              </a:rPr>
              <a:t>Functions</a:t>
            </a:r>
          </a:p>
        </p:txBody>
      </p:sp>
      <p:sp>
        <p:nvSpPr>
          <p:cNvPr id="24579" name="Line 17"/>
          <p:cNvSpPr>
            <a:spLocks noChangeShapeType="1"/>
          </p:cNvSpPr>
          <p:nvPr/>
        </p:nvSpPr>
        <p:spPr bwMode="auto">
          <a:xfrm flipH="1" flipV="1">
            <a:off x="1001023" y="1438275"/>
            <a:ext cx="7937" cy="265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18"/>
          <p:cNvSpPr>
            <a:spLocks noChangeShapeType="1"/>
          </p:cNvSpPr>
          <p:nvPr/>
        </p:nvSpPr>
        <p:spPr bwMode="auto">
          <a:xfrm>
            <a:off x="774010" y="3849688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22"/>
          <p:cNvSpPr txBox="1">
            <a:spLocks noChangeArrowheads="1"/>
          </p:cNvSpPr>
          <p:nvPr/>
        </p:nvSpPr>
        <p:spPr bwMode="auto">
          <a:xfrm>
            <a:off x="3679135" y="3665538"/>
            <a:ext cx="338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3B114AF1-8844-D843-91B6-DF7C2A0F099A}"/>
              </a:ext>
            </a:extLst>
          </p:cNvPr>
          <p:cNvSpPr/>
          <p:nvPr/>
        </p:nvSpPr>
        <p:spPr bwMode="auto">
          <a:xfrm>
            <a:off x="1258782" y="2352674"/>
            <a:ext cx="1922471" cy="1179095"/>
          </a:xfrm>
          <a:custGeom>
            <a:avLst/>
            <a:gdLst>
              <a:gd name="connsiteX0" fmla="*/ 0 w 2286000"/>
              <a:gd name="connsiteY0" fmla="*/ 1263316 h 1263316"/>
              <a:gd name="connsiteX1" fmla="*/ 938464 w 2286000"/>
              <a:gd name="connsiteY1" fmla="*/ 517358 h 1263316"/>
              <a:gd name="connsiteX2" fmla="*/ 2286000 w 2286000"/>
              <a:gd name="connsiteY2" fmla="*/ 0 h 126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1263316">
                <a:moveTo>
                  <a:pt x="0" y="1263316"/>
                </a:moveTo>
                <a:cubicBezTo>
                  <a:pt x="278732" y="995613"/>
                  <a:pt x="557464" y="727911"/>
                  <a:pt x="938464" y="517358"/>
                </a:cubicBezTo>
                <a:cubicBezTo>
                  <a:pt x="1319464" y="306805"/>
                  <a:pt x="2035342" y="90237"/>
                  <a:pt x="228600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56A824F4-5B0B-854C-8B80-2D6030204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448" y="1030288"/>
            <a:ext cx="338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B6FF7-E46F-5C42-A832-1D5A390144C2}"/>
              </a:ext>
            </a:extLst>
          </p:cNvPr>
          <p:cNvSpPr txBox="1"/>
          <p:nvPr/>
        </p:nvSpPr>
        <p:spPr>
          <a:xfrm>
            <a:off x="1103453" y="39262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316F69-BC57-A047-8B52-EF4D4D62B7B0}"/>
              </a:ext>
            </a:extLst>
          </p:cNvPr>
          <p:cNvSpPr txBox="1"/>
          <p:nvPr/>
        </p:nvSpPr>
        <p:spPr>
          <a:xfrm>
            <a:off x="3136211" y="3951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0ECA0ECD-CB37-FF41-BFFC-505A8318FC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3951" y="3765019"/>
            <a:ext cx="0" cy="1371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DECB219B-1993-B84B-994B-B57E5AE77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8163" y="3771647"/>
            <a:ext cx="0" cy="1371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647E1-88FE-994C-993B-6424BB1D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93" y="1420191"/>
            <a:ext cx="1727200" cy="317500"/>
          </a:xfrm>
          <a:prstGeom prst="rect">
            <a:avLst/>
          </a:prstGeom>
        </p:spPr>
      </p:pic>
      <p:sp>
        <p:nvSpPr>
          <p:cNvPr id="30" name="Text Box 37">
            <a:extLst>
              <a:ext uri="{FF2B5EF4-FFF2-40B4-BE49-F238E27FC236}">
                <a16:creationId xmlns:a16="http://schemas.microsoft.com/office/drawing/2014/main" id="{17CB1E23-AE2B-E34E-8D00-857B36E0E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178469"/>
            <a:ext cx="4076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Every real number in the interval [0,1] is mapped to a single real value</a:t>
            </a:r>
          </a:p>
        </p:txBody>
      </p:sp>
    </p:spTree>
    <p:extLst>
      <p:ext uri="{BB962C8B-B14F-4D97-AF65-F5344CB8AC3E}">
        <p14:creationId xmlns:p14="http://schemas.microsoft.com/office/powerpoint/2010/main" val="1407377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163513"/>
            <a:ext cx="7772400" cy="866775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 Unicode MS" panose="020B0604020202020204" pitchFamily="34" charset="-128"/>
              </a:rPr>
              <a:t>NOT Functions</a:t>
            </a:r>
          </a:p>
        </p:txBody>
      </p:sp>
      <p:sp>
        <p:nvSpPr>
          <p:cNvPr id="24579" name="Line 17"/>
          <p:cNvSpPr>
            <a:spLocks noChangeShapeType="1"/>
          </p:cNvSpPr>
          <p:nvPr/>
        </p:nvSpPr>
        <p:spPr bwMode="auto">
          <a:xfrm flipH="1" flipV="1">
            <a:off x="788988" y="3657600"/>
            <a:ext cx="7937" cy="265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18"/>
          <p:cNvSpPr>
            <a:spLocks noChangeShapeType="1"/>
          </p:cNvSpPr>
          <p:nvPr/>
        </p:nvSpPr>
        <p:spPr bwMode="auto">
          <a:xfrm>
            <a:off x="561975" y="6069013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Text Box 21"/>
          <p:cNvSpPr txBox="1">
            <a:spLocks noChangeArrowheads="1"/>
          </p:cNvSpPr>
          <p:nvPr/>
        </p:nvSpPr>
        <p:spPr bwMode="auto">
          <a:xfrm>
            <a:off x="4724400" y="4648200"/>
            <a:ext cx="430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Uniqueness violated for some x</a:t>
            </a:r>
            <a:r>
              <a:rPr lang="ja-JP" altLang="en-US" sz="2400"/>
              <a:t>’</a:t>
            </a:r>
            <a:r>
              <a:rPr lang="en-US" altLang="ja-JP" sz="2400"/>
              <a:t>s</a:t>
            </a:r>
            <a:endParaRPr lang="en-US" altLang="en-US" sz="2400"/>
          </a:p>
        </p:txBody>
      </p:sp>
      <p:sp>
        <p:nvSpPr>
          <p:cNvPr id="24582" name="Text Box 22"/>
          <p:cNvSpPr txBox="1">
            <a:spLocks noChangeArrowheads="1"/>
          </p:cNvSpPr>
          <p:nvPr/>
        </p:nvSpPr>
        <p:spPr bwMode="auto">
          <a:xfrm>
            <a:off x="3467100" y="5884863"/>
            <a:ext cx="338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24583" name="Text Box 23"/>
          <p:cNvSpPr txBox="1">
            <a:spLocks noChangeArrowheads="1"/>
          </p:cNvSpPr>
          <p:nvPr/>
        </p:nvSpPr>
        <p:spPr bwMode="auto">
          <a:xfrm>
            <a:off x="633413" y="3249613"/>
            <a:ext cx="338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</a:p>
        </p:txBody>
      </p:sp>
      <p:grpSp>
        <p:nvGrpSpPr>
          <p:cNvPr id="24584" name="Group 24"/>
          <p:cNvGrpSpPr>
            <a:grpSpLocks/>
          </p:cNvGrpSpPr>
          <p:nvPr/>
        </p:nvGrpSpPr>
        <p:grpSpPr bwMode="auto">
          <a:xfrm>
            <a:off x="836613" y="1435100"/>
            <a:ext cx="1271587" cy="1862138"/>
            <a:chOff x="815" y="794"/>
            <a:chExt cx="801" cy="1173"/>
          </a:xfrm>
        </p:grpSpPr>
        <p:sp>
          <p:nvSpPr>
            <p:cNvPr id="24596" name="Text Box 25"/>
            <p:cNvSpPr txBox="1">
              <a:spLocks noChangeArrowheads="1"/>
            </p:cNvSpPr>
            <p:nvPr/>
          </p:nvSpPr>
          <p:spPr bwMode="auto">
            <a:xfrm>
              <a:off x="1122" y="84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597" name="Text Box 26"/>
            <p:cNvSpPr txBox="1">
              <a:spLocks noChangeArrowheads="1"/>
            </p:cNvSpPr>
            <p:nvPr/>
          </p:nvSpPr>
          <p:spPr bwMode="auto">
            <a:xfrm>
              <a:off x="1122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598" name="Text Box 27"/>
            <p:cNvSpPr txBox="1">
              <a:spLocks noChangeArrowheads="1"/>
            </p:cNvSpPr>
            <p:nvPr/>
          </p:nvSpPr>
          <p:spPr bwMode="auto">
            <a:xfrm>
              <a:off x="1129" y="15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599" name="Oval 28"/>
            <p:cNvSpPr>
              <a:spLocks noChangeArrowheads="1"/>
            </p:cNvSpPr>
            <p:nvPr/>
          </p:nvSpPr>
          <p:spPr bwMode="auto">
            <a:xfrm>
              <a:off x="815" y="794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585" name="Group 29"/>
          <p:cNvGrpSpPr>
            <a:grpSpLocks/>
          </p:cNvGrpSpPr>
          <p:nvPr/>
        </p:nvGrpSpPr>
        <p:grpSpPr bwMode="auto">
          <a:xfrm>
            <a:off x="3040063" y="1435100"/>
            <a:ext cx="1271587" cy="1862138"/>
            <a:chOff x="2203" y="862"/>
            <a:chExt cx="801" cy="1173"/>
          </a:xfrm>
        </p:grpSpPr>
        <p:sp>
          <p:nvSpPr>
            <p:cNvPr id="24592" name="Text Box 30"/>
            <p:cNvSpPr txBox="1">
              <a:spLocks noChangeArrowheads="1"/>
            </p:cNvSpPr>
            <p:nvPr/>
          </p:nvSpPr>
          <p:spPr bwMode="auto">
            <a:xfrm>
              <a:off x="2510" y="91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24593" name="Text Box 31"/>
            <p:cNvSpPr txBox="1">
              <a:spLocks noChangeArrowheads="1"/>
            </p:cNvSpPr>
            <p:nvPr/>
          </p:nvSpPr>
          <p:spPr bwMode="auto">
            <a:xfrm>
              <a:off x="2510" y="12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β</a:t>
              </a:r>
              <a:endParaRPr lang="en-US" altLang="en-US" sz="1800"/>
            </a:p>
          </p:txBody>
        </p:sp>
        <p:sp>
          <p:nvSpPr>
            <p:cNvPr id="24594" name="Text Box 32"/>
            <p:cNvSpPr txBox="1">
              <a:spLocks noChangeArrowheads="1"/>
            </p:cNvSpPr>
            <p:nvPr/>
          </p:nvSpPr>
          <p:spPr bwMode="auto">
            <a:xfrm>
              <a:off x="2517" y="1649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γ</a:t>
              </a:r>
              <a:endParaRPr lang="en-US" altLang="en-US" sz="1800"/>
            </a:p>
          </p:txBody>
        </p:sp>
        <p:sp>
          <p:nvSpPr>
            <p:cNvPr id="24595" name="Oval 33"/>
            <p:cNvSpPr>
              <a:spLocks noChangeArrowheads="1"/>
            </p:cNvSpPr>
            <p:nvPr/>
          </p:nvSpPr>
          <p:spPr bwMode="auto">
            <a:xfrm>
              <a:off x="2203" y="862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4586" name="Line 34"/>
          <p:cNvSpPr>
            <a:spLocks noChangeShapeType="1"/>
          </p:cNvSpPr>
          <p:nvPr/>
        </p:nvSpPr>
        <p:spPr bwMode="auto">
          <a:xfrm flipV="1">
            <a:off x="1593850" y="1712913"/>
            <a:ext cx="19192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35"/>
          <p:cNvSpPr>
            <a:spLocks noChangeShapeType="1"/>
          </p:cNvSpPr>
          <p:nvPr/>
        </p:nvSpPr>
        <p:spPr bwMode="auto">
          <a:xfrm flipV="1">
            <a:off x="1649413" y="2873375"/>
            <a:ext cx="19081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36"/>
          <p:cNvSpPr>
            <a:spLocks noChangeShapeType="1"/>
          </p:cNvSpPr>
          <p:nvPr/>
        </p:nvSpPr>
        <p:spPr bwMode="auto">
          <a:xfrm>
            <a:off x="1604963" y="2305050"/>
            <a:ext cx="188595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Text Box 37"/>
          <p:cNvSpPr txBox="1">
            <a:spLocks noChangeArrowheads="1"/>
          </p:cNvSpPr>
          <p:nvPr/>
        </p:nvSpPr>
        <p:spPr bwMode="auto">
          <a:xfrm>
            <a:off x="4686300" y="2082800"/>
            <a:ext cx="4076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f = {(1, </a:t>
            </a:r>
            <a:r>
              <a:rPr lang="el-GR" altLang="en-US" sz="2400"/>
              <a:t>α</a:t>
            </a:r>
            <a:r>
              <a:rPr lang="en-US" altLang="en-US" sz="2400"/>
              <a:t>), (2, </a:t>
            </a:r>
            <a:r>
              <a:rPr lang="el-GR" altLang="en-US" sz="2400"/>
              <a:t>β</a:t>
            </a:r>
            <a:r>
              <a:rPr lang="en-US" altLang="en-US" sz="2400"/>
              <a:t>), (3, </a:t>
            </a:r>
            <a:r>
              <a:rPr lang="el-GR" altLang="en-US" sz="2400"/>
              <a:t>β</a:t>
            </a:r>
            <a:r>
              <a:rPr lang="en-US" altLang="en-US" sz="2400"/>
              <a:t>), (3, </a:t>
            </a:r>
            <a:r>
              <a:rPr lang="el-GR" altLang="en-US" sz="2400"/>
              <a:t>γ</a:t>
            </a:r>
            <a:r>
              <a:rPr lang="en-US" altLang="en-US" sz="2400"/>
              <a:t>)}  uniqueness violated for 3 </a:t>
            </a:r>
            <a:r>
              <a:rPr lang="en-US" altLang="en-US" sz="2400">
                <a:sym typeface="Symbol" panose="05050102010706020507" pitchFamily="18" charset="2"/>
              </a:rPr>
              <a:t></a:t>
            </a:r>
            <a:r>
              <a:rPr lang="en-US" altLang="en-US" sz="2400"/>
              <a:t> which is mapped to two values</a:t>
            </a:r>
          </a:p>
        </p:txBody>
      </p:sp>
      <p:sp>
        <p:nvSpPr>
          <p:cNvPr id="24590" name="Line 38"/>
          <p:cNvSpPr>
            <a:spLocks noChangeShapeType="1"/>
          </p:cNvSpPr>
          <p:nvPr/>
        </p:nvSpPr>
        <p:spPr bwMode="auto">
          <a:xfrm flipV="1">
            <a:off x="1671638" y="2449513"/>
            <a:ext cx="181927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Freeform 39"/>
          <p:cNvSpPr>
            <a:spLocks/>
          </p:cNvSpPr>
          <p:nvPr/>
        </p:nvSpPr>
        <p:spPr bwMode="auto">
          <a:xfrm>
            <a:off x="877888" y="4456113"/>
            <a:ext cx="2457450" cy="1074737"/>
          </a:xfrm>
          <a:custGeom>
            <a:avLst/>
            <a:gdLst>
              <a:gd name="T0" fmla="*/ 0 w 1548"/>
              <a:gd name="T1" fmla="*/ 2147483646 h 677"/>
              <a:gd name="T2" fmla="*/ 2147483646 w 1548"/>
              <a:gd name="T3" fmla="*/ 2147483646 h 677"/>
              <a:gd name="T4" fmla="*/ 2147483646 w 1548"/>
              <a:gd name="T5" fmla="*/ 2147483646 h 677"/>
              <a:gd name="T6" fmla="*/ 2147483646 w 1548"/>
              <a:gd name="T7" fmla="*/ 0 h 677"/>
              <a:gd name="T8" fmla="*/ 0 60000 65536"/>
              <a:gd name="T9" fmla="*/ 0 60000 65536"/>
              <a:gd name="T10" fmla="*/ 0 60000 65536"/>
              <a:gd name="T11" fmla="*/ 0 60000 65536"/>
              <a:gd name="T12" fmla="*/ 0 w 1548"/>
              <a:gd name="T13" fmla="*/ 0 h 677"/>
              <a:gd name="T14" fmla="*/ 1548 w 1548"/>
              <a:gd name="T15" fmla="*/ 677 h 6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8" h="677">
                <a:moveTo>
                  <a:pt x="0" y="677"/>
                </a:moveTo>
                <a:cubicBezTo>
                  <a:pt x="462" y="642"/>
                  <a:pt x="924" y="608"/>
                  <a:pt x="983" y="530"/>
                </a:cubicBezTo>
                <a:cubicBezTo>
                  <a:pt x="1042" y="452"/>
                  <a:pt x="262" y="297"/>
                  <a:pt x="356" y="209"/>
                </a:cubicBezTo>
                <a:cubicBezTo>
                  <a:pt x="450" y="121"/>
                  <a:pt x="1349" y="35"/>
                  <a:pt x="15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163513"/>
            <a:ext cx="7772400" cy="866775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 Unicode MS" panose="020B0604020202020204" pitchFamily="34" charset="-128"/>
              </a:rPr>
              <a:t>Partial Functions</a:t>
            </a:r>
          </a:p>
        </p:txBody>
      </p:sp>
      <p:grpSp>
        <p:nvGrpSpPr>
          <p:cNvPr id="30723" name="Group 18"/>
          <p:cNvGrpSpPr>
            <a:grpSpLocks/>
          </p:cNvGrpSpPr>
          <p:nvPr/>
        </p:nvGrpSpPr>
        <p:grpSpPr bwMode="auto">
          <a:xfrm>
            <a:off x="579438" y="1490663"/>
            <a:ext cx="1271587" cy="1862137"/>
            <a:chOff x="815" y="794"/>
            <a:chExt cx="801" cy="1173"/>
          </a:xfrm>
        </p:grpSpPr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1122" y="84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1122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1129" y="15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815" y="794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724" name="Group 23"/>
          <p:cNvGrpSpPr>
            <a:grpSpLocks/>
          </p:cNvGrpSpPr>
          <p:nvPr/>
        </p:nvGrpSpPr>
        <p:grpSpPr bwMode="auto">
          <a:xfrm>
            <a:off x="2782888" y="1490663"/>
            <a:ext cx="1271587" cy="1862137"/>
            <a:chOff x="2203" y="862"/>
            <a:chExt cx="801" cy="1173"/>
          </a:xfrm>
        </p:grpSpPr>
        <p:sp>
          <p:nvSpPr>
            <p:cNvPr id="30735" name="Text Box 24"/>
            <p:cNvSpPr txBox="1">
              <a:spLocks noChangeArrowheads="1"/>
            </p:cNvSpPr>
            <p:nvPr/>
          </p:nvSpPr>
          <p:spPr bwMode="auto">
            <a:xfrm>
              <a:off x="2510" y="91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30736" name="Text Box 25"/>
            <p:cNvSpPr txBox="1">
              <a:spLocks noChangeArrowheads="1"/>
            </p:cNvSpPr>
            <p:nvPr/>
          </p:nvSpPr>
          <p:spPr bwMode="auto">
            <a:xfrm>
              <a:off x="2510" y="12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β</a:t>
              </a:r>
              <a:endParaRPr lang="en-US" altLang="en-US" sz="1800"/>
            </a:p>
          </p:txBody>
        </p:sp>
        <p:sp>
          <p:nvSpPr>
            <p:cNvPr id="30737" name="Text Box 26"/>
            <p:cNvSpPr txBox="1">
              <a:spLocks noChangeArrowheads="1"/>
            </p:cNvSpPr>
            <p:nvPr/>
          </p:nvSpPr>
          <p:spPr bwMode="auto">
            <a:xfrm>
              <a:off x="2517" y="1649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γ</a:t>
              </a:r>
              <a:endParaRPr lang="en-US" altLang="en-US" sz="1800"/>
            </a:p>
          </p:txBody>
        </p:sp>
        <p:sp>
          <p:nvSpPr>
            <p:cNvPr id="30738" name="Oval 27"/>
            <p:cNvSpPr>
              <a:spLocks noChangeArrowheads="1"/>
            </p:cNvSpPr>
            <p:nvPr/>
          </p:nvSpPr>
          <p:spPr bwMode="auto">
            <a:xfrm>
              <a:off x="2203" y="862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0725" name="Line 28"/>
          <p:cNvSpPr>
            <a:spLocks noChangeShapeType="1"/>
          </p:cNvSpPr>
          <p:nvPr/>
        </p:nvSpPr>
        <p:spPr bwMode="auto">
          <a:xfrm flipV="1">
            <a:off x="1336675" y="1768475"/>
            <a:ext cx="19192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Line 29"/>
          <p:cNvSpPr>
            <a:spLocks noChangeShapeType="1"/>
          </p:cNvSpPr>
          <p:nvPr/>
        </p:nvSpPr>
        <p:spPr bwMode="auto">
          <a:xfrm flipV="1">
            <a:off x="1347788" y="2359025"/>
            <a:ext cx="1930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Text Box 44"/>
          <p:cNvSpPr txBox="1">
            <a:spLocks noChangeArrowheads="1"/>
          </p:cNvSpPr>
          <p:nvPr/>
        </p:nvSpPr>
        <p:spPr bwMode="auto">
          <a:xfrm>
            <a:off x="4749800" y="1833563"/>
            <a:ext cx="3679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/>
              <a:t>f</a:t>
            </a:r>
            <a:r>
              <a:rPr lang="en-US" altLang="en-US" sz="2400"/>
              <a:t> = {(1, </a:t>
            </a:r>
            <a:r>
              <a:rPr lang="el-GR" altLang="en-US" sz="2400"/>
              <a:t>α</a:t>
            </a:r>
            <a:r>
              <a:rPr lang="en-US" altLang="en-US" sz="2400"/>
              <a:t>), (2, </a:t>
            </a:r>
            <a:r>
              <a:rPr lang="el-GR" altLang="en-US" sz="2400"/>
              <a:t>β</a:t>
            </a:r>
            <a:r>
              <a:rPr lang="en-US" altLang="en-US" sz="2400"/>
              <a:t>)}                 </a:t>
            </a:r>
            <a:r>
              <a:rPr lang="en-US" altLang="ja-JP" sz="2400" i="1"/>
              <a:t>f</a:t>
            </a:r>
            <a:r>
              <a:rPr lang="en-US" altLang="ja-JP" sz="2400"/>
              <a:t> not defined for input 3</a:t>
            </a:r>
            <a:endParaRPr lang="en-US" altLang="en-US" sz="2400"/>
          </a:p>
        </p:txBody>
      </p:sp>
      <p:sp>
        <p:nvSpPr>
          <p:cNvPr id="30728" name="Line 47"/>
          <p:cNvSpPr>
            <a:spLocks noChangeShapeType="1"/>
          </p:cNvSpPr>
          <p:nvPr/>
        </p:nvSpPr>
        <p:spPr bwMode="auto">
          <a:xfrm flipH="1" flipV="1">
            <a:off x="788988" y="3657600"/>
            <a:ext cx="0" cy="259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48"/>
          <p:cNvSpPr>
            <a:spLocks noChangeShapeType="1"/>
          </p:cNvSpPr>
          <p:nvPr/>
        </p:nvSpPr>
        <p:spPr bwMode="auto">
          <a:xfrm flipV="1">
            <a:off x="533400" y="6069013"/>
            <a:ext cx="2836863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Freeform 49"/>
          <p:cNvSpPr>
            <a:spLocks/>
          </p:cNvSpPr>
          <p:nvPr/>
        </p:nvSpPr>
        <p:spPr bwMode="auto">
          <a:xfrm>
            <a:off x="1770063" y="4076700"/>
            <a:ext cx="2268537" cy="1236663"/>
          </a:xfrm>
          <a:custGeom>
            <a:avLst/>
            <a:gdLst>
              <a:gd name="T0" fmla="*/ 0 w 1677"/>
              <a:gd name="T1" fmla="*/ 2147483646 h 779"/>
              <a:gd name="T2" fmla="*/ 2147483646 w 1677"/>
              <a:gd name="T3" fmla="*/ 2147483646 h 779"/>
              <a:gd name="T4" fmla="*/ 2147483646 w 1677"/>
              <a:gd name="T5" fmla="*/ 2147483646 h 779"/>
              <a:gd name="T6" fmla="*/ 2147483646 w 1677"/>
              <a:gd name="T7" fmla="*/ 0 h 779"/>
              <a:gd name="T8" fmla="*/ 0 60000 65536"/>
              <a:gd name="T9" fmla="*/ 0 60000 65536"/>
              <a:gd name="T10" fmla="*/ 0 60000 65536"/>
              <a:gd name="T11" fmla="*/ 0 60000 65536"/>
              <a:gd name="T12" fmla="*/ 0 w 1677"/>
              <a:gd name="T13" fmla="*/ 0 h 779"/>
              <a:gd name="T14" fmla="*/ 1677 w 1677"/>
              <a:gd name="T15" fmla="*/ 779 h 7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7" h="779">
                <a:moveTo>
                  <a:pt x="0" y="779"/>
                </a:moveTo>
                <a:cubicBezTo>
                  <a:pt x="108" y="713"/>
                  <a:pt x="480" y="420"/>
                  <a:pt x="646" y="385"/>
                </a:cubicBezTo>
                <a:cubicBezTo>
                  <a:pt x="812" y="350"/>
                  <a:pt x="824" y="634"/>
                  <a:pt x="996" y="570"/>
                </a:cubicBezTo>
                <a:cubicBezTo>
                  <a:pt x="1168" y="506"/>
                  <a:pt x="1564" y="95"/>
                  <a:pt x="167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Freeform 50"/>
          <p:cNvSpPr>
            <a:spLocks/>
          </p:cNvSpPr>
          <p:nvPr/>
        </p:nvSpPr>
        <p:spPr bwMode="auto">
          <a:xfrm>
            <a:off x="287338" y="5324475"/>
            <a:ext cx="1228725" cy="523875"/>
          </a:xfrm>
          <a:custGeom>
            <a:avLst/>
            <a:gdLst>
              <a:gd name="T0" fmla="*/ 2147483646 w 418"/>
              <a:gd name="T1" fmla="*/ 0 h 330"/>
              <a:gd name="T2" fmla="*/ 2147483646 w 418"/>
              <a:gd name="T3" fmla="*/ 2147483646 h 330"/>
              <a:gd name="T4" fmla="*/ 0 w 418"/>
              <a:gd name="T5" fmla="*/ 2147483646 h 330"/>
              <a:gd name="T6" fmla="*/ 0 60000 65536"/>
              <a:gd name="T7" fmla="*/ 0 60000 65536"/>
              <a:gd name="T8" fmla="*/ 0 60000 65536"/>
              <a:gd name="T9" fmla="*/ 0 w 418"/>
              <a:gd name="T10" fmla="*/ 0 h 330"/>
              <a:gd name="T11" fmla="*/ 418 w 418"/>
              <a:gd name="T12" fmla="*/ 330 h 3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" h="330">
                <a:moveTo>
                  <a:pt x="418" y="0"/>
                </a:moveTo>
                <a:cubicBezTo>
                  <a:pt x="348" y="112"/>
                  <a:pt x="279" y="224"/>
                  <a:pt x="209" y="277"/>
                </a:cubicBezTo>
                <a:cubicBezTo>
                  <a:pt x="139" y="330"/>
                  <a:pt x="35" y="310"/>
                  <a:pt x="0" y="3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Text Box 51"/>
          <p:cNvSpPr txBox="1">
            <a:spLocks noChangeArrowheads="1"/>
          </p:cNvSpPr>
          <p:nvPr/>
        </p:nvSpPr>
        <p:spPr bwMode="auto">
          <a:xfrm>
            <a:off x="4800600" y="4495800"/>
            <a:ext cx="3949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Some x</a:t>
            </a:r>
            <a:r>
              <a:rPr lang="ja-JP" altLang="en-US" sz="2400"/>
              <a:t>’</a:t>
            </a:r>
            <a:r>
              <a:rPr lang="en-US" altLang="ja-JP" sz="2400"/>
              <a:t>s do not have corresponding y</a:t>
            </a:r>
            <a:r>
              <a:rPr lang="ja-JP" altLang="en-US" sz="2400"/>
              <a:t>’</a:t>
            </a:r>
            <a:r>
              <a:rPr lang="en-US" altLang="ja-JP" sz="2400"/>
              <a:t>s</a:t>
            </a:r>
            <a:endParaRPr lang="en-US" altLang="en-US" sz="2400"/>
          </a:p>
        </p:txBody>
      </p:sp>
      <p:sp>
        <p:nvSpPr>
          <p:cNvPr id="30733" name="Text Box 52"/>
          <p:cNvSpPr txBox="1">
            <a:spLocks noChangeArrowheads="1"/>
          </p:cNvSpPr>
          <p:nvPr/>
        </p:nvSpPr>
        <p:spPr bwMode="auto">
          <a:xfrm>
            <a:off x="3467100" y="5884863"/>
            <a:ext cx="338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30734" name="Text Box 53"/>
          <p:cNvSpPr txBox="1">
            <a:spLocks noChangeArrowheads="1"/>
          </p:cNvSpPr>
          <p:nvPr/>
        </p:nvSpPr>
        <p:spPr bwMode="auto">
          <a:xfrm>
            <a:off x="633413" y="3249613"/>
            <a:ext cx="338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463" y="1077913"/>
            <a:ext cx="7772400" cy="1109662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 Unicode MS" panose="020B0604020202020204" pitchFamily="34" charset="-128"/>
              </a:rPr>
              <a:t>We can use various notations for functions: for f = {(1, </a:t>
            </a:r>
            <a:r>
              <a:rPr lang="el-GR" altLang="en-US" sz="2800" dirty="0">
                <a:latin typeface="Arial Unicode MS" panose="020B0604020202020204" pitchFamily="34" charset="-128"/>
              </a:rPr>
              <a:t>α</a:t>
            </a:r>
            <a:r>
              <a:rPr lang="en-US" altLang="en-US" sz="2800" dirty="0">
                <a:latin typeface="Arial Unicode MS" panose="020B0604020202020204" pitchFamily="34" charset="-128"/>
              </a:rPr>
              <a:t>),(2, </a:t>
            </a:r>
            <a:r>
              <a:rPr lang="el-GR" altLang="en-US" sz="2800" dirty="0">
                <a:latin typeface="Arial Unicode MS" panose="020B0604020202020204" pitchFamily="34" charset="-128"/>
              </a:rPr>
              <a:t>β</a:t>
            </a:r>
            <a:r>
              <a:rPr lang="en-US" altLang="en-US" sz="2800" dirty="0">
                <a:latin typeface="Arial Unicode MS" panose="020B0604020202020204" pitchFamily="34" charset="-128"/>
              </a:rPr>
              <a:t>),(3, </a:t>
            </a:r>
            <a:r>
              <a:rPr lang="el-GR" altLang="en-US" sz="2800" dirty="0">
                <a:latin typeface="Arial Unicode MS" panose="020B0604020202020204" pitchFamily="34" charset="-128"/>
              </a:rPr>
              <a:t>β</a:t>
            </a:r>
            <a:r>
              <a:rPr lang="en-US" altLang="en-US" sz="2800" dirty="0">
                <a:latin typeface="Arial Unicode MS" panose="020B0604020202020204" pitchFamily="34" charset="-128"/>
              </a:rPr>
              <a:t>)} </a:t>
            </a:r>
            <a:endParaRPr lang="en-US" altLang="en-US" sz="2800" dirty="0">
              <a:latin typeface="Arial Unicode MS" panose="020B0604020202020204" pitchFamily="34" charset="-128"/>
              <a:sym typeface="Symbol" panose="05050102010706020507" pitchFamily="18" charset="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674688" y="163513"/>
            <a:ext cx="7772400" cy="866775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 Unicode MS" panose="020B0604020202020204" pitchFamily="34" charset="-128"/>
              </a:rPr>
              <a:t>Notation for Functions</a:t>
            </a:r>
          </a:p>
        </p:txBody>
      </p:sp>
      <p:graphicFrame>
        <p:nvGraphicFramePr>
          <p:cNvPr id="76192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56601"/>
              </p:ext>
            </p:extLst>
          </p:nvPr>
        </p:nvGraphicFramePr>
        <p:xfrm>
          <a:off x="417513" y="2208213"/>
          <a:ext cx="8362950" cy="1506537"/>
        </p:xfrm>
        <a:graphic>
          <a:graphicData uri="http://schemas.openxmlformats.org/drawingml/2006/table">
            <a:tbl>
              <a:tblPr/>
              <a:tblGrid>
                <a:gridCol w="209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0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Notation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(x, y)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 f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f : x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→y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y = f(x)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Example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(2, </a:t>
                      </a:r>
                      <a:r>
                        <a:rPr kumimoji="0" lang="el-G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β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)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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f : 2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0" lang="el-GR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β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β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 = f(2)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1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66775"/>
          </a:xfrm>
        </p:spPr>
        <p:txBody>
          <a:bodyPr/>
          <a:lstStyle/>
          <a:p>
            <a:pPr eaLnBrk="1" hangingPunct="1"/>
            <a:r>
              <a:rPr lang="en-US" altLang="en-US"/>
              <a:t>Domain, Co-Domain, Range Definition –§2.3.1</a:t>
            </a:r>
          </a:p>
        </p:txBody>
      </p:sp>
      <p:sp>
        <p:nvSpPr>
          <p:cNvPr id="32771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757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Definition 2 in the textbook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i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f : A </a:t>
            </a:r>
            <a:r>
              <a:rPr lang="en-US" altLang="en-US" sz="2800" i="1" dirty="0">
                <a:cs typeface="Times New Roman" panose="02020603050405020304" pitchFamily="18" charset="0"/>
              </a:rPr>
              <a:t>→</a:t>
            </a:r>
            <a:r>
              <a:rPr lang="en-US" altLang="en-US" sz="2800" i="1" dirty="0"/>
              <a:t>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A</a:t>
            </a:r>
            <a:r>
              <a:rPr lang="en-US" altLang="en-US" sz="2400" dirty="0"/>
              <a:t> is the </a:t>
            </a:r>
            <a:r>
              <a:rPr lang="en-US" altLang="en-US" sz="2400" i="1" dirty="0"/>
              <a:t>domain</a:t>
            </a:r>
            <a:r>
              <a:rPr lang="en-US" altLang="en-US" sz="2400" dirty="0"/>
              <a:t>: possible “inputs” to the function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/>
              <a:t>B</a:t>
            </a:r>
            <a:r>
              <a:rPr lang="en-US" altLang="en-US" sz="2400" dirty="0"/>
              <a:t> is the </a:t>
            </a:r>
            <a:r>
              <a:rPr lang="en-US" altLang="en-US" sz="2400" i="1" dirty="0"/>
              <a:t>codomain</a:t>
            </a:r>
            <a:r>
              <a:rPr lang="en-US" altLang="en-US" sz="2400" dirty="0"/>
              <a:t>: possible “outputs” from the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i="1" dirty="0"/>
              <a:t>range </a:t>
            </a:r>
            <a:r>
              <a:rPr lang="en-US" altLang="en-US" sz="2400" dirty="0"/>
              <a:t>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the set of all elements of </a:t>
            </a:r>
            <a:r>
              <a:rPr lang="en-US" altLang="en-US" sz="2400" i="1" dirty="0"/>
              <a:t>B</a:t>
            </a:r>
            <a:r>
              <a:rPr lang="en-US" altLang="en-US" sz="2400" dirty="0"/>
              <a:t> that are assigned to elements from </a:t>
            </a:r>
            <a:r>
              <a:rPr lang="en-US" altLang="en-US" sz="2400" i="1" dirty="0"/>
              <a:t>A</a:t>
            </a:r>
            <a:r>
              <a:rPr lang="en-US" altLang="en-US" sz="2400" dirty="0"/>
              <a:t>. 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11"/>
          <p:cNvSpPr>
            <a:spLocks noChangeArrowheads="1"/>
          </p:cNvSpPr>
          <p:nvPr/>
        </p:nvSpPr>
        <p:spPr bwMode="auto">
          <a:xfrm>
            <a:off x="744538" y="1138238"/>
            <a:ext cx="2627312" cy="3460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795" name="Line 12"/>
          <p:cNvSpPr>
            <a:spLocks noChangeShapeType="1"/>
          </p:cNvSpPr>
          <p:nvPr/>
        </p:nvSpPr>
        <p:spPr bwMode="auto">
          <a:xfrm>
            <a:off x="2422525" y="2424113"/>
            <a:ext cx="33543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TextBox 6"/>
          <p:cNvSpPr txBox="1">
            <a:spLocks noChangeArrowheads="1"/>
          </p:cNvSpPr>
          <p:nvPr/>
        </p:nvSpPr>
        <p:spPr bwMode="auto">
          <a:xfrm>
            <a:off x="963613" y="4627563"/>
            <a:ext cx="2278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/>
              <a:t>A:</a:t>
            </a:r>
            <a:r>
              <a:rPr lang="en-US" altLang="en-US" sz="3600"/>
              <a:t> domain</a:t>
            </a:r>
            <a:endParaRPr lang="en-US" altLang="en-US" sz="3600" i="1"/>
          </a:p>
        </p:txBody>
      </p:sp>
      <p:sp>
        <p:nvSpPr>
          <p:cNvPr id="33797" name="Oval 11"/>
          <p:cNvSpPr>
            <a:spLocks noChangeArrowheads="1"/>
          </p:cNvSpPr>
          <p:nvPr/>
        </p:nvSpPr>
        <p:spPr bwMode="auto">
          <a:xfrm>
            <a:off x="5173663" y="1014413"/>
            <a:ext cx="2628900" cy="34591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798" name="TextBox 8"/>
          <p:cNvSpPr txBox="1">
            <a:spLocks noChangeArrowheads="1"/>
          </p:cNvSpPr>
          <p:nvPr/>
        </p:nvSpPr>
        <p:spPr bwMode="auto">
          <a:xfrm>
            <a:off x="5524500" y="4648200"/>
            <a:ext cx="25571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 dirty="0"/>
              <a:t>B:</a:t>
            </a:r>
            <a:r>
              <a:rPr lang="en-US" altLang="en-US" sz="3600" dirty="0"/>
              <a:t> codomain</a:t>
            </a:r>
            <a:endParaRPr lang="en-US" altLang="en-US" sz="3600" i="1" dirty="0"/>
          </a:p>
        </p:txBody>
      </p:sp>
      <p:sp>
        <p:nvSpPr>
          <p:cNvPr id="33799" name="Oval 11"/>
          <p:cNvSpPr>
            <a:spLocks noChangeArrowheads="1"/>
          </p:cNvSpPr>
          <p:nvPr/>
        </p:nvSpPr>
        <p:spPr bwMode="auto">
          <a:xfrm>
            <a:off x="5326063" y="1166813"/>
            <a:ext cx="2366962" cy="2235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00" name="TextBox 15"/>
          <p:cNvSpPr txBox="1">
            <a:spLocks noChangeArrowheads="1"/>
          </p:cNvSpPr>
          <p:nvPr/>
        </p:nvSpPr>
        <p:spPr bwMode="auto">
          <a:xfrm>
            <a:off x="5749925" y="1735138"/>
            <a:ext cx="14144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/>
              <a:t>range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11"/>
          <p:cNvSpPr>
            <a:spLocks noChangeArrowheads="1"/>
          </p:cNvSpPr>
          <p:nvPr/>
        </p:nvSpPr>
        <p:spPr bwMode="auto">
          <a:xfrm>
            <a:off x="744538" y="1138238"/>
            <a:ext cx="2627312" cy="3460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4819" name="Line 12"/>
          <p:cNvSpPr>
            <a:spLocks noChangeShapeType="1"/>
          </p:cNvSpPr>
          <p:nvPr/>
        </p:nvSpPr>
        <p:spPr bwMode="auto">
          <a:xfrm>
            <a:off x="2205038" y="1839913"/>
            <a:ext cx="33416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963613" y="4627563"/>
            <a:ext cx="2278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/>
              <a:t>A:</a:t>
            </a:r>
            <a:r>
              <a:rPr lang="en-US" altLang="en-US" sz="3600"/>
              <a:t> domain</a:t>
            </a:r>
            <a:endParaRPr lang="en-US" altLang="en-US" sz="3600" i="1"/>
          </a:p>
        </p:txBody>
      </p:sp>
      <p:sp>
        <p:nvSpPr>
          <p:cNvPr id="34821" name="Oval 11"/>
          <p:cNvSpPr>
            <a:spLocks noChangeArrowheads="1"/>
          </p:cNvSpPr>
          <p:nvPr/>
        </p:nvSpPr>
        <p:spPr bwMode="auto">
          <a:xfrm>
            <a:off x="5173663" y="1014413"/>
            <a:ext cx="2628900" cy="34591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4822" name="TextBox 8"/>
          <p:cNvSpPr txBox="1">
            <a:spLocks noChangeArrowheads="1"/>
          </p:cNvSpPr>
          <p:nvPr/>
        </p:nvSpPr>
        <p:spPr bwMode="auto">
          <a:xfrm>
            <a:off x="5524500" y="4648200"/>
            <a:ext cx="25571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 dirty="0"/>
              <a:t>B:</a:t>
            </a:r>
            <a:r>
              <a:rPr lang="en-US" altLang="en-US" sz="3600" dirty="0"/>
              <a:t> codomain</a:t>
            </a:r>
            <a:endParaRPr lang="en-US" altLang="en-US" sz="3600" i="1" dirty="0"/>
          </a:p>
        </p:txBody>
      </p:sp>
      <p:sp>
        <p:nvSpPr>
          <p:cNvPr id="34823" name="Oval 11"/>
          <p:cNvSpPr>
            <a:spLocks noChangeArrowheads="1"/>
          </p:cNvSpPr>
          <p:nvPr/>
        </p:nvSpPr>
        <p:spPr bwMode="auto">
          <a:xfrm>
            <a:off x="5326063" y="1166813"/>
            <a:ext cx="2366962" cy="2235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4824" name="TextBox 15"/>
          <p:cNvSpPr txBox="1">
            <a:spLocks noChangeArrowheads="1"/>
          </p:cNvSpPr>
          <p:nvPr/>
        </p:nvSpPr>
        <p:spPr bwMode="auto">
          <a:xfrm>
            <a:off x="2319338" y="319088"/>
            <a:ext cx="342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/>
              <a:t>range = {A,B,C}</a:t>
            </a:r>
          </a:p>
        </p:txBody>
      </p:sp>
      <p:sp>
        <p:nvSpPr>
          <p:cNvPr id="34825" name="Rectangle 16"/>
          <p:cNvSpPr>
            <a:spLocks noChangeArrowheads="1"/>
          </p:cNvSpPr>
          <p:nvPr/>
        </p:nvSpPr>
        <p:spPr bwMode="auto">
          <a:xfrm>
            <a:off x="219075" y="5762625"/>
            <a:ext cx="8997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assignment = {(Jim,B),(Ann,A), (Bob,C), (Sue,B), (Pat,A)}</a:t>
            </a:r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1460500" y="1506538"/>
            <a:ext cx="1795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Jim</a:t>
            </a: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1101725" y="1965325"/>
            <a:ext cx="1795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Ann</a:t>
            </a:r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1290638" y="2563813"/>
            <a:ext cx="1795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Bob</a:t>
            </a: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846138" y="3024188"/>
            <a:ext cx="1795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Sue</a:t>
            </a:r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1387475" y="3476625"/>
            <a:ext cx="1795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Pat</a:t>
            </a:r>
          </a:p>
        </p:txBody>
      </p:sp>
      <p:sp>
        <p:nvSpPr>
          <p:cNvPr id="34831" name="Rectangle 17"/>
          <p:cNvSpPr>
            <a:spLocks noChangeArrowheads="1"/>
          </p:cNvSpPr>
          <p:nvPr/>
        </p:nvSpPr>
        <p:spPr bwMode="auto">
          <a:xfrm>
            <a:off x="5918200" y="1644650"/>
            <a:ext cx="1795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A</a:t>
            </a:r>
          </a:p>
        </p:txBody>
      </p:sp>
      <p:sp>
        <p:nvSpPr>
          <p:cNvPr id="34832" name="Rectangle 18"/>
          <p:cNvSpPr>
            <a:spLocks noChangeArrowheads="1"/>
          </p:cNvSpPr>
          <p:nvPr/>
        </p:nvSpPr>
        <p:spPr bwMode="auto">
          <a:xfrm>
            <a:off x="5559425" y="2103438"/>
            <a:ext cx="1797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B</a:t>
            </a:r>
          </a:p>
        </p:txBody>
      </p:sp>
      <p:sp>
        <p:nvSpPr>
          <p:cNvPr id="34833" name="Rectangle 19"/>
          <p:cNvSpPr>
            <a:spLocks noChangeArrowheads="1"/>
          </p:cNvSpPr>
          <p:nvPr/>
        </p:nvSpPr>
        <p:spPr bwMode="auto">
          <a:xfrm>
            <a:off x="6553200" y="2628900"/>
            <a:ext cx="1795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C</a:t>
            </a:r>
          </a:p>
        </p:txBody>
      </p:sp>
      <p:sp>
        <p:nvSpPr>
          <p:cNvPr id="34834" name="Rectangle 20"/>
          <p:cNvSpPr>
            <a:spLocks noChangeArrowheads="1"/>
          </p:cNvSpPr>
          <p:nvPr/>
        </p:nvSpPr>
        <p:spPr bwMode="auto">
          <a:xfrm>
            <a:off x="5305425" y="3367088"/>
            <a:ext cx="1795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D</a:t>
            </a:r>
          </a:p>
        </p:txBody>
      </p:sp>
      <p:sp>
        <p:nvSpPr>
          <p:cNvPr id="34835" name="Rectangle 21"/>
          <p:cNvSpPr>
            <a:spLocks noChangeArrowheads="1"/>
          </p:cNvSpPr>
          <p:nvPr/>
        </p:nvSpPr>
        <p:spPr bwMode="auto">
          <a:xfrm>
            <a:off x="5845175" y="3906838"/>
            <a:ext cx="1795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E</a:t>
            </a:r>
          </a:p>
        </p:txBody>
      </p:sp>
      <p:sp>
        <p:nvSpPr>
          <p:cNvPr id="34836" name="Line 12"/>
          <p:cNvSpPr>
            <a:spLocks noChangeShapeType="1"/>
          </p:cNvSpPr>
          <p:nvPr/>
        </p:nvSpPr>
        <p:spPr bwMode="auto">
          <a:xfrm flipV="1">
            <a:off x="1897063" y="1971675"/>
            <a:ext cx="4029075" cy="29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12"/>
          <p:cNvSpPr>
            <a:spLocks noChangeShapeType="1"/>
          </p:cNvSpPr>
          <p:nvPr/>
        </p:nvSpPr>
        <p:spPr bwMode="auto">
          <a:xfrm>
            <a:off x="2146300" y="2832100"/>
            <a:ext cx="4364038" cy="87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12"/>
          <p:cNvSpPr>
            <a:spLocks noChangeShapeType="1"/>
          </p:cNvSpPr>
          <p:nvPr/>
        </p:nvSpPr>
        <p:spPr bwMode="auto">
          <a:xfrm flipV="1">
            <a:off x="1590675" y="2497138"/>
            <a:ext cx="4029075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 flipV="1">
            <a:off x="2087563" y="2058988"/>
            <a:ext cx="3970337" cy="16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8E142-4A25-C0D3-D192-C6D2B8E2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for flipped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663BF-46AF-D69F-1C85-212CEA0CA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4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domain </a:t>
            </a:r>
            <a:r>
              <a:rPr lang="en-US" altLang="en-US" i="1" dirty="0"/>
              <a:t>A</a:t>
            </a:r>
            <a:r>
              <a:rPr lang="en-US" altLang="en-US" dirty="0"/>
              <a:t> and codomain </a:t>
            </a:r>
            <a:r>
              <a:rPr lang="en-US" altLang="en-US" i="1" dirty="0"/>
              <a:t>B</a:t>
            </a:r>
            <a:r>
              <a:rPr lang="en-US" altLang="en-US" dirty="0"/>
              <a:t>, classify each relation as a total function, a partial function, or not a function</a:t>
            </a:r>
          </a:p>
          <a:p>
            <a:pPr lvl="1"/>
            <a:r>
              <a:rPr lang="en-US" altLang="en-US" i="1" dirty="0"/>
              <a:t>A = {1,2,3,4}, B = {</a:t>
            </a:r>
            <a:r>
              <a:rPr lang="en-US" altLang="en-US" i="1" dirty="0" err="1"/>
              <a:t>a,b,c</a:t>
            </a:r>
            <a:r>
              <a:rPr lang="en-US" altLang="en-US" i="1" dirty="0"/>
              <a:t>}</a:t>
            </a:r>
          </a:p>
          <a:p>
            <a:pPr lvl="1"/>
            <a:r>
              <a:rPr lang="en-US" altLang="en-US" i="1" dirty="0"/>
              <a:t>F1 = {(1,a), (2,b), (3,b)}</a:t>
            </a:r>
          </a:p>
          <a:p>
            <a:pPr lvl="1"/>
            <a:r>
              <a:rPr lang="en-US" altLang="en-US" i="1" dirty="0"/>
              <a:t>F2 = {(2,a), (2,b), (2,c)}</a:t>
            </a:r>
          </a:p>
          <a:p>
            <a:pPr lvl="1"/>
            <a:r>
              <a:rPr lang="en-US" altLang="en-US" i="1" dirty="0"/>
              <a:t>F3 = {(1,b),(2,b),(3,a),(4,a)}</a:t>
            </a:r>
          </a:p>
          <a:p>
            <a:pPr lvl="1"/>
            <a:r>
              <a:rPr lang="en-US" altLang="en-US" i="1" dirty="0"/>
              <a:t>F4 = {(1,b),(2,a), (3,c), (4,a), (2,b)}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domain </a:t>
            </a:r>
            <a:r>
              <a:rPr lang="en-US" altLang="en-US" i="1" dirty="0"/>
              <a:t>A</a:t>
            </a:r>
            <a:r>
              <a:rPr lang="en-US" altLang="en-US" dirty="0"/>
              <a:t> and codomain </a:t>
            </a:r>
            <a:r>
              <a:rPr lang="en-US" altLang="en-US" i="1" dirty="0"/>
              <a:t>B</a:t>
            </a:r>
            <a:r>
              <a:rPr lang="en-US" altLang="en-US" dirty="0"/>
              <a:t>, classify each relation as a total function, a partial function, or not a function</a:t>
            </a:r>
          </a:p>
          <a:p>
            <a:pPr lvl="1"/>
            <a:r>
              <a:rPr lang="en-US" altLang="en-US" i="1" dirty="0"/>
              <a:t>A = {1,2,3,4}, B = {</a:t>
            </a:r>
            <a:r>
              <a:rPr lang="en-US" altLang="en-US" i="1" dirty="0" err="1"/>
              <a:t>a,b,c</a:t>
            </a:r>
            <a:r>
              <a:rPr lang="en-US" altLang="en-US" i="1" dirty="0"/>
              <a:t>}</a:t>
            </a:r>
          </a:p>
          <a:p>
            <a:pPr lvl="1"/>
            <a:r>
              <a:rPr lang="en-US" altLang="en-US" i="1" dirty="0"/>
              <a:t>F1 = {(1,a), (2,b), (3,b)}                         </a:t>
            </a:r>
            <a:r>
              <a:rPr lang="en-US" altLang="en-US" i="1" dirty="0">
                <a:solidFill>
                  <a:srgbClr val="00B050"/>
                </a:solidFill>
              </a:rPr>
              <a:t>partial</a:t>
            </a:r>
          </a:p>
          <a:p>
            <a:pPr lvl="1"/>
            <a:r>
              <a:rPr lang="en-US" altLang="en-US" i="1" dirty="0"/>
              <a:t>F2 = {(2,a), (2,b), (2,c)}                         </a:t>
            </a:r>
            <a:r>
              <a:rPr lang="en-US" altLang="en-US" i="1" dirty="0">
                <a:solidFill>
                  <a:srgbClr val="00B050"/>
                </a:solidFill>
              </a:rPr>
              <a:t>not</a:t>
            </a:r>
            <a:endParaRPr lang="en-US" altLang="en-US" i="1" dirty="0"/>
          </a:p>
          <a:p>
            <a:pPr lvl="1"/>
            <a:r>
              <a:rPr lang="en-US" altLang="en-US" i="1" dirty="0"/>
              <a:t>F3 = {(1,b),(2,b),(3,a),(4,a)}                  </a:t>
            </a:r>
            <a:r>
              <a:rPr lang="en-US" altLang="en-US" i="1" dirty="0">
                <a:solidFill>
                  <a:srgbClr val="00B050"/>
                </a:solidFill>
              </a:rPr>
              <a:t>total</a:t>
            </a:r>
          </a:p>
          <a:p>
            <a:pPr lvl="1"/>
            <a:r>
              <a:rPr lang="en-US" altLang="en-US" i="1" dirty="0"/>
              <a:t>F4 = {(1,b),(2,a), (3,c), (4,a), (2,b)}       </a:t>
            </a:r>
            <a:r>
              <a:rPr lang="en-US" altLang="en-US" i="1" dirty="0">
                <a:solidFill>
                  <a:srgbClr val="00B050"/>
                </a:solidFill>
              </a:rPr>
              <a:t>not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Definitions --§2.3.2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Injection (one-to-one)</a:t>
            </a:r>
          </a:p>
          <a:p>
            <a:r>
              <a:rPr lang="en-US" altLang="en-US"/>
              <a:t>Surjection (onto)</a:t>
            </a:r>
          </a:p>
          <a:p>
            <a:r>
              <a:rPr lang="en-US" altLang="en-US"/>
              <a:t>Bijection (one-to-one and onto)</a:t>
            </a:r>
          </a:p>
          <a:p>
            <a:endParaRPr lang="en-US" altLang="en-US"/>
          </a:p>
          <a:p>
            <a:r>
              <a:rPr lang="en-US" altLang="en-US" i="1"/>
              <a:t>We will only consider these definitions for total functions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15430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Injection: </a:t>
            </a:r>
            <a:r>
              <a:rPr lang="ja-JP" altLang="en-US" sz="2000">
                <a:latin typeface="Arial Unicode MS" panose="020B0604020202020204" pitchFamily="34" charset="-128"/>
              </a:rPr>
              <a:t>“</a:t>
            </a:r>
            <a:r>
              <a:rPr lang="en-US" altLang="ja-JP" sz="2000">
                <a:latin typeface="Arial Unicode MS" panose="020B0604020202020204" pitchFamily="34" charset="-128"/>
              </a:rPr>
              <a:t>one-to-one</a:t>
            </a:r>
            <a:r>
              <a:rPr lang="ja-JP" altLang="en-US" sz="2000">
                <a:latin typeface="Arial Unicode MS" panose="020B0604020202020204" pitchFamily="34" charset="-128"/>
              </a:rPr>
              <a:t>”</a:t>
            </a:r>
            <a:r>
              <a:rPr lang="en-US" altLang="ja-JP" sz="2000">
                <a:latin typeface="Arial Unicode MS" panose="020B0604020202020204" pitchFamily="34" charset="-128"/>
              </a:rPr>
              <a:t> or </a:t>
            </a:r>
            <a:r>
              <a:rPr lang="ja-JP" altLang="en-US" sz="2000">
                <a:latin typeface="Arial Unicode MS" panose="020B0604020202020204" pitchFamily="34" charset="-128"/>
              </a:rPr>
              <a:t>“</a:t>
            </a:r>
            <a:r>
              <a:rPr lang="en-US" altLang="ja-JP" sz="2000">
                <a:latin typeface="Arial Unicode MS" panose="020B0604020202020204" pitchFamily="34" charset="-128"/>
              </a:rPr>
              <a:t>1-1</a:t>
            </a:r>
            <a:r>
              <a:rPr lang="ja-JP" altLang="en-US" sz="2000">
                <a:latin typeface="Arial Unicode MS" panose="020B0604020202020204" pitchFamily="34" charset="-128"/>
              </a:rPr>
              <a:t>”</a:t>
            </a:r>
            <a:endParaRPr lang="en-US" altLang="ja-JP" sz="2000">
              <a:latin typeface="Arial Unicode MS" panose="020B060402020202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xy(</a:t>
            </a: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f(x) = f(y) </a:t>
            </a: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x = y)</a:t>
            </a:r>
            <a:endParaRPr lang="en-US" altLang="en-US" sz="1800" baseline="-25000"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For f : A </a:t>
            </a:r>
            <a:r>
              <a:rPr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</a:rPr>
              <a:t>→</a:t>
            </a: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 B, the elements in B are </a:t>
            </a:r>
            <a:r>
              <a:rPr lang="ja-JP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en-US" altLang="ja-JP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hit</a:t>
            </a:r>
            <a:r>
              <a:rPr lang="ja-JP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en-US" altLang="ja-JP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 at most once</a:t>
            </a:r>
            <a:endParaRPr lang="en-US" altLang="en-US" sz="1800">
              <a:latin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66775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 Unicode MS" panose="020B0604020202020204" pitchFamily="34" charset="-128"/>
              </a:rPr>
              <a:t>Injection, one-to-one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133725" y="223361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127375" y="25812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127375" y="3403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2668588" y="2135188"/>
            <a:ext cx="1271587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401763" y="22669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1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401763" y="2846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412875" y="3436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914400" y="2187575"/>
            <a:ext cx="1271588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1706563" y="2451100"/>
            <a:ext cx="142875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1706563" y="3057525"/>
            <a:ext cx="1439862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3133725" y="3065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81000" y="1828800"/>
            <a:ext cx="1281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Injective</a:t>
            </a: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V="1">
            <a:off x="1733550" y="3311525"/>
            <a:ext cx="1412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7705725" y="22606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7699375" y="2608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7699375" y="34305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7240588" y="2162175"/>
            <a:ext cx="1271587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5973763" y="2293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1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5973763" y="2873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5984875" y="34639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5486400" y="2214563"/>
            <a:ext cx="1271588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flipV="1">
            <a:off x="6278563" y="2478088"/>
            <a:ext cx="1428750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 flipV="1">
            <a:off x="6278563" y="2827338"/>
            <a:ext cx="14224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7705725" y="30924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4953000" y="18288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NOT Injective</a:t>
            </a:r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flipV="1">
            <a:off x="6305550" y="2873375"/>
            <a:ext cx="1439863" cy="785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 flipV="1">
            <a:off x="5443538" y="4459288"/>
            <a:ext cx="7937" cy="189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5284788" y="6232525"/>
            <a:ext cx="274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4" name="Freeform 32"/>
          <p:cNvSpPr>
            <a:spLocks/>
          </p:cNvSpPr>
          <p:nvPr/>
        </p:nvSpPr>
        <p:spPr bwMode="auto">
          <a:xfrm>
            <a:off x="5318125" y="5108575"/>
            <a:ext cx="2895600" cy="595313"/>
          </a:xfrm>
          <a:custGeom>
            <a:avLst/>
            <a:gdLst>
              <a:gd name="T0" fmla="*/ 0 w 1824"/>
              <a:gd name="T1" fmla="*/ 2147483646 h 375"/>
              <a:gd name="T2" fmla="*/ 2147483646 w 1824"/>
              <a:gd name="T3" fmla="*/ 2147483646 h 375"/>
              <a:gd name="T4" fmla="*/ 2147483646 w 1824"/>
              <a:gd name="T5" fmla="*/ 2147483646 h 375"/>
              <a:gd name="T6" fmla="*/ 0 60000 65536"/>
              <a:gd name="T7" fmla="*/ 0 60000 65536"/>
              <a:gd name="T8" fmla="*/ 0 60000 65536"/>
              <a:gd name="T9" fmla="*/ 0 w 1824"/>
              <a:gd name="T10" fmla="*/ 0 h 375"/>
              <a:gd name="T11" fmla="*/ 1824 w 1824"/>
              <a:gd name="T12" fmla="*/ 375 h 3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375">
                <a:moveTo>
                  <a:pt x="0" y="375"/>
                </a:moveTo>
                <a:cubicBezTo>
                  <a:pt x="122" y="312"/>
                  <a:pt x="436" y="4"/>
                  <a:pt x="740" y="2"/>
                </a:cubicBezTo>
                <a:cubicBezTo>
                  <a:pt x="1044" y="0"/>
                  <a:pt x="1598" y="289"/>
                  <a:pt x="1824" y="3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8121650" y="6048375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5334000" y="4030663"/>
            <a:ext cx="338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 flipV="1">
            <a:off x="960438" y="4495800"/>
            <a:ext cx="7937" cy="194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750888" y="6269038"/>
            <a:ext cx="279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Freeform 37"/>
          <p:cNvSpPr>
            <a:spLocks/>
          </p:cNvSpPr>
          <p:nvPr/>
        </p:nvSpPr>
        <p:spPr bwMode="auto">
          <a:xfrm>
            <a:off x="576263" y="4387850"/>
            <a:ext cx="3076575" cy="1520825"/>
          </a:xfrm>
          <a:custGeom>
            <a:avLst/>
            <a:gdLst>
              <a:gd name="T0" fmla="*/ 0 w 1727"/>
              <a:gd name="T1" fmla="*/ 2147483646 h 880"/>
              <a:gd name="T2" fmla="*/ 2147483646 w 1727"/>
              <a:gd name="T3" fmla="*/ 2147483646 h 880"/>
              <a:gd name="T4" fmla="*/ 2147483646 w 1727"/>
              <a:gd name="T5" fmla="*/ 0 h 880"/>
              <a:gd name="T6" fmla="*/ 0 60000 65536"/>
              <a:gd name="T7" fmla="*/ 0 60000 65536"/>
              <a:gd name="T8" fmla="*/ 0 60000 65536"/>
              <a:gd name="T9" fmla="*/ 0 w 1727"/>
              <a:gd name="T10" fmla="*/ 0 h 880"/>
              <a:gd name="T11" fmla="*/ 1727 w 1727"/>
              <a:gd name="T12" fmla="*/ 880 h 8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7" h="880">
                <a:moveTo>
                  <a:pt x="0" y="879"/>
                </a:moveTo>
                <a:cubicBezTo>
                  <a:pt x="236" y="855"/>
                  <a:pt x="1128" y="880"/>
                  <a:pt x="1416" y="734"/>
                </a:cubicBezTo>
                <a:cubicBezTo>
                  <a:pt x="1704" y="588"/>
                  <a:pt x="1662" y="153"/>
                  <a:pt x="172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3638550" y="6084888"/>
            <a:ext cx="338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850900" y="4067175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a domain </a:t>
            </a:r>
            <a:r>
              <a:rPr lang="en-US" altLang="en-US" i="1" dirty="0"/>
              <a:t>A={1,2,3,4,5}</a:t>
            </a:r>
            <a:r>
              <a:rPr lang="en-US" altLang="en-US" dirty="0"/>
              <a:t> and codomain </a:t>
            </a:r>
            <a:r>
              <a:rPr lang="en-US" altLang="en-US" i="1" dirty="0"/>
              <a:t>B={</a:t>
            </a:r>
            <a:r>
              <a:rPr lang="en-US" altLang="en-US" i="1" dirty="0" err="1"/>
              <a:t>a,b,c,d</a:t>
            </a:r>
            <a:r>
              <a:rPr lang="en-US" altLang="en-US" i="1" dirty="0"/>
              <a:t>}</a:t>
            </a:r>
            <a:r>
              <a:rPr lang="en-US" altLang="en-US" dirty="0"/>
              <a:t>, is it possible to create a function,  </a:t>
            </a:r>
            <a:r>
              <a:rPr lang="en-US" altLang="en-US" i="1" dirty="0"/>
              <a:t>f : A </a:t>
            </a:r>
            <a:r>
              <a:rPr lang="en-US" altLang="en-US" i="1" dirty="0">
                <a:cs typeface="Times New Roman" panose="02020603050405020304" pitchFamily="18" charset="0"/>
              </a:rPr>
              <a:t>→</a:t>
            </a:r>
            <a:r>
              <a:rPr lang="en-US" altLang="en-US" i="1" dirty="0"/>
              <a:t> B</a:t>
            </a:r>
            <a:r>
              <a:rPr lang="en-US" altLang="en-US" dirty="0"/>
              <a:t>, that is injective?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a domain </a:t>
            </a:r>
            <a:r>
              <a:rPr lang="en-US" altLang="en-US" i="1" dirty="0"/>
              <a:t>A={1,2,3,4,5}</a:t>
            </a:r>
            <a:r>
              <a:rPr lang="en-US" altLang="en-US" dirty="0"/>
              <a:t> and codomain </a:t>
            </a:r>
            <a:r>
              <a:rPr lang="en-US" altLang="en-US" i="1" dirty="0"/>
              <a:t>B={</a:t>
            </a:r>
            <a:r>
              <a:rPr lang="en-US" altLang="en-US" i="1" dirty="0" err="1"/>
              <a:t>a,b,c,d</a:t>
            </a:r>
            <a:r>
              <a:rPr lang="en-US" altLang="en-US" i="1" dirty="0"/>
              <a:t>}</a:t>
            </a:r>
            <a:r>
              <a:rPr lang="en-US" altLang="en-US" dirty="0"/>
              <a:t>, is it possible to create a function,  </a:t>
            </a:r>
            <a:r>
              <a:rPr lang="en-US" altLang="en-US" i="1" dirty="0"/>
              <a:t>f : A </a:t>
            </a:r>
            <a:r>
              <a:rPr lang="en-US" altLang="en-US" i="1" dirty="0">
                <a:cs typeface="Times New Roman" panose="02020603050405020304" pitchFamily="18" charset="0"/>
              </a:rPr>
              <a:t>→</a:t>
            </a:r>
            <a:r>
              <a:rPr lang="en-US" altLang="en-US" i="1" dirty="0"/>
              <a:t> B</a:t>
            </a:r>
            <a:r>
              <a:rPr lang="en-US" altLang="en-US" dirty="0"/>
              <a:t>, that is injective?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No, because there are more elements in the domain than the codomain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We could create an injective function for     </a:t>
            </a:r>
            <a:r>
              <a:rPr lang="en-US" altLang="en-US" i="1" dirty="0">
                <a:solidFill>
                  <a:srgbClr val="00B050"/>
                </a:solidFill>
              </a:rPr>
              <a:t>f : B </a:t>
            </a:r>
            <a:r>
              <a:rPr lang="en-US" altLang="en-US" i="1" dirty="0">
                <a:solidFill>
                  <a:srgbClr val="00B050"/>
                </a:solidFill>
                <a:cs typeface="Times New Roman" panose="02020603050405020304" pitchFamily="18" charset="0"/>
              </a:rPr>
              <a:t>→</a:t>
            </a:r>
            <a:r>
              <a:rPr lang="en-US" altLang="en-US" i="1" dirty="0">
                <a:solidFill>
                  <a:srgbClr val="00B050"/>
                </a:solidFill>
              </a:rPr>
              <a:t> A</a:t>
            </a:r>
            <a:endParaRPr lang="en-US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15430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Surjection: </a:t>
            </a:r>
            <a:r>
              <a:rPr lang="ja-JP" altLang="en-US" sz="2000">
                <a:latin typeface="Arial Unicode MS" panose="020B0604020202020204" pitchFamily="34" charset="-128"/>
              </a:rPr>
              <a:t>“</a:t>
            </a:r>
            <a:r>
              <a:rPr lang="en-US" altLang="ja-JP" sz="2000">
                <a:latin typeface="Arial Unicode MS" panose="020B0604020202020204" pitchFamily="34" charset="-128"/>
              </a:rPr>
              <a:t>onto</a:t>
            </a:r>
            <a:r>
              <a:rPr lang="ja-JP" altLang="en-US" sz="2000">
                <a:latin typeface="Arial Unicode MS" panose="020B0604020202020204" pitchFamily="34" charset="-128"/>
              </a:rPr>
              <a:t>”</a:t>
            </a:r>
            <a:endParaRPr lang="en-US" altLang="ja-JP" sz="2000">
              <a:latin typeface="Arial Unicode MS" panose="020B060402020202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yx(y = </a:t>
            </a: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f(x))</a:t>
            </a:r>
            <a:endParaRPr lang="en-US" altLang="en-US" sz="1800" baseline="-25000"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For f : A </a:t>
            </a:r>
            <a:r>
              <a:rPr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</a:rPr>
              <a:t>→</a:t>
            </a: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 B, the elements in B are all </a:t>
            </a:r>
            <a:r>
              <a:rPr lang="ja-JP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en-US" altLang="ja-JP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hit</a:t>
            </a:r>
            <a:r>
              <a:rPr lang="ja-JP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en-US" altLang="ja-JP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 at least once</a:t>
            </a:r>
            <a:endParaRPr lang="en-US" altLang="en-US" sz="1800">
              <a:latin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66775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 Unicode MS" panose="020B0604020202020204" pitchFamily="34" charset="-128"/>
              </a:rPr>
              <a:t>Surjection-- onto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358900" y="2368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352550" y="27162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352550" y="35385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2668588" y="2162175"/>
            <a:ext cx="1271587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135313" y="22860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135313" y="2865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146425" y="34559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914400" y="2214563"/>
            <a:ext cx="1271588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1670050" y="2497138"/>
            <a:ext cx="1446213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633538" y="2940050"/>
            <a:ext cx="1528762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1358900" y="3200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381000" y="1828800"/>
            <a:ext cx="1281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Surjective</a:t>
            </a: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V="1">
            <a:off x="1652588" y="3086100"/>
            <a:ext cx="145891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4876800" y="1828800"/>
            <a:ext cx="1954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NOT Surjective</a:t>
            </a: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1133475" y="4525963"/>
            <a:ext cx="15875" cy="192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973138" y="6299200"/>
            <a:ext cx="2749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Freeform 20"/>
          <p:cNvSpPr>
            <a:spLocks/>
          </p:cNvSpPr>
          <p:nvPr/>
        </p:nvSpPr>
        <p:spPr bwMode="auto">
          <a:xfrm>
            <a:off x="984250" y="4657725"/>
            <a:ext cx="2268538" cy="1236663"/>
          </a:xfrm>
          <a:custGeom>
            <a:avLst/>
            <a:gdLst>
              <a:gd name="T0" fmla="*/ 0 w 1429"/>
              <a:gd name="T1" fmla="*/ 2147483646 h 779"/>
              <a:gd name="T2" fmla="*/ 2147483646 w 1429"/>
              <a:gd name="T3" fmla="*/ 2147483646 h 779"/>
              <a:gd name="T4" fmla="*/ 2147483646 w 1429"/>
              <a:gd name="T5" fmla="*/ 2147483646 h 779"/>
              <a:gd name="T6" fmla="*/ 2147483646 w 1429"/>
              <a:gd name="T7" fmla="*/ 0 h 779"/>
              <a:gd name="T8" fmla="*/ 0 60000 65536"/>
              <a:gd name="T9" fmla="*/ 0 60000 65536"/>
              <a:gd name="T10" fmla="*/ 0 60000 65536"/>
              <a:gd name="T11" fmla="*/ 0 60000 65536"/>
              <a:gd name="T12" fmla="*/ 0 w 1429"/>
              <a:gd name="T13" fmla="*/ 0 h 779"/>
              <a:gd name="T14" fmla="*/ 1429 w 1429"/>
              <a:gd name="T15" fmla="*/ 779 h 7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9" h="779">
                <a:moveTo>
                  <a:pt x="0" y="779"/>
                </a:moveTo>
                <a:cubicBezTo>
                  <a:pt x="58" y="743"/>
                  <a:pt x="164" y="607"/>
                  <a:pt x="348" y="560"/>
                </a:cubicBezTo>
                <a:cubicBezTo>
                  <a:pt x="532" y="513"/>
                  <a:pt x="923" y="591"/>
                  <a:pt x="1103" y="498"/>
                </a:cubicBezTo>
                <a:cubicBezTo>
                  <a:pt x="1283" y="405"/>
                  <a:pt x="1361" y="104"/>
                  <a:pt x="142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3819525" y="6115050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1031875" y="4125913"/>
            <a:ext cx="338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5451475" y="4486275"/>
            <a:ext cx="0" cy="193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5292725" y="6259513"/>
            <a:ext cx="273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Freeform 25"/>
          <p:cNvSpPr>
            <a:spLocks/>
          </p:cNvSpPr>
          <p:nvPr/>
        </p:nvSpPr>
        <p:spPr bwMode="auto">
          <a:xfrm>
            <a:off x="5318125" y="4335463"/>
            <a:ext cx="2741613" cy="1397000"/>
          </a:xfrm>
          <a:custGeom>
            <a:avLst/>
            <a:gdLst>
              <a:gd name="T0" fmla="*/ 0 w 1727"/>
              <a:gd name="T1" fmla="*/ 2147483646 h 880"/>
              <a:gd name="T2" fmla="*/ 2147483646 w 1727"/>
              <a:gd name="T3" fmla="*/ 2147483646 h 880"/>
              <a:gd name="T4" fmla="*/ 2147483646 w 1727"/>
              <a:gd name="T5" fmla="*/ 0 h 880"/>
              <a:gd name="T6" fmla="*/ 0 60000 65536"/>
              <a:gd name="T7" fmla="*/ 0 60000 65536"/>
              <a:gd name="T8" fmla="*/ 0 60000 65536"/>
              <a:gd name="T9" fmla="*/ 0 w 1727"/>
              <a:gd name="T10" fmla="*/ 0 h 880"/>
              <a:gd name="T11" fmla="*/ 1727 w 1727"/>
              <a:gd name="T12" fmla="*/ 880 h 8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7" h="880">
                <a:moveTo>
                  <a:pt x="0" y="879"/>
                </a:moveTo>
                <a:cubicBezTo>
                  <a:pt x="236" y="855"/>
                  <a:pt x="1128" y="880"/>
                  <a:pt x="1416" y="734"/>
                </a:cubicBezTo>
                <a:cubicBezTo>
                  <a:pt x="1704" y="588"/>
                  <a:pt x="1662" y="153"/>
                  <a:pt x="172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8121650" y="6075363"/>
            <a:ext cx="338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5334000" y="4057650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 flipV="1">
            <a:off x="1635125" y="3705225"/>
            <a:ext cx="1520825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6100763" y="2368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094413" y="27162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6094413" y="35385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42016" name="Oval 32"/>
          <p:cNvSpPr>
            <a:spLocks noChangeArrowheads="1"/>
          </p:cNvSpPr>
          <p:nvPr/>
        </p:nvSpPr>
        <p:spPr bwMode="auto">
          <a:xfrm>
            <a:off x="7410450" y="2162175"/>
            <a:ext cx="1271588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7877175" y="22860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7877175" y="2865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7888288" y="34559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42020" name="Oval 36"/>
          <p:cNvSpPr>
            <a:spLocks noChangeArrowheads="1"/>
          </p:cNvSpPr>
          <p:nvPr/>
        </p:nvSpPr>
        <p:spPr bwMode="auto">
          <a:xfrm>
            <a:off x="5656263" y="2214563"/>
            <a:ext cx="1271587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 flipV="1">
            <a:off x="6411913" y="2497138"/>
            <a:ext cx="1446212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 flipV="1">
            <a:off x="6375400" y="2574925"/>
            <a:ext cx="1482725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6100763" y="3200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 flipV="1">
            <a:off x="6394450" y="3086100"/>
            <a:ext cx="14589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 flipV="1">
            <a:off x="6376988" y="3149600"/>
            <a:ext cx="1476375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5110163" y="5770563"/>
            <a:ext cx="33702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Text Box 44"/>
          <p:cNvSpPr txBox="1">
            <a:spLocks noChangeArrowheads="1"/>
          </p:cNvSpPr>
          <p:nvPr/>
        </p:nvSpPr>
        <p:spPr bwMode="auto">
          <a:xfrm>
            <a:off x="4876800" y="5576888"/>
            <a:ext cx="5127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400"/>
              <a:t>{</a:t>
            </a:r>
          </a:p>
        </p:txBody>
      </p:sp>
      <p:sp>
        <p:nvSpPr>
          <p:cNvPr id="42028" name="Text Box 45"/>
          <p:cNvSpPr txBox="1">
            <a:spLocks noChangeArrowheads="1"/>
          </p:cNvSpPr>
          <p:nvPr/>
        </p:nvSpPr>
        <p:spPr bwMode="auto">
          <a:xfrm>
            <a:off x="4495800" y="5715000"/>
            <a:ext cx="777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not </a:t>
            </a:r>
            <a:r>
              <a:rPr lang="ja-JP" altLang="en-US" sz="1800"/>
              <a:t>“</a:t>
            </a:r>
            <a:r>
              <a:rPr lang="en-US" altLang="ja-JP" sz="1800"/>
              <a:t>hit</a:t>
            </a:r>
            <a:r>
              <a:rPr lang="ja-JP" altLang="en-US" sz="1800"/>
              <a:t>”</a:t>
            </a:r>
            <a:endParaRPr lang="en-US" alt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Given a domain </a:t>
            </a:r>
            <a:r>
              <a:rPr lang="en-US" altLang="en-US" i="1"/>
              <a:t>A={1,2,3,4,5}</a:t>
            </a:r>
            <a:r>
              <a:rPr lang="en-US" altLang="en-US"/>
              <a:t> and codomain </a:t>
            </a:r>
            <a:r>
              <a:rPr lang="en-US" altLang="en-US" i="1"/>
              <a:t>B={a,b,c,d}</a:t>
            </a:r>
            <a:r>
              <a:rPr lang="en-US" altLang="en-US"/>
              <a:t>, create a function,     </a:t>
            </a:r>
            <a:r>
              <a:rPr lang="en-US" altLang="en-US" i="1"/>
              <a:t>f : A </a:t>
            </a:r>
            <a:r>
              <a:rPr lang="en-US" altLang="en-US" i="1">
                <a:cs typeface="Times New Roman" panose="02020603050405020304" pitchFamily="18" charset="0"/>
              </a:rPr>
              <a:t>→</a:t>
            </a:r>
            <a:r>
              <a:rPr lang="en-US" altLang="en-US" i="1"/>
              <a:t> B</a:t>
            </a:r>
            <a:r>
              <a:rPr lang="en-US" altLang="en-US"/>
              <a:t>, that is surjective (all elements in </a:t>
            </a:r>
            <a:r>
              <a:rPr lang="en-US" altLang="en-US" i="1"/>
              <a:t>B</a:t>
            </a:r>
            <a:r>
              <a:rPr lang="en-US" altLang="en-US"/>
              <a:t> are hit at least once)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Given a domain </a:t>
            </a:r>
            <a:r>
              <a:rPr lang="en-US" altLang="en-US" i="1"/>
              <a:t>A={1,2,3,4,5}</a:t>
            </a:r>
            <a:r>
              <a:rPr lang="en-US" altLang="en-US"/>
              <a:t> and codomain </a:t>
            </a:r>
            <a:r>
              <a:rPr lang="en-US" altLang="en-US" i="1"/>
              <a:t>B={a,b,c,d}</a:t>
            </a:r>
            <a:r>
              <a:rPr lang="en-US" altLang="en-US"/>
              <a:t>, create a function,     </a:t>
            </a:r>
            <a:r>
              <a:rPr lang="en-US" altLang="en-US" i="1"/>
              <a:t>f : A </a:t>
            </a:r>
            <a:r>
              <a:rPr lang="en-US" altLang="en-US" i="1">
                <a:cs typeface="Times New Roman" panose="02020603050405020304" pitchFamily="18" charset="0"/>
              </a:rPr>
              <a:t>→</a:t>
            </a:r>
            <a:r>
              <a:rPr lang="en-US" altLang="en-US" i="1"/>
              <a:t> B</a:t>
            </a:r>
            <a:r>
              <a:rPr lang="en-US" altLang="en-US"/>
              <a:t>, that is surjective (all elements in </a:t>
            </a:r>
            <a:r>
              <a:rPr lang="en-US" altLang="en-US" i="1"/>
              <a:t>B</a:t>
            </a:r>
            <a:r>
              <a:rPr lang="en-US" altLang="en-US"/>
              <a:t> are hit at least once)</a:t>
            </a:r>
          </a:p>
          <a:p>
            <a:r>
              <a:rPr lang="en-US" altLang="en-US">
                <a:solidFill>
                  <a:srgbClr val="00B050"/>
                </a:solidFill>
              </a:rPr>
              <a:t>There are many possible answers</a:t>
            </a:r>
          </a:p>
          <a:p>
            <a:r>
              <a:rPr lang="en-US" altLang="en-US">
                <a:solidFill>
                  <a:srgbClr val="00B050"/>
                </a:solidFill>
              </a:rPr>
              <a:t>Here is one: {(1,d), (2,c), (3,b), (4,a), (5,d)}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597900" cy="15430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Bijection: </a:t>
            </a:r>
            <a:r>
              <a:rPr lang="ja-JP" altLang="en-US" sz="2000">
                <a:latin typeface="Arial Unicode MS" panose="020B0604020202020204" pitchFamily="34" charset="-128"/>
              </a:rPr>
              <a:t>“</a:t>
            </a:r>
            <a:r>
              <a:rPr lang="en-US" altLang="ja-JP" sz="2000">
                <a:latin typeface="Arial Unicode MS" panose="020B0604020202020204" pitchFamily="34" charset="-128"/>
              </a:rPr>
              <a:t>one-to-one and onto</a:t>
            </a:r>
            <a:r>
              <a:rPr lang="ja-JP" altLang="en-US" sz="2000">
                <a:latin typeface="Arial Unicode MS" panose="020B0604020202020204" pitchFamily="34" charset="-128"/>
              </a:rPr>
              <a:t>”</a:t>
            </a:r>
            <a:r>
              <a:rPr lang="en-US" altLang="ja-JP" sz="2000">
                <a:latin typeface="Arial Unicode MS" panose="020B0604020202020204" pitchFamily="34" charset="-128"/>
              </a:rPr>
              <a:t> or </a:t>
            </a:r>
            <a:r>
              <a:rPr lang="ja-JP" altLang="en-US" sz="2000">
                <a:latin typeface="Arial Unicode MS" panose="020B0604020202020204" pitchFamily="34" charset="-128"/>
              </a:rPr>
              <a:t>“</a:t>
            </a:r>
            <a:r>
              <a:rPr lang="en-US" altLang="ja-JP" sz="2000">
                <a:latin typeface="Arial Unicode MS" panose="020B0604020202020204" pitchFamily="34" charset="-128"/>
              </a:rPr>
              <a:t>1-1 correspondence</a:t>
            </a:r>
            <a:r>
              <a:rPr lang="ja-JP" altLang="en-US" sz="2000">
                <a:latin typeface="Arial Unicode MS" panose="020B0604020202020204" pitchFamily="34" charset="-128"/>
              </a:rPr>
              <a:t>”</a:t>
            </a:r>
            <a:endParaRPr lang="en-US" altLang="ja-JP" sz="2000">
              <a:latin typeface="Arial Unicode MS" panose="020B060402020202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xy(</a:t>
            </a: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f(x) = f(y) </a:t>
            </a: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x = y) </a:t>
            </a: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 yx(y = </a:t>
            </a: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f(x))</a:t>
            </a:r>
            <a:endParaRPr lang="en-US" altLang="en-US" sz="1800" baseline="-25000">
              <a:latin typeface="Arial Unicode MS" panose="020B0604020202020204" pitchFamily="34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For f : A </a:t>
            </a:r>
            <a:r>
              <a:rPr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</a:rPr>
              <a:t>→</a:t>
            </a:r>
            <a:r>
              <a:rPr lang="en-US" altLang="en-US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 B, every B element is </a:t>
            </a:r>
            <a:r>
              <a:rPr lang="ja-JP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en-US" altLang="ja-JP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hit</a:t>
            </a:r>
            <a:r>
              <a:rPr lang="ja-JP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en-US" altLang="ja-JP" sz="1800">
                <a:latin typeface="Arial Unicode MS" panose="020B0604020202020204" pitchFamily="34" charset="-128"/>
                <a:cs typeface="Times New Roman" panose="02020603050405020304" pitchFamily="18" charset="0"/>
              </a:rPr>
              <a:t> once and only once</a:t>
            </a:r>
            <a:endParaRPr lang="en-US" altLang="en-US" sz="1800">
              <a:latin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66775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 Unicode MS" panose="020B0604020202020204" pitchFamily="34" charset="-128"/>
              </a:rPr>
              <a:t>Bijection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358900" y="24447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352550" y="2792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668588" y="2238375"/>
            <a:ext cx="1271587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135313" y="23622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135313" y="294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146425" y="35321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914400" y="2290763"/>
            <a:ext cx="1271588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1670050" y="2573338"/>
            <a:ext cx="1446213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1633538" y="3016250"/>
            <a:ext cx="1528762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358900" y="3276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381000" y="1905000"/>
            <a:ext cx="1281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Bijective</a:t>
            </a: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V="1">
            <a:off x="1652588" y="3162300"/>
            <a:ext cx="145891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4267200" y="1905000"/>
            <a:ext cx="1954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NOT Bijective</a:t>
            </a: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flipV="1">
            <a:off x="1141413" y="4602163"/>
            <a:ext cx="7937" cy="190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982663" y="6375400"/>
            <a:ext cx="274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Freeform 19"/>
          <p:cNvSpPr>
            <a:spLocks/>
          </p:cNvSpPr>
          <p:nvPr/>
        </p:nvSpPr>
        <p:spPr bwMode="auto">
          <a:xfrm>
            <a:off x="984250" y="4733925"/>
            <a:ext cx="2268538" cy="1236663"/>
          </a:xfrm>
          <a:custGeom>
            <a:avLst/>
            <a:gdLst>
              <a:gd name="T0" fmla="*/ 0 w 1429"/>
              <a:gd name="T1" fmla="*/ 2147483646 h 779"/>
              <a:gd name="T2" fmla="*/ 2147483646 w 1429"/>
              <a:gd name="T3" fmla="*/ 2147483646 h 779"/>
              <a:gd name="T4" fmla="*/ 2147483646 w 1429"/>
              <a:gd name="T5" fmla="*/ 2147483646 h 779"/>
              <a:gd name="T6" fmla="*/ 2147483646 w 1429"/>
              <a:gd name="T7" fmla="*/ 0 h 779"/>
              <a:gd name="T8" fmla="*/ 0 60000 65536"/>
              <a:gd name="T9" fmla="*/ 0 60000 65536"/>
              <a:gd name="T10" fmla="*/ 0 60000 65536"/>
              <a:gd name="T11" fmla="*/ 0 60000 65536"/>
              <a:gd name="T12" fmla="*/ 0 w 1429"/>
              <a:gd name="T13" fmla="*/ 0 h 779"/>
              <a:gd name="T14" fmla="*/ 1429 w 1429"/>
              <a:gd name="T15" fmla="*/ 779 h 7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9" h="779">
                <a:moveTo>
                  <a:pt x="0" y="779"/>
                </a:moveTo>
                <a:cubicBezTo>
                  <a:pt x="58" y="743"/>
                  <a:pt x="157" y="652"/>
                  <a:pt x="348" y="560"/>
                </a:cubicBezTo>
                <a:cubicBezTo>
                  <a:pt x="539" y="468"/>
                  <a:pt x="964" y="320"/>
                  <a:pt x="1144" y="227"/>
                </a:cubicBezTo>
                <a:cubicBezTo>
                  <a:pt x="1324" y="134"/>
                  <a:pt x="1370" y="47"/>
                  <a:pt x="142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3819525" y="6191250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1031875" y="4202113"/>
            <a:ext cx="338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 flipV="1">
            <a:off x="5451475" y="4562475"/>
            <a:ext cx="1588" cy="192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5249863" y="6335713"/>
            <a:ext cx="277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Freeform 24"/>
          <p:cNvSpPr>
            <a:spLocks/>
          </p:cNvSpPr>
          <p:nvPr/>
        </p:nvSpPr>
        <p:spPr bwMode="auto">
          <a:xfrm>
            <a:off x="5318125" y="5105400"/>
            <a:ext cx="1387475" cy="703263"/>
          </a:xfrm>
          <a:custGeom>
            <a:avLst/>
            <a:gdLst>
              <a:gd name="T0" fmla="*/ 0 w 1727"/>
              <a:gd name="T1" fmla="*/ 2147483646 h 880"/>
              <a:gd name="T2" fmla="*/ 2147483646 w 1727"/>
              <a:gd name="T3" fmla="*/ 2147483646 h 880"/>
              <a:gd name="T4" fmla="*/ 2147483646 w 1727"/>
              <a:gd name="T5" fmla="*/ 0 h 880"/>
              <a:gd name="T6" fmla="*/ 0 60000 65536"/>
              <a:gd name="T7" fmla="*/ 0 60000 65536"/>
              <a:gd name="T8" fmla="*/ 0 60000 65536"/>
              <a:gd name="T9" fmla="*/ 0 w 1727"/>
              <a:gd name="T10" fmla="*/ 0 h 880"/>
              <a:gd name="T11" fmla="*/ 1727 w 1727"/>
              <a:gd name="T12" fmla="*/ 880 h 8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7" h="880">
                <a:moveTo>
                  <a:pt x="0" y="879"/>
                </a:moveTo>
                <a:cubicBezTo>
                  <a:pt x="236" y="855"/>
                  <a:pt x="1128" y="880"/>
                  <a:pt x="1416" y="734"/>
                </a:cubicBezTo>
                <a:cubicBezTo>
                  <a:pt x="1704" y="588"/>
                  <a:pt x="1662" y="153"/>
                  <a:pt x="172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8121650" y="6151563"/>
            <a:ext cx="338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5334000" y="4133850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5443538" y="24447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5437188" y="2792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5437188" y="3614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6753225" y="2238375"/>
            <a:ext cx="1271588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7219950" y="23622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7219950" y="294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7231063" y="35321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45090" name="Oval 34"/>
          <p:cNvSpPr>
            <a:spLocks noChangeArrowheads="1"/>
          </p:cNvSpPr>
          <p:nvPr/>
        </p:nvSpPr>
        <p:spPr bwMode="auto">
          <a:xfrm>
            <a:off x="4999038" y="2290763"/>
            <a:ext cx="1271587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 flipV="1">
            <a:off x="5754688" y="2573338"/>
            <a:ext cx="1446212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 flipV="1">
            <a:off x="5718175" y="2651125"/>
            <a:ext cx="1482725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5443538" y="3276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V="1">
            <a:off x="5737225" y="3162300"/>
            <a:ext cx="14589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 flipV="1">
            <a:off x="5719763" y="3225800"/>
            <a:ext cx="1476375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5110163" y="5846763"/>
            <a:ext cx="33702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7" name="Freeform 41"/>
          <p:cNvSpPr>
            <a:spLocks/>
          </p:cNvSpPr>
          <p:nvPr/>
        </p:nvSpPr>
        <p:spPr bwMode="auto">
          <a:xfrm>
            <a:off x="7593013" y="1584325"/>
            <a:ext cx="1322387" cy="2101850"/>
          </a:xfrm>
          <a:custGeom>
            <a:avLst/>
            <a:gdLst>
              <a:gd name="T0" fmla="*/ 2147483646 w 833"/>
              <a:gd name="T1" fmla="*/ 2147483646 h 1324"/>
              <a:gd name="T2" fmla="*/ 2147483646 w 833"/>
              <a:gd name="T3" fmla="*/ 2147483646 h 1324"/>
              <a:gd name="T4" fmla="*/ 2147483646 w 833"/>
              <a:gd name="T5" fmla="*/ 2147483646 h 1324"/>
              <a:gd name="T6" fmla="*/ 0 w 833"/>
              <a:gd name="T7" fmla="*/ 2147483646 h 1324"/>
              <a:gd name="T8" fmla="*/ 0 60000 65536"/>
              <a:gd name="T9" fmla="*/ 0 60000 65536"/>
              <a:gd name="T10" fmla="*/ 0 60000 65536"/>
              <a:gd name="T11" fmla="*/ 0 60000 65536"/>
              <a:gd name="T12" fmla="*/ 0 w 833"/>
              <a:gd name="T13" fmla="*/ 0 h 1324"/>
              <a:gd name="T14" fmla="*/ 833 w 833"/>
              <a:gd name="T15" fmla="*/ 1324 h 13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3" h="1324">
                <a:moveTo>
                  <a:pt x="571" y="36"/>
                </a:moveTo>
                <a:cubicBezTo>
                  <a:pt x="612" y="53"/>
                  <a:pt x="805" y="0"/>
                  <a:pt x="819" y="138"/>
                </a:cubicBezTo>
                <a:cubicBezTo>
                  <a:pt x="833" y="276"/>
                  <a:pt x="791" y="669"/>
                  <a:pt x="655" y="867"/>
                </a:cubicBezTo>
                <a:cubicBezTo>
                  <a:pt x="519" y="1065"/>
                  <a:pt x="136" y="1229"/>
                  <a:pt x="0" y="13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8" name="Text Box 42"/>
          <p:cNvSpPr txBox="1">
            <a:spLocks noChangeArrowheads="1"/>
          </p:cNvSpPr>
          <p:nvPr/>
        </p:nvSpPr>
        <p:spPr bwMode="auto">
          <a:xfrm>
            <a:off x="7029450" y="1398588"/>
            <a:ext cx="1703388" cy="712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NOT Surjective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NOT injective</a:t>
            </a:r>
          </a:p>
        </p:txBody>
      </p:sp>
      <p:sp>
        <p:nvSpPr>
          <p:cNvPr id="45099" name="Freeform 43"/>
          <p:cNvSpPr>
            <a:spLocks/>
          </p:cNvSpPr>
          <p:nvPr/>
        </p:nvSpPr>
        <p:spPr bwMode="auto">
          <a:xfrm>
            <a:off x="6454775" y="1955800"/>
            <a:ext cx="2311400" cy="1946275"/>
          </a:xfrm>
          <a:custGeom>
            <a:avLst/>
            <a:gdLst>
              <a:gd name="T0" fmla="*/ 2147483646 w 1456"/>
              <a:gd name="T1" fmla="*/ 0 h 1226"/>
              <a:gd name="T2" fmla="*/ 2147483646 w 1456"/>
              <a:gd name="T3" fmla="*/ 2147483646 h 1226"/>
              <a:gd name="T4" fmla="*/ 2147483646 w 1456"/>
              <a:gd name="T5" fmla="*/ 2147483646 h 1226"/>
              <a:gd name="T6" fmla="*/ 0 w 1456"/>
              <a:gd name="T7" fmla="*/ 2147483646 h 1226"/>
              <a:gd name="T8" fmla="*/ 0 60000 65536"/>
              <a:gd name="T9" fmla="*/ 0 60000 65536"/>
              <a:gd name="T10" fmla="*/ 0 60000 65536"/>
              <a:gd name="T11" fmla="*/ 0 60000 65536"/>
              <a:gd name="T12" fmla="*/ 0 w 1456"/>
              <a:gd name="T13" fmla="*/ 0 h 1226"/>
              <a:gd name="T14" fmla="*/ 1456 w 1456"/>
              <a:gd name="T15" fmla="*/ 1226 h 1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6" h="1226">
                <a:moveTo>
                  <a:pt x="1220" y="0"/>
                </a:moveTo>
                <a:cubicBezTo>
                  <a:pt x="1238" y="31"/>
                  <a:pt x="1456" y="6"/>
                  <a:pt x="1327" y="186"/>
                </a:cubicBezTo>
                <a:cubicBezTo>
                  <a:pt x="1198" y="366"/>
                  <a:pt x="667" y="932"/>
                  <a:pt x="446" y="1079"/>
                </a:cubicBezTo>
                <a:cubicBezTo>
                  <a:pt x="225" y="1226"/>
                  <a:pt x="93" y="1070"/>
                  <a:pt x="0" y="10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0" name="Freeform 44"/>
          <p:cNvSpPr>
            <a:spLocks/>
          </p:cNvSpPr>
          <p:nvPr/>
        </p:nvSpPr>
        <p:spPr bwMode="auto">
          <a:xfrm flipH="1">
            <a:off x="6934200" y="5105400"/>
            <a:ext cx="1371600" cy="703263"/>
          </a:xfrm>
          <a:custGeom>
            <a:avLst/>
            <a:gdLst>
              <a:gd name="T0" fmla="*/ 0 w 1727"/>
              <a:gd name="T1" fmla="*/ 2147483646 h 880"/>
              <a:gd name="T2" fmla="*/ 2147483646 w 1727"/>
              <a:gd name="T3" fmla="*/ 2147483646 h 880"/>
              <a:gd name="T4" fmla="*/ 2147483646 w 1727"/>
              <a:gd name="T5" fmla="*/ 0 h 880"/>
              <a:gd name="T6" fmla="*/ 0 60000 65536"/>
              <a:gd name="T7" fmla="*/ 0 60000 65536"/>
              <a:gd name="T8" fmla="*/ 0 60000 65536"/>
              <a:gd name="T9" fmla="*/ 0 w 1727"/>
              <a:gd name="T10" fmla="*/ 0 h 880"/>
              <a:gd name="T11" fmla="*/ 1727 w 1727"/>
              <a:gd name="T12" fmla="*/ 880 h 8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7" h="880">
                <a:moveTo>
                  <a:pt x="0" y="879"/>
                </a:moveTo>
                <a:cubicBezTo>
                  <a:pt x="236" y="855"/>
                  <a:pt x="1128" y="880"/>
                  <a:pt x="1416" y="734"/>
                </a:cubicBezTo>
                <a:cubicBezTo>
                  <a:pt x="1704" y="588"/>
                  <a:pt x="1662" y="153"/>
                  <a:pt x="172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1" name="Arc 45"/>
          <p:cNvSpPr>
            <a:spLocks/>
          </p:cNvSpPr>
          <p:nvPr/>
        </p:nvSpPr>
        <p:spPr bwMode="auto">
          <a:xfrm>
            <a:off x="6838950" y="4953000"/>
            <a:ext cx="95250" cy="152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2" name="Arc 46"/>
          <p:cNvSpPr>
            <a:spLocks/>
          </p:cNvSpPr>
          <p:nvPr/>
        </p:nvSpPr>
        <p:spPr bwMode="auto">
          <a:xfrm flipH="1">
            <a:off x="6694488" y="4945063"/>
            <a:ext cx="152400" cy="19367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674688" y="163513"/>
            <a:ext cx="7772400" cy="866775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 Unicode MS" panose="020B0604020202020204" pitchFamily="34" charset="-128"/>
              </a:rPr>
              <a:t>Function Notation</a:t>
            </a:r>
          </a:p>
        </p:txBody>
      </p:sp>
      <p:graphicFrame>
        <p:nvGraphicFramePr>
          <p:cNvPr id="76192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38037"/>
              </p:ext>
            </p:extLst>
          </p:nvPr>
        </p:nvGraphicFramePr>
        <p:xfrm>
          <a:off x="417513" y="1946950"/>
          <a:ext cx="8362950" cy="1506537"/>
        </p:xfrm>
        <a:graphic>
          <a:graphicData uri="http://schemas.openxmlformats.org/drawingml/2006/table">
            <a:tbl>
              <a:tblPr/>
              <a:tblGrid>
                <a:gridCol w="209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0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Notation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(x, y)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 f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f : x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→y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y = f(x)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Example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(2, </a:t>
                      </a:r>
                      <a:r>
                        <a:rPr kumimoji="0" lang="el-G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β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)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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f : 2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0" lang="el-GR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β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β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 = f(2)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24">
            <a:extLst>
              <a:ext uri="{FF2B5EF4-FFF2-40B4-BE49-F238E27FC236}">
                <a16:creationId xmlns:a16="http://schemas.microsoft.com/office/drawing/2014/main" id="{0AFD15F6-B545-47B7-0EA7-209B12C4584F}"/>
              </a:ext>
            </a:extLst>
          </p:cNvPr>
          <p:cNvGrpSpPr>
            <a:grpSpLocks/>
          </p:cNvGrpSpPr>
          <p:nvPr/>
        </p:nvGrpSpPr>
        <p:grpSpPr bwMode="auto">
          <a:xfrm>
            <a:off x="950913" y="4456808"/>
            <a:ext cx="1271587" cy="1862138"/>
            <a:chOff x="815" y="794"/>
            <a:chExt cx="801" cy="1173"/>
          </a:xfrm>
        </p:grpSpPr>
        <p:sp>
          <p:nvSpPr>
            <p:cNvPr id="3" name="Text Box 25">
              <a:extLst>
                <a:ext uri="{FF2B5EF4-FFF2-40B4-BE49-F238E27FC236}">
                  <a16:creationId xmlns:a16="http://schemas.microsoft.com/office/drawing/2014/main" id="{D581B052-70AE-499C-3C7B-1B4EEE3B5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84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4" name="Text Box 26">
              <a:extLst>
                <a:ext uri="{FF2B5EF4-FFF2-40B4-BE49-F238E27FC236}">
                  <a16:creationId xmlns:a16="http://schemas.microsoft.com/office/drawing/2014/main" id="{D92ECB59-93C0-3098-8ADB-56E1BDF77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5" name="Text Box 27">
              <a:extLst>
                <a:ext uri="{FF2B5EF4-FFF2-40B4-BE49-F238E27FC236}">
                  <a16:creationId xmlns:a16="http://schemas.microsoft.com/office/drawing/2014/main" id="{439FDFF5-FEE4-8FA3-7960-ED9BC1819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5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" name="Oval 28">
              <a:extLst>
                <a:ext uri="{FF2B5EF4-FFF2-40B4-BE49-F238E27FC236}">
                  <a16:creationId xmlns:a16="http://schemas.microsoft.com/office/drawing/2014/main" id="{9987FF3A-582A-33D0-33E9-CDAD2715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794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7" name="Group 29">
            <a:extLst>
              <a:ext uri="{FF2B5EF4-FFF2-40B4-BE49-F238E27FC236}">
                <a16:creationId xmlns:a16="http://schemas.microsoft.com/office/drawing/2014/main" id="{7E43B713-2C96-DE84-359B-60D7F9521041}"/>
              </a:ext>
            </a:extLst>
          </p:cNvPr>
          <p:cNvGrpSpPr>
            <a:grpSpLocks/>
          </p:cNvGrpSpPr>
          <p:nvPr/>
        </p:nvGrpSpPr>
        <p:grpSpPr bwMode="auto">
          <a:xfrm>
            <a:off x="3154363" y="4456808"/>
            <a:ext cx="1271587" cy="1862138"/>
            <a:chOff x="2203" y="862"/>
            <a:chExt cx="801" cy="1173"/>
          </a:xfrm>
        </p:grpSpPr>
        <p:sp>
          <p:nvSpPr>
            <p:cNvPr id="8" name="Text Box 30">
              <a:extLst>
                <a:ext uri="{FF2B5EF4-FFF2-40B4-BE49-F238E27FC236}">
                  <a16:creationId xmlns:a16="http://schemas.microsoft.com/office/drawing/2014/main" id="{92832E47-CEC1-AB1D-E994-AAD94BCE0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91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9" name="Text Box 31">
              <a:extLst>
                <a:ext uri="{FF2B5EF4-FFF2-40B4-BE49-F238E27FC236}">
                  <a16:creationId xmlns:a16="http://schemas.microsoft.com/office/drawing/2014/main" id="{67CD95C3-3CEB-2B7D-3427-364081B2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12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β</a:t>
              </a:r>
              <a:endParaRPr lang="en-US" altLang="en-US" sz="1800"/>
            </a:p>
          </p:txBody>
        </p:sp>
        <p:sp>
          <p:nvSpPr>
            <p:cNvPr id="10" name="Text Box 32">
              <a:extLst>
                <a:ext uri="{FF2B5EF4-FFF2-40B4-BE49-F238E27FC236}">
                  <a16:creationId xmlns:a16="http://schemas.microsoft.com/office/drawing/2014/main" id="{153796AF-5BCF-8C8E-D4EB-775C84F0A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649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γ</a:t>
              </a:r>
              <a:endParaRPr lang="en-US" altLang="en-US" sz="1800"/>
            </a:p>
          </p:txBody>
        </p:sp>
        <p:sp>
          <p:nvSpPr>
            <p:cNvPr id="11" name="Oval 33">
              <a:extLst>
                <a:ext uri="{FF2B5EF4-FFF2-40B4-BE49-F238E27FC236}">
                  <a16:creationId xmlns:a16="http://schemas.microsoft.com/office/drawing/2014/main" id="{B556FF5B-3B19-4BBF-B665-29743C750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862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2" name="Line 34">
            <a:extLst>
              <a:ext uri="{FF2B5EF4-FFF2-40B4-BE49-F238E27FC236}">
                <a16:creationId xmlns:a16="http://schemas.microsoft.com/office/drawing/2014/main" id="{62B9AE12-51D4-03EA-4340-1AFBFCAEB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8150" y="4734621"/>
            <a:ext cx="19192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6">
            <a:extLst>
              <a:ext uri="{FF2B5EF4-FFF2-40B4-BE49-F238E27FC236}">
                <a16:creationId xmlns:a16="http://schemas.microsoft.com/office/drawing/2014/main" id="{846A081C-1B59-65E0-FDAE-50E073702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9263" y="5326758"/>
            <a:ext cx="188595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37">
            <a:extLst>
              <a:ext uri="{FF2B5EF4-FFF2-40B4-BE49-F238E27FC236}">
                <a16:creationId xmlns:a16="http://schemas.microsoft.com/office/drawing/2014/main" id="{F137DD5A-AEEF-E302-1343-C828F50D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200177"/>
            <a:ext cx="40767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f = {(1, </a:t>
            </a:r>
            <a:r>
              <a:rPr lang="el-GR" altLang="en-US" sz="2400" dirty="0"/>
              <a:t>α</a:t>
            </a:r>
            <a:r>
              <a:rPr lang="en-US" altLang="en-US" sz="2400" dirty="0"/>
              <a:t>), (2, </a:t>
            </a:r>
            <a:r>
              <a:rPr lang="el-GR" altLang="en-US" sz="2400" dirty="0"/>
              <a:t>β</a:t>
            </a:r>
            <a:r>
              <a:rPr lang="en-US" altLang="en-US" sz="2400" dirty="0"/>
              <a:t>), (3, </a:t>
            </a:r>
            <a:r>
              <a:rPr lang="el-GR" altLang="en-US" sz="2400" dirty="0"/>
              <a:t>β</a:t>
            </a:r>
            <a:r>
              <a:rPr lang="en-US" altLang="en-US" sz="2400" dirty="0"/>
              <a:t>)}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Every element of {1,2,3} is mapped to a single value</a:t>
            </a:r>
          </a:p>
        </p:txBody>
      </p:sp>
      <p:sp>
        <p:nvSpPr>
          <p:cNvPr id="15" name="Line 38">
            <a:extLst>
              <a:ext uri="{FF2B5EF4-FFF2-40B4-BE49-F238E27FC236}">
                <a16:creationId xmlns:a16="http://schemas.microsoft.com/office/drawing/2014/main" id="{3B4640FD-3FCD-DE79-737A-1BD509C7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5938" y="5471221"/>
            <a:ext cx="181927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C98093-CC58-7F02-E1B7-3C98CD96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969863"/>
            <a:ext cx="3048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95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Given a domain </a:t>
            </a:r>
            <a:r>
              <a:rPr lang="en-US" altLang="en-US" i="1"/>
              <a:t>A={1,2,3,4}</a:t>
            </a:r>
            <a:r>
              <a:rPr lang="en-US" altLang="en-US"/>
              <a:t> and codomain </a:t>
            </a:r>
            <a:r>
              <a:rPr lang="en-US" altLang="en-US" i="1"/>
              <a:t>B={a,b,c,d}</a:t>
            </a:r>
            <a:r>
              <a:rPr lang="en-US" altLang="en-US"/>
              <a:t>, classify each function as an injection, surjection, bijection, or none.</a:t>
            </a:r>
          </a:p>
          <a:p>
            <a:pPr lvl="1"/>
            <a:r>
              <a:rPr lang="en-US" altLang="en-US" i="1"/>
              <a:t>F5 = {(1,b), (2,b), (3,a). (4,c)}</a:t>
            </a:r>
          </a:p>
          <a:p>
            <a:pPr lvl="1"/>
            <a:r>
              <a:rPr lang="en-US" altLang="en-US" i="1"/>
              <a:t>F6 = {(1,c), (2,b), (3,d), (4,a)}</a:t>
            </a:r>
          </a:p>
          <a:p>
            <a:pPr lvl="1"/>
            <a:r>
              <a:rPr lang="en-US" altLang="en-US" i="1"/>
              <a:t>F7 = {(1,a), (2,c), (3,a), (4,d)}</a:t>
            </a:r>
          </a:p>
          <a:p>
            <a:pPr lvl="1"/>
            <a:r>
              <a:rPr lang="en-US" altLang="en-US" i="1"/>
              <a:t>F8 = {(1,a), (2,b), (3,c)}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Given a domain </a:t>
            </a:r>
            <a:r>
              <a:rPr lang="en-US" altLang="en-US" i="1"/>
              <a:t>A={1,2,3,4}</a:t>
            </a:r>
            <a:r>
              <a:rPr lang="en-US" altLang="en-US"/>
              <a:t> and codomain </a:t>
            </a:r>
            <a:r>
              <a:rPr lang="en-US" altLang="en-US" i="1"/>
              <a:t>B={a,b,c,d}</a:t>
            </a:r>
            <a:r>
              <a:rPr lang="en-US" altLang="en-US"/>
              <a:t>, classify each function as an injection, surjection, bijection, or none.</a:t>
            </a:r>
          </a:p>
          <a:p>
            <a:pPr lvl="1"/>
            <a:r>
              <a:rPr lang="en-US" altLang="en-US" i="1"/>
              <a:t>F5 = {(1,b), (2,b), (3,a). (4,c)}         </a:t>
            </a:r>
            <a:r>
              <a:rPr lang="en-US" altLang="en-US" i="1">
                <a:solidFill>
                  <a:srgbClr val="00B050"/>
                </a:solidFill>
              </a:rPr>
              <a:t>none</a:t>
            </a:r>
          </a:p>
          <a:p>
            <a:pPr lvl="1"/>
            <a:r>
              <a:rPr lang="en-US" altLang="en-US" i="1"/>
              <a:t>F6 = {(1,c), (2,b), (3,d), (4,a)}         </a:t>
            </a:r>
            <a:r>
              <a:rPr lang="en-US" altLang="en-US" i="1">
                <a:solidFill>
                  <a:srgbClr val="00B050"/>
                </a:solidFill>
              </a:rPr>
              <a:t>bijection</a:t>
            </a:r>
          </a:p>
          <a:p>
            <a:pPr lvl="1"/>
            <a:r>
              <a:rPr lang="en-US" altLang="en-US" i="1"/>
              <a:t>F7 = {(1,a), (2,c), (3,a), (4,d)}         </a:t>
            </a:r>
            <a:r>
              <a:rPr lang="en-US" altLang="en-US" i="1">
                <a:solidFill>
                  <a:srgbClr val="00B050"/>
                </a:solidFill>
              </a:rPr>
              <a:t>none</a:t>
            </a:r>
            <a:r>
              <a:rPr lang="en-US" altLang="en-US" i="1"/>
              <a:t>   </a:t>
            </a:r>
          </a:p>
          <a:p>
            <a:pPr lvl="1"/>
            <a:r>
              <a:rPr lang="en-US" altLang="en-US" i="1"/>
              <a:t>F8 = {(1,a), (2,b), (3,c)}                   </a:t>
            </a:r>
            <a:r>
              <a:rPr lang="en-US" altLang="en-US" i="1">
                <a:solidFill>
                  <a:srgbClr val="00B050"/>
                </a:solidFill>
              </a:rPr>
              <a:t>injection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674688" y="163513"/>
            <a:ext cx="7772400" cy="866775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 Unicode MS" panose="020B0604020202020204" pitchFamily="34" charset="-128"/>
              </a:rPr>
              <a:t>Function Notation</a:t>
            </a:r>
          </a:p>
        </p:txBody>
      </p:sp>
      <p:graphicFrame>
        <p:nvGraphicFramePr>
          <p:cNvPr id="761921" name="Group 65"/>
          <p:cNvGraphicFramePr>
            <a:graphicFrameLocks noGrp="1"/>
          </p:cNvGraphicFramePr>
          <p:nvPr/>
        </p:nvGraphicFramePr>
        <p:xfrm>
          <a:off x="417513" y="1946950"/>
          <a:ext cx="8362950" cy="1506537"/>
        </p:xfrm>
        <a:graphic>
          <a:graphicData uri="http://schemas.openxmlformats.org/drawingml/2006/table">
            <a:tbl>
              <a:tblPr/>
              <a:tblGrid>
                <a:gridCol w="209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0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Notation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(x, y)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 f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f : x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→y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y = f(x)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Example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(2, </a:t>
                      </a:r>
                      <a:r>
                        <a:rPr kumimoji="0" lang="el-G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β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)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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f : 2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0" lang="el-GR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β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β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 = f(2)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24">
            <a:extLst>
              <a:ext uri="{FF2B5EF4-FFF2-40B4-BE49-F238E27FC236}">
                <a16:creationId xmlns:a16="http://schemas.microsoft.com/office/drawing/2014/main" id="{0AFD15F6-B545-47B7-0EA7-209B12C4584F}"/>
              </a:ext>
            </a:extLst>
          </p:cNvPr>
          <p:cNvGrpSpPr>
            <a:grpSpLocks/>
          </p:cNvGrpSpPr>
          <p:nvPr/>
        </p:nvGrpSpPr>
        <p:grpSpPr bwMode="auto">
          <a:xfrm>
            <a:off x="950913" y="4456808"/>
            <a:ext cx="1271587" cy="1862138"/>
            <a:chOff x="815" y="794"/>
            <a:chExt cx="801" cy="1173"/>
          </a:xfrm>
        </p:grpSpPr>
        <p:sp>
          <p:nvSpPr>
            <p:cNvPr id="3" name="Text Box 25">
              <a:extLst>
                <a:ext uri="{FF2B5EF4-FFF2-40B4-BE49-F238E27FC236}">
                  <a16:creationId xmlns:a16="http://schemas.microsoft.com/office/drawing/2014/main" id="{D581B052-70AE-499C-3C7B-1B4EEE3B5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84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4" name="Text Box 26">
              <a:extLst>
                <a:ext uri="{FF2B5EF4-FFF2-40B4-BE49-F238E27FC236}">
                  <a16:creationId xmlns:a16="http://schemas.microsoft.com/office/drawing/2014/main" id="{D92ECB59-93C0-3098-8ADB-56E1BDF77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5" name="Text Box 27">
              <a:extLst>
                <a:ext uri="{FF2B5EF4-FFF2-40B4-BE49-F238E27FC236}">
                  <a16:creationId xmlns:a16="http://schemas.microsoft.com/office/drawing/2014/main" id="{439FDFF5-FEE4-8FA3-7960-ED9BC1819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5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" name="Oval 28">
              <a:extLst>
                <a:ext uri="{FF2B5EF4-FFF2-40B4-BE49-F238E27FC236}">
                  <a16:creationId xmlns:a16="http://schemas.microsoft.com/office/drawing/2014/main" id="{9987FF3A-582A-33D0-33E9-CDAD2715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794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7" name="Group 29">
            <a:extLst>
              <a:ext uri="{FF2B5EF4-FFF2-40B4-BE49-F238E27FC236}">
                <a16:creationId xmlns:a16="http://schemas.microsoft.com/office/drawing/2014/main" id="{7E43B713-2C96-DE84-359B-60D7F9521041}"/>
              </a:ext>
            </a:extLst>
          </p:cNvPr>
          <p:cNvGrpSpPr>
            <a:grpSpLocks/>
          </p:cNvGrpSpPr>
          <p:nvPr/>
        </p:nvGrpSpPr>
        <p:grpSpPr bwMode="auto">
          <a:xfrm>
            <a:off x="3154363" y="4456808"/>
            <a:ext cx="1271587" cy="1862138"/>
            <a:chOff x="2203" y="862"/>
            <a:chExt cx="801" cy="1173"/>
          </a:xfrm>
        </p:grpSpPr>
        <p:sp>
          <p:nvSpPr>
            <p:cNvPr id="8" name="Text Box 30">
              <a:extLst>
                <a:ext uri="{FF2B5EF4-FFF2-40B4-BE49-F238E27FC236}">
                  <a16:creationId xmlns:a16="http://schemas.microsoft.com/office/drawing/2014/main" id="{92832E47-CEC1-AB1D-E994-AAD94BCE0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91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9" name="Text Box 31">
              <a:extLst>
                <a:ext uri="{FF2B5EF4-FFF2-40B4-BE49-F238E27FC236}">
                  <a16:creationId xmlns:a16="http://schemas.microsoft.com/office/drawing/2014/main" id="{67CD95C3-3CEB-2B7D-3427-364081B2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12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β</a:t>
              </a:r>
              <a:endParaRPr lang="en-US" altLang="en-US" sz="1800"/>
            </a:p>
          </p:txBody>
        </p:sp>
        <p:sp>
          <p:nvSpPr>
            <p:cNvPr id="10" name="Text Box 32">
              <a:extLst>
                <a:ext uri="{FF2B5EF4-FFF2-40B4-BE49-F238E27FC236}">
                  <a16:creationId xmlns:a16="http://schemas.microsoft.com/office/drawing/2014/main" id="{153796AF-5BCF-8C8E-D4EB-775C84F0A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649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γ</a:t>
              </a:r>
              <a:endParaRPr lang="en-US" altLang="en-US" sz="1800"/>
            </a:p>
          </p:txBody>
        </p:sp>
        <p:sp>
          <p:nvSpPr>
            <p:cNvPr id="11" name="Oval 33">
              <a:extLst>
                <a:ext uri="{FF2B5EF4-FFF2-40B4-BE49-F238E27FC236}">
                  <a16:creationId xmlns:a16="http://schemas.microsoft.com/office/drawing/2014/main" id="{B556FF5B-3B19-4BBF-B665-29743C750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862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2" name="Line 34">
            <a:extLst>
              <a:ext uri="{FF2B5EF4-FFF2-40B4-BE49-F238E27FC236}">
                <a16:creationId xmlns:a16="http://schemas.microsoft.com/office/drawing/2014/main" id="{62B9AE12-51D4-03EA-4340-1AFBFCAEB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8150" y="4734621"/>
            <a:ext cx="19192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6">
            <a:extLst>
              <a:ext uri="{FF2B5EF4-FFF2-40B4-BE49-F238E27FC236}">
                <a16:creationId xmlns:a16="http://schemas.microsoft.com/office/drawing/2014/main" id="{846A081C-1B59-65E0-FDAE-50E073702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9263" y="5326758"/>
            <a:ext cx="188595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37">
            <a:extLst>
              <a:ext uri="{FF2B5EF4-FFF2-40B4-BE49-F238E27FC236}">
                <a16:creationId xmlns:a16="http://schemas.microsoft.com/office/drawing/2014/main" id="{F137DD5A-AEEF-E302-1343-C828F50D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200177"/>
            <a:ext cx="40767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f = {(1, </a:t>
            </a:r>
            <a:r>
              <a:rPr lang="el-GR" altLang="en-US" sz="2400" dirty="0"/>
              <a:t>α</a:t>
            </a:r>
            <a:r>
              <a:rPr lang="en-US" altLang="en-US" sz="2400" dirty="0"/>
              <a:t>), (2, </a:t>
            </a:r>
            <a:r>
              <a:rPr lang="el-GR" altLang="en-US" sz="2400" dirty="0"/>
              <a:t>β</a:t>
            </a:r>
            <a:r>
              <a:rPr lang="en-US" altLang="en-US" sz="2400" dirty="0"/>
              <a:t>), (3, </a:t>
            </a:r>
            <a:r>
              <a:rPr lang="el-GR" altLang="en-US" sz="2400" dirty="0"/>
              <a:t>β</a:t>
            </a:r>
            <a:r>
              <a:rPr lang="en-US" altLang="en-US" sz="2400" dirty="0"/>
              <a:t>)}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Every element of {1,2,3} is mapped to a single value</a:t>
            </a:r>
          </a:p>
        </p:txBody>
      </p:sp>
      <p:sp>
        <p:nvSpPr>
          <p:cNvPr id="15" name="Line 38">
            <a:extLst>
              <a:ext uri="{FF2B5EF4-FFF2-40B4-BE49-F238E27FC236}">
                <a16:creationId xmlns:a16="http://schemas.microsoft.com/office/drawing/2014/main" id="{3B4640FD-3FCD-DE79-737A-1BD509C7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5938" y="5471221"/>
            <a:ext cx="181927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C98093-CC58-7F02-E1B7-3C98CD96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969863"/>
            <a:ext cx="3048000" cy="317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3140571-B6FD-DE3F-C232-F0CB0B1D58AD}"/>
              </a:ext>
            </a:extLst>
          </p:cNvPr>
          <p:cNvSpPr/>
          <p:nvPr/>
        </p:nvSpPr>
        <p:spPr bwMode="auto">
          <a:xfrm>
            <a:off x="1114605" y="3834660"/>
            <a:ext cx="3167546" cy="564756"/>
          </a:xfrm>
          <a:prstGeom prst="rect">
            <a:avLst/>
          </a:prstGeom>
          <a:solidFill>
            <a:srgbClr val="FFC000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1B1FDA-CB96-97CC-77D3-B0A3092C4763}"/>
              </a:ext>
            </a:extLst>
          </p:cNvPr>
          <p:cNvSpPr txBox="1"/>
          <p:nvPr/>
        </p:nvSpPr>
        <p:spPr>
          <a:xfrm>
            <a:off x="417513" y="4600257"/>
            <a:ext cx="5092860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 is a function that maps the set {1,2,3} to the set {</a:t>
            </a:r>
            <a:r>
              <a:rPr lang="el-GR" altLang="en-US" sz="3200" dirty="0"/>
              <a:t>α</a:t>
            </a:r>
            <a:r>
              <a:rPr lang="en-US" altLang="en-US" sz="3200" dirty="0"/>
              <a:t>, </a:t>
            </a:r>
            <a:r>
              <a:rPr lang="el-GR" altLang="en-US" sz="3200" dirty="0"/>
              <a:t>β</a:t>
            </a:r>
            <a:r>
              <a:rPr lang="en-US" altLang="en-US" sz="3200" dirty="0"/>
              <a:t>,𝛾}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91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11"/>
          <p:cNvSpPr>
            <a:spLocks noChangeArrowheads="1"/>
          </p:cNvSpPr>
          <p:nvPr/>
        </p:nvSpPr>
        <p:spPr bwMode="auto">
          <a:xfrm>
            <a:off x="744538" y="1138238"/>
            <a:ext cx="2627312" cy="3460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795" name="Line 12"/>
          <p:cNvSpPr>
            <a:spLocks noChangeShapeType="1"/>
          </p:cNvSpPr>
          <p:nvPr/>
        </p:nvSpPr>
        <p:spPr bwMode="auto">
          <a:xfrm>
            <a:off x="2422525" y="2424113"/>
            <a:ext cx="33543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TextBox 6"/>
          <p:cNvSpPr txBox="1">
            <a:spLocks noChangeArrowheads="1"/>
          </p:cNvSpPr>
          <p:nvPr/>
        </p:nvSpPr>
        <p:spPr bwMode="auto">
          <a:xfrm>
            <a:off x="963613" y="4627563"/>
            <a:ext cx="2278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/>
              <a:t>A:</a:t>
            </a:r>
            <a:r>
              <a:rPr lang="en-US" altLang="en-US" sz="3600"/>
              <a:t> domain</a:t>
            </a:r>
            <a:endParaRPr lang="en-US" altLang="en-US" sz="3600" i="1"/>
          </a:p>
        </p:txBody>
      </p:sp>
      <p:sp>
        <p:nvSpPr>
          <p:cNvPr id="33797" name="Oval 11"/>
          <p:cNvSpPr>
            <a:spLocks noChangeArrowheads="1"/>
          </p:cNvSpPr>
          <p:nvPr/>
        </p:nvSpPr>
        <p:spPr bwMode="auto">
          <a:xfrm>
            <a:off x="5173663" y="1014413"/>
            <a:ext cx="2628900" cy="34591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798" name="TextBox 8"/>
          <p:cNvSpPr txBox="1">
            <a:spLocks noChangeArrowheads="1"/>
          </p:cNvSpPr>
          <p:nvPr/>
        </p:nvSpPr>
        <p:spPr bwMode="auto">
          <a:xfrm>
            <a:off x="5524500" y="4648200"/>
            <a:ext cx="25571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 dirty="0"/>
              <a:t>B:</a:t>
            </a:r>
            <a:r>
              <a:rPr lang="en-US" altLang="en-US" sz="3600" dirty="0"/>
              <a:t> codomain</a:t>
            </a:r>
            <a:endParaRPr lang="en-US" altLang="en-US" sz="3600" i="1" dirty="0"/>
          </a:p>
        </p:txBody>
      </p:sp>
      <p:sp>
        <p:nvSpPr>
          <p:cNvPr id="33799" name="Oval 11"/>
          <p:cNvSpPr>
            <a:spLocks noChangeArrowheads="1"/>
          </p:cNvSpPr>
          <p:nvPr/>
        </p:nvSpPr>
        <p:spPr bwMode="auto">
          <a:xfrm>
            <a:off x="5326063" y="1166813"/>
            <a:ext cx="2366962" cy="2235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00" name="TextBox 15"/>
          <p:cNvSpPr txBox="1">
            <a:spLocks noChangeArrowheads="1"/>
          </p:cNvSpPr>
          <p:nvPr/>
        </p:nvSpPr>
        <p:spPr bwMode="auto">
          <a:xfrm>
            <a:off x="5749925" y="1735138"/>
            <a:ext cx="14144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i="1"/>
              <a:t>range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1A4548-F89E-3330-315D-28B290343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163513"/>
            <a:ext cx="7772400" cy="866775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 Unicode MS" panose="020B0604020202020204" pitchFamily="34" charset="-128"/>
              </a:rPr>
              <a:t>What gets mapped where?</a:t>
            </a:r>
          </a:p>
        </p:txBody>
      </p:sp>
    </p:spTree>
    <p:extLst>
      <p:ext uri="{BB962C8B-B14F-4D97-AF65-F5344CB8AC3E}">
        <p14:creationId xmlns:p14="http://schemas.microsoft.com/office/powerpoint/2010/main" val="319163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screenshot of a computer&#10;&#10;Description automatically generated">
            <a:extLst>
              <a:ext uri="{FF2B5EF4-FFF2-40B4-BE49-F238E27FC236}">
                <a16:creationId xmlns:a16="http://schemas.microsoft.com/office/drawing/2014/main" id="{32BE42D4-3789-A9BA-18F8-2A73ED223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4" b="45364"/>
          <a:stretch/>
        </p:blipFill>
        <p:spPr>
          <a:xfrm>
            <a:off x="0" y="1079782"/>
            <a:ext cx="9144000" cy="181769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4370C3-7C4C-85CA-4A01-E3816E9FA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27"/>
          <a:stretch/>
        </p:blipFill>
        <p:spPr>
          <a:xfrm>
            <a:off x="0" y="0"/>
            <a:ext cx="9144000" cy="1266122"/>
          </a:xfrm>
          <a:prstGeom prst="rect">
            <a:avLst/>
          </a:prstGeom>
        </p:spPr>
      </p:pic>
      <p:grpSp>
        <p:nvGrpSpPr>
          <p:cNvPr id="6" name="Group 24">
            <a:extLst>
              <a:ext uri="{FF2B5EF4-FFF2-40B4-BE49-F238E27FC236}">
                <a16:creationId xmlns:a16="http://schemas.microsoft.com/office/drawing/2014/main" id="{91F31126-4281-387C-5EE0-14B1E9506986}"/>
              </a:ext>
            </a:extLst>
          </p:cNvPr>
          <p:cNvGrpSpPr>
            <a:grpSpLocks/>
          </p:cNvGrpSpPr>
          <p:nvPr/>
        </p:nvGrpSpPr>
        <p:grpSpPr bwMode="auto">
          <a:xfrm>
            <a:off x="327327" y="3842634"/>
            <a:ext cx="1271587" cy="1862138"/>
            <a:chOff x="815" y="794"/>
            <a:chExt cx="801" cy="1173"/>
          </a:xfrm>
        </p:grpSpPr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43781EAB-5CD1-6ED5-6B9D-80190EF7C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84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0E8B2D5D-1EAD-878F-0B0A-6EB5F6C91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9" name="Text Box 27">
              <a:extLst>
                <a:ext uri="{FF2B5EF4-FFF2-40B4-BE49-F238E27FC236}">
                  <a16:creationId xmlns:a16="http://schemas.microsoft.com/office/drawing/2014/main" id="{4AD172AA-7D75-79F1-99B6-542EE4E99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5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10" name="Oval 28">
              <a:extLst>
                <a:ext uri="{FF2B5EF4-FFF2-40B4-BE49-F238E27FC236}">
                  <a16:creationId xmlns:a16="http://schemas.microsoft.com/office/drawing/2014/main" id="{CADCEBF6-2A23-DFCF-5485-7E1968F8D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794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" name="Group 29">
            <a:extLst>
              <a:ext uri="{FF2B5EF4-FFF2-40B4-BE49-F238E27FC236}">
                <a16:creationId xmlns:a16="http://schemas.microsoft.com/office/drawing/2014/main" id="{61B9DB5C-E2A9-BB28-8F82-6611CFDCF274}"/>
              </a:ext>
            </a:extLst>
          </p:cNvPr>
          <p:cNvGrpSpPr>
            <a:grpSpLocks/>
          </p:cNvGrpSpPr>
          <p:nvPr/>
        </p:nvGrpSpPr>
        <p:grpSpPr bwMode="auto">
          <a:xfrm>
            <a:off x="2530777" y="3842634"/>
            <a:ext cx="1271587" cy="1862138"/>
            <a:chOff x="2203" y="862"/>
            <a:chExt cx="801" cy="1173"/>
          </a:xfrm>
        </p:grpSpPr>
        <p:sp>
          <p:nvSpPr>
            <p:cNvPr id="12" name="Text Box 30">
              <a:extLst>
                <a:ext uri="{FF2B5EF4-FFF2-40B4-BE49-F238E27FC236}">
                  <a16:creationId xmlns:a16="http://schemas.microsoft.com/office/drawing/2014/main" id="{DAACF92F-8493-7049-38BD-E3C100115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91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3" name="Text Box 31">
              <a:extLst>
                <a:ext uri="{FF2B5EF4-FFF2-40B4-BE49-F238E27FC236}">
                  <a16:creationId xmlns:a16="http://schemas.microsoft.com/office/drawing/2014/main" id="{989D4E3F-4B47-972E-4220-A29138881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12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β</a:t>
              </a:r>
              <a:endParaRPr lang="en-US" altLang="en-US" sz="1800"/>
            </a:p>
          </p:txBody>
        </p:sp>
        <p:sp>
          <p:nvSpPr>
            <p:cNvPr id="14" name="Text Box 32">
              <a:extLst>
                <a:ext uri="{FF2B5EF4-FFF2-40B4-BE49-F238E27FC236}">
                  <a16:creationId xmlns:a16="http://schemas.microsoft.com/office/drawing/2014/main" id="{42A43F49-8532-EFC3-C76B-C93CE432B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649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γ</a:t>
              </a:r>
              <a:endParaRPr lang="en-US" altLang="en-US" sz="1800"/>
            </a:p>
          </p:txBody>
        </p:sp>
        <p:sp>
          <p:nvSpPr>
            <p:cNvPr id="15" name="Oval 33">
              <a:extLst>
                <a:ext uri="{FF2B5EF4-FFF2-40B4-BE49-F238E27FC236}">
                  <a16:creationId xmlns:a16="http://schemas.microsoft.com/office/drawing/2014/main" id="{D893AA4A-308B-7F35-B4C5-472228A7E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862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6" name="Line 34">
            <a:extLst>
              <a:ext uri="{FF2B5EF4-FFF2-40B4-BE49-F238E27FC236}">
                <a16:creationId xmlns:a16="http://schemas.microsoft.com/office/drawing/2014/main" id="{F7BA76D4-8719-B379-DAF2-F05D491957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4564" y="4120447"/>
            <a:ext cx="19192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6">
            <a:extLst>
              <a:ext uri="{FF2B5EF4-FFF2-40B4-BE49-F238E27FC236}">
                <a16:creationId xmlns:a16="http://schemas.microsoft.com/office/drawing/2014/main" id="{D114221A-A734-E395-F7C2-2750B07BC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677" y="4712584"/>
            <a:ext cx="188595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8">
            <a:extLst>
              <a:ext uri="{FF2B5EF4-FFF2-40B4-BE49-F238E27FC236}">
                <a16:creationId xmlns:a16="http://schemas.microsoft.com/office/drawing/2014/main" id="{31394D8A-3D2E-F9C2-0C7A-EDE5772477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352" y="4857047"/>
            <a:ext cx="181927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4C8B0-F13C-F4D5-6874-5BB79CD449A7}"/>
              </a:ext>
            </a:extLst>
          </p:cNvPr>
          <p:cNvSpPr txBox="1"/>
          <p:nvPr/>
        </p:nvSpPr>
        <p:spPr>
          <a:xfrm>
            <a:off x="1525374" y="3472746"/>
            <a:ext cx="1277914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Function</a:t>
            </a:r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9BEBBA07-2566-95AA-B167-47FDB4490238}"/>
              </a:ext>
            </a:extLst>
          </p:cNvPr>
          <p:cNvGrpSpPr>
            <a:grpSpLocks/>
          </p:cNvGrpSpPr>
          <p:nvPr/>
        </p:nvGrpSpPr>
        <p:grpSpPr bwMode="auto">
          <a:xfrm>
            <a:off x="5200269" y="2258309"/>
            <a:ext cx="1271587" cy="1862138"/>
            <a:chOff x="815" y="794"/>
            <a:chExt cx="801" cy="1173"/>
          </a:xfrm>
        </p:grpSpPr>
        <p:sp>
          <p:nvSpPr>
            <p:cNvPr id="21" name="Text Box 25">
              <a:extLst>
                <a:ext uri="{FF2B5EF4-FFF2-40B4-BE49-F238E27FC236}">
                  <a16:creationId xmlns:a16="http://schemas.microsoft.com/office/drawing/2014/main" id="{37986E56-3599-A419-1CF3-BBE33F9D4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84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251D0408-62EF-9A78-6422-A3D1B302A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F6CD983F-27EE-95D3-3B3C-26F27D90B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5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25374C76-AA17-A3AB-5F45-AB09EC7D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794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" name="Group 29">
            <a:extLst>
              <a:ext uri="{FF2B5EF4-FFF2-40B4-BE49-F238E27FC236}">
                <a16:creationId xmlns:a16="http://schemas.microsoft.com/office/drawing/2014/main" id="{7373AE47-EA9A-911D-E2BE-8B48E0A3C4D8}"/>
              </a:ext>
            </a:extLst>
          </p:cNvPr>
          <p:cNvGrpSpPr>
            <a:grpSpLocks/>
          </p:cNvGrpSpPr>
          <p:nvPr/>
        </p:nvGrpSpPr>
        <p:grpSpPr bwMode="auto">
          <a:xfrm>
            <a:off x="7403719" y="2258309"/>
            <a:ext cx="1271587" cy="1862138"/>
            <a:chOff x="2203" y="862"/>
            <a:chExt cx="801" cy="1173"/>
          </a:xfrm>
        </p:grpSpPr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1D065079-D69B-5216-484B-23F0F94F2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91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6D143274-41BD-AA80-37D9-AEDF34BFF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12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β</a:t>
              </a:r>
              <a:endParaRPr lang="en-US" altLang="en-US" sz="1800"/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F6A50CF8-9831-DE0F-8D42-1D2A909D0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649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γ</a:t>
              </a:r>
              <a:endParaRPr lang="en-US" altLang="en-US" sz="1800"/>
            </a:p>
          </p:txBody>
        </p:sp>
        <p:sp>
          <p:nvSpPr>
            <p:cNvPr id="29" name="Oval 33">
              <a:extLst>
                <a:ext uri="{FF2B5EF4-FFF2-40B4-BE49-F238E27FC236}">
                  <a16:creationId xmlns:a16="http://schemas.microsoft.com/office/drawing/2014/main" id="{8A837449-577D-7285-56AA-0206BA81D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862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0" name="Line 34">
            <a:extLst>
              <a:ext uri="{FF2B5EF4-FFF2-40B4-BE49-F238E27FC236}">
                <a16:creationId xmlns:a16="http://schemas.microsoft.com/office/drawing/2014/main" id="{960F4783-B031-594D-DA3A-193AB723DF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7506" y="2536122"/>
            <a:ext cx="19192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1E8DEF37-345E-DC56-3CCF-38FDD8BDBB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3069" y="3696584"/>
            <a:ext cx="19081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C4F92358-B77F-AA25-401A-3EB1DAE40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8619" y="3128259"/>
            <a:ext cx="188595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>
            <a:extLst>
              <a:ext uri="{FF2B5EF4-FFF2-40B4-BE49-F238E27FC236}">
                <a16:creationId xmlns:a16="http://schemas.microsoft.com/office/drawing/2014/main" id="{57BF8A88-7ED4-6DF0-3E17-3AE10BBEF5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5294" y="3272722"/>
            <a:ext cx="181927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157786-2DEB-69BB-883E-68476271A332}"/>
              </a:ext>
            </a:extLst>
          </p:cNvPr>
          <p:cNvSpPr txBox="1"/>
          <p:nvPr/>
        </p:nvSpPr>
        <p:spPr>
          <a:xfrm>
            <a:off x="6035294" y="2038656"/>
            <a:ext cx="1960793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Not a function</a:t>
            </a:r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3F39E28E-9B50-B0CE-981C-FC98B878AEFC}"/>
              </a:ext>
            </a:extLst>
          </p:cNvPr>
          <p:cNvGrpSpPr>
            <a:grpSpLocks/>
          </p:cNvGrpSpPr>
          <p:nvPr/>
        </p:nvGrpSpPr>
        <p:grpSpPr bwMode="auto">
          <a:xfrm>
            <a:off x="5200269" y="4868160"/>
            <a:ext cx="1271587" cy="1862137"/>
            <a:chOff x="815" y="794"/>
            <a:chExt cx="801" cy="1173"/>
          </a:xfrm>
        </p:grpSpPr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10586BCB-BF94-6D37-48E8-D28007F7C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84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38" name="Text Box 20">
              <a:extLst>
                <a:ext uri="{FF2B5EF4-FFF2-40B4-BE49-F238E27FC236}">
                  <a16:creationId xmlns:a16="http://schemas.microsoft.com/office/drawing/2014/main" id="{378C9482-BC1A-BBC6-2B50-2C2A4376E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39" name="Text Box 21">
              <a:extLst>
                <a:ext uri="{FF2B5EF4-FFF2-40B4-BE49-F238E27FC236}">
                  <a16:creationId xmlns:a16="http://schemas.microsoft.com/office/drawing/2014/main" id="{B1153DC2-43D4-6590-9712-03435C3EE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5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40" name="Oval 22">
              <a:extLst>
                <a:ext uri="{FF2B5EF4-FFF2-40B4-BE49-F238E27FC236}">
                  <a16:creationId xmlns:a16="http://schemas.microsoft.com/office/drawing/2014/main" id="{0DAFFF0E-B1EA-9880-4601-679914C19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794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1" name="Group 23">
            <a:extLst>
              <a:ext uri="{FF2B5EF4-FFF2-40B4-BE49-F238E27FC236}">
                <a16:creationId xmlns:a16="http://schemas.microsoft.com/office/drawing/2014/main" id="{EC899A28-2DBF-E846-9336-C24692F78E67}"/>
              </a:ext>
            </a:extLst>
          </p:cNvPr>
          <p:cNvGrpSpPr>
            <a:grpSpLocks/>
          </p:cNvGrpSpPr>
          <p:nvPr/>
        </p:nvGrpSpPr>
        <p:grpSpPr bwMode="auto">
          <a:xfrm>
            <a:off x="7403719" y="4868160"/>
            <a:ext cx="1271587" cy="1862137"/>
            <a:chOff x="2203" y="862"/>
            <a:chExt cx="801" cy="1173"/>
          </a:xfrm>
        </p:grpSpPr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74000BF3-759B-71D5-8A04-3CEC9DBA5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91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8FFE44CD-AA34-CD4A-1388-16B73CB08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12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β</a:t>
              </a:r>
              <a:endParaRPr lang="en-US" altLang="en-US" sz="1800"/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2FDB4CD5-5612-D051-60AF-8841E4648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649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γ</a:t>
              </a:r>
              <a:endParaRPr lang="en-US" altLang="en-US" sz="1800"/>
            </a:p>
          </p:txBody>
        </p:sp>
        <p:sp>
          <p:nvSpPr>
            <p:cNvPr id="45" name="Oval 27">
              <a:extLst>
                <a:ext uri="{FF2B5EF4-FFF2-40B4-BE49-F238E27FC236}">
                  <a16:creationId xmlns:a16="http://schemas.microsoft.com/office/drawing/2014/main" id="{36106574-066D-5330-4C41-DFCA961F1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862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6" name="Line 28">
            <a:extLst>
              <a:ext uri="{FF2B5EF4-FFF2-40B4-BE49-F238E27FC236}">
                <a16:creationId xmlns:a16="http://schemas.microsoft.com/office/drawing/2014/main" id="{B2EA7B75-3FB8-3420-1B20-075FFCF100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7506" y="5145972"/>
            <a:ext cx="19192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9">
            <a:extLst>
              <a:ext uri="{FF2B5EF4-FFF2-40B4-BE49-F238E27FC236}">
                <a16:creationId xmlns:a16="http://schemas.microsoft.com/office/drawing/2014/main" id="{14272A4B-22B1-F3CE-C38C-53E0348A8B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8619" y="5736522"/>
            <a:ext cx="1930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29897C-8989-9E0D-BC75-2C98923AFD50}"/>
              </a:ext>
            </a:extLst>
          </p:cNvPr>
          <p:cNvSpPr txBox="1"/>
          <p:nvPr/>
        </p:nvSpPr>
        <p:spPr>
          <a:xfrm>
            <a:off x="5957506" y="4515449"/>
            <a:ext cx="2087431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Partial function</a:t>
            </a:r>
          </a:p>
        </p:txBody>
      </p:sp>
    </p:spTree>
    <p:extLst>
      <p:ext uri="{BB962C8B-B14F-4D97-AF65-F5344CB8AC3E}">
        <p14:creationId xmlns:p14="http://schemas.microsoft.com/office/powerpoint/2010/main" val="3713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4370C3-7C4C-85CA-4A01-E3816E9FA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63"/>
          <a:stretch/>
        </p:blipFill>
        <p:spPr>
          <a:xfrm>
            <a:off x="0" y="0"/>
            <a:ext cx="9144000" cy="1458410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3881848-B21F-F3CD-456D-31DDDF018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9"/>
          <a:stretch/>
        </p:blipFill>
        <p:spPr>
          <a:xfrm>
            <a:off x="0" y="1099859"/>
            <a:ext cx="9144000" cy="2329141"/>
          </a:xfrm>
          <a:prstGeom prst="rect">
            <a:avLst/>
          </a:prstGeom>
        </p:spPr>
      </p:pic>
      <p:grpSp>
        <p:nvGrpSpPr>
          <p:cNvPr id="3" name="Group 24">
            <a:extLst>
              <a:ext uri="{FF2B5EF4-FFF2-40B4-BE49-F238E27FC236}">
                <a16:creationId xmlns:a16="http://schemas.microsoft.com/office/drawing/2014/main" id="{12ADC8E0-0125-B24A-183A-9C33F3B19665}"/>
              </a:ext>
            </a:extLst>
          </p:cNvPr>
          <p:cNvGrpSpPr>
            <a:grpSpLocks/>
          </p:cNvGrpSpPr>
          <p:nvPr/>
        </p:nvGrpSpPr>
        <p:grpSpPr bwMode="auto">
          <a:xfrm>
            <a:off x="327327" y="3842634"/>
            <a:ext cx="1271587" cy="1862138"/>
            <a:chOff x="815" y="794"/>
            <a:chExt cx="801" cy="1173"/>
          </a:xfrm>
        </p:grpSpPr>
        <p:sp>
          <p:nvSpPr>
            <p:cNvPr id="4" name="Text Box 25">
              <a:extLst>
                <a:ext uri="{FF2B5EF4-FFF2-40B4-BE49-F238E27FC236}">
                  <a16:creationId xmlns:a16="http://schemas.microsoft.com/office/drawing/2014/main" id="{452CE499-1577-6751-2860-D014906E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84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" name="Text Box 26">
              <a:extLst>
                <a:ext uri="{FF2B5EF4-FFF2-40B4-BE49-F238E27FC236}">
                  <a16:creationId xmlns:a16="http://schemas.microsoft.com/office/drawing/2014/main" id="{F82B0322-435E-3E73-AF53-D48D6C47D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7" name="Text Box 27">
              <a:extLst>
                <a:ext uri="{FF2B5EF4-FFF2-40B4-BE49-F238E27FC236}">
                  <a16:creationId xmlns:a16="http://schemas.microsoft.com/office/drawing/2014/main" id="{1053E497-CF0F-A6C0-7282-D97030D06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5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8" name="Oval 28">
              <a:extLst>
                <a:ext uri="{FF2B5EF4-FFF2-40B4-BE49-F238E27FC236}">
                  <a16:creationId xmlns:a16="http://schemas.microsoft.com/office/drawing/2014/main" id="{0DFF6748-3433-DB76-D35C-06A3408BE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794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id="{5B21BF80-B96C-B4AD-331A-91EAB433D43D}"/>
              </a:ext>
            </a:extLst>
          </p:cNvPr>
          <p:cNvGrpSpPr>
            <a:grpSpLocks/>
          </p:cNvGrpSpPr>
          <p:nvPr/>
        </p:nvGrpSpPr>
        <p:grpSpPr bwMode="auto">
          <a:xfrm>
            <a:off x="2530777" y="3842634"/>
            <a:ext cx="1271587" cy="1862138"/>
            <a:chOff x="2203" y="862"/>
            <a:chExt cx="801" cy="1173"/>
          </a:xfrm>
        </p:grpSpPr>
        <p:sp>
          <p:nvSpPr>
            <p:cNvPr id="10" name="Text Box 30">
              <a:extLst>
                <a:ext uri="{FF2B5EF4-FFF2-40B4-BE49-F238E27FC236}">
                  <a16:creationId xmlns:a16="http://schemas.microsoft.com/office/drawing/2014/main" id="{20772441-CB93-8937-FD5A-F7DAFDC03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91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3A74AA40-B40B-4679-82F5-E4A577534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12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β</a:t>
              </a:r>
              <a:endParaRPr lang="en-US" altLang="en-US" sz="1800"/>
            </a:p>
          </p:txBody>
        </p:sp>
        <p:sp>
          <p:nvSpPr>
            <p:cNvPr id="12" name="Text Box 32">
              <a:extLst>
                <a:ext uri="{FF2B5EF4-FFF2-40B4-BE49-F238E27FC236}">
                  <a16:creationId xmlns:a16="http://schemas.microsoft.com/office/drawing/2014/main" id="{2E1164E7-EA11-1EA7-1D4D-72F4A7BF0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649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γ</a:t>
              </a:r>
              <a:endParaRPr lang="en-US" altLang="en-US" sz="1800"/>
            </a:p>
          </p:txBody>
        </p:sp>
        <p:sp>
          <p:nvSpPr>
            <p:cNvPr id="13" name="Oval 33">
              <a:extLst>
                <a:ext uri="{FF2B5EF4-FFF2-40B4-BE49-F238E27FC236}">
                  <a16:creationId xmlns:a16="http://schemas.microsoft.com/office/drawing/2014/main" id="{23C2AA4B-DC98-EAF2-05D1-51653DF92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862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" name="Line 34">
            <a:extLst>
              <a:ext uri="{FF2B5EF4-FFF2-40B4-BE49-F238E27FC236}">
                <a16:creationId xmlns:a16="http://schemas.microsoft.com/office/drawing/2014/main" id="{0957FD3A-7134-0B27-D43D-3D871CF7EC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4564" y="4120447"/>
            <a:ext cx="19192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6">
            <a:extLst>
              <a:ext uri="{FF2B5EF4-FFF2-40B4-BE49-F238E27FC236}">
                <a16:creationId xmlns:a16="http://schemas.microsoft.com/office/drawing/2014/main" id="{13689D35-3F7B-CB2B-7F26-EA243756F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677" y="4712584"/>
            <a:ext cx="188595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8">
            <a:extLst>
              <a:ext uri="{FF2B5EF4-FFF2-40B4-BE49-F238E27FC236}">
                <a16:creationId xmlns:a16="http://schemas.microsoft.com/office/drawing/2014/main" id="{19395766-8902-A66A-CD65-A792DE174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352" y="4857047"/>
            <a:ext cx="181927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575BB-6708-446D-C092-D3CF018C84E5}"/>
              </a:ext>
            </a:extLst>
          </p:cNvPr>
          <p:cNvSpPr txBox="1"/>
          <p:nvPr/>
        </p:nvSpPr>
        <p:spPr>
          <a:xfrm>
            <a:off x="1525374" y="3472746"/>
            <a:ext cx="1277914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Function</a:t>
            </a:r>
          </a:p>
        </p:txBody>
      </p:sp>
      <p:grpSp>
        <p:nvGrpSpPr>
          <p:cNvPr id="18" name="Group 24">
            <a:extLst>
              <a:ext uri="{FF2B5EF4-FFF2-40B4-BE49-F238E27FC236}">
                <a16:creationId xmlns:a16="http://schemas.microsoft.com/office/drawing/2014/main" id="{77C0B4BD-4C17-4091-D955-B710F188B2F2}"/>
              </a:ext>
            </a:extLst>
          </p:cNvPr>
          <p:cNvGrpSpPr>
            <a:grpSpLocks/>
          </p:cNvGrpSpPr>
          <p:nvPr/>
        </p:nvGrpSpPr>
        <p:grpSpPr bwMode="auto">
          <a:xfrm>
            <a:off x="5200269" y="2258309"/>
            <a:ext cx="1271587" cy="1862138"/>
            <a:chOff x="815" y="794"/>
            <a:chExt cx="801" cy="1173"/>
          </a:xfrm>
        </p:grpSpPr>
        <p:sp>
          <p:nvSpPr>
            <p:cNvPr id="19" name="Text Box 25">
              <a:extLst>
                <a:ext uri="{FF2B5EF4-FFF2-40B4-BE49-F238E27FC236}">
                  <a16:creationId xmlns:a16="http://schemas.microsoft.com/office/drawing/2014/main" id="{AE118B5B-87EF-0324-ED12-0BEAFE6E0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84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BCB6319E-9A6F-7B62-FE69-A0B6C5B91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C0C7BD02-8BE9-A3F2-8738-C495E34A5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5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2" name="Oval 28">
              <a:extLst>
                <a:ext uri="{FF2B5EF4-FFF2-40B4-BE49-F238E27FC236}">
                  <a16:creationId xmlns:a16="http://schemas.microsoft.com/office/drawing/2014/main" id="{44B96DCE-44EE-413B-A4A8-2414A51A5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794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" name="Group 29">
            <a:extLst>
              <a:ext uri="{FF2B5EF4-FFF2-40B4-BE49-F238E27FC236}">
                <a16:creationId xmlns:a16="http://schemas.microsoft.com/office/drawing/2014/main" id="{C80374D3-893F-0AA5-841E-EDA22B359FC7}"/>
              </a:ext>
            </a:extLst>
          </p:cNvPr>
          <p:cNvGrpSpPr>
            <a:grpSpLocks/>
          </p:cNvGrpSpPr>
          <p:nvPr/>
        </p:nvGrpSpPr>
        <p:grpSpPr bwMode="auto">
          <a:xfrm>
            <a:off x="7403719" y="2258309"/>
            <a:ext cx="1271587" cy="1862138"/>
            <a:chOff x="2203" y="862"/>
            <a:chExt cx="801" cy="1173"/>
          </a:xfrm>
        </p:grpSpPr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B0143E3C-ED66-5CC0-D66A-8BA3C34FD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91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25" name="Text Box 31">
              <a:extLst>
                <a:ext uri="{FF2B5EF4-FFF2-40B4-BE49-F238E27FC236}">
                  <a16:creationId xmlns:a16="http://schemas.microsoft.com/office/drawing/2014/main" id="{A4746457-2296-C287-9836-587EEC269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12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β</a:t>
              </a:r>
              <a:endParaRPr lang="en-US" altLang="en-US" sz="1800"/>
            </a:p>
          </p:txBody>
        </p:sp>
        <p:sp>
          <p:nvSpPr>
            <p:cNvPr id="26" name="Text Box 32">
              <a:extLst>
                <a:ext uri="{FF2B5EF4-FFF2-40B4-BE49-F238E27FC236}">
                  <a16:creationId xmlns:a16="http://schemas.microsoft.com/office/drawing/2014/main" id="{B66E2EBB-E4BE-BD69-7D5C-D21FB4B4D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649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γ</a:t>
              </a:r>
              <a:endParaRPr lang="en-US" altLang="en-US" sz="1800"/>
            </a:p>
          </p:txBody>
        </p:sp>
        <p:sp>
          <p:nvSpPr>
            <p:cNvPr id="27" name="Oval 33">
              <a:extLst>
                <a:ext uri="{FF2B5EF4-FFF2-40B4-BE49-F238E27FC236}">
                  <a16:creationId xmlns:a16="http://schemas.microsoft.com/office/drawing/2014/main" id="{B18ECA53-A317-CD88-D043-D927604B3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862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8" name="Line 34">
            <a:extLst>
              <a:ext uri="{FF2B5EF4-FFF2-40B4-BE49-F238E27FC236}">
                <a16:creationId xmlns:a16="http://schemas.microsoft.com/office/drawing/2014/main" id="{471702FD-00A9-1D54-B0D7-33BC6BE7F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7506" y="2536122"/>
            <a:ext cx="19192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5">
            <a:extLst>
              <a:ext uri="{FF2B5EF4-FFF2-40B4-BE49-F238E27FC236}">
                <a16:creationId xmlns:a16="http://schemas.microsoft.com/office/drawing/2014/main" id="{240D2283-3591-CC0D-1134-AF95C526B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3069" y="3696584"/>
            <a:ext cx="19081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6">
            <a:extLst>
              <a:ext uri="{FF2B5EF4-FFF2-40B4-BE49-F238E27FC236}">
                <a16:creationId xmlns:a16="http://schemas.microsoft.com/office/drawing/2014/main" id="{124917DE-B9FE-32D3-C282-BE0330BFF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8619" y="3128259"/>
            <a:ext cx="188595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8">
            <a:extLst>
              <a:ext uri="{FF2B5EF4-FFF2-40B4-BE49-F238E27FC236}">
                <a16:creationId xmlns:a16="http://schemas.microsoft.com/office/drawing/2014/main" id="{D9C9627E-072E-D7C7-A920-BC513CD86D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5294" y="3272722"/>
            <a:ext cx="181927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8F1697-AD52-ACD7-BCF2-3323F3F5F2EE}"/>
              </a:ext>
            </a:extLst>
          </p:cNvPr>
          <p:cNvSpPr txBox="1"/>
          <p:nvPr/>
        </p:nvSpPr>
        <p:spPr>
          <a:xfrm>
            <a:off x="6035294" y="2038656"/>
            <a:ext cx="1960793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Not a function</a:t>
            </a:r>
          </a:p>
        </p:txBody>
      </p:sp>
      <p:grpSp>
        <p:nvGrpSpPr>
          <p:cNvPr id="33" name="Group 18">
            <a:extLst>
              <a:ext uri="{FF2B5EF4-FFF2-40B4-BE49-F238E27FC236}">
                <a16:creationId xmlns:a16="http://schemas.microsoft.com/office/drawing/2014/main" id="{1F5773D5-7C8C-6C9E-BD98-27C3FB508036}"/>
              </a:ext>
            </a:extLst>
          </p:cNvPr>
          <p:cNvGrpSpPr>
            <a:grpSpLocks/>
          </p:cNvGrpSpPr>
          <p:nvPr/>
        </p:nvGrpSpPr>
        <p:grpSpPr bwMode="auto">
          <a:xfrm>
            <a:off x="5200269" y="4868160"/>
            <a:ext cx="1271587" cy="1862137"/>
            <a:chOff x="815" y="794"/>
            <a:chExt cx="801" cy="1173"/>
          </a:xfrm>
        </p:grpSpPr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7F54C6EB-CA03-815A-0CCE-DCEA27B80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84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35" name="Text Box 20">
              <a:extLst>
                <a:ext uri="{FF2B5EF4-FFF2-40B4-BE49-F238E27FC236}">
                  <a16:creationId xmlns:a16="http://schemas.microsoft.com/office/drawing/2014/main" id="{741AEBD6-6069-F3ED-E80F-859BD287F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7C9CB3C6-1CBD-438E-D365-56048E052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5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37" name="Oval 22">
              <a:extLst>
                <a:ext uri="{FF2B5EF4-FFF2-40B4-BE49-F238E27FC236}">
                  <a16:creationId xmlns:a16="http://schemas.microsoft.com/office/drawing/2014/main" id="{200D9BC2-CB4E-5482-AB2F-3670FE4C3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794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1559C4D-D01D-987A-A97F-E762E865F530}"/>
              </a:ext>
            </a:extLst>
          </p:cNvPr>
          <p:cNvGrpSpPr>
            <a:grpSpLocks/>
          </p:cNvGrpSpPr>
          <p:nvPr/>
        </p:nvGrpSpPr>
        <p:grpSpPr bwMode="auto">
          <a:xfrm>
            <a:off x="7403719" y="4868160"/>
            <a:ext cx="1271587" cy="1862137"/>
            <a:chOff x="2203" y="862"/>
            <a:chExt cx="801" cy="1173"/>
          </a:xfrm>
        </p:grpSpPr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E3797FD3-E1B9-551A-F8EF-D5EF51CD6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91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40" name="Text Box 25">
              <a:extLst>
                <a:ext uri="{FF2B5EF4-FFF2-40B4-BE49-F238E27FC236}">
                  <a16:creationId xmlns:a16="http://schemas.microsoft.com/office/drawing/2014/main" id="{DD28D251-3F73-3A81-75C9-A01A99A18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12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β</a:t>
              </a:r>
              <a:endParaRPr lang="en-US" altLang="en-US" sz="1800"/>
            </a:p>
          </p:txBody>
        </p:sp>
        <p:sp>
          <p:nvSpPr>
            <p:cNvPr id="41" name="Text Box 26">
              <a:extLst>
                <a:ext uri="{FF2B5EF4-FFF2-40B4-BE49-F238E27FC236}">
                  <a16:creationId xmlns:a16="http://schemas.microsoft.com/office/drawing/2014/main" id="{4A117EF7-874F-EB69-DE05-473078330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649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1800"/>
                <a:t>γ</a:t>
              </a:r>
              <a:endParaRPr lang="en-US" altLang="en-US" sz="1800"/>
            </a:p>
          </p:txBody>
        </p:sp>
        <p:sp>
          <p:nvSpPr>
            <p:cNvPr id="42" name="Oval 27">
              <a:extLst>
                <a:ext uri="{FF2B5EF4-FFF2-40B4-BE49-F238E27FC236}">
                  <a16:creationId xmlns:a16="http://schemas.microsoft.com/office/drawing/2014/main" id="{E79B8B88-88BE-C0A7-FE04-DB9AB3A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862"/>
              <a:ext cx="801" cy="11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3" name="Line 28">
            <a:extLst>
              <a:ext uri="{FF2B5EF4-FFF2-40B4-BE49-F238E27FC236}">
                <a16:creationId xmlns:a16="http://schemas.microsoft.com/office/drawing/2014/main" id="{F84FDF47-F39D-4709-803B-DEAF55890E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7506" y="5145972"/>
            <a:ext cx="19192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29">
            <a:extLst>
              <a:ext uri="{FF2B5EF4-FFF2-40B4-BE49-F238E27FC236}">
                <a16:creationId xmlns:a16="http://schemas.microsoft.com/office/drawing/2014/main" id="{BF4ADD90-EF18-4796-8A65-1C65B44411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8619" y="5736522"/>
            <a:ext cx="1930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70780F-9E22-788C-C256-9704F3366690}"/>
              </a:ext>
            </a:extLst>
          </p:cNvPr>
          <p:cNvSpPr txBox="1"/>
          <p:nvPr/>
        </p:nvSpPr>
        <p:spPr>
          <a:xfrm>
            <a:off x="5957506" y="4515449"/>
            <a:ext cx="2087431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Partial function</a:t>
            </a:r>
          </a:p>
        </p:txBody>
      </p:sp>
    </p:spTree>
    <p:extLst>
      <p:ext uri="{BB962C8B-B14F-4D97-AF65-F5344CB8AC3E}">
        <p14:creationId xmlns:p14="http://schemas.microsoft.com/office/powerpoint/2010/main" val="144399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62B8BCA-B384-9335-4CA1-00C07B81E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898" y="383381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E2A759A3-7B80-9237-D227-3F63E3336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548" y="4181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903E33EC-DD16-28F1-590E-A129A438D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548" y="5003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D280EF2F-642E-3A88-A15D-844006B62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761" y="3735388"/>
            <a:ext cx="1271587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A2D46A4-C2FB-1962-52BD-6C421599A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936" y="38671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1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C2338AE0-CD45-FBA9-B6F8-FB84C4B59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936" y="44465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B331B0C-8776-BCF7-F2E0-A5F85EDFE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048" y="5037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17A714D5-E56D-DEED-3FCA-96352AFF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3" y="3787775"/>
            <a:ext cx="1271588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10F8E468-B58B-355B-6A77-3B84DB8F11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0736" y="4051300"/>
            <a:ext cx="142875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502C96A5-4C8C-A00E-EA49-DB27D0407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0736" y="4657725"/>
            <a:ext cx="1439862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16790695-E37F-E5B4-5BBB-489CE3F5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898" y="46656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B91EE19F-27F0-2F36-2614-FE5247AED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73" y="3429000"/>
            <a:ext cx="1281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Injective</a:t>
            </a: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C648E447-A9C9-ACF1-84DF-B79F4A876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7723" y="4911725"/>
            <a:ext cx="1412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0CF029D9-3AEB-EA82-7D24-C981AC41E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898" y="38608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AF70AC58-AD62-0CFF-85ED-E1BAF771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548" y="42084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CC669528-B17D-21F2-281B-FAB86EBED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548" y="5030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0B58CC19-22DA-C833-3AE4-C3742EFF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761" y="3762375"/>
            <a:ext cx="1271587" cy="1862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31AC1EE6-E27B-C52C-B492-BF90DB52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936" y="3894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1</a:t>
            </a:r>
            <a:endParaRPr lang="el-GR" altLang="en-US" sz="1800">
              <a:cs typeface="Times New Roman" panose="02020603050405020304" pitchFamily="18" charset="0"/>
            </a:endParaRP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20FE091C-E3C4-CC83-FFC2-98049970B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936" y="44735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5C1B2939-ADB3-E1A6-2880-3A276C86C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048" y="50641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id="{EF3DEDA0-4B28-1ADA-1B58-73F6DF94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573" y="3814763"/>
            <a:ext cx="1271588" cy="18621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BB161B3A-906B-020E-D802-F93563148C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2736" y="4078288"/>
            <a:ext cx="1428750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18CDF93-63E8-0E34-660B-C4B06451DE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2736" y="4427538"/>
            <a:ext cx="14224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87191100-3E17-A369-812C-B959155B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898" y="46926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333FBD89-E375-8D84-3286-0D93F2DAE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173" y="34290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NOT Injective</a:t>
            </a:r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6293F95C-6C18-C2D7-72DA-9382A49220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9723" y="4473575"/>
            <a:ext cx="1439863" cy="785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E310A9-C94D-9243-11DB-B85132A54D9F}"/>
              </a:ext>
            </a:extLst>
          </p:cNvPr>
          <p:cNvSpPr txBox="1"/>
          <p:nvPr/>
        </p:nvSpPr>
        <p:spPr>
          <a:xfrm>
            <a:off x="1105482" y="5834390"/>
            <a:ext cx="7082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jective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Un-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jective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 Un-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ique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Does every student have a unique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netID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?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57" descr="A screenshot of a test&#10;&#10;Description automatically generated">
            <a:extLst>
              <a:ext uri="{FF2B5EF4-FFF2-40B4-BE49-F238E27FC236}">
                <a16:creationId xmlns:a16="http://schemas.microsoft.com/office/drawing/2014/main" id="{05D9BE79-585F-953F-B2D1-707B6DEB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85"/>
          <a:stretch/>
        </p:blipFill>
        <p:spPr>
          <a:xfrm>
            <a:off x="1128632" y="0"/>
            <a:ext cx="7451371" cy="20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174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14392</TotalTime>
  <Words>2005</Words>
  <Application>Microsoft Macintosh PowerPoint</Application>
  <PresentationFormat>On-screen Show (4:3)</PresentationFormat>
  <Paragraphs>468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 Unicode MS</vt:lpstr>
      <vt:lpstr>Arial</vt:lpstr>
      <vt:lpstr>Times New Roman</vt:lpstr>
      <vt:lpstr>Default Design</vt:lpstr>
      <vt:lpstr>Functions</vt:lpstr>
      <vt:lpstr>Overview and Due</vt:lpstr>
      <vt:lpstr>Slides for flipped class</vt:lpstr>
      <vt:lpstr>Function Notation</vt:lpstr>
      <vt:lpstr>Function Notation</vt:lpstr>
      <vt:lpstr>What gets mapped where?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Slides I would have Used if we had had a regular lecture</vt:lpstr>
      <vt:lpstr>Functions in Computer Science</vt:lpstr>
      <vt:lpstr>Function Definition</vt:lpstr>
      <vt:lpstr>What is a Function</vt:lpstr>
      <vt:lpstr>Functions</vt:lpstr>
      <vt:lpstr>Functions</vt:lpstr>
      <vt:lpstr>NOT Functions</vt:lpstr>
      <vt:lpstr>Partial Functions</vt:lpstr>
      <vt:lpstr>Notation for Functions</vt:lpstr>
      <vt:lpstr>Domain, Co-Domain, Range Definition –§2.3.1</vt:lpstr>
      <vt:lpstr>PowerPoint Presentation</vt:lpstr>
      <vt:lpstr>PowerPoint Presentation</vt:lpstr>
      <vt:lpstr>Practice</vt:lpstr>
      <vt:lpstr>Practice</vt:lpstr>
      <vt:lpstr>Definitions --§2.3.2</vt:lpstr>
      <vt:lpstr>Injection, one-to-one</vt:lpstr>
      <vt:lpstr>Problem</vt:lpstr>
      <vt:lpstr>Problem</vt:lpstr>
      <vt:lpstr>Surjection-- onto</vt:lpstr>
      <vt:lpstr>Problem</vt:lpstr>
      <vt:lpstr>Problem</vt:lpstr>
      <vt:lpstr>Bijection</vt:lpstr>
      <vt:lpstr>Problem</vt:lpstr>
      <vt:lpstr>Problem</vt:lpstr>
    </vt:vector>
  </TitlesOfParts>
  <Manager/>
  <Company>Brigham Young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236 – Discrete Mathematics</dc:title>
  <dc:subject/>
  <dc:creator>Paul R. Roper</dc:creator>
  <cp:keywords/>
  <dc:description/>
  <cp:lastModifiedBy>Michael Goodrich</cp:lastModifiedBy>
  <cp:revision>775</cp:revision>
  <dcterms:created xsi:type="dcterms:W3CDTF">2003-01-06T18:26:24Z</dcterms:created>
  <dcterms:modified xsi:type="dcterms:W3CDTF">2023-09-08T18:28:29Z</dcterms:modified>
  <cp:category/>
</cp:coreProperties>
</file>