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418" r:id="rId3"/>
    <p:sldId id="809" r:id="rId4"/>
    <p:sldId id="748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70" r:id="rId22"/>
    <p:sldId id="771" r:id="rId23"/>
    <p:sldId id="772" r:id="rId24"/>
    <p:sldId id="773" r:id="rId25"/>
    <p:sldId id="775" r:id="rId26"/>
    <p:sldId id="774" r:id="rId27"/>
    <p:sldId id="807" r:id="rId28"/>
    <p:sldId id="808" r:id="rId29"/>
    <p:sldId id="805" r:id="rId30"/>
    <p:sldId id="806" r:id="rId31"/>
    <p:sldId id="730" r:id="rId32"/>
    <p:sldId id="729" r:id="rId33"/>
    <p:sldId id="734" r:id="rId34"/>
    <p:sldId id="737" r:id="rId35"/>
    <p:sldId id="735" r:id="rId36"/>
    <p:sldId id="736" r:id="rId37"/>
    <p:sldId id="738" r:id="rId38"/>
    <p:sldId id="780" r:id="rId39"/>
    <p:sldId id="778" r:id="rId40"/>
    <p:sldId id="781" r:id="rId41"/>
    <p:sldId id="782" r:id="rId42"/>
    <p:sldId id="783" r:id="rId43"/>
    <p:sldId id="784" r:id="rId44"/>
    <p:sldId id="739" r:id="rId45"/>
    <p:sldId id="706" r:id="rId46"/>
    <p:sldId id="740" r:id="rId47"/>
    <p:sldId id="789" r:id="rId48"/>
    <p:sldId id="790" r:id="rId49"/>
    <p:sldId id="791" r:id="rId50"/>
    <p:sldId id="792" r:id="rId51"/>
    <p:sldId id="793" r:id="rId52"/>
    <p:sldId id="794" r:id="rId53"/>
    <p:sldId id="795" r:id="rId54"/>
    <p:sldId id="796" r:id="rId55"/>
    <p:sldId id="797" r:id="rId56"/>
    <p:sldId id="741" r:id="rId57"/>
    <p:sldId id="798" r:id="rId58"/>
    <p:sldId id="799" r:id="rId59"/>
    <p:sldId id="800" r:id="rId60"/>
    <p:sldId id="801" r:id="rId61"/>
    <p:sldId id="802" r:id="rId62"/>
    <p:sldId id="803" r:id="rId63"/>
    <p:sldId id="80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5374"/>
  </p:normalViewPr>
  <p:slideViewPr>
    <p:cSldViewPr snapToGrid="0" showGuides="1">
      <p:cViewPr>
        <p:scale>
          <a:sx n="114" d="100"/>
          <a:sy n="114" d="100"/>
        </p:scale>
        <p:origin x="920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CB4EC-E291-3544-821F-3FCB139FBCA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EBF37-3DC7-8D40-8BAE-C96AFE13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F37-3DC7-8D40-8BAE-C96AFE13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5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F37-3DC7-8D40-8BAE-C96AFE130A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F37-3DC7-8D40-8BAE-C96AFE130A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F37-3DC7-8D40-8BAE-C96AFE130AA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CE04-4E99-95C7-A7A5-34D47CEF4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2DD0D-06BC-C6F6-611A-7D869959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BB42-8783-3823-1137-48A8666D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C58A-756C-447C-425B-C07C6325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4E81-81DE-9DD3-CEEC-1CE1679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7ED-B3C7-2FDD-D06C-7FBB763C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6F431-CFBF-A1EB-4E39-71EF2058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5718-C71E-5ACB-097C-226B4FB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B6B4-5C49-2D21-A227-D557E4EF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C499-09EB-25D8-8F2C-65E1AEA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84831-7DFA-231E-79F5-BC302160F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5B7C8-9664-E951-ABB5-817A88B6C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FED0-9010-53EC-694F-8C436CB5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1BA9-EBCC-291B-B432-1421BC2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011C-4577-6734-9BD6-427DDB94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B4A3-7451-73F7-6B06-28F44FB6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10FE-29A4-765F-C47C-FA5697A2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89EF-8A11-EE3A-A384-DA916EF9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B9E1-E34C-80D0-61AB-6C9D3491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43EC-3741-E6D3-2E34-598BE7DF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A9D6-332B-5E57-75A4-4BFED554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EB1B-5D77-4005-E98F-7B09B9EC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BA59B-E817-1CD1-85AE-BB6D6503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5CD4-2746-DA72-5355-056DE904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FAC1-BC43-7E90-1255-878FBF12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55E-1479-319C-F813-0786A5E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736E-D8DF-E7A3-6653-2196883DC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EF3CA-AAA9-E8C9-8FC6-296153FA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83324-90B2-B589-5257-A0D84894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ACB1-2350-8C56-5599-9396FD08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C5EB-1F87-C7E3-FC9C-7FA1CC0E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171-6D0B-720E-08AC-78DE0245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80269-4D01-E26A-A646-BC67ACAA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7316-264B-13C4-5D5D-B998F9FEF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B09D9-C0C1-D00A-1266-765DCE941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83FC3-5403-2D5F-189C-816020C4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4ED4D-BD78-21A7-37CC-0230ECD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64013-D95D-2216-0BC3-895E25C9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12E8E-94DF-A792-D606-33FC11F3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1C21-8142-0A7A-832C-4710207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CDE04-C14E-385A-4009-8B554FC6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F7BDC-0891-7E4D-E0A6-2413EC71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2CEFE-7602-F027-3569-F2048ECF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322F2-C35E-88A8-1838-B53D169B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8C339-F832-008B-6898-86A5E953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05FD-B44A-27F6-3567-5DD9B40D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A8F0-FA12-7445-5738-82E0016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C1EC-2043-4A40-A168-9670D865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51426-74CD-F76E-CF3F-231CA13D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1DDA7-4931-ADC1-47EE-2FC0CD9C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F9E4-B11D-FDD6-B2A6-7C844D77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FC485-ED94-EF13-9C1D-192131F0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96D-9B7D-D495-193B-DA0D344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52175-5768-F39B-05C4-D22343F8A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E848-CDA2-3E20-F07D-93749565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563DA-3546-FD42-7447-AC66800B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4A3DB-BFF2-88BC-15C3-ED89D2DD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43F04-5809-571A-5C3F-AD155906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D6F7-5AC2-480E-4F4A-7C4635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24DB-3484-0124-483B-3FE1468C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8427-CCCF-AB58-AE99-B13637A22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DAE2-C83B-554C-AAF3-9688E655B36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93B6-2748-785D-33BC-371FF189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1473-28C8-958C-8D52-E64B862DF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5ED8-89AC-384A-BC69-59522DB5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24E7-1FA0-8A56-8296-86051CE96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Automata and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250BC-AAE8-B56E-6E70-8C1A446BC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63542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47413" y="2979942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3834D7-0797-82DE-A0F1-BE0941728972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267B71-C618-5E32-4F0E-1246C4668678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83AEE8-B4C6-84DA-EA00-CB09227B852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2CC68D-01D1-AF6B-A2F3-65920170065C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7C4D6F-81D8-C626-140F-A23B135EBEC8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2D8619-78CD-6FE4-D081-42DF996E6384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64F6CC-61BB-F775-381C-8C6BC0FDF91B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3441D8-6AF8-D56A-0312-D32DF78C14EE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0C239-93F3-BC94-0CAF-B5406AAD15DC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528236-A671-BD72-AA16-DC6F5B1FF6F6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C80C68-DE1A-9DA7-8371-90AC461F4700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1A62B3-F183-C878-265B-D942765B758B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1A2ABE-E440-605A-2CA8-DC9CE124C34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745DF6-F075-F51F-1EF6-BC1BBF977770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142AE6-6097-A99A-427D-7738641583E6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13FE4B-2DDC-11D5-9102-F57E9CF7C3F2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721D5C-8E5A-1917-B4AD-5A99F56A45D5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D95AF2-FB42-04F8-9034-F38CF51A33F1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7163A7-13FA-1956-7590-BF01749B92E4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A8D72E-662D-88ED-B7F2-8B50DA07C14E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48E9A8-EB8D-ADB2-32B1-385433932346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271734-383E-7D6B-B496-8B4273E526B1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B64F45-336C-2575-28F3-6D1F212C9E3F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C64A35-8C27-4BEB-7B93-BF463252D38C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0F21D-AB5A-041A-A01E-D0464BEF9B8C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E9877B-684B-E6D4-8586-6C697DC526FF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A370C3-BF19-AF08-E400-23177E9C8201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7FE58-3751-5CF5-3F26-5F536164833D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B372BA4-0860-E966-3C78-821577D7E2BC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D8F77F-B4B3-BFE8-2EB3-1B51CCFA4AE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40A4A2F-43EA-511C-F256-E56B242822CE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A7DA30-CBF3-47A9-66BF-91F57D796EA8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6D5A4C-4896-2B58-E912-1FE6AC6F3664}"/>
              </a:ext>
            </a:extLst>
          </p:cNvPr>
          <p:cNvSpPr/>
          <p:nvPr/>
        </p:nvSpPr>
        <p:spPr>
          <a:xfrm>
            <a:off x="979038" y="192380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0C201400-F94A-745A-A390-E002C660A029}"/>
              </a:ext>
            </a:extLst>
          </p:cNvPr>
          <p:cNvSpPr/>
          <p:nvPr/>
        </p:nvSpPr>
        <p:spPr>
          <a:xfrm rot="14360652">
            <a:off x="2565368" y="1137473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8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47413" y="2979942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FAC77E-8E39-B433-2A9E-779E10A4D185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EB31B9-F22C-A8E1-049A-2C7552AD2C7C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D4D5B-C2C8-F0FA-3396-FFDF82E7A1E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5D4DD3-D6B9-D8D4-9DCE-025ECF4033B1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B27596-3763-5C70-0532-C1B1D9A305B2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36DE74-32B2-F461-95C2-F8363D021EC0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C4DDCD-C07E-1F43-1236-E02B4DD0C530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BBDDEC-730A-260D-D0F1-3B76B66B9DFE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32A45E-9665-02CF-D158-824F4B47C1F4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375CF-D0D3-6BD5-B8AC-8199173E3704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093C0-363C-EA61-EFA5-4919CC36AFFE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5D2482-527A-2831-57C5-107A6A078A3D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86AF9-06FB-32D6-7172-8A131AFBE5E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D6FE1E-97FE-6966-C9BB-1231BBA9F1A2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C23A47-2D4F-316C-F7B8-D98299A69035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79D5BD-082A-14DC-4FEB-90239298B8F1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D8EDBD-4150-E66B-0922-85D7EB2DC920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3D176A-A327-054E-D47F-664D2DB5644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B8C553-A8D0-79A3-8C31-A9D0A41B43AD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411D75-87AE-9CCB-FA85-853FCDE49831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6442B-281A-530B-446C-958A96665ED5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0D99C8-1F3F-D875-FDE1-431829979CAA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604F2C-067E-15E9-56C0-721527F4C104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B34C58-B783-498B-E2D0-05817AF022F8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76FCAF-21C7-B10E-E923-5BB77012CC1F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DE6936-C3DF-A2E4-A46B-3AE4BC99B1DB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8DA10-B2F9-8440-8F79-17EE36FCF4B2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FA088-4C63-67E5-7C18-13CC5631BE3F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CA70A7FE-3AA2-71BF-47F6-56C6D6EC780A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0D9C96-5BCB-39FF-F37F-826C56DDA79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EFB94DF-7B0D-1F66-B892-88A096888F23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4A31CF-031D-6116-FF73-4B8194D758EB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51BF3D-EA19-B3C4-833A-4CECA7AE8910}"/>
              </a:ext>
            </a:extLst>
          </p:cNvPr>
          <p:cNvSpPr/>
          <p:nvPr/>
        </p:nvSpPr>
        <p:spPr>
          <a:xfrm>
            <a:off x="979038" y="192380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1CE505F0-A52D-3A94-EF4C-A6759A76B596}"/>
              </a:ext>
            </a:extLst>
          </p:cNvPr>
          <p:cNvSpPr/>
          <p:nvPr/>
        </p:nvSpPr>
        <p:spPr>
          <a:xfrm rot="14360652">
            <a:off x="2565368" y="1137473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47413" y="2979942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EBF023-63FF-A2FB-7F24-03A0C6EB1CDE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5E433C-94FC-B707-D32E-E73700C729B5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94504E-ACCA-F7F8-B4C6-DB54760F18D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5A0BCC-4724-06E3-783C-96F0B982A722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0C98C9-AA1E-F82D-0E28-0EC4A2B35A46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A5A9AB-6E64-EE04-8AA8-BB1D7BF97671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FE1EB4-8B4B-D6FB-68F7-3553C4758818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DB6027-3287-9DE8-2E31-DFA37C41AE69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68878D-1FFA-47EE-5D54-6AD8D8D2280E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6AE0B0-602B-1A27-0EF6-F6C36EBC2BE0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0646FD-22DA-FF51-18C7-FDCD4DB8618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6E0461-E571-BDB4-B154-F7C50E22173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CAC4C9-0CF2-8315-C11D-8F0D4F5F7380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8B6DD1F-3882-891D-F3DF-D699B9AE07E9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9D0C91-5D6B-3135-B10B-D36496459526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B55632-829B-AB0E-1DCD-A12C2934CAD9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B55B11-84DD-8D35-15F0-88F1FB2426F7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9FA2CB-27CC-6BE8-29A7-4BA75AFC4DA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635B38-8371-1688-AEFA-22E23264A674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774C16-047A-0557-2753-327CD4480FEA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659E8E-AD7A-257B-7EDF-8E7F11561C2D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47FF09-6849-6296-4598-E9C69724FBFE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CF91E-515F-CB76-8D8F-4620978891D7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913A35-72FD-B781-274F-E235E94C794C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BD6DA-3D51-F4EC-0E57-3ECAB95789C3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9E08FD-B7D7-8A93-4314-2F7A9D871A3C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DED81-80B8-D463-6149-B30F4C04BFC0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A0C0AE-18C3-DBAA-E9C7-E2BA2692F3E7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B8A1388-3C3D-8AA6-101B-94A7E1A9DA2E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FA2038-857F-0E0E-2B5A-BAB5FA61799C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3D0F43-3639-8A5F-198A-2CDB912925AE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6B8AE8-42B4-2989-B4AD-9F47E04535C2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3258A8B-7C9D-E42D-3479-9B38205F29F8}"/>
              </a:ext>
            </a:extLst>
          </p:cNvPr>
          <p:cNvSpPr/>
          <p:nvPr/>
        </p:nvSpPr>
        <p:spPr>
          <a:xfrm>
            <a:off x="979038" y="192380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A3C79620-15BE-A4D1-83A5-CA0B1EBED8DC}"/>
              </a:ext>
            </a:extLst>
          </p:cNvPr>
          <p:cNvSpPr/>
          <p:nvPr/>
        </p:nvSpPr>
        <p:spPr>
          <a:xfrm rot="14360652">
            <a:off x="2487063" y="2030375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7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917378" y="295524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CDC8D5-1AA8-24AE-32AB-6E0A28C25BBD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BED01C-059F-A520-9743-2C1E004D0200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AD6987-AA74-4376-4FA9-7972C39CF9C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37EE2A-087E-A05C-F2D4-959CAF1DCEDC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BBDBC-7E2D-1013-78D8-225BFEAFD0BE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047E53-1EB3-1B55-2294-3DD111616C98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0D7EB1-C2BF-1D5C-0F3E-8FE1850AB0A4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9AC7BF-AC63-E539-D4A2-7E657B82C1D1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41197-6A7D-7D6D-CB6E-7CC8BD964E7D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2D8B5-FF66-538E-5744-DBCFCC684059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DFA4EB-62F8-4021-2CAE-73DD5B9FAE35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B37201-1754-FFAD-88D8-B10D3A058CF4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E470F-1A87-5F96-8859-F993B85B0E9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A2B9C3F-A2D4-79C6-4553-41ED2BAB644E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350E84-92FE-B640-6B51-AF5A981916B7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CA8EC2-D7E1-DD07-2A0F-ADB5C9F14A32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C6787-ED22-094E-31BB-42E940DBD0A8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A019CB-7714-8C57-678E-27E17AFB921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16A313-9BCC-7F23-71F9-CE0A0870666B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577849-315F-812A-16AF-8AAF188992C7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25298-56AF-F166-1160-F5CDD5848F1A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8A7D5-E1A5-3F72-A761-0834373D985D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9D3A00-B03B-BC3E-566A-41F2F456AAAD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B8D7A-BA04-A4DE-DF4C-D94DF80E722C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FA9D1F-623B-54C4-F9CA-DF6CCDD34949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C008A4-3A88-B1C8-B8D8-58EFE2F80A94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3E417D-A219-E498-0B4E-66AA821B1601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78B877-0609-34C6-47A2-0841E1F7A254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EF850B3-A6F1-A490-8F95-43E5BE9EF755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ECA9C-2A28-ABE6-326B-AB0A0EE4078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D854F9-1B51-2887-9AD5-44F75FE51B4C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79663A-4E3D-169D-5E8E-C3E511A70AE3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D5DF08-DBB0-80A0-F036-5DA63E25C6DA}"/>
              </a:ext>
            </a:extLst>
          </p:cNvPr>
          <p:cNvSpPr/>
          <p:nvPr/>
        </p:nvSpPr>
        <p:spPr>
          <a:xfrm>
            <a:off x="990633" y="2827915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A2FA66E-B444-D489-09F8-2BEA894AF977}"/>
              </a:ext>
            </a:extLst>
          </p:cNvPr>
          <p:cNvSpPr/>
          <p:nvPr/>
        </p:nvSpPr>
        <p:spPr>
          <a:xfrm rot="14360652">
            <a:off x="2498361" y="2966979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8107357" y="294378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CA1E8-8469-87CC-9F0B-25E8CBC71906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6E3710-DE3A-874F-2370-CA5F82FE3866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AA027A-CCBC-F771-A84D-A579E4395DA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05C891-CC55-776F-C52A-F21FAA82F436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C40283-32AF-494A-F9BF-E0893FCE3F77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33D704-AE7A-05C3-F871-ED26AF1BC6EE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0B7AE9-0E1F-51C5-D88F-4CBB781042E9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650A8C-DC98-CE8B-A1F8-BC32E569C7EC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8C6C0D-3C71-9682-6DCC-FB7EB0BA91AB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409B18-5C5A-24D1-3E3A-6AFC563112AC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96622F-6928-0C94-580E-C03A58EBB5AF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90FA01-AB2F-617B-DA8C-5BDEEC3A900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04286A-CF70-7FD7-6D56-B8AC46AA55C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25E8E1-3CBC-8349-1648-44EA4A983BA3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C9B23-0998-12C4-0663-D2FAD96CBEB6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801351-4396-1273-97CD-F6E1BA16C181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A1572F-C56F-03E4-B097-ECA80944B077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947EA5-9AA7-D22A-3448-9390BB1A140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1B8CD-76BA-9192-AAE6-C766C49CF1C8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17F434-677E-EE20-33DE-AFE1BF885217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869D6F-661B-6D09-DC84-726660A45377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23608-F798-31B1-6549-B57EBF422406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083DAC-B22C-0F0A-A845-D9F9A1599381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65CCFE-A794-AEA1-6FE9-18E1D059B7AB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94987-F3D5-882D-8B3C-7B65A2520257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95E2FB-DA0D-AFC7-0999-AFE5771F967D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F5A8F6-5DFE-C323-E64D-71ACF2E234AC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20E9EF-311D-6A72-AFDF-73D607B842BD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A61B94C-E90F-72F3-0F64-3310D494140C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A0E9A6-B732-FE8B-0BE0-3226E11BC43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F04D7D-9305-06C5-1CDE-62E81B2FFD28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799663-1BA5-8C2C-1486-F3E95057A079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CC85D1-2D70-FD2F-65CA-9F4D28DD96D7}"/>
              </a:ext>
            </a:extLst>
          </p:cNvPr>
          <p:cNvSpPr/>
          <p:nvPr/>
        </p:nvSpPr>
        <p:spPr>
          <a:xfrm>
            <a:off x="962757" y="3730046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8257867A-E528-8C27-28EB-A665DF5F5F30}"/>
              </a:ext>
            </a:extLst>
          </p:cNvPr>
          <p:cNvSpPr/>
          <p:nvPr/>
        </p:nvSpPr>
        <p:spPr>
          <a:xfrm rot="14360652">
            <a:off x="2530358" y="391661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8280351" y="294378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C07DA4-9351-8DFD-5963-3C583D3697B4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08DD73-C493-30F0-C0D9-19742FCD8C23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224981-8A99-F546-C4E3-68C226FAB44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5307FC-EADA-3515-4854-B7449399AD56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88A159-3D99-8DB6-6246-66AC934B842C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1E3DA4-3721-B1F7-28CE-C3E01A67A87C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E361A0-CDEE-7793-370E-31CEEA717CF4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9FEF8D-E70E-DF69-A069-0130B28393B1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7F32E1-33D7-5005-4513-EC1BE8A680AF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9BBB7B-7C82-49E7-1E28-D7109AF2E6D8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D030C4-787E-300A-C179-B8DECE3E4C2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6B06B2-9F5F-5555-669D-DC4CD9F7626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A58E7-B621-1C2B-FDC3-17AE0F299A55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45AFF92-F36D-1578-DA35-294182949D9B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31605D-7F89-7933-CBF8-6125E82A5ABE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9700DD-4CB5-28F6-E0CF-E6812DD32E01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7BE941-40DF-AB5A-36D1-029C1EB3133B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6E654-407D-8B3E-C6C1-E25601E6740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AC030-512C-F4C0-255D-22FAC26EAF61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3028B39-C22B-D36C-045B-B8A90ABD11DC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D5C5B2-28DD-FAF6-BE0E-937B42C9897C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4EB07-57A8-B75B-FCAD-0EE72A9E7468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3F109A-E5F1-7BE6-2DD9-AEE56BA09F51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DF6078-F5A6-CCE9-2938-A12225433BAE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809B6C-01E8-C9E1-5F8F-02F661D6DD92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C86E9F-D6C8-AB67-A609-9AAC50DCC885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8FC8A1-059F-A24E-D4E4-ADAE19F4B94A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5F105-E24F-61B2-F749-807770A0D4F2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6795CD35-8A27-5F04-B783-9D509F595201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DF0DBC-F6D7-E5F9-1A1B-FB6251B6D9C5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2108091-950B-BF29-037E-100DB210F392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C8B23-0F11-47E8-E53F-4305569E1FA0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BE94D7-8A20-8AC9-A830-798C6597A0CA}"/>
              </a:ext>
            </a:extLst>
          </p:cNvPr>
          <p:cNvSpPr/>
          <p:nvPr/>
        </p:nvSpPr>
        <p:spPr>
          <a:xfrm>
            <a:off x="898254" y="4654613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9F038D7-BC83-A5A5-26B9-4B9A38C2EAF4}"/>
              </a:ext>
            </a:extLst>
          </p:cNvPr>
          <p:cNvSpPr/>
          <p:nvPr/>
        </p:nvSpPr>
        <p:spPr>
          <a:xfrm rot="14360652">
            <a:off x="2476135" y="4760252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8448874" y="2943786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EA7CE7-3145-B34C-A5AC-AAD4B1EB660B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8EAEC6-92AB-F0CE-868B-8E448B880CF3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550E09-CA6B-03F1-63FF-BF1D97BA8847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CB524C-1441-4D46-BB01-7EFE3FA034B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DC8F4D-4B8E-7CA9-3BAA-4A2FE9F715EA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593CC7-2D66-523A-1413-198E73F68A62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0EE86-230B-6845-5C92-71F795591E1A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AB552F-1E33-2641-9748-504ABE2D87F5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4D388E-FFDC-1E46-07D8-06D70A410358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5C30F5-1449-A5EB-3BE5-46D4A4BEF47C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8494D4-58CD-2203-FA9B-D22D95D24B13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355A59-861A-9F51-8BEE-23B28A81C9A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43B0F-2F10-F3CF-ECB0-442EDF029F53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12DBA-EC4A-18D7-C8D6-54F879547EE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B97EA02-D50E-0DF8-3ACA-6B38C555526E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A1F93B-C2DE-8BDF-6B7A-CE32793874CF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3D3648-5F81-44A2-443D-A72C4C54056D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ABD2D0-9067-79C5-D321-AB6D6D62A83A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172DCA-5EAC-9BDB-4E94-46CB9EB25C76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54F09B-DE89-9E4A-1415-86FDE5C55ABC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C52FA6-7585-B294-FCE5-48A3ED0F58A7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C0719F-AA12-F931-D5FB-19D188BA2A27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A43797-A9E9-7871-EC82-0473AC8E72C1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BC0FE-3627-AD77-37C8-E197E6AB1D10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C87E7C-454F-7A2C-4C8D-6D68C123F5C3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8030D-CFE8-C010-13B9-B8098E1A914E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5A1A77-B340-16A0-7727-27E83E48AD41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BF2B39-D556-C5E2-1E25-B213ABA909F6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F43D72-8C87-F534-CBFB-3089DFB1E27A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8CF0356-F73F-B6CB-5EF9-948FCBBC1DFF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847A97-9D43-B4AC-1E19-762935D2ADA3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302776-F104-63B7-98EC-2A8C39AE0F89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E7D8F-FD6E-DA7E-7593-A19BAA8C41D2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32F841-899F-6840-2068-AF69A7729768}"/>
              </a:ext>
            </a:extLst>
          </p:cNvPr>
          <p:cNvSpPr/>
          <p:nvPr/>
        </p:nvSpPr>
        <p:spPr>
          <a:xfrm>
            <a:off x="730039" y="5680194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2F0CF05D-F109-83A1-AE3B-B947DDF1B028}"/>
              </a:ext>
            </a:extLst>
          </p:cNvPr>
          <p:cNvSpPr/>
          <p:nvPr/>
        </p:nvSpPr>
        <p:spPr>
          <a:xfrm rot="14360652">
            <a:off x="2455249" y="5709969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1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4DF-4F01-E04D-86B8-F2EBF973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AFA9-4D5D-9747-9FF3-488BB986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C1FD4-85C1-D840-A6F3-70F3F43EA48D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F59F4D-2B55-9133-D078-54A183FAEF11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E63B2-AE6F-A600-99E4-E2965B60AD42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ECD2FB-4590-0968-3A33-AC97935D48F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E5ECA0-4BE7-E40E-4504-2CFA0716582F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D08427-899E-02C0-A625-BCCF20FC1ABB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5C4E25-C12C-9128-E341-1E089DFF0788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7C99DC-22D4-67C8-161D-A379FC160AE7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0E94AC-81A9-F6D8-5433-523592F5DA95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CC0ABA-915D-4067-9402-8587907A4C37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71F6D2-B3C7-2AF4-51B3-EACC58A7FEE4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506F35-B6CA-123C-4D84-97863B5A1C41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8ABB91-D593-C6A4-E993-4795A94D9F6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D2A743-48CA-E9A4-8C70-43F3E242B13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1B38390-1E0F-0B34-F746-FCDB3612464D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119818-E3A7-A47F-855C-1717456B865B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9E5FC8-0C68-E094-540A-E8E73425E415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9BF8DB-78A0-7C94-B87B-6D6399184B32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1F6715-9F14-D28F-7615-6C3E0B5A1953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968B58-7A88-EE34-EF18-0EB1CF7609FB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FC156-EBDC-74F4-E45F-45F25A7C7BC0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3E895A-3B00-4770-01AE-892FA9C759A6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FD9A35-DADB-BAAB-D3A2-E74A76EE1F5A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315AF7-41EC-65B2-8111-5321781CE4D9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BCD3D6-FF04-E783-F2E3-128DD4FCA0E6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36E70E-6D91-912C-AB26-2926553DC906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03049C-8E9F-BED7-282B-55FA036C2F5D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6407B0-3E5C-D61C-7D48-4213C4388806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089A86-B655-A61F-18F0-BFB12A641BFA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1EE12B2-8387-6B06-2F6D-5ED7EC0F0C56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2E05E7-C130-89E6-36B5-5BF418CFC8C7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2B02E6-80AF-B9E6-01C1-E0D0AD0B177A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23DE09-ADEA-DA45-256B-0CBCC6DB497D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9326450-4E46-4EC6-6D23-ECE7350DDDDE}"/>
              </a:ext>
            </a:extLst>
          </p:cNvPr>
          <p:cNvSpPr/>
          <p:nvPr/>
        </p:nvSpPr>
        <p:spPr>
          <a:xfrm>
            <a:off x="979038" y="192380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CF6C633F-376C-D8B9-48F1-1201DBEC561F}"/>
              </a:ext>
            </a:extLst>
          </p:cNvPr>
          <p:cNvSpPr/>
          <p:nvPr/>
        </p:nvSpPr>
        <p:spPr>
          <a:xfrm rot="14360652">
            <a:off x="2487676" y="1137751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771024" y="2957949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C1FD4-85C1-D840-A6F3-70F3F43EA48D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BE63AC-40DE-7943-EE81-00CF82C66B82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9F0E9F-7E7A-8B8D-301C-9334CB1450DC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246E91-BB4B-BEC7-683C-94E5C7CB74C2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8DFC46-5523-8A0A-D7F3-8BE052C65437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10049C-4D53-1B9F-3F5C-2BACC82DCC33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C4BAF5-BBCA-B61F-1221-2FE8B58F9435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32E70-437B-A86A-4C1C-B4D0274314D5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08B38A-AC91-2AA3-629D-0040ABE58888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943CDB-14E7-25D3-0898-8BAFD9C7CCFA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27C748-40E5-A2CF-21AB-6E8317E6F7DF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2A053D-A84C-B3FD-FF6C-B515A1B76071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304289-810C-2273-E35B-01CF5478E24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50DB51-76D6-6177-7529-BDE09C2362A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297FB2B-36A6-EF0E-47AE-5575FD57A48B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AE8AB2-6F6C-8229-8637-1F44923D6B1E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0E86F2-2812-FAEF-E156-AE4A1C1DB339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594B20-5ECB-61BE-6339-D285B6B2D7D4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9908F-7F9B-F398-2CFC-4C8D451DAAF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75459-5285-61BA-5F08-987CFE09006B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B195F0-5965-E6A3-3A12-59986418DA49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E8650-814B-2ECC-2F28-03733D08C3B3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B74B6-C6AE-81CF-5DE8-8F6B669B8E72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5D05B8-FAB2-B795-8A98-A3A51DC19443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340598-46C8-3765-B875-7FBBE0E976B5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B5B3BC-1E97-8BA5-279D-D0904D73A5FF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2D6850-85BC-5FAE-7F13-EC83819D0A0E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6C31C7-168D-2A49-8D66-F00D15181ABB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64384E-8287-27E6-C50B-74374572B5B2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DF9F536-FD27-E039-CB9B-43E75B2128EB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F47A41-9D46-7D54-69EE-701ABF2E13A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9A8BAA-7035-7FB6-EFD4-32AD708D35E9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8B4CC4-5219-9798-4344-3240693588BE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45EB13-3166-0029-2D17-23E1E1DACA3E}"/>
              </a:ext>
            </a:extLst>
          </p:cNvPr>
          <p:cNvSpPr/>
          <p:nvPr/>
        </p:nvSpPr>
        <p:spPr>
          <a:xfrm>
            <a:off x="990633" y="281651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F843F673-A5E0-052F-81A7-22D08C815D72}"/>
              </a:ext>
            </a:extLst>
          </p:cNvPr>
          <p:cNvSpPr/>
          <p:nvPr/>
        </p:nvSpPr>
        <p:spPr>
          <a:xfrm rot="14360652">
            <a:off x="2487063" y="2030375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Finite state automata</a:t>
            </a:r>
          </a:p>
          <a:p>
            <a:pPr lvl="1"/>
            <a:r>
              <a:rPr lang="en-US" dirty="0"/>
              <a:t>Elements of state machine definition</a:t>
            </a:r>
          </a:p>
          <a:p>
            <a:pPr lvl="1"/>
            <a:r>
              <a:rPr lang="en-US" dirty="0"/>
              <a:t>Parallel and max algorithm for project 1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3 </a:t>
            </a:r>
            <a:r>
              <a:rPr lang="en-US"/>
              <a:t>due tomorrow</a:t>
            </a:r>
            <a:endParaRPr lang="en-US" dirty="0"/>
          </a:p>
          <a:p>
            <a:pPr lvl="1"/>
            <a:r>
              <a:rPr lang="en-US" dirty="0"/>
              <a:t>HW 4 due Wednesday</a:t>
            </a:r>
          </a:p>
          <a:p>
            <a:pPr lvl="1"/>
            <a:r>
              <a:rPr lang="en-US" dirty="0"/>
              <a:t>Project 1 due Thursday, Sept 28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can start project 1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927031" y="2957949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C1FD4-85C1-D840-A6F3-70F3F43EA48D}"/>
              </a:ext>
            </a:extLst>
          </p:cNvPr>
          <p:cNvSpPr txBox="1"/>
          <p:nvPr/>
        </p:nvSpPr>
        <p:spPr>
          <a:xfrm>
            <a:off x="10293252" y="2610610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722EBC-D873-FDC6-3336-349722EF718D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E6759A-7F03-1711-C483-A3C11A26AC17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6B19A-EE38-2F94-8B03-7D99DB365A3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64A69C-CEED-2E33-334B-24AA94E42386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64BFE-F3FC-C76F-28CF-797CADDFEFDD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8AFBC-44CD-95CB-357E-67CD07D1947C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9B21C9-61AE-5DD1-71BB-F7BB28739917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57AB2B-71AA-C906-CEA7-F7B72F088975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B1313A-70C8-B1C8-3148-14A0B3BC074E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F9BAF1-C2A9-D34B-B2F3-EE1CF0060DDC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26E365-3103-E8C2-8378-644D98F96A40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A6B81-6A72-9AC2-F35F-0AB70D28DE54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0BEB09-163F-482E-E516-8D119EA7C9F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8EB8833-9B3E-3027-5BA6-23B2CB0CECB4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555D15-255D-1B22-D531-B88E63B3F26F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DDC1E-CFD8-4943-51B5-BA94239C0363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40B96D-057A-76E6-6213-9D4D7A3491DB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F2738E-BC69-57CF-7195-2546AE329CB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FC8FEE-4521-D2DA-6911-24243AE44D74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97A0AD-F1D3-9229-C945-E642F6AD96E1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4FCDF9-D6BE-7346-C836-40E886893534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3D79B9-4F90-4F64-1A83-622E4B1865C1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188EB-22DF-8632-D12F-780CA3665234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F8EF0-D989-FCA4-DAC3-43026806180B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D84EC-3ABD-68D6-540C-3EFF09F3BD13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91EB6-EE3D-AA98-BCBA-C9C23CF819C5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05C8-4C6B-E817-2820-2B1A9FD6A561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2A4826-E8E0-6FF8-248A-F3AF9CB654B4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C3407E09-74E4-CE96-5246-B900002D169F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66D33F-4368-63C7-2F59-22E6687006F0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EC7C14-3461-424E-EAB3-097A57D8A59A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6077EF-D32D-7E0C-7A6D-F4EAA49A77D4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EDABCA-F433-8904-4605-26DC0FC26345}"/>
              </a:ext>
            </a:extLst>
          </p:cNvPr>
          <p:cNvSpPr/>
          <p:nvPr/>
        </p:nvSpPr>
        <p:spPr>
          <a:xfrm>
            <a:off x="2571277" y="3261285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14A1B8F2-431C-C70D-FB0F-1A25DF133906}"/>
              </a:ext>
            </a:extLst>
          </p:cNvPr>
          <p:cNvSpPr/>
          <p:nvPr/>
        </p:nvSpPr>
        <p:spPr>
          <a:xfrm rot="14360652">
            <a:off x="5145520" y="3071234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8755C-BA57-A210-9292-77FB7D0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E4333-8B60-DCDF-FF6E-D0257EB8B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cousin of a 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85313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34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B4090F2-DFF7-060A-55B2-40015C57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4" r="45361"/>
          <a:stretch/>
        </p:blipFill>
        <p:spPr>
          <a:xfrm>
            <a:off x="6096000" y="2235200"/>
            <a:ext cx="5584296" cy="26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Finite set of states: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Set of input characters: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Start state: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Transition function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  <a:highlight>
                  <a:srgbClr val="FFFF00"/>
                </a:highlight>
              </a:rPr>
              <a:t>⟶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B4090F2-DFF7-060A-55B2-40015C57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4" r="45361"/>
          <a:stretch/>
        </p:blipFill>
        <p:spPr>
          <a:xfrm>
            <a:off x="6096000" y="2235200"/>
            <a:ext cx="5584296" cy="2649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F3530-9CFB-E3AE-9577-7F8F02741D36}"/>
              </a:ext>
            </a:extLst>
          </p:cNvPr>
          <p:cNvSpPr txBox="1"/>
          <p:nvPr/>
        </p:nvSpPr>
        <p:spPr>
          <a:xfrm>
            <a:off x="4183693" y="5674290"/>
            <a:ext cx="3174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What’s the same?</a:t>
            </a:r>
          </a:p>
        </p:txBody>
      </p:sp>
    </p:spTree>
    <p:extLst>
      <p:ext uri="{BB962C8B-B14F-4D97-AF65-F5344CB8AC3E}">
        <p14:creationId xmlns:p14="http://schemas.microsoft.com/office/powerpoint/2010/main" val="283477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(def 3 in  §13.3.3)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A finite state automaton (FSA) is a 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Finite set of states: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  <a:highlight>
                <a:srgbClr val="FFFF00"/>
              </a:highlight>
            </a:endParaRP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Set of input characters: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Start state: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00FF"/>
                </a:highlight>
              </a:rPr>
              <a:t>Set of final or accept states: </a:t>
            </a:r>
            <a:r>
              <a:rPr lang="en-US" i="1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highlight>
                  <a:srgbClr val="FF00FF"/>
                </a:highlight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Transition function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  <a:highlight>
                  <a:srgbClr val="FFFF00"/>
                </a:highlight>
              </a:rPr>
              <a:t>⟶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B4090F2-DFF7-060A-55B2-40015C57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4" r="45361"/>
          <a:stretch/>
        </p:blipFill>
        <p:spPr>
          <a:xfrm>
            <a:off x="6096000" y="2235200"/>
            <a:ext cx="5584296" cy="2649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DC064-DF13-4120-EC13-FF6EE9AC6722}"/>
              </a:ext>
            </a:extLst>
          </p:cNvPr>
          <p:cNvSpPr txBox="1"/>
          <p:nvPr/>
        </p:nvSpPr>
        <p:spPr>
          <a:xfrm>
            <a:off x="4183693" y="5674290"/>
            <a:ext cx="307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What’s different?</a:t>
            </a:r>
          </a:p>
        </p:txBody>
      </p:sp>
    </p:spTree>
    <p:extLst>
      <p:ext uri="{BB962C8B-B14F-4D97-AF65-F5344CB8AC3E}">
        <p14:creationId xmlns:p14="http://schemas.microsoft.com/office/powerpoint/2010/main" val="302489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Set of final or accept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46F0F-5764-EEFE-BC6C-4E6C822DD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2" t="24652" r="31833" b="23252"/>
          <a:stretch/>
        </p:blipFill>
        <p:spPr>
          <a:xfrm>
            <a:off x="6467707" y="-34760"/>
            <a:ext cx="4259766" cy="6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Set of final or accept states: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46F0F-5764-EEFE-BC6C-4E6C822DD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2" t="24652" r="31833" b="23252"/>
          <a:stretch/>
        </p:blipFill>
        <p:spPr>
          <a:xfrm>
            <a:off x="6467707" y="-34760"/>
            <a:ext cx="4259766" cy="68927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22E1815-AD1A-A274-8D1D-BAB8398C5919}"/>
              </a:ext>
            </a:extLst>
          </p:cNvPr>
          <p:cNvSpPr/>
          <p:nvPr/>
        </p:nvSpPr>
        <p:spPr>
          <a:xfrm>
            <a:off x="7478497" y="5565293"/>
            <a:ext cx="1356986" cy="14932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DBEE7-57F6-9FF8-742D-52806C11D6B2}"/>
              </a:ext>
            </a:extLst>
          </p:cNvPr>
          <p:cNvSpPr txBox="1"/>
          <p:nvPr/>
        </p:nvSpPr>
        <p:spPr>
          <a:xfrm>
            <a:off x="596931" y="5653743"/>
            <a:ext cx="625523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 double circle represents an accept state</a:t>
            </a:r>
          </a:p>
        </p:txBody>
      </p:sp>
    </p:spTree>
    <p:extLst>
      <p:ext uri="{BB962C8B-B14F-4D97-AF65-F5344CB8AC3E}">
        <p14:creationId xmlns:p14="http://schemas.microsoft.com/office/powerpoint/2010/main" val="219462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237C8-CEFF-E4B3-770F-C164A8A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8E1D9-FE68-BD7D-D485-00D8712A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Tuple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(S, I, 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F, f)</a:t>
            </a:r>
          </a:p>
          <a:p>
            <a:r>
              <a:rPr lang="en-US" b="0" dirty="0">
                <a:effectLst/>
              </a:rPr>
              <a:t>Finite set of states: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Set of input characters: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Start state: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  <a:highlight>
                  <a:srgbClr val="FFFF00"/>
                </a:highlight>
              </a:rPr>
              <a:t>Set of final or accept states: </a:t>
            </a:r>
            <a:r>
              <a:rPr lang="en-US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b="0" dirty="0">
                <a:effectLst/>
              </a:rPr>
              <a:t>Transition function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b="0" dirty="0">
                <a:effectLst/>
              </a:rPr>
              <a:t>⟶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46F0F-5764-EEFE-BC6C-4E6C822DD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2" t="24652" r="31833" b="23252"/>
          <a:stretch/>
        </p:blipFill>
        <p:spPr>
          <a:xfrm>
            <a:off x="6467707" y="-34760"/>
            <a:ext cx="4259766" cy="68927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22E1815-AD1A-A274-8D1D-BAB8398C5919}"/>
              </a:ext>
            </a:extLst>
          </p:cNvPr>
          <p:cNvSpPr/>
          <p:nvPr/>
        </p:nvSpPr>
        <p:spPr>
          <a:xfrm>
            <a:off x="7478497" y="5565293"/>
            <a:ext cx="1356986" cy="14932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DBEE7-57F6-9FF8-742D-52806C11D6B2}"/>
              </a:ext>
            </a:extLst>
          </p:cNvPr>
          <p:cNvSpPr txBox="1"/>
          <p:nvPr/>
        </p:nvSpPr>
        <p:spPr>
          <a:xfrm>
            <a:off x="596931" y="5653743"/>
            <a:ext cx="590142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Only output is “accept” or “not accept”</a:t>
            </a:r>
          </a:p>
        </p:txBody>
      </p:sp>
    </p:spTree>
    <p:extLst>
      <p:ext uri="{BB962C8B-B14F-4D97-AF65-F5344CB8AC3E}">
        <p14:creationId xmlns:p14="http://schemas.microsoft.com/office/powerpoint/2010/main" val="150354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46" y="365125"/>
            <a:ext cx="6033562" cy="1325563"/>
          </a:xfrm>
        </p:spPr>
        <p:txBody>
          <a:bodyPr/>
          <a:lstStyle/>
          <a:p>
            <a:r>
              <a:rPr lang="en-US" dirty="0"/>
              <a:t>Project 1: </a:t>
            </a:r>
            <a:r>
              <a:rPr lang="en-US" dirty="0">
                <a:highlight>
                  <a:srgbClr val="FFFF00"/>
                </a:highlight>
              </a:rPr>
              <a:t>FSA</a:t>
            </a:r>
            <a:r>
              <a:rPr lang="en-US" dirty="0"/>
              <a:t>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6A7DD-2AC4-0EBC-389F-D692C3935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2" t="24652" r="31833" b="23252"/>
          <a:stretch/>
        </p:blipFill>
        <p:spPr>
          <a:xfrm>
            <a:off x="521262" y="0"/>
            <a:ext cx="4259766" cy="6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B98D6E-CA44-A16C-1B84-52482C42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error on HW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628F9F-92DD-4DCF-0097-B985BA25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description of problem 7 was incomplete and the correct answer has a typo. It’s the question that says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I’ve added another attempt if you’ve already taken two and need a third. Sorry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95EBF-D6CA-6D3F-6079-98E1269D4689}"/>
              </a:ext>
            </a:extLst>
          </p:cNvPr>
          <p:cNvSpPr txBox="1"/>
          <p:nvPr/>
        </p:nvSpPr>
        <p:spPr>
          <a:xfrm>
            <a:off x="1629938" y="2856721"/>
            <a:ext cx="9019478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Regular Expression best matches the following description?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Accepts any string that contains any number of </a:t>
            </a:r>
            <a:r>
              <a:rPr lang="en-US" sz="2400" i="1" dirty="0"/>
              <a:t>a</a:t>
            </a:r>
            <a:r>
              <a:rPr lang="en-US" sz="2400" dirty="0"/>
              <a:t>'s or any number of </a:t>
            </a:r>
            <a:r>
              <a:rPr lang="en-US" sz="2400" i="1" dirty="0"/>
              <a:t>b</a:t>
            </a:r>
            <a:r>
              <a:rPr lang="en-US" sz="2400" dirty="0"/>
              <a:t>'s followed by either one or more </a:t>
            </a:r>
            <a:r>
              <a:rPr lang="en-US" sz="2400" i="1" dirty="0"/>
              <a:t>a's </a:t>
            </a:r>
            <a:r>
              <a:rPr lang="en-US" sz="2400" dirty="0"/>
              <a:t>or one or more </a:t>
            </a:r>
            <a:r>
              <a:rPr lang="en-US" sz="2400" i="1" dirty="0"/>
              <a:t>b'</a:t>
            </a:r>
            <a:r>
              <a:rPr lang="en-US" sz="2400" dirty="0"/>
              <a:t>s. It also accepts any string that starts with a c. The vocabulary is  </a:t>
            </a:r>
            <a:r>
              <a:rPr lang="en-US" sz="2400" i="1" dirty="0"/>
              <a:t>V = {</a:t>
            </a:r>
            <a:r>
              <a:rPr lang="en-US" sz="2400" i="1" dirty="0" err="1"/>
              <a:t>a,b,c</a:t>
            </a:r>
            <a:r>
              <a:rPr lang="en-US" sz="2400" i="1" dirty="0"/>
              <a:t>}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53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46" y="365125"/>
            <a:ext cx="6033562" cy="1325563"/>
          </a:xfrm>
        </p:spPr>
        <p:txBody>
          <a:bodyPr/>
          <a:lstStyle/>
          <a:p>
            <a:r>
              <a:rPr lang="en-US" dirty="0"/>
              <a:t>Project 1: </a:t>
            </a:r>
            <a:r>
              <a:rPr lang="en-US" dirty="0">
                <a:highlight>
                  <a:srgbClr val="FFFF00"/>
                </a:highlight>
              </a:rPr>
              <a:t>FSA</a:t>
            </a:r>
            <a:r>
              <a:rPr lang="en-US" dirty="0"/>
              <a:t>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6A7DD-2AC4-0EBC-389F-D692C3935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2" t="24652" r="31833" b="23252"/>
          <a:stretch/>
        </p:blipFill>
        <p:spPr>
          <a:xfrm>
            <a:off x="521262" y="0"/>
            <a:ext cx="4259766" cy="6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7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DC2B7-6772-676D-BC87-1E534436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and Finite State Automata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FE34E-1D91-56BC-56A3-B8B730980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pattern manager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2B156-9D89-BA5E-88FE-6D245A52ECCE}"/>
              </a:ext>
            </a:extLst>
          </p:cNvPr>
          <p:cNvSpPr/>
          <p:nvPr/>
        </p:nvSpPr>
        <p:spPr>
          <a:xfrm>
            <a:off x="1372092" y="3704572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Regular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18A01-59B7-605D-4A89-6C94CB30A8FD}"/>
              </a:ext>
            </a:extLst>
          </p:cNvPr>
          <p:cNvSpPr txBox="1"/>
          <p:nvPr/>
        </p:nvSpPr>
        <p:spPr>
          <a:xfrm>
            <a:off x="1696089" y="2405531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64BCA3B-E6A1-484D-E7BE-B01D866EF109}"/>
              </a:ext>
            </a:extLst>
          </p:cNvPr>
          <p:cNvSpPr/>
          <p:nvPr/>
        </p:nvSpPr>
        <p:spPr>
          <a:xfrm>
            <a:off x="2175077" y="2990306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4D8AE72-0ACB-4046-430F-F8CD34615B5A}"/>
              </a:ext>
            </a:extLst>
          </p:cNvPr>
          <p:cNvSpPr/>
          <p:nvPr/>
        </p:nvSpPr>
        <p:spPr>
          <a:xfrm>
            <a:off x="2175077" y="5208262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08032-4808-2D08-F5A6-5F861D6369AE}"/>
              </a:ext>
            </a:extLst>
          </p:cNvPr>
          <p:cNvSpPr txBox="1"/>
          <p:nvPr/>
        </p:nvSpPr>
        <p:spPr>
          <a:xfrm>
            <a:off x="838200" y="5773291"/>
            <a:ext cx="3447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All strings matching</a:t>
            </a:r>
          </a:p>
          <a:p>
            <a:pPr algn="ctr"/>
            <a:r>
              <a:rPr lang="en-US" sz="3200" dirty="0"/>
              <a:t>that pattern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3FD9A15-C366-CBE5-9083-D42CFDA32064}"/>
              </a:ext>
            </a:extLst>
          </p:cNvPr>
          <p:cNvSpPr/>
          <p:nvPr/>
        </p:nvSpPr>
        <p:spPr>
          <a:xfrm>
            <a:off x="8088130" y="3704572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Finite State Automaton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57F9D-28B9-CFE7-DE1A-4AF20AA0C597}"/>
              </a:ext>
            </a:extLst>
          </p:cNvPr>
          <p:cNvSpPr txBox="1"/>
          <p:nvPr/>
        </p:nvSpPr>
        <p:spPr>
          <a:xfrm>
            <a:off x="8412127" y="2405531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65FFA0D-70BC-1126-4C19-03642ACCDD2F}"/>
              </a:ext>
            </a:extLst>
          </p:cNvPr>
          <p:cNvSpPr/>
          <p:nvPr/>
        </p:nvSpPr>
        <p:spPr>
          <a:xfrm>
            <a:off x="8891115" y="2990306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CF3631A-2964-E800-CA6A-F840A5232BA2}"/>
              </a:ext>
            </a:extLst>
          </p:cNvPr>
          <p:cNvSpPr/>
          <p:nvPr/>
        </p:nvSpPr>
        <p:spPr>
          <a:xfrm>
            <a:off x="8891115" y="5208262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CF14D-52F2-580A-9D80-1ECEFE1C3AC4}"/>
              </a:ext>
            </a:extLst>
          </p:cNvPr>
          <p:cNvSpPr txBox="1"/>
          <p:nvPr/>
        </p:nvSpPr>
        <p:spPr>
          <a:xfrm>
            <a:off x="7091872" y="5773291"/>
            <a:ext cx="4372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Does that specific</a:t>
            </a:r>
          </a:p>
          <a:p>
            <a:pPr algn="ctr"/>
            <a:r>
              <a:rPr lang="en-US" sz="3200" dirty="0"/>
              <a:t>string match that pattern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E8887-483D-E416-6FCC-F9181E7351B5}"/>
              </a:ext>
            </a:extLst>
          </p:cNvPr>
          <p:cNvSpPr txBox="1"/>
          <p:nvPr/>
        </p:nvSpPr>
        <p:spPr>
          <a:xfrm>
            <a:off x="5826570" y="3850337"/>
            <a:ext cx="1454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Specific</a:t>
            </a:r>
          </a:p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4046623-BABC-9ED0-4BD4-C459878898F3}"/>
              </a:ext>
            </a:extLst>
          </p:cNvPr>
          <p:cNvSpPr/>
          <p:nvPr/>
        </p:nvSpPr>
        <p:spPr>
          <a:xfrm rot="16200000">
            <a:off x="7322860" y="4099282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4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B6D2B-135B-D746-51E4-2B2CA1EF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72" y="2422522"/>
            <a:ext cx="25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B6D2B-135B-D746-51E4-2B2CA1EF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72" y="2422522"/>
            <a:ext cx="25400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41220-E721-97D4-F26B-BCB525130BDF}"/>
              </a:ext>
            </a:extLst>
          </p:cNvPr>
          <p:cNvSpPr txBox="1"/>
          <p:nvPr/>
        </p:nvSpPr>
        <p:spPr>
          <a:xfrm>
            <a:off x="9097164" y="5300535"/>
            <a:ext cx="258320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Discuss: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Accept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Error state</a:t>
            </a:r>
          </a:p>
        </p:txBody>
      </p:sp>
    </p:spTree>
    <p:extLst>
      <p:ext uri="{BB962C8B-B14F-4D97-AF65-F5344CB8AC3E}">
        <p14:creationId xmlns:p14="http://schemas.microsoft.com/office/powerpoint/2010/main" val="3231316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F67DB-5DDE-4AC2-C84B-88204448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2" y="2422522"/>
            <a:ext cx="241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C55F3-4660-48CE-D340-B386EE13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2" y="2394338"/>
            <a:ext cx="927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6D3-036A-78FF-F0B6-2FE3710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examples from today’s HW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744D-A915-53EA-5FA8-B02813E3F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Regular Expression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8D958-BCB8-29A9-BE06-7A34D0D6B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Finite State Automaton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11DDB-7029-5663-98AD-53D51828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5" y="2916635"/>
            <a:ext cx="1616527" cy="398743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7C8726F-3AC0-0DA7-4D8D-6119DB820629}"/>
              </a:ext>
            </a:extLst>
          </p:cNvPr>
          <p:cNvSpPr txBox="1">
            <a:spLocks/>
          </p:cNvSpPr>
          <p:nvPr/>
        </p:nvSpPr>
        <p:spPr>
          <a:xfrm>
            <a:off x="6324600" y="2372858"/>
            <a:ext cx="5181600" cy="278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set of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r>
              <a:rPr lang="en-US" dirty="0"/>
              <a:t>Set of input characters:  </a:t>
            </a:r>
          </a:p>
          <a:p>
            <a:r>
              <a:rPr lang="en-US" dirty="0"/>
              <a:t>Start 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</a:t>
            </a:r>
          </a:p>
          <a:p>
            <a:r>
              <a:rPr lang="en-US" dirty="0"/>
              <a:t>Set of final or accept states: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</a:t>
            </a:r>
          </a:p>
          <a:p>
            <a:r>
              <a:rPr lang="en-US" dirty="0"/>
              <a:t>Transition function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f: 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/>
              <a:t>⟶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992A0-614C-77AF-51AA-42FABA5B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2" y="2372858"/>
            <a:ext cx="584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5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025D6-B510-EA38-7655-1A9ACABD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Project 1 Design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01CE-AC95-D3A1-E908-21D0382E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0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automaton that succeeds only if the input string is “:-”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9E136E8-D5E2-9025-3501-9BF68895F11B}"/>
              </a:ext>
            </a:extLst>
          </p:cNvPr>
          <p:cNvSpPr/>
          <p:nvPr/>
        </p:nvSpPr>
        <p:spPr>
          <a:xfrm>
            <a:off x="8088130" y="3291214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Finite State Automaton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C1AF8-0EDC-2E66-6A9B-79D4D370419C}"/>
              </a:ext>
            </a:extLst>
          </p:cNvPr>
          <p:cNvSpPr txBox="1"/>
          <p:nvPr/>
        </p:nvSpPr>
        <p:spPr>
          <a:xfrm>
            <a:off x="8412127" y="1992173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E391AC1-2C13-94EE-C9AA-870FAE873016}"/>
              </a:ext>
            </a:extLst>
          </p:cNvPr>
          <p:cNvSpPr/>
          <p:nvPr/>
        </p:nvSpPr>
        <p:spPr>
          <a:xfrm>
            <a:off x="8891115" y="2576948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B3F6DA7-11DD-9B5E-70F9-42F15CBA9147}"/>
              </a:ext>
            </a:extLst>
          </p:cNvPr>
          <p:cNvSpPr/>
          <p:nvPr/>
        </p:nvSpPr>
        <p:spPr>
          <a:xfrm>
            <a:off x="8891115" y="479490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05C47A-EE47-350A-D5FA-08680779E69D}"/>
              </a:ext>
            </a:extLst>
          </p:cNvPr>
          <p:cNvSpPr txBox="1"/>
          <p:nvPr/>
        </p:nvSpPr>
        <p:spPr>
          <a:xfrm>
            <a:off x="7091872" y="5359933"/>
            <a:ext cx="4372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Does that specific</a:t>
            </a:r>
          </a:p>
          <a:p>
            <a:pPr algn="ctr"/>
            <a:r>
              <a:rPr lang="en-US" sz="3200" dirty="0"/>
              <a:t>string match that pattern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E0172-A6A4-17D4-0BD3-009430554277}"/>
              </a:ext>
            </a:extLst>
          </p:cNvPr>
          <p:cNvSpPr txBox="1"/>
          <p:nvPr/>
        </p:nvSpPr>
        <p:spPr>
          <a:xfrm>
            <a:off x="5826570" y="3436979"/>
            <a:ext cx="1454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Specific</a:t>
            </a:r>
          </a:p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442000DC-98E6-8BB7-D4B5-47F056E09276}"/>
              </a:ext>
            </a:extLst>
          </p:cNvPr>
          <p:cNvSpPr/>
          <p:nvPr/>
        </p:nvSpPr>
        <p:spPr>
          <a:xfrm rot="16200000">
            <a:off x="7322860" y="368592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A347C80-553D-CF7E-BDE7-311464365E17}"/>
              </a:ext>
            </a:extLst>
          </p:cNvPr>
          <p:cNvSpPr/>
          <p:nvPr/>
        </p:nvSpPr>
        <p:spPr>
          <a:xfrm>
            <a:off x="2677602" y="3291214"/>
            <a:ext cx="2056908" cy="136875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Finite State Machine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1A5078-016A-17E1-772F-0704AC0C91D2}"/>
              </a:ext>
            </a:extLst>
          </p:cNvPr>
          <p:cNvSpPr txBox="1"/>
          <p:nvPr/>
        </p:nvSpPr>
        <p:spPr>
          <a:xfrm>
            <a:off x="3001599" y="1992173"/>
            <a:ext cx="140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Pattern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AE50188A-1184-B791-65E2-54E615A21C0F}"/>
              </a:ext>
            </a:extLst>
          </p:cNvPr>
          <p:cNvSpPr/>
          <p:nvPr/>
        </p:nvSpPr>
        <p:spPr>
          <a:xfrm>
            <a:off x="3480587" y="2576948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076E3D4A-7E5B-FF92-3A35-F2A9C8563A81}"/>
              </a:ext>
            </a:extLst>
          </p:cNvPr>
          <p:cNvSpPr/>
          <p:nvPr/>
        </p:nvSpPr>
        <p:spPr>
          <a:xfrm>
            <a:off x="3480587" y="479490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44C1B8-426E-D3CD-DE5E-BBDECEACDB53}"/>
              </a:ext>
            </a:extLst>
          </p:cNvPr>
          <p:cNvSpPr txBox="1"/>
          <p:nvPr/>
        </p:nvSpPr>
        <p:spPr>
          <a:xfrm>
            <a:off x="2475397" y="5359933"/>
            <a:ext cx="2461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Output the </a:t>
            </a:r>
          </a:p>
          <a:p>
            <a:pPr algn="ctr"/>
            <a:r>
              <a:rPr lang="en-US" sz="3200" dirty="0"/>
              <a:t>pattern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029661-FC39-B6C6-5950-7681AEF454A0}"/>
              </a:ext>
            </a:extLst>
          </p:cNvPr>
          <p:cNvSpPr txBox="1"/>
          <p:nvPr/>
        </p:nvSpPr>
        <p:spPr>
          <a:xfrm>
            <a:off x="416042" y="3436979"/>
            <a:ext cx="1454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Specific</a:t>
            </a:r>
          </a:p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A8D984B9-8946-79E1-344A-7AD91557E507}"/>
              </a:ext>
            </a:extLst>
          </p:cNvPr>
          <p:cNvSpPr/>
          <p:nvPr/>
        </p:nvSpPr>
        <p:spPr>
          <a:xfrm rot="16200000">
            <a:off x="1912332" y="3685924"/>
            <a:ext cx="450937" cy="5793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4D9A-BB8B-84E0-C1E8-D314FFF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Finite State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068F5-3525-15C0-36BE-CD9EB75E0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1976700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automaton that succeeds only if the input string is “:-”</a:t>
            </a:r>
          </a:p>
        </p:txBody>
      </p:sp>
    </p:spTree>
    <p:extLst>
      <p:ext uri="{BB962C8B-B14F-4D97-AF65-F5344CB8AC3E}">
        <p14:creationId xmlns:p14="http://schemas.microsoft.com/office/powerpoint/2010/main" val="2923571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automaton that succeeds only if the input string is “:-”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428E12-DE95-A2D7-8126-6299BEA89C40}"/>
              </a:ext>
            </a:extLst>
          </p:cNvPr>
          <p:cNvSpPr/>
          <p:nvPr/>
        </p:nvSpPr>
        <p:spPr>
          <a:xfrm>
            <a:off x="82967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8E5148-14C8-85FF-C82F-0305E49DFBE4}"/>
              </a:ext>
            </a:extLst>
          </p:cNvPr>
          <p:cNvCxnSpPr/>
          <p:nvPr/>
        </p:nvCxnSpPr>
        <p:spPr>
          <a:xfrm>
            <a:off x="303461" y="3164359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4A579A3-6FC2-8923-6498-2AB1222DCA5F}"/>
              </a:ext>
            </a:extLst>
          </p:cNvPr>
          <p:cNvSpPr/>
          <p:nvPr/>
        </p:nvSpPr>
        <p:spPr>
          <a:xfrm>
            <a:off x="2760551" y="286243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D3B52F-3C97-1CCF-78E0-D6FC2A152ED1}"/>
              </a:ext>
            </a:extLst>
          </p:cNvPr>
          <p:cNvCxnSpPr>
            <a:endCxn id="5" idx="2"/>
          </p:cNvCxnSpPr>
          <p:nvPr/>
        </p:nvCxnSpPr>
        <p:spPr>
          <a:xfrm>
            <a:off x="1502532" y="3152856"/>
            <a:ext cx="1258019" cy="11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9B6BA1-4D99-711E-D0C1-3F7AFBFFA814}"/>
              </a:ext>
            </a:extLst>
          </p:cNvPr>
          <p:cNvSpPr txBox="1"/>
          <p:nvPr/>
        </p:nvSpPr>
        <p:spPr>
          <a:xfrm>
            <a:off x="1825346" y="273066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181FB-2F00-7D3D-E11C-1E75D7DCCFFB}"/>
              </a:ext>
            </a:extLst>
          </p:cNvPr>
          <p:cNvSpPr txBox="1"/>
          <p:nvPr/>
        </p:nvSpPr>
        <p:spPr>
          <a:xfrm>
            <a:off x="3167113" y="2532930"/>
            <a:ext cx="2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COLON-DASH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D73FF-8758-6953-592B-52FEDE4C12C0}"/>
              </a:ext>
            </a:extLst>
          </p:cNvPr>
          <p:cNvSpPr txBox="1"/>
          <p:nvPr/>
        </p:nvSpPr>
        <p:spPr>
          <a:xfrm>
            <a:off x="2731301" y="3755959"/>
            <a:ext cx="19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/>
              <a:t>,  fail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BC3C4-E86F-5BC0-1478-DFB6B92BAE95}"/>
              </a:ext>
            </a:extLst>
          </p:cNvPr>
          <p:cNvSpPr txBox="1"/>
          <p:nvPr/>
        </p:nvSpPr>
        <p:spPr>
          <a:xfrm>
            <a:off x="318540" y="3755959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fail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D1E0E-9F8D-529B-B12B-EFBB80F26668}"/>
              </a:ext>
            </a:extLst>
          </p:cNvPr>
          <p:cNvSpPr/>
          <p:nvPr/>
        </p:nvSpPr>
        <p:spPr>
          <a:xfrm>
            <a:off x="1743352" y="41432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6E3E7-9568-6BF1-F8C6-0192204A4363}"/>
              </a:ext>
            </a:extLst>
          </p:cNvPr>
          <p:cNvCxnSpPr>
            <a:cxnSpLocks/>
            <a:stCxn id="2" idx="4"/>
            <a:endCxn id="11" idx="1"/>
          </p:cNvCxnSpPr>
          <p:nvPr/>
        </p:nvCxnSpPr>
        <p:spPr>
          <a:xfrm>
            <a:off x="1166102" y="3457656"/>
            <a:ext cx="675788" cy="774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F088C-F4C6-E77A-1811-89E8535C75B8}"/>
              </a:ext>
            </a:extLst>
          </p:cNvPr>
          <p:cNvCxnSpPr>
            <a:cxnSpLocks/>
            <a:stCxn id="5" idx="4"/>
            <a:endCxn id="11" idx="7"/>
          </p:cNvCxnSpPr>
          <p:nvPr/>
        </p:nvCxnSpPr>
        <p:spPr>
          <a:xfrm flipH="1">
            <a:off x="2317674" y="3466283"/>
            <a:ext cx="779307" cy="765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07524E-B39A-DB57-AA4D-63238B5F6CA5}"/>
              </a:ext>
            </a:extLst>
          </p:cNvPr>
          <p:cNvSpPr/>
          <p:nvPr/>
        </p:nvSpPr>
        <p:spPr>
          <a:xfrm>
            <a:off x="441456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FAFAD-6D75-954E-948C-05B7C5107E3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433411" y="3155732"/>
            <a:ext cx="981151" cy="8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0727E068-1907-A3D5-54EA-048A72C7A39B}"/>
              </a:ext>
            </a:extLst>
          </p:cNvPr>
          <p:cNvCxnSpPr>
            <a:stCxn id="11" idx="3"/>
            <a:endCxn id="11" idx="5"/>
          </p:cNvCxnSpPr>
          <p:nvPr/>
        </p:nvCxnSpPr>
        <p:spPr>
          <a:xfrm rot="16200000" flipH="1">
            <a:off x="2079782" y="4420783"/>
            <a:ext cx="12700" cy="475784"/>
          </a:xfrm>
          <a:prstGeom prst="curvedConnector3">
            <a:avLst>
              <a:gd name="adj1" fmla="val 3813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B570782-C618-D838-5A7D-EFA4B77FB1C6}"/>
              </a:ext>
            </a:extLst>
          </p:cNvPr>
          <p:cNvCxnSpPr>
            <a:cxnSpLocks/>
            <a:stCxn id="14" idx="3"/>
            <a:endCxn id="14" idx="5"/>
          </p:cNvCxnSpPr>
          <p:nvPr/>
        </p:nvCxnSpPr>
        <p:spPr>
          <a:xfrm rot="16200000" flipH="1">
            <a:off x="4750992" y="3131332"/>
            <a:ext cx="12700" cy="475784"/>
          </a:xfrm>
          <a:prstGeom prst="curvedConnector3">
            <a:avLst>
              <a:gd name="adj1" fmla="val 4076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F5AC6D-9139-83E1-A3B5-4987931D28F9}"/>
              </a:ext>
            </a:extLst>
          </p:cNvPr>
          <p:cNvSpPr txBox="1"/>
          <p:nvPr/>
        </p:nvSpPr>
        <p:spPr>
          <a:xfrm>
            <a:off x="1454095" y="512117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anything, </a:t>
            </a:r>
            <a:r>
              <a:rPr lang="el-GR" dirty="0"/>
              <a:t>λ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AC1CD2-7CA7-EEB0-1FB0-9D29C0266F0D}"/>
              </a:ext>
            </a:extLst>
          </p:cNvPr>
          <p:cNvSpPr txBox="1"/>
          <p:nvPr/>
        </p:nvSpPr>
        <p:spPr>
          <a:xfrm>
            <a:off x="4215704" y="386190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anything, </a:t>
            </a:r>
            <a:r>
              <a:rPr lang="el-GR" dirty="0"/>
              <a:t>λ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476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automaton that succeeds only if the input string is “:-”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181FB-2F00-7D3D-E11C-1E75D7DCCFFB}"/>
              </a:ext>
            </a:extLst>
          </p:cNvPr>
          <p:cNvSpPr txBox="1"/>
          <p:nvPr/>
        </p:nvSpPr>
        <p:spPr>
          <a:xfrm>
            <a:off x="3167113" y="2532930"/>
            <a:ext cx="2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COLON-DASH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29B88D-DD72-5BEB-D47D-142851E4526B}"/>
              </a:ext>
            </a:extLst>
          </p:cNvPr>
          <p:cNvSpPr/>
          <p:nvPr/>
        </p:nvSpPr>
        <p:spPr>
          <a:xfrm>
            <a:off x="82967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1D7E11-423E-C7D4-4870-C87A9D9D0994}"/>
              </a:ext>
            </a:extLst>
          </p:cNvPr>
          <p:cNvCxnSpPr/>
          <p:nvPr/>
        </p:nvCxnSpPr>
        <p:spPr>
          <a:xfrm>
            <a:off x="303461" y="3164359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D4E38A2-480C-F83E-EA07-FB1D589F0367}"/>
              </a:ext>
            </a:extLst>
          </p:cNvPr>
          <p:cNvSpPr/>
          <p:nvPr/>
        </p:nvSpPr>
        <p:spPr>
          <a:xfrm>
            <a:off x="2760551" y="286243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970350-982D-3056-DE2D-F862A58AA6DF}"/>
              </a:ext>
            </a:extLst>
          </p:cNvPr>
          <p:cNvCxnSpPr>
            <a:endCxn id="19" idx="2"/>
          </p:cNvCxnSpPr>
          <p:nvPr/>
        </p:nvCxnSpPr>
        <p:spPr>
          <a:xfrm>
            <a:off x="1502532" y="3152856"/>
            <a:ext cx="1258019" cy="11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5C6B0C-2F56-BCE4-D1ED-5697BEA869D3}"/>
              </a:ext>
            </a:extLst>
          </p:cNvPr>
          <p:cNvSpPr txBox="1"/>
          <p:nvPr/>
        </p:nvSpPr>
        <p:spPr>
          <a:xfrm>
            <a:off x="1825346" y="273066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DAF90-A86C-A9A7-85BC-D5A824DACA6C}"/>
              </a:ext>
            </a:extLst>
          </p:cNvPr>
          <p:cNvSpPr txBox="1"/>
          <p:nvPr/>
        </p:nvSpPr>
        <p:spPr>
          <a:xfrm>
            <a:off x="2731301" y="3755959"/>
            <a:ext cx="19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/>
              <a:t>,  fail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E0163-7ABD-F7CD-7196-4A76277AA32E}"/>
              </a:ext>
            </a:extLst>
          </p:cNvPr>
          <p:cNvSpPr txBox="1"/>
          <p:nvPr/>
        </p:nvSpPr>
        <p:spPr>
          <a:xfrm>
            <a:off x="318540" y="3755959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fail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8CFC83-DFAB-D31A-FA51-C116642738B0}"/>
              </a:ext>
            </a:extLst>
          </p:cNvPr>
          <p:cNvSpPr/>
          <p:nvPr/>
        </p:nvSpPr>
        <p:spPr>
          <a:xfrm>
            <a:off x="1743352" y="41432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8CCCFC-F84F-978C-E1A6-2C1C88777E96}"/>
              </a:ext>
            </a:extLst>
          </p:cNvPr>
          <p:cNvCxnSpPr>
            <a:cxnSpLocks/>
            <a:stCxn id="16" idx="4"/>
            <a:endCxn id="25" idx="1"/>
          </p:cNvCxnSpPr>
          <p:nvPr/>
        </p:nvCxnSpPr>
        <p:spPr>
          <a:xfrm>
            <a:off x="1166102" y="3457656"/>
            <a:ext cx="675788" cy="774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B3BB91-3946-59B1-4DE7-1AD7C535A145}"/>
              </a:ext>
            </a:extLst>
          </p:cNvPr>
          <p:cNvCxnSpPr>
            <a:cxnSpLocks/>
            <a:stCxn id="19" idx="4"/>
            <a:endCxn id="25" idx="7"/>
          </p:cNvCxnSpPr>
          <p:nvPr/>
        </p:nvCxnSpPr>
        <p:spPr>
          <a:xfrm flipH="1">
            <a:off x="2317674" y="3466283"/>
            <a:ext cx="779307" cy="765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A27D75E-3D56-7EE6-3CED-27BFDEF02BD6}"/>
              </a:ext>
            </a:extLst>
          </p:cNvPr>
          <p:cNvSpPr/>
          <p:nvPr/>
        </p:nvSpPr>
        <p:spPr>
          <a:xfrm>
            <a:off x="441456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EE4E82-6FAD-9977-C878-21B5FE90CD61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3433411" y="3155732"/>
            <a:ext cx="981151" cy="8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A8687E8-1FE7-1884-C18F-32DFA140CE2D}"/>
              </a:ext>
            </a:extLst>
          </p:cNvPr>
          <p:cNvCxnSpPr>
            <a:stCxn id="25" idx="3"/>
            <a:endCxn id="25" idx="5"/>
          </p:cNvCxnSpPr>
          <p:nvPr/>
        </p:nvCxnSpPr>
        <p:spPr>
          <a:xfrm rot="16200000" flipH="1">
            <a:off x="2079782" y="4420783"/>
            <a:ext cx="12700" cy="475784"/>
          </a:xfrm>
          <a:prstGeom prst="curvedConnector3">
            <a:avLst>
              <a:gd name="adj1" fmla="val 3813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05E0FA3-57AA-32CF-9C0F-4E7A88CBE5A1}"/>
              </a:ext>
            </a:extLst>
          </p:cNvPr>
          <p:cNvCxnSpPr>
            <a:cxnSpLocks/>
            <a:stCxn id="28" idx="3"/>
            <a:endCxn id="28" idx="5"/>
          </p:cNvCxnSpPr>
          <p:nvPr/>
        </p:nvCxnSpPr>
        <p:spPr>
          <a:xfrm rot="16200000" flipH="1">
            <a:off x="4750992" y="3131332"/>
            <a:ext cx="12700" cy="475784"/>
          </a:xfrm>
          <a:prstGeom prst="curvedConnector3">
            <a:avLst>
              <a:gd name="adj1" fmla="val 4076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660F84-C345-A98F-749A-7768248AE45B}"/>
              </a:ext>
            </a:extLst>
          </p:cNvPr>
          <p:cNvSpPr txBox="1"/>
          <p:nvPr/>
        </p:nvSpPr>
        <p:spPr>
          <a:xfrm>
            <a:off x="1454095" y="512117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anything, </a:t>
            </a:r>
            <a:r>
              <a:rPr lang="el-GR" dirty="0"/>
              <a:t>λ</a:t>
            </a:r>
            <a:r>
              <a:rPr 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ADA8F-D40E-9373-58F7-F675F281899B}"/>
              </a:ext>
            </a:extLst>
          </p:cNvPr>
          <p:cNvSpPr txBox="1"/>
          <p:nvPr/>
        </p:nvSpPr>
        <p:spPr>
          <a:xfrm>
            <a:off x="4215704" y="386190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anything, </a:t>
            </a:r>
            <a:r>
              <a:rPr lang="el-GR" dirty="0"/>
              <a:t>λ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980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C0F-3919-1018-6FE1-569905B3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4611"/>
            <a:ext cx="5181600" cy="4351338"/>
          </a:xfrm>
        </p:spPr>
        <p:txBody>
          <a:bodyPr/>
          <a:lstStyle/>
          <a:p>
            <a:r>
              <a:rPr lang="en-US" dirty="0"/>
              <a:t>Design a finite state machine that outputs “COLON-DASH” only if the input string is “:-”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C3E9EF-8588-95AB-C9AE-2C636C9D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611"/>
            <a:ext cx="5181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Design a finite state automaton that succeeds only if the input string is “:-”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181FB-2F00-7D3D-E11C-1E75D7DCCFFB}"/>
              </a:ext>
            </a:extLst>
          </p:cNvPr>
          <p:cNvSpPr txBox="1"/>
          <p:nvPr/>
        </p:nvSpPr>
        <p:spPr>
          <a:xfrm>
            <a:off x="3167113" y="2532930"/>
            <a:ext cx="2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COLON-DASH</a:t>
            </a:r>
          </a:p>
        </p:txBody>
      </p:sp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CF55288B-55A9-51D9-B5B1-7FDCBDF9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94" y="1674328"/>
            <a:ext cx="6680683" cy="49019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F4EA81E-81CB-8CB0-14DA-4837CD39FC3C}"/>
              </a:ext>
            </a:extLst>
          </p:cNvPr>
          <p:cNvSpPr/>
          <p:nvPr/>
        </p:nvSpPr>
        <p:spPr>
          <a:xfrm>
            <a:off x="82967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8E7884-D3F2-014F-3804-04676BB7E6AF}"/>
              </a:ext>
            </a:extLst>
          </p:cNvPr>
          <p:cNvCxnSpPr/>
          <p:nvPr/>
        </p:nvCxnSpPr>
        <p:spPr>
          <a:xfrm>
            <a:off x="303461" y="3164359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8227F8-FCC7-E316-0C6B-7E968BA91320}"/>
              </a:ext>
            </a:extLst>
          </p:cNvPr>
          <p:cNvSpPr/>
          <p:nvPr/>
        </p:nvSpPr>
        <p:spPr>
          <a:xfrm>
            <a:off x="2760551" y="286243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42D670-6A42-541B-4F60-8EF587906A14}"/>
              </a:ext>
            </a:extLst>
          </p:cNvPr>
          <p:cNvCxnSpPr>
            <a:endCxn id="20" idx="2"/>
          </p:cNvCxnSpPr>
          <p:nvPr/>
        </p:nvCxnSpPr>
        <p:spPr>
          <a:xfrm>
            <a:off x="1502532" y="3152856"/>
            <a:ext cx="1258019" cy="11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6CE79-9806-CFCF-B207-95667E326AD2}"/>
              </a:ext>
            </a:extLst>
          </p:cNvPr>
          <p:cNvSpPr txBox="1"/>
          <p:nvPr/>
        </p:nvSpPr>
        <p:spPr>
          <a:xfrm>
            <a:off x="1825346" y="2730668"/>
            <a:ext cx="13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BAD5AD-A8A4-D170-2F97-EB166EA021D5}"/>
              </a:ext>
            </a:extLst>
          </p:cNvPr>
          <p:cNvSpPr txBox="1"/>
          <p:nvPr/>
        </p:nvSpPr>
        <p:spPr>
          <a:xfrm>
            <a:off x="2731301" y="3755959"/>
            <a:ext cx="19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/>
              <a:t>,  fail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76F67-BEBE-7E91-CE9F-9C1D3155E62B}"/>
              </a:ext>
            </a:extLst>
          </p:cNvPr>
          <p:cNvSpPr txBox="1"/>
          <p:nvPr/>
        </p:nvSpPr>
        <p:spPr>
          <a:xfrm>
            <a:off x="318540" y="3755959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, fail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84AD6-6691-8764-06B2-77968C43AF16}"/>
              </a:ext>
            </a:extLst>
          </p:cNvPr>
          <p:cNvSpPr/>
          <p:nvPr/>
        </p:nvSpPr>
        <p:spPr>
          <a:xfrm>
            <a:off x="1743352" y="41432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CB7F06-AA43-1853-F02B-F8C6D9D48F1C}"/>
              </a:ext>
            </a:extLst>
          </p:cNvPr>
          <p:cNvCxnSpPr>
            <a:cxnSpLocks/>
            <a:stCxn id="18" idx="4"/>
            <a:endCxn id="26" idx="1"/>
          </p:cNvCxnSpPr>
          <p:nvPr/>
        </p:nvCxnSpPr>
        <p:spPr>
          <a:xfrm>
            <a:off x="1166102" y="3457656"/>
            <a:ext cx="675788" cy="774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42309D-9C98-5D10-A9D9-9E62C5AF3258}"/>
              </a:ext>
            </a:extLst>
          </p:cNvPr>
          <p:cNvCxnSpPr>
            <a:cxnSpLocks/>
            <a:stCxn id="20" idx="4"/>
            <a:endCxn id="26" idx="7"/>
          </p:cNvCxnSpPr>
          <p:nvPr/>
        </p:nvCxnSpPr>
        <p:spPr>
          <a:xfrm flipH="1">
            <a:off x="2317674" y="3466283"/>
            <a:ext cx="779307" cy="765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057DF31-E6EB-6EF8-4F0F-99EC4DE4CCC8}"/>
              </a:ext>
            </a:extLst>
          </p:cNvPr>
          <p:cNvSpPr/>
          <p:nvPr/>
        </p:nvSpPr>
        <p:spPr>
          <a:xfrm>
            <a:off x="4414562" y="2853807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756B50-550C-FC1B-06CF-96355493D0BF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 flipV="1">
            <a:off x="3433411" y="3155732"/>
            <a:ext cx="981151" cy="8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5A91D7-CB19-B6B9-F73B-22E6EA010A4D}"/>
              </a:ext>
            </a:extLst>
          </p:cNvPr>
          <p:cNvCxnSpPr>
            <a:stCxn id="26" idx="3"/>
            <a:endCxn id="26" idx="5"/>
          </p:cNvCxnSpPr>
          <p:nvPr/>
        </p:nvCxnSpPr>
        <p:spPr>
          <a:xfrm rot="16200000" flipH="1">
            <a:off x="2079782" y="4420783"/>
            <a:ext cx="12700" cy="475784"/>
          </a:xfrm>
          <a:prstGeom prst="curvedConnector3">
            <a:avLst>
              <a:gd name="adj1" fmla="val 3813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312C58B-A95D-5C44-3DD5-763EFDC61A7C}"/>
              </a:ext>
            </a:extLst>
          </p:cNvPr>
          <p:cNvCxnSpPr>
            <a:cxnSpLocks/>
            <a:stCxn id="29" idx="3"/>
            <a:endCxn id="29" idx="5"/>
          </p:cNvCxnSpPr>
          <p:nvPr/>
        </p:nvCxnSpPr>
        <p:spPr>
          <a:xfrm rot="16200000" flipH="1">
            <a:off x="4750992" y="3131332"/>
            <a:ext cx="12700" cy="475784"/>
          </a:xfrm>
          <a:prstGeom prst="curvedConnector3">
            <a:avLst>
              <a:gd name="adj1" fmla="val 4076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EA6D34-B2D6-5B5B-AB93-E731F3B1750F}"/>
              </a:ext>
            </a:extLst>
          </p:cNvPr>
          <p:cNvSpPr txBox="1"/>
          <p:nvPr/>
        </p:nvSpPr>
        <p:spPr>
          <a:xfrm>
            <a:off x="1454095" y="5121173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anything, </a:t>
            </a:r>
            <a:r>
              <a:rPr lang="el-GR" dirty="0"/>
              <a:t>λ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23892-E42B-6B3B-CDBD-DEA0BAEA42B9}"/>
              </a:ext>
            </a:extLst>
          </p:cNvPr>
          <p:cNvSpPr txBox="1"/>
          <p:nvPr/>
        </p:nvSpPr>
        <p:spPr>
          <a:xfrm>
            <a:off x="4215704" y="3861908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anything, </a:t>
            </a:r>
            <a:r>
              <a:rPr lang="el-GR" dirty="0"/>
              <a:t>λ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955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9B8615-C127-A860-B3BF-24F2F38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and FSAs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96AFF7-11E5-B763-0C9C-EF7F41615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6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7DE5F06-4AA3-1447-A147-33A9A11F6E2F}"/>
              </a:ext>
            </a:extLst>
          </p:cNvPr>
          <p:cNvGrpSpPr/>
          <p:nvPr/>
        </p:nvGrpSpPr>
        <p:grpSpPr>
          <a:xfrm>
            <a:off x="7088565" y="4772935"/>
            <a:ext cx="4935624" cy="862446"/>
            <a:chOff x="1837316" y="4044132"/>
            <a:chExt cx="4935624" cy="8624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52873F-EAD4-2045-A19D-02B1AF3A2C80}"/>
                </a:ext>
              </a:extLst>
            </p:cNvPr>
            <p:cNvSpPr txBox="1"/>
            <p:nvPr/>
          </p:nvSpPr>
          <p:spPr>
            <a:xfrm>
              <a:off x="1837316" y="4115822"/>
              <a:ext cx="1451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Datalog</a:t>
              </a:r>
              <a:r>
                <a:rPr lang="en-US" dirty="0"/>
                <a:t> program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1FD623C-4A90-504C-B88F-7F9EF7FBA1E7}"/>
                </a:ext>
              </a:extLst>
            </p:cNvPr>
            <p:cNvSpPr/>
            <p:nvPr/>
          </p:nvSpPr>
          <p:spPr>
            <a:xfrm>
              <a:off x="3081966" y="4241560"/>
              <a:ext cx="571500" cy="394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B3DF00D-F7E8-2241-A2C4-3E8D79646B61}"/>
                </a:ext>
              </a:extLst>
            </p:cNvPr>
            <p:cNvSpPr/>
            <p:nvPr/>
          </p:nvSpPr>
          <p:spPr>
            <a:xfrm>
              <a:off x="3809331" y="4044132"/>
              <a:ext cx="1296050" cy="862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Lexer</a:t>
              </a:r>
              <a:endParaRPr lang="en-US" sz="28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3D0BC98-3B87-864C-B357-8458D1C479B7}"/>
                </a:ext>
              </a:extLst>
            </p:cNvPr>
            <p:cNvSpPr/>
            <p:nvPr/>
          </p:nvSpPr>
          <p:spPr>
            <a:xfrm>
              <a:off x="5261246" y="4228799"/>
              <a:ext cx="571500" cy="394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4C5B26-0C35-404E-871D-441D4FBC391B}"/>
                </a:ext>
              </a:extLst>
            </p:cNvPr>
            <p:cNvSpPr txBox="1"/>
            <p:nvPr/>
          </p:nvSpPr>
          <p:spPr>
            <a:xfrm>
              <a:off x="5847537" y="4228799"/>
              <a:ext cx="92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tokens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E3FDFC8-3242-D645-A328-CB3E179FDAC0}"/>
              </a:ext>
            </a:extLst>
          </p:cNvPr>
          <p:cNvSpPr/>
          <p:nvPr/>
        </p:nvSpPr>
        <p:spPr>
          <a:xfrm>
            <a:off x="448639" y="85819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Schemes:</a:t>
            </a:r>
          </a:p>
          <a:p>
            <a:r>
              <a:rPr lang="en-US" sz="1600" dirty="0"/>
              <a:t>    f(A,B)</a:t>
            </a:r>
          </a:p>
          <a:p>
            <a:r>
              <a:rPr lang="en-US" sz="1600" dirty="0"/>
              <a:t>    g(C,D)</a:t>
            </a:r>
          </a:p>
          <a:p>
            <a:r>
              <a:rPr lang="en-US" sz="1600" dirty="0"/>
              <a:t>    r(E,F)</a:t>
            </a:r>
          </a:p>
          <a:p>
            <a:endParaRPr lang="en-US" sz="1600" dirty="0"/>
          </a:p>
          <a:p>
            <a:r>
              <a:rPr lang="en-US" sz="1600" dirty="0"/>
              <a:t>Facts:</a:t>
            </a:r>
          </a:p>
          <a:p>
            <a:r>
              <a:rPr lang="en-US" sz="1600" dirty="0"/>
              <a:t>    f('1','2').</a:t>
            </a:r>
          </a:p>
          <a:p>
            <a:r>
              <a:rPr lang="en-US" sz="1600" dirty="0"/>
              <a:t>    f('4','3').</a:t>
            </a:r>
          </a:p>
          <a:p>
            <a:r>
              <a:rPr lang="en-US" sz="1600" dirty="0"/>
              <a:t>    g('3','2').</a:t>
            </a:r>
          </a:p>
          <a:p>
            <a:r>
              <a:rPr lang="en-US" sz="1600" dirty="0"/>
              <a:t>    r('1','4').</a:t>
            </a:r>
          </a:p>
          <a:p>
            <a:r>
              <a:rPr lang="en-US" sz="1600" dirty="0"/>
              <a:t>    r('2','5').</a:t>
            </a:r>
          </a:p>
          <a:p>
            <a:r>
              <a:rPr lang="en-US" sz="1600" dirty="0"/>
              <a:t>    r('3','5').</a:t>
            </a:r>
          </a:p>
          <a:p>
            <a:r>
              <a:rPr lang="en-US" sz="1600" dirty="0"/>
              <a:t>    r('4','1').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Rules:</a:t>
            </a:r>
          </a:p>
          <a:p>
            <a:r>
              <a:rPr lang="en-US" sz="1600" dirty="0"/>
              <a:t>    r(A,B) :- f(A,X),g(B,X).</a:t>
            </a:r>
          </a:p>
          <a:p>
            <a:r>
              <a:rPr lang="en-US" sz="1600" dirty="0"/>
              <a:t>    f(C,D) :- r(D,C).</a:t>
            </a:r>
          </a:p>
          <a:p>
            <a:r>
              <a:rPr lang="en-US" sz="1600" dirty="0"/>
              <a:t>    g(E,F) :- f(E,X),r(X,F).</a:t>
            </a:r>
          </a:p>
          <a:p>
            <a:endParaRPr lang="en-US" sz="1600" dirty="0"/>
          </a:p>
          <a:p>
            <a:r>
              <a:rPr lang="en-US" sz="1600" dirty="0"/>
              <a:t>Queries:</a:t>
            </a:r>
          </a:p>
          <a:p>
            <a:r>
              <a:rPr lang="en-US" sz="1600" dirty="0"/>
              <a:t>    f('3',Z)?</a:t>
            </a:r>
          </a:p>
          <a:p>
            <a:r>
              <a:rPr lang="en-US" sz="1600" dirty="0"/>
              <a:t>    r(Y,'3')?</a:t>
            </a:r>
          </a:p>
          <a:p>
            <a:r>
              <a:rPr lang="en-US" sz="1600" dirty="0"/>
              <a:t>    f(W,X)?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FB8FD-0147-0C42-9412-097F1443E7CA}"/>
              </a:ext>
            </a:extLst>
          </p:cNvPr>
          <p:cNvSpPr/>
          <p:nvPr/>
        </p:nvSpPr>
        <p:spPr>
          <a:xfrm>
            <a:off x="3131421" y="956841"/>
            <a:ext cx="6096000" cy="84946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(SCHEMES,"Schemes",1)</a:t>
            </a:r>
          </a:p>
          <a:p>
            <a:r>
              <a:rPr lang="en-US" sz="1400" dirty="0"/>
              <a:t>(COLON,":",1)</a:t>
            </a:r>
          </a:p>
          <a:p>
            <a:r>
              <a:rPr lang="en-US" sz="1400" dirty="0"/>
              <a:t>(ID,"f",2)</a:t>
            </a:r>
          </a:p>
          <a:p>
            <a:r>
              <a:rPr lang="en-US" sz="1400" dirty="0"/>
              <a:t>(LEFT_PAREN,"(",2)</a:t>
            </a:r>
          </a:p>
          <a:p>
            <a:r>
              <a:rPr lang="en-US" sz="1400" dirty="0"/>
              <a:t>(ID,"A",2)</a:t>
            </a:r>
          </a:p>
          <a:p>
            <a:r>
              <a:rPr lang="en-US" sz="1400" dirty="0"/>
              <a:t>(COMMA,",",2)</a:t>
            </a:r>
          </a:p>
          <a:p>
            <a:r>
              <a:rPr lang="en-US" sz="1400" dirty="0"/>
              <a:t>(ID,"B",2)</a:t>
            </a:r>
          </a:p>
          <a:p>
            <a:r>
              <a:rPr lang="en-US" sz="1400" dirty="0"/>
              <a:t>(RIGHT_PAREN,")",2)</a:t>
            </a:r>
          </a:p>
          <a:p>
            <a:r>
              <a:rPr lang="en-US" sz="1400" dirty="0"/>
              <a:t>(ID,"g",3)</a:t>
            </a:r>
          </a:p>
          <a:p>
            <a:r>
              <a:rPr lang="en-US" sz="1400" dirty="0"/>
              <a:t>(LEFT_PAREN,"(",3)</a:t>
            </a:r>
          </a:p>
          <a:p>
            <a:r>
              <a:rPr lang="en-US" sz="1400" dirty="0"/>
              <a:t>(ID,"C",3)</a:t>
            </a:r>
          </a:p>
          <a:p>
            <a:r>
              <a:rPr lang="en-US" sz="1400" dirty="0"/>
              <a:t>(COMMA,",",3)</a:t>
            </a:r>
          </a:p>
          <a:p>
            <a:r>
              <a:rPr lang="en-US" sz="1400" dirty="0"/>
              <a:t>(ID,"D",3)</a:t>
            </a:r>
          </a:p>
          <a:p>
            <a:r>
              <a:rPr lang="en-US" sz="1400" dirty="0"/>
              <a:t>(RIGHT_PAREN,")",3)</a:t>
            </a:r>
          </a:p>
          <a:p>
            <a:r>
              <a:rPr lang="en-US" sz="1400" dirty="0"/>
              <a:t>(ID,"r",4)</a:t>
            </a:r>
          </a:p>
          <a:p>
            <a:r>
              <a:rPr lang="en-US" sz="1400" dirty="0"/>
              <a:t>(LEFT_PAREN,"(",4)</a:t>
            </a:r>
          </a:p>
          <a:p>
            <a:r>
              <a:rPr lang="en-US" sz="1400" dirty="0"/>
              <a:t>(ID,"E",4)</a:t>
            </a:r>
          </a:p>
          <a:p>
            <a:r>
              <a:rPr lang="en-US" sz="1400" dirty="0"/>
              <a:t>(COMMA,",",4)</a:t>
            </a:r>
          </a:p>
          <a:p>
            <a:r>
              <a:rPr lang="en-US" sz="1400" dirty="0"/>
              <a:t>(ID,"F",4)</a:t>
            </a:r>
          </a:p>
          <a:p>
            <a:r>
              <a:rPr lang="en-US" sz="1400" dirty="0"/>
              <a:t>(RIGHT_PAREN,")",4)</a:t>
            </a:r>
          </a:p>
          <a:p>
            <a:r>
              <a:rPr lang="en-US" sz="1400" dirty="0"/>
              <a:t>(FACTS,"Facts",6)</a:t>
            </a:r>
          </a:p>
          <a:p>
            <a:r>
              <a:rPr lang="en-US" sz="1400" dirty="0"/>
              <a:t>(COLON,":",6)</a:t>
            </a:r>
          </a:p>
          <a:p>
            <a:r>
              <a:rPr lang="en-US" sz="1400" dirty="0"/>
              <a:t>(ID,"f",7)</a:t>
            </a:r>
          </a:p>
          <a:p>
            <a:r>
              <a:rPr lang="en-US" sz="1400" dirty="0"/>
              <a:t>(LEFT_PAREN,"(",7)</a:t>
            </a:r>
          </a:p>
          <a:p>
            <a:r>
              <a:rPr lang="en-US" sz="1400" dirty="0"/>
              <a:t>(STRING,"'1'",7)</a:t>
            </a:r>
          </a:p>
          <a:p>
            <a:r>
              <a:rPr lang="en-US" sz="1400" dirty="0"/>
              <a:t>(COMMA,",",7)</a:t>
            </a:r>
          </a:p>
          <a:p>
            <a:r>
              <a:rPr lang="en-US" sz="1400" dirty="0"/>
              <a:t>(STRING,"'2'",7)</a:t>
            </a:r>
          </a:p>
          <a:p>
            <a:r>
              <a:rPr lang="en-US" sz="1400" dirty="0"/>
              <a:t>(RIGHT_PAREN,")",7)</a:t>
            </a:r>
          </a:p>
          <a:p>
            <a:r>
              <a:rPr lang="en-US" sz="1400" dirty="0"/>
              <a:t>(PERIOD,".",7)</a:t>
            </a:r>
          </a:p>
          <a:p>
            <a:r>
              <a:rPr lang="en-US" sz="1400" dirty="0"/>
              <a:t>(ID,"f",8)</a:t>
            </a:r>
          </a:p>
          <a:p>
            <a:r>
              <a:rPr lang="en-US" sz="1400" dirty="0"/>
              <a:t>(LEFT_PAREN,"(",8)</a:t>
            </a:r>
          </a:p>
          <a:p>
            <a:r>
              <a:rPr lang="en-US" sz="1400" dirty="0"/>
              <a:t>(STRING,"'4'",8)</a:t>
            </a:r>
          </a:p>
          <a:p>
            <a:r>
              <a:rPr lang="en-US" sz="1400" dirty="0"/>
              <a:t>(COMMA,",",8)</a:t>
            </a:r>
          </a:p>
          <a:p>
            <a:r>
              <a:rPr lang="en-US" sz="1400" dirty="0"/>
              <a:t>(STRING,"'3'",8)</a:t>
            </a:r>
          </a:p>
          <a:p>
            <a:r>
              <a:rPr lang="en-US" sz="1400" dirty="0"/>
              <a:t>(RIGHT_PAREN,")",8)</a:t>
            </a:r>
          </a:p>
          <a:p>
            <a:r>
              <a:rPr lang="en-US" sz="1400" dirty="0"/>
              <a:t>(PERIOD,".",8)</a:t>
            </a:r>
          </a:p>
          <a:p>
            <a:r>
              <a:rPr lang="en-US" sz="1400" dirty="0"/>
              <a:t>(ID,"g",9)</a:t>
            </a:r>
          </a:p>
          <a:p>
            <a:r>
              <a:rPr lang="en-US" sz="1400" dirty="0"/>
              <a:t>(LEFT_PAREN,"(",9)</a:t>
            </a:r>
          </a:p>
          <a:p>
            <a:r>
              <a:rPr lang="en-US" sz="1400" dirty="0"/>
              <a:t>(STRING,"'3'",9)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A8877-91A7-7249-8C86-CD1F3EBD4CE7}"/>
              </a:ext>
            </a:extLst>
          </p:cNvPr>
          <p:cNvSpPr txBox="1"/>
          <p:nvPr/>
        </p:nvSpPr>
        <p:spPr>
          <a:xfrm>
            <a:off x="469673" y="211859"/>
            <a:ext cx="9975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Datalog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71EAD9-C854-5C40-AC27-BF0F0DB48381}"/>
              </a:ext>
            </a:extLst>
          </p:cNvPr>
          <p:cNvSpPr txBox="1"/>
          <p:nvPr/>
        </p:nvSpPr>
        <p:spPr>
          <a:xfrm>
            <a:off x="3484372" y="211859"/>
            <a:ext cx="8707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Lexer</a:t>
            </a:r>
            <a:endParaRPr lang="en-US" b="1" dirty="0"/>
          </a:p>
          <a:p>
            <a:pPr algn="ctr"/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25089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6200383" y="4233797"/>
            <a:ext cx="5695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Lexer</a:t>
            </a:r>
            <a:r>
              <a:rPr lang="en-US" sz="2800" dirty="0"/>
              <a:t> is made up of a set of FSAs,</a:t>
            </a:r>
          </a:p>
          <a:p>
            <a:r>
              <a:rPr lang="en-US" sz="2800" dirty="0"/>
              <a:t>one for each </a:t>
            </a:r>
            <a:r>
              <a:rPr lang="en-US" sz="2800" dirty="0" err="1"/>
              <a:t>Datalog</a:t>
            </a:r>
            <a:r>
              <a:rPr lang="en-US" sz="2800" dirty="0"/>
              <a:t> </a:t>
            </a:r>
            <a:r>
              <a:rPr lang="en-US" sz="2800"/>
              <a:t>program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886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465955" y="5180469"/>
            <a:ext cx="6596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input to the </a:t>
            </a:r>
            <a:r>
              <a:rPr lang="en-US" sz="2800" dirty="0" err="1"/>
              <a:t>Lexer</a:t>
            </a:r>
            <a:r>
              <a:rPr lang="en-US" sz="2800" dirty="0"/>
              <a:t> is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the </a:t>
            </a:r>
            <a:r>
              <a:rPr lang="en-US" sz="2800" dirty="0" err="1"/>
              <a:t>Datalog</a:t>
            </a:r>
            <a:r>
              <a:rPr lang="en-US" sz="2800" dirty="0"/>
              <a:t> program into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each FSA through the </a:t>
            </a:r>
            <a:r>
              <a:rPr lang="en-US" sz="2800" dirty="0" err="1"/>
              <a:t>Datalog</a:t>
            </a:r>
            <a:r>
              <a:rPr lang="en-US" sz="2800" dirty="0"/>
              <a:t>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298961" y="598284"/>
            <a:ext cx="2030794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 mike0(A,B)</a:t>
            </a:r>
          </a:p>
          <a:p>
            <a:r>
              <a:rPr lang="en-US" sz="2000" dirty="0"/>
              <a:t>    g(C,D)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 mike0('1','2').</a:t>
            </a:r>
          </a:p>
          <a:p>
            <a:r>
              <a:rPr lang="en-US" sz="2000" dirty="0"/>
              <a:t>    mike0('4','3').</a:t>
            </a:r>
          </a:p>
          <a:p>
            <a:r>
              <a:rPr lang="en-US" sz="2000" dirty="0"/>
              <a:t>    g('3','2').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 mike0('3',Z)?</a:t>
            </a:r>
          </a:p>
          <a:p>
            <a:r>
              <a:rPr lang="en-US" sz="2000" dirty="0"/>
              <a:t>    g(‘3’,Z)?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2731248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465955" y="5180469"/>
            <a:ext cx="6596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input to the </a:t>
            </a:r>
            <a:r>
              <a:rPr lang="en-US" sz="2800" dirty="0" err="1"/>
              <a:t>Lexer</a:t>
            </a:r>
            <a:r>
              <a:rPr lang="en-US" sz="2800" dirty="0"/>
              <a:t> is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the </a:t>
            </a:r>
            <a:r>
              <a:rPr lang="en-US" sz="2800" dirty="0" err="1"/>
              <a:t>Datalog</a:t>
            </a:r>
            <a:r>
              <a:rPr lang="en-US" sz="2800" dirty="0"/>
              <a:t> program into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each FSA through the </a:t>
            </a:r>
            <a:r>
              <a:rPr lang="en-US" sz="2800" dirty="0" err="1"/>
              <a:t>Datalog</a:t>
            </a:r>
            <a:r>
              <a:rPr lang="en-US" sz="2800" dirty="0"/>
              <a:t>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4972834" y="848788"/>
            <a:ext cx="504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An example </a:t>
            </a:r>
            <a:r>
              <a:rPr lang="en-US" sz="2400" i="1" dirty="0" err="1"/>
              <a:t>Datalog</a:t>
            </a:r>
            <a:r>
              <a:rPr lang="en-US" sz="2400" i="1" dirty="0"/>
              <a:t> program that can be </a:t>
            </a:r>
            <a:r>
              <a:rPr lang="en-US" sz="2400" i="1" dirty="0" err="1"/>
              <a:t>Lexed</a:t>
            </a:r>
            <a:r>
              <a:rPr lang="en-US" sz="2400" i="1" dirty="0"/>
              <a:t> but won’t run (see Project 2)</a:t>
            </a:r>
          </a:p>
        </p:txBody>
      </p:sp>
    </p:spTree>
    <p:extLst>
      <p:ext uri="{BB962C8B-B14F-4D97-AF65-F5344CB8AC3E}">
        <p14:creationId xmlns:p14="http://schemas.microsoft.com/office/powerpoint/2010/main" val="2236248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465955" y="5180469"/>
            <a:ext cx="6596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input to the </a:t>
            </a:r>
            <a:r>
              <a:rPr lang="en-US" sz="2800" dirty="0" err="1"/>
              <a:t>Lexer</a:t>
            </a:r>
            <a:r>
              <a:rPr lang="en-US" sz="2800" dirty="0"/>
              <a:t> is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the </a:t>
            </a:r>
            <a:r>
              <a:rPr lang="en-US" sz="2800" dirty="0" err="1"/>
              <a:t>Datalog</a:t>
            </a:r>
            <a:r>
              <a:rPr lang="en-US" sz="2800" dirty="0"/>
              <a:t> program into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each FSA through the </a:t>
            </a:r>
            <a:r>
              <a:rPr lang="en-US" sz="2800" dirty="0" err="1"/>
              <a:t>Datalog</a:t>
            </a:r>
            <a:r>
              <a:rPr lang="en-US" sz="2800" dirty="0"/>
              <a:t>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C428C-CC6F-564C-9AD9-F15496438083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1BF2CB-E872-FF43-B081-FDE0077096F8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BCBD-5447-324D-88CB-79CD069628D6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70CE71-8DD7-6F4B-8474-2C8ED74C51AE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25FA-5AEF-3940-9189-55600BCEF481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D366E-764F-0F40-A0BB-B9CFB13D7C0F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A16120-E7A4-0E4A-A378-F4944EE60FCF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F12C7-4901-D440-AA77-E3C2A1F45159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B422D-0774-ED4D-A149-C828E86E4BCC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B2D7F-D946-D746-A54B-C1DE8C05677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6E067C-D148-4A4F-B3C5-AEA6DF8A53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BFB671-22DF-2646-8B11-A2BF91AD4F0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8FC71-E5B4-4A4F-9670-08AC5055910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07B0FC-E508-194E-9A00-E9033D9A8FC2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4AA065-234C-A146-B58B-48EF4903D380}"/>
              </a:ext>
            </a:extLst>
          </p:cNvPr>
          <p:cNvCxnSpPr>
            <a:cxnSpLocks/>
            <a:stCxn id="10" idx="6"/>
            <a:endCxn id="44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68705-8CE6-4A49-AA38-8C3A8E1E87CF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99691E-4BC2-B047-A6FD-68DC2964F345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824C12-EF60-874B-81EE-5C499D95AB3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BE733-9301-A048-A27C-58EA6656F07A}"/>
              </a:ext>
            </a:extLst>
          </p:cNvPr>
          <p:cNvCxnSpPr>
            <a:cxnSpLocks/>
            <a:stCxn id="25" idx="6"/>
            <a:endCxn id="44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30116-D109-7B4A-8F8C-B445B287984B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F2B0B-9F6A-BB4A-887C-3C262EBFD49D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DC5F3-FD68-7849-BAF4-3961070763BA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69AF-400B-2149-AA4C-82BF7E7357D7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4577FD-BABB-054A-946A-CA43F1FDC8EA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F8797-9857-874B-84F6-9673CC9D3196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EA68C-7341-784E-9728-80D21D738CF6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113F50-C4C0-DB4F-80DC-98BF03E93860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1ED43-9FF7-AF4E-B740-14ECE7378EE6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ED8F6AEC-8B76-7886-D4FD-D695BA3F697F}"/>
              </a:ext>
            </a:extLst>
          </p:cNvPr>
          <p:cNvCxnSpPr>
            <a:cxnSpLocks/>
            <a:stCxn id="44" idx="5"/>
            <a:endCxn id="44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41AC1D-6B7C-1E8E-8078-3962C82C4C00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38BE5E-1966-F2AE-7AF3-6F525C90CEE3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75F41-0AAB-1862-045C-386224430E08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</p:spTree>
    <p:extLst>
      <p:ext uri="{BB962C8B-B14F-4D97-AF65-F5344CB8AC3E}">
        <p14:creationId xmlns:p14="http://schemas.microsoft.com/office/powerpoint/2010/main" val="1025892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D3D4F-BB79-EE13-7D38-BB7E8EACAFF9}"/>
              </a:ext>
            </a:extLst>
          </p:cNvPr>
          <p:cNvSpPr txBox="1"/>
          <p:nvPr/>
        </p:nvSpPr>
        <p:spPr>
          <a:xfrm>
            <a:off x="5249732" y="5180469"/>
            <a:ext cx="626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26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</p:txBody>
      </p:sp>
    </p:spTree>
    <p:extLst>
      <p:ext uri="{BB962C8B-B14F-4D97-AF65-F5344CB8AC3E}">
        <p14:creationId xmlns:p14="http://schemas.microsoft.com/office/powerpoint/2010/main" val="3595476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75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7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Repeat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2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40AE-239B-DF6F-F4E2-298FEB051293}"/>
              </a:ext>
            </a:extLst>
          </p:cNvPr>
          <p:cNvSpPr txBox="1"/>
          <p:nvPr/>
        </p:nvSpPr>
        <p:spPr>
          <a:xfrm>
            <a:off x="5249732" y="5180469"/>
            <a:ext cx="67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Repeat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9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228678" y="5527624"/>
            <a:ext cx="513139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 at outputs from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which Token is correct</a:t>
            </a:r>
          </a:p>
        </p:txBody>
      </p:sp>
    </p:spTree>
    <p:extLst>
      <p:ext uri="{BB962C8B-B14F-4D97-AF65-F5344CB8AC3E}">
        <p14:creationId xmlns:p14="http://schemas.microsoft.com/office/powerpoint/2010/main" val="3449666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r="-522"/>
          <a:stretch/>
        </p:blipFill>
        <p:spPr>
          <a:xfrm>
            <a:off x="22577" y="45156"/>
            <a:ext cx="11576523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978C64-D9C4-C022-F15F-DEEDEB6BF2F5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79EE9C-98AC-B4D3-1BE6-B47580CD9649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197CF-DEBC-937F-5CBA-C80C84385E93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404972-9CC6-ADA4-62F7-17774950E328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BBC14-8F63-DFC2-323C-D62EAA90E591}"/>
              </a:ext>
            </a:extLst>
          </p:cNvPr>
          <p:cNvSpPr txBox="1"/>
          <p:nvPr/>
        </p:nvSpPr>
        <p:spPr>
          <a:xfrm>
            <a:off x="6228678" y="5527624"/>
            <a:ext cx="513139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 at outputs from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which Token is correct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B3B291-9045-DDC8-9E84-117F7E8FF87A}"/>
              </a:ext>
            </a:extLst>
          </p:cNvPr>
          <p:cNvSpPr/>
          <p:nvPr/>
        </p:nvSpPr>
        <p:spPr>
          <a:xfrm>
            <a:off x="7161511" y="5035047"/>
            <a:ext cx="1573698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4174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0AFED-B828-01D7-9C31-8A591C7A8792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0742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466" y="17977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Reset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691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91790" y="2053610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Reset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 to next part of string</a:t>
            </a:r>
          </a:p>
        </p:txBody>
      </p:sp>
    </p:spTree>
    <p:extLst>
      <p:ext uri="{BB962C8B-B14F-4D97-AF65-F5344CB8AC3E}">
        <p14:creationId xmlns:p14="http://schemas.microsoft.com/office/powerpoint/2010/main" val="106568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FA188-9B60-8DA1-2693-2154368D972D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569DFD-1BDC-6698-16A4-D1C7C753E239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27C8D7-ABED-168F-D571-562D9D46F54E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A9E88C-AEFF-EFF3-5DC0-DB4709296445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86F6B3-C8A7-53B2-7E36-CFC5324EF431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1A0DF-51F6-D2A1-9E33-8523158678D2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6EC471-358D-092A-557A-5A43AE0CD493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6F8BFA-9CE6-6B35-2FAF-568D3B0FD38A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018BCA-1F67-9171-E894-8546E954C694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E2F57F-DE2F-B260-DFCF-ECB9BEB0DCB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5893C-1D7A-EB7C-DA85-D06EC381F8C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021236-7ED7-D35A-81A5-C39EDDD5C895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7459-8A54-D5CE-26EA-B619FE48A6C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9601262-6120-F798-775D-DD4014308835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05C69D-FF09-EFFA-8C54-B5475535AE95}"/>
              </a:ext>
            </a:extLst>
          </p:cNvPr>
          <p:cNvCxnSpPr>
            <a:cxnSpLocks/>
            <a:stCxn id="3" idx="6"/>
            <a:endCxn id="19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98B002-D03C-2B2F-55CD-BBAFBFA1455E}"/>
              </a:ext>
            </a:extLst>
          </p:cNvPr>
          <p:cNvCxnSpPr>
            <a:cxnSpLocks/>
            <a:stCxn id="7" idx="6"/>
            <a:endCxn id="19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5E1F5D-E0D9-4816-0623-C4F2A847E420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1A37A8-D676-C2B3-2835-A1FBE9814F2E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F1ECE1-472F-F184-34E0-91CB2D022FA2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5D4470-3A59-55AA-DA1B-9CCF9ED5E4F0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5C2B7E-DC42-E0F7-1209-8E216C9FBAAB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7C1A83-1388-38BC-8581-9D6D61FAE25B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32376-1BEB-FD7F-A90A-D7770B8A0598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DA5102-4367-D8A2-2360-843AAE8BF83E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0B2B93-CB61-D6E6-5825-25290642E7F5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D38338-0F6E-87B1-174F-3C964BB6860B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EBEB04-B2B6-C8CD-72B3-EAEEEEFEF6F7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7D8A7E-70CA-FB85-B8AE-11C964CF343C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B5CBBEC-CE51-738A-66A7-54BF81A8DB31}"/>
              </a:ext>
            </a:extLst>
          </p:cNvPr>
          <p:cNvCxnSpPr>
            <a:cxnSpLocks/>
            <a:stCxn id="19" idx="5"/>
            <a:endCxn id="19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5A46D7-BFA8-B225-8952-913373D7C5B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7611DF-D7D0-D30A-8FE3-DF07C482D820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E8CF30-AF37-9671-EBCD-148507F39303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</p:spTree>
    <p:extLst>
      <p:ext uri="{BB962C8B-B14F-4D97-AF65-F5344CB8AC3E}">
        <p14:creationId xmlns:p14="http://schemas.microsoft.com/office/powerpoint/2010/main" val="37630177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86E12-55B3-157E-809B-4A57257519B7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084D0-0F11-8F53-32A9-9DC35B39C05C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54250-B194-4843-27C5-CC5EF55FD688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DF640-C4DA-E1D2-78BD-7ADFBD8A082A}"/>
              </a:ext>
            </a:extLst>
          </p:cNvPr>
          <p:cNvSpPr/>
          <p:nvPr/>
        </p:nvSpPr>
        <p:spPr>
          <a:xfrm>
            <a:off x="40615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08D3DD-54D8-C5BD-2DE9-1B215B319941}"/>
              </a:ext>
            </a:extLst>
          </p:cNvPr>
          <p:cNvSpPr/>
          <p:nvPr/>
        </p:nvSpPr>
        <p:spPr>
          <a:xfrm>
            <a:off x="6291790" y="2053610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02750-EB6A-E76A-A146-2BCCB4FFEFB4}"/>
              </a:ext>
            </a:extLst>
          </p:cNvPr>
          <p:cNvSpPr txBox="1"/>
          <p:nvPr/>
        </p:nvSpPr>
        <p:spPr>
          <a:xfrm>
            <a:off x="5249732" y="5180469"/>
            <a:ext cx="67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FSA until it succeeds or fails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Rewind to start of string and run next FSA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939916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A43C8C-1AAE-9641-A087-0446D5F4E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70" y="0"/>
            <a:ext cx="3705098" cy="396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r="-522"/>
          <a:stretch/>
        </p:blipFill>
        <p:spPr>
          <a:xfrm>
            <a:off x="22577" y="45156"/>
            <a:ext cx="11576523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978C64-D9C4-C022-F15F-DEEDEB6BF2F5}"/>
              </a:ext>
            </a:extLst>
          </p:cNvPr>
          <p:cNvSpPr/>
          <p:nvPr/>
        </p:nvSpPr>
        <p:spPr>
          <a:xfrm>
            <a:off x="4369397" y="508684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79EE9C-98AC-B4D3-1BE6-B47580CD9649}"/>
              </a:ext>
            </a:extLst>
          </p:cNvPr>
          <p:cNvSpPr/>
          <p:nvPr/>
        </p:nvSpPr>
        <p:spPr>
          <a:xfrm>
            <a:off x="4371694" y="2244888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197CF-DEBC-937F-5CBA-C80C84385E93}"/>
              </a:ext>
            </a:extLst>
          </p:cNvPr>
          <p:cNvSpPr/>
          <p:nvPr/>
        </p:nvSpPr>
        <p:spPr>
          <a:xfrm>
            <a:off x="4061515" y="4044922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BBC14-8F63-DFC2-323C-D62EAA90E591}"/>
              </a:ext>
            </a:extLst>
          </p:cNvPr>
          <p:cNvSpPr txBox="1"/>
          <p:nvPr/>
        </p:nvSpPr>
        <p:spPr>
          <a:xfrm>
            <a:off x="6228678" y="5527624"/>
            <a:ext cx="513139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 at outputs from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which Token is correct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B3B291-9045-DDC8-9E84-117F7E8FF87A}"/>
              </a:ext>
            </a:extLst>
          </p:cNvPr>
          <p:cNvSpPr/>
          <p:nvPr/>
        </p:nvSpPr>
        <p:spPr>
          <a:xfrm>
            <a:off x="9274570" y="3888688"/>
            <a:ext cx="1884312" cy="6033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3D440A-A41C-F3AD-FD52-491D4D02FB01}"/>
              </a:ext>
            </a:extLst>
          </p:cNvPr>
          <p:cNvSpPr/>
          <p:nvPr/>
        </p:nvSpPr>
        <p:spPr>
          <a:xfrm>
            <a:off x="4061515" y="5781126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0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53760-B474-99B2-3237-9AF071F1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15"/>
          <a:stretch/>
        </p:blipFill>
        <p:spPr>
          <a:xfrm>
            <a:off x="22578" y="45156"/>
            <a:ext cx="4950256" cy="6705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E9D043-D91F-7112-A996-EFA869054DCD}"/>
              </a:ext>
            </a:extLst>
          </p:cNvPr>
          <p:cNvSpPr/>
          <p:nvPr/>
        </p:nvSpPr>
        <p:spPr>
          <a:xfrm>
            <a:off x="278032" y="203022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48471-DD96-622B-F3FC-2F1F90E9228E}"/>
              </a:ext>
            </a:extLst>
          </p:cNvPr>
          <p:cNvSpPr/>
          <p:nvPr/>
        </p:nvSpPr>
        <p:spPr>
          <a:xfrm>
            <a:off x="6369722" y="1797784"/>
            <a:ext cx="2030794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:</a:t>
            </a:r>
          </a:p>
          <a:p>
            <a:r>
              <a:rPr lang="en-US" sz="2000" dirty="0"/>
              <a:t>:-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mike0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20D867-9444-F246-C1A8-E94AB0BE915E}"/>
              </a:ext>
            </a:extLst>
          </p:cNvPr>
          <p:cNvSpPr/>
          <p:nvPr/>
        </p:nvSpPr>
        <p:spPr>
          <a:xfrm>
            <a:off x="8478448" y="244231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2F6C1-EB61-188E-F5F4-495DD5104B5A}"/>
              </a:ext>
            </a:extLst>
          </p:cNvPr>
          <p:cNvSpPr/>
          <p:nvPr/>
        </p:nvSpPr>
        <p:spPr>
          <a:xfrm>
            <a:off x="9205813" y="2244888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7D371C-06AC-8794-90D6-53E38244E361}"/>
              </a:ext>
            </a:extLst>
          </p:cNvPr>
          <p:cNvSpPr/>
          <p:nvPr/>
        </p:nvSpPr>
        <p:spPr>
          <a:xfrm>
            <a:off x="10657728" y="2429555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48D-7DFB-3097-9F0A-1E4FB6499C30}"/>
              </a:ext>
            </a:extLst>
          </p:cNvPr>
          <p:cNvSpPr txBox="1"/>
          <p:nvPr/>
        </p:nvSpPr>
        <p:spPr>
          <a:xfrm>
            <a:off x="11244019" y="2429555"/>
            <a:ext cx="925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  <a:p>
            <a:r>
              <a:rPr lang="en-US" dirty="0">
                <a:highlight>
                  <a:srgbClr val="FFFF00"/>
                </a:highlight>
              </a:rPr>
              <a:t>COLON-DASH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47190-B2B9-78D6-851F-8B4C607B11EC}"/>
              </a:ext>
            </a:extLst>
          </p:cNvPr>
          <p:cNvSpPr txBox="1"/>
          <p:nvPr/>
        </p:nvSpPr>
        <p:spPr>
          <a:xfrm>
            <a:off x="6096000" y="923514"/>
            <a:ext cx="24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first character in the string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B9CB08-F9F0-E7EE-B42C-963ADF44B547}"/>
              </a:ext>
            </a:extLst>
          </p:cNvPr>
          <p:cNvSpPr/>
          <p:nvPr/>
        </p:nvSpPr>
        <p:spPr>
          <a:xfrm>
            <a:off x="6282227" y="2377305"/>
            <a:ext cx="462579" cy="447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B77F-75DB-0FA1-3AD4-1919F130F034}"/>
              </a:ext>
            </a:extLst>
          </p:cNvPr>
          <p:cNvSpPr txBox="1"/>
          <p:nvPr/>
        </p:nvSpPr>
        <p:spPr>
          <a:xfrm>
            <a:off x="6198499" y="5241988"/>
            <a:ext cx="513139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correct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Reset all FSAs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 to next part of string</a:t>
            </a:r>
          </a:p>
        </p:txBody>
      </p:sp>
    </p:spTree>
    <p:extLst>
      <p:ext uri="{BB962C8B-B14F-4D97-AF65-F5344CB8AC3E}">
        <p14:creationId xmlns:p14="http://schemas.microsoft.com/office/powerpoint/2010/main" val="3419906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3E9259-B3D3-ABEE-8DD3-D94BBA7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FSAs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D91B-9EC7-FF75-AE26-594500B1D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37248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 notebook tutorials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FSA_code_example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Multiple_FSAS_using_inheritance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Project1_example_managing_multiple_FSAs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6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E786C6-6E02-1867-D249-7951C22E5B6C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5AE9C6-910E-E303-5A2A-C755C0CB7A38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B54CBD-F3E1-5EC6-E364-16F245C55873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6B7FE8-DDD7-1115-BE8C-2A5E455E91D7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2F2A43-3DC1-4F44-0418-7480D586E7AA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C83356-A3B6-CA56-6BDB-E8C26F1C10C5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DC65A1-F91A-5EED-49A0-4032F29EEF72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54F860-4758-1C4C-7DF7-D46938EE5ADE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294FEA-2520-A3A6-D113-7E76001745CD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84779B-ABA2-1496-5524-330651D7DF70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7E5D4-E66C-7904-DBE5-062F9F32D4D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2AAB0-2441-6A9E-AA8A-0EEDD5CADF75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5C4010-B7A5-114B-D9CE-88684071975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E77DDAC-22C1-3060-044F-E9D67B7070C4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C1E775-3805-E9C7-7893-3C5D378C0DE4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C7212-CC0D-C8D5-52A1-5A8DAA85B9C1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F6808-3CAC-26FB-5D01-D6099C1A1E97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7BAA6-01B6-4935-2252-E62FA7AEF15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2A1DC3-3469-C79C-E610-E1125CF9A2E9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7E85C8-0E62-1346-B494-68BCFF7EAC82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B5970C-4222-23E0-C1AB-DA05E527EFA3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01B341-3893-E43B-D3A6-7E483486E593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D13BA-CBFB-E776-D21E-D6CC3835ED52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00262C-6848-281B-7674-27B84A98110B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0365-EEEE-556A-602A-0532DF59978A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946501-9258-A267-1226-E75F4D7DE9A3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7B25DA-CC9F-E9F7-0BF7-E6162B9FB01F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65A38F-3204-7FA1-D150-8E4D9B495597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42B3BD8-06F0-635C-B161-2A9BA40D7471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928C42-CBF1-0A48-FC2F-3D246D98328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63BD60-C726-7CE1-B781-FEF3C29B3FC2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71D1D9-D1F9-A64D-3F1F-0F990CE6D6CB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</p:spTree>
    <p:extLst>
      <p:ext uri="{BB962C8B-B14F-4D97-AF65-F5344CB8AC3E}">
        <p14:creationId xmlns:p14="http://schemas.microsoft.com/office/powerpoint/2010/main" val="8168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51FF0C5-0C74-F14F-95AF-74F3D92B61A3}"/>
              </a:ext>
            </a:extLst>
          </p:cNvPr>
          <p:cNvSpPr/>
          <p:nvPr/>
        </p:nvSpPr>
        <p:spPr>
          <a:xfrm rot="14360652">
            <a:off x="2565368" y="1137473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5D7042-7928-3251-3410-930753CE1A1D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5BA62E-63A7-832C-A86A-7CD1D0D9DB56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69DAD-1AB1-076D-3001-953B89B24E4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E2E8F0-DB17-D4AB-8915-2CC0F6D4A5FD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D2982F-685D-261E-CC9C-A5F458C8DE77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1453EC-0A50-E93E-2573-B5FF1A988A10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143E20-5C59-C968-231C-219FD2F85316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DCE83B-44FC-8C15-0458-EDE4657CCCEE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0ED23D-8F7B-D774-AEB8-33B5A0422DD5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F4568-EDF5-1A0F-02C4-310897463BB6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EFC89D-4F45-ACE2-D747-638D03E59711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08BF07-2CDC-D235-60BD-4EA9EB4A7DEC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E2E480-8B78-76E4-4724-672F9B4225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1FDA8E2-FAC8-1B4D-D9DE-8B200FE3BC83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66E58-1CB5-46D5-29B8-5CE701BB8B8E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0B0359-77B9-5A26-5290-CB95FDFEEACB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F4C126-F23F-6A67-4541-AAE62DB33B6E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BAA92E-37CA-42F6-B371-28CDD5F4B238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8C14D6-DF6B-6ED5-2927-AFDA336B08B3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F4F-2524-0220-2C4D-EAE5C955E84C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2681FD-1F08-FAE1-00D4-A519AF482D8F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825BE-DC04-3AF2-51CB-CE0388E94138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B31DB-27DF-7781-6C46-9F28501A6D76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75FD21-5CFC-678F-3838-28C5D0C70E62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72BA6E-D51A-4E69-CF41-989E792C66F8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314A7E-0FA7-C7E2-D935-8E2CADDA80F9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884FB5-9CCC-7C5E-8244-6B60F95DB62E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3885E-CA1B-679C-6065-C3DFAA4E2F99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5C202C0-C0AC-70CF-BFE7-68EAABA03595}"/>
              </a:ext>
            </a:extLst>
          </p:cNvPr>
          <p:cNvCxnSpPr>
            <a:cxnSpLocks/>
            <a:stCxn id="20" idx="5"/>
            <a:endCxn id="20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908E13-447D-EC8C-1CEA-4293D14C32CC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CE8B13-7B2D-56BA-3CC7-AD2F462EDE3D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46DD43-EACD-20FD-8784-C464DD1C56BA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</p:spTree>
    <p:extLst>
      <p:ext uri="{BB962C8B-B14F-4D97-AF65-F5344CB8AC3E}">
        <p14:creationId xmlns:p14="http://schemas.microsoft.com/office/powerpoint/2010/main" val="421199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308" cy="1325563"/>
          </a:xfrm>
        </p:spPr>
        <p:txBody>
          <a:bodyPr/>
          <a:lstStyle/>
          <a:p>
            <a:r>
              <a:rPr lang="en-US" dirty="0"/>
              <a:t>Project 1: FSM for “Rules” </a:t>
            </a:r>
            <a:r>
              <a:rPr lang="en-US" dirty="0" err="1"/>
              <a:t>Datalog</a:t>
            </a:r>
            <a:r>
              <a:rPr lang="en-US" dirty="0"/>
              <a:t> keyword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45001F-2F1C-4A45-B127-27972F893466}"/>
              </a:ext>
            </a:extLst>
          </p:cNvPr>
          <p:cNvSpPr txBox="1"/>
          <p:nvPr/>
        </p:nvSpPr>
        <p:spPr>
          <a:xfrm>
            <a:off x="7600508" y="1654379"/>
            <a:ext cx="388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Let’s do a trace on two different inputs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7EA4B-A45F-B448-8B5D-8231F11E65AA}"/>
              </a:ext>
            </a:extLst>
          </p:cNvPr>
          <p:cNvSpPr txBox="1"/>
          <p:nvPr/>
        </p:nvSpPr>
        <p:spPr>
          <a:xfrm>
            <a:off x="7455389" y="2564434"/>
            <a:ext cx="13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66192-FC86-9146-BFAF-0FF3F283C02C}"/>
              </a:ext>
            </a:extLst>
          </p:cNvPr>
          <p:cNvSpPr txBox="1"/>
          <p:nvPr/>
        </p:nvSpPr>
        <p:spPr>
          <a:xfrm>
            <a:off x="7368890" y="2262494"/>
            <a:ext cx="12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Input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D9A2D-CFBB-2647-8705-35704D5C4853}"/>
              </a:ext>
            </a:extLst>
          </p:cNvPr>
          <p:cNvSpPr txBox="1"/>
          <p:nvPr/>
        </p:nvSpPr>
        <p:spPr>
          <a:xfrm>
            <a:off x="10176350" y="2262494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4821292-F64E-9C4A-81E2-6B9C3E61AFB8}"/>
              </a:ext>
            </a:extLst>
          </p:cNvPr>
          <p:cNvSpPr/>
          <p:nvPr/>
        </p:nvSpPr>
        <p:spPr>
          <a:xfrm>
            <a:off x="7538723" y="2988817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1B8149A-822B-32E8-F228-C28BEF069B47}"/>
              </a:ext>
            </a:extLst>
          </p:cNvPr>
          <p:cNvSpPr/>
          <p:nvPr/>
        </p:nvSpPr>
        <p:spPr>
          <a:xfrm>
            <a:off x="1689491" y="1414458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C279FA-57F2-9928-0D0D-7C14E417B167}"/>
              </a:ext>
            </a:extLst>
          </p:cNvPr>
          <p:cNvCxnSpPr/>
          <p:nvPr/>
        </p:nvCxnSpPr>
        <p:spPr>
          <a:xfrm>
            <a:off x="1157848" y="1716382"/>
            <a:ext cx="526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DE45C-3251-7054-E42C-C6BC07AEDCE1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2025921" y="2018307"/>
            <a:ext cx="356" cy="31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E443ED-BA49-2A4D-B163-419230EA144F}"/>
              </a:ext>
            </a:extLst>
          </p:cNvPr>
          <p:cNvSpPr txBox="1"/>
          <p:nvPr/>
        </p:nvSpPr>
        <p:spPr>
          <a:xfrm rot="2075051">
            <a:off x="3206543" y="2139831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, fail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E691C7B-8406-C41A-9C3C-7B17A583BB80}"/>
              </a:ext>
            </a:extLst>
          </p:cNvPr>
          <p:cNvSpPr/>
          <p:nvPr/>
        </p:nvSpPr>
        <p:spPr>
          <a:xfrm>
            <a:off x="1689847" y="23287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B9983FD-265A-0FF7-FE63-594F6404D1B9}"/>
              </a:ext>
            </a:extLst>
          </p:cNvPr>
          <p:cNvSpPr/>
          <p:nvPr/>
        </p:nvSpPr>
        <p:spPr>
          <a:xfrm>
            <a:off x="1689491" y="3254850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FCBD6A9-DB96-C97B-7E89-2020CB73A929}"/>
              </a:ext>
            </a:extLst>
          </p:cNvPr>
          <p:cNvSpPr/>
          <p:nvPr/>
        </p:nvSpPr>
        <p:spPr>
          <a:xfrm>
            <a:off x="1700121" y="419564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7098E3-0C5E-D8CF-A91C-4C9FED7CEF2C}"/>
              </a:ext>
            </a:extLst>
          </p:cNvPr>
          <p:cNvSpPr/>
          <p:nvPr/>
        </p:nvSpPr>
        <p:spPr>
          <a:xfrm>
            <a:off x="1700121" y="5130776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D39919-4962-E248-4BD2-73133B9E0B24}"/>
              </a:ext>
            </a:extLst>
          </p:cNvPr>
          <p:cNvSpPr/>
          <p:nvPr/>
        </p:nvSpPr>
        <p:spPr>
          <a:xfrm>
            <a:off x="1700121" y="6056863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BCA357-3E23-1064-B979-58FABD5546C0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36551" y="5734625"/>
            <a:ext cx="0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D8424A-15DD-54C3-B07B-ABE530245805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>
            <a:off x="2036551" y="4799492"/>
            <a:ext cx="0" cy="3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4EDC4C-2B4A-A0E4-0603-1B309A1420D5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2025921" y="3858699"/>
            <a:ext cx="10630" cy="3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43C1A7-39D5-919B-B8A4-B11476D9CA6F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 flipH="1">
            <a:off x="2025921" y="2932612"/>
            <a:ext cx="356" cy="32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AA4AF8E-0308-EC99-FBDA-9F8EDA7EC3B8}"/>
              </a:ext>
            </a:extLst>
          </p:cNvPr>
          <p:cNvSpPr/>
          <p:nvPr/>
        </p:nvSpPr>
        <p:spPr>
          <a:xfrm>
            <a:off x="4611553" y="3564364"/>
            <a:ext cx="672860" cy="6038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58574C-29C7-A8E9-B812-20D22297CEE5}"/>
              </a:ext>
            </a:extLst>
          </p:cNvPr>
          <p:cNvCxnSpPr>
            <a:cxnSpLocks/>
            <a:stCxn id="60" idx="6"/>
            <a:endCxn id="77" idx="0"/>
          </p:cNvCxnSpPr>
          <p:nvPr/>
        </p:nvCxnSpPr>
        <p:spPr>
          <a:xfrm>
            <a:off x="2362351" y="1716383"/>
            <a:ext cx="2585632" cy="184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285E5D-5586-CA93-ADAA-5CC0DDBBFDBE}"/>
              </a:ext>
            </a:extLst>
          </p:cNvPr>
          <p:cNvCxnSpPr>
            <a:cxnSpLocks/>
            <a:stCxn id="64" idx="6"/>
            <a:endCxn id="77" idx="1"/>
          </p:cNvCxnSpPr>
          <p:nvPr/>
        </p:nvCxnSpPr>
        <p:spPr>
          <a:xfrm>
            <a:off x="2362707" y="2630688"/>
            <a:ext cx="2347384" cy="1022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3642F9-B3D7-8616-504F-D33C25B1C8F3}"/>
              </a:ext>
            </a:extLst>
          </p:cNvPr>
          <p:cNvCxnSpPr>
            <a:cxnSpLocks/>
            <a:stCxn id="65" idx="6"/>
            <a:endCxn id="77" idx="2"/>
          </p:cNvCxnSpPr>
          <p:nvPr/>
        </p:nvCxnSpPr>
        <p:spPr>
          <a:xfrm>
            <a:off x="2362351" y="3556775"/>
            <a:ext cx="2249202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5F6584-A093-E655-56A6-43D148B28A8D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2372981" y="3989740"/>
            <a:ext cx="2248846" cy="50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FF8452C-0B95-D089-AA59-F7C92DADF78D}"/>
              </a:ext>
            </a:extLst>
          </p:cNvPr>
          <p:cNvCxnSpPr>
            <a:cxnSpLocks/>
            <a:stCxn id="67" idx="6"/>
            <a:endCxn id="77" idx="3"/>
          </p:cNvCxnSpPr>
          <p:nvPr/>
        </p:nvCxnSpPr>
        <p:spPr>
          <a:xfrm flipV="1">
            <a:off x="2372981" y="4079781"/>
            <a:ext cx="2337110" cy="135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9EC50DD-009A-A8E5-F986-B5C03B856136}"/>
              </a:ext>
            </a:extLst>
          </p:cNvPr>
          <p:cNvSpPr txBox="1"/>
          <p:nvPr/>
        </p:nvSpPr>
        <p:spPr>
          <a:xfrm rot="1577700">
            <a:off x="2683081" y="262733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, fail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BBA5EB-576F-A2BC-8A5E-FAC61402F81A}"/>
              </a:ext>
            </a:extLst>
          </p:cNvPr>
          <p:cNvSpPr txBox="1"/>
          <p:nvPr/>
        </p:nvSpPr>
        <p:spPr>
          <a:xfrm rot="596369">
            <a:off x="2711621" y="3310385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, fail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F7EFEE-84AB-DF65-814C-5CBC40A828DE}"/>
              </a:ext>
            </a:extLst>
          </p:cNvPr>
          <p:cNvSpPr txBox="1"/>
          <p:nvPr/>
        </p:nvSpPr>
        <p:spPr>
          <a:xfrm rot="20979481">
            <a:off x="2703037" y="3905690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, fail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938EFD-B405-0087-5E67-76B7993C3D89}"/>
              </a:ext>
            </a:extLst>
          </p:cNvPr>
          <p:cNvSpPr txBox="1"/>
          <p:nvPr/>
        </p:nvSpPr>
        <p:spPr>
          <a:xfrm rot="19959365">
            <a:off x="2676604" y="4551754"/>
            <a:ext cx="12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, fail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7DA1FD-2616-9037-C591-7ECA61D6A160}"/>
              </a:ext>
            </a:extLst>
          </p:cNvPr>
          <p:cNvSpPr txBox="1"/>
          <p:nvPr/>
        </p:nvSpPr>
        <p:spPr>
          <a:xfrm>
            <a:off x="1290970" y="192344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1B1424-B8FB-4E83-5F86-9146A0CACC28}"/>
              </a:ext>
            </a:extLst>
          </p:cNvPr>
          <p:cNvSpPr txBox="1"/>
          <p:nvPr/>
        </p:nvSpPr>
        <p:spPr>
          <a:xfrm>
            <a:off x="1368979" y="2866154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D179A3-AB66-F438-13E8-7613569D92CC}"/>
              </a:ext>
            </a:extLst>
          </p:cNvPr>
          <p:cNvSpPr txBox="1"/>
          <p:nvPr/>
        </p:nvSpPr>
        <p:spPr>
          <a:xfrm>
            <a:off x="1372645" y="3811595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2B3C8F-EA6C-B500-7A81-21887082C813}"/>
              </a:ext>
            </a:extLst>
          </p:cNvPr>
          <p:cNvSpPr txBox="1"/>
          <p:nvPr/>
        </p:nvSpPr>
        <p:spPr>
          <a:xfrm>
            <a:off x="1352647" y="4724832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F6D20C-3F64-0AEF-0246-E699710C81F0}"/>
              </a:ext>
            </a:extLst>
          </p:cNvPr>
          <p:cNvSpPr txBox="1"/>
          <p:nvPr/>
        </p:nvSpPr>
        <p:spPr>
          <a:xfrm>
            <a:off x="838200" y="5711078"/>
            <a:ext cx="134176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, RULES</a:t>
            </a:r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47C21B02-A858-6445-DA83-B172CB5172A8}"/>
              </a:ext>
            </a:extLst>
          </p:cNvPr>
          <p:cNvCxnSpPr>
            <a:cxnSpLocks/>
            <a:stCxn id="77" idx="5"/>
            <a:endCxn id="77" idx="7"/>
          </p:cNvCxnSpPr>
          <p:nvPr/>
        </p:nvCxnSpPr>
        <p:spPr>
          <a:xfrm rot="5400000" flipH="1">
            <a:off x="4972382" y="3866289"/>
            <a:ext cx="426985" cy="12700"/>
          </a:xfrm>
          <a:prstGeom prst="curvedConnector5">
            <a:avLst>
              <a:gd name="adj1" fmla="val -53538"/>
              <a:gd name="adj2" fmla="val -4031181"/>
              <a:gd name="adj3" fmla="val 153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001C4A0-C18B-20CF-0F08-12F6C06E3A6E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2372981" y="4232181"/>
            <a:ext cx="2489510" cy="212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2B0B109-424C-05C5-37DB-3B55DA82A925}"/>
              </a:ext>
            </a:extLst>
          </p:cNvPr>
          <p:cNvSpPr txBox="1"/>
          <p:nvPr/>
        </p:nvSpPr>
        <p:spPr>
          <a:xfrm rot="5400000">
            <a:off x="4975588" y="3827116"/>
            <a:ext cx="173304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anythihg</a:t>
            </a:r>
            <a:r>
              <a:rPr lang="en-US" sz="2000" dirty="0"/>
              <a:t> , </a:t>
            </a:r>
            <a:r>
              <a:rPr lang="el-GR" sz="2000" dirty="0"/>
              <a:t>λ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562332-7C4E-B2EB-EA68-211FF8E353DC}"/>
              </a:ext>
            </a:extLst>
          </p:cNvPr>
          <p:cNvSpPr txBox="1"/>
          <p:nvPr/>
        </p:nvSpPr>
        <p:spPr>
          <a:xfrm rot="19324528">
            <a:off x="2464005" y="4878400"/>
            <a:ext cx="220264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lang="en-US" sz="2000" dirty="0"/>
              <a:t> , oops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89FB9E-2E21-814C-9ABF-D09546880BF2}"/>
              </a:ext>
            </a:extLst>
          </p:cNvPr>
          <p:cNvSpPr/>
          <p:nvPr/>
        </p:nvSpPr>
        <p:spPr>
          <a:xfrm>
            <a:off x="979038" y="1923809"/>
            <a:ext cx="1474727" cy="4618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Up Arrow 101">
            <a:extLst>
              <a:ext uri="{FF2B5EF4-FFF2-40B4-BE49-F238E27FC236}">
                <a16:creationId xmlns:a16="http://schemas.microsoft.com/office/drawing/2014/main" id="{42C99BC9-DB7B-A237-3EA4-4A053F354619}"/>
              </a:ext>
            </a:extLst>
          </p:cNvPr>
          <p:cNvSpPr/>
          <p:nvPr/>
        </p:nvSpPr>
        <p:spPr>
          <a:xfrm rot="14360652">
            <a:off x="2565368" y="1137473"/>
            <a:ext cx="171892" cy="545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3135</Words>
  <Application>Microsoft Macintosh PowerPoint</Application>
  <PresentationFormat>Widescreen</PresentationFormat>
  <Paragraphs>820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Times New Roman</vt:lpstr>
      <vt:lpstr>Office Theme</vt:lpstr>
      <vt:lpstr>Finite-State Automata and Project 1</vt:lpstr>
      <vt:lpstr>Overview and Due</vt:lpstr>
      <vt:lpstr>An error on HW 3</vt:lpstr>
      <vt:lpstr>Running a Finite State Machine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Project 1: FSM for “Rules” Datalog keyword</vt:lpstr>
      <vt:lpstr>Another input</vt:lpstr>
      <vt:lpstr>Project 1: FSM for “Rules” Datalog keyword</vt:lpstr>
      <vt:lpstr>Project 1: FSM for “Rules” Datalog keyword</vt:lpstr>
      <vt:lpstr>Project 1: FSM for “Rules” Datalog keyword</vt:lpstr>
      <vt:lpstr>Finite State Automaton</vt:lpstr>
      <vt:lpstr>Formal definition (def 3 in  §13.3.3)</vt:lpstr>
      <vt:lpstr>Formal definition (def 3 in  §13.3.3)</vt:lpstr>
      <vt:lpstr>Formal definition (def 3 in  §13.3.3)</vt:lpstr>
      <vt:lpstr>Formal definition (def 3 in  §13.3.3)</vt:lpstr>
      <vt:lpstr>Example FSA</vt:lpstr>
      <vt:lpstr>Example FSA</vt:lpstr>
      <vt:lpstr>Example FSA</vt:lpstr>
      <vt:lpstr>Project 1: FSA for “Rules” Datalog keyword</vt:lpstr>
      <vt:lpstr>Project 1: FSA for “Rules” Datalog keyword</vt:lpstr>
      <vt:lpstr>Regular Expressions and Finite State Automata</vt:lpstr>
      <vt:lpstr>Two pattern manager tools</vt:lpstr>
      <vt:lpstr>Practice with examples from today’s HW</vt:lpstr>
      <vt:lpstr>Practice with examples from today’s HW</vt:lpstr>
      <vt:lpstr>Practice with examples from today’s HW</vt:lpstr>
      <vt:lpstr>Practice with examples from today’s HW</vt:lpstr>
      <vt:lpstr>Practice with examples from today’s HW</vt:lpstr>
      <vt:lpstr>Two Project 1 Design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1 and FSAs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FSAs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Finite-State Automata and Project 1</dc:title>
  <dc:creator>Michael Goodrich</dc:creator>
  <cp:lastModifiedBy>Michael Goodrich</cp:lastModifiedBy>
  <cp:revision>55</cp:revision>
  <dcterms:created xsi:type="dcterms:W3CDTF">2023-09-15T16:10:01Z</dcterms:created>
  <dcterms:modified xsi:type="dcterms:W3CDTF">2023-09-18T18:01:17Z</dcterms:modified>
</cp:coreProperties>
</file>