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63"/>
  </p:notesMasterIdLst>
  <p:sldIdLst>
    <p:sldId id="256" r:id="rId2"/>
    <p:sldId id="264" r:id="rId3"/>
    <p:sldId id="280" r:id="rId4"/>
    <p:sldId id="274" r:id="rId5"/>
    <p:sldId id="315" r:id="rId6"/>
    <p:sldId id="285" r:id="rId7"/>
    <p:sldId id="316" r:id="rId8"/>
    <p:sldId id="317" r:id="rId9"/>
    <p:sldId id="318" r:id="rId10"/>
    <p:sldId id="308" r:id="rId11"/>
    <p:sldId id="319" r:id="rId12"/>
    <p:sldId id="320" r:id="rId13"/>
    <p:sldId id="321" r:id="rId14"/>
    <p:sldId id="322" r:id="rId15"/>
    <p:sldId id="323" r:id="rId16"/>
    <p:sldId id="291" r:id="rId17"/>
    <p:sldId id="272" r:id="rId18"/>
    <p:sldId id="324" r:id="rId19"/>
    <p:sldId id="325" r:id="rId20"/>
    <p:sldId id="326" r:id="rId21"/>
    <p:sldId id="327" r:id="rId22"/>
    <p:sldId id="328" r:id="rId23"/>
    <p:sldId id="329" r:id="rId24"/>
    <p:sldId id="331" r:id="rId25"/>
    <p:sldId id="332" r:id="rId26"/>
    <p:sldId id="330" r:id="rId27"/>
    <p:sldId id="333" r:id="rId28"/>
    <p:sldId id="334" r:id="rId29"/>
    <p:sldId id="357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53" r:id="rId38"/>
    <p:sldId id="350" r:id="rId39"/>
    <p:sldId id="351" r:id="rId40"/>
    <p:sldId id="352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295" r:id="rId49"/>
    <p:sldId id="281" r:id="rId50"/>
    <p:sldId id="300" r:id="rId51"/>
    <p:sldId id="349" r:id="rId52"/>
    <p:sldId id="301" r:id="rId53"/>
    <p:sldId id="311" r:id="rId54"/>
    <p:sldId id="354" r:id="rId55"/>
    <p:sldId id="269" r:id="rId56"/>
    <p:sldId id="278" r:id="rId57"/>
    <p:sldId id="279" r:id="rId58"/>
    <p:sldId id="296" r:id="rId59"/>
    <p:sldId id="297" r:id="rId60"/>
    <p:sldId id="355" r:id="rId61"/>
    <p:sldId id="35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9" autoAdjust="0"/>
    <p:restoredTop sz="83537" autoAdjust="0"/>
  </p:normalViewPr>
  <p:slideViewPr>
    <p:cSldViewPr snapToGrid="0">
      <p:cViewPr varScale="1">
        <p:scale>
          <a:sx n="85" d="100"/>
          <a:sy n="85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695B-B8FC-431D-BDFE-2A4845453E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1DF0-6CC8-4DC2-8CAD-274DE931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schema: a representation of information and how it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08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9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schema: a representation of information and how it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1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79D5-1144-3623-94EA-3BB0C0261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6DC3-719A-488D-B626-F8FD30147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CEAE-733F-1276-1BA9-66C6C547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FB70-1358-B674-6101-5D522C5E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FB9D-A58D-4F06-D9BC-D5C9AA52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6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46B7-E67C-98A2-AAD3-B5EAA18B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CF4FF-0159-1366-E2F8-1BDE1188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11E-E5DE-DC65-4CDE-14803CAE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0446-7520-0444-8B3D-84302763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5E9C-8F51-6251-43F3-E93CB1A4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5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ACD25-D7F2-AB63-6777-8E341FA90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A066C-1C12-3EE0-B6FC-22E4003C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B535-44BC-A81D-A9BD-178645F7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A2F9-2D0B-B95C-3A29-5F8E08AC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0293-6C50-1EAB-3699-A4C9A206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6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58B1-4A1B-49F4-4E44-86BE69D1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DF84-ECB5-BEFC-2A28-24E31AF7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2512-E710-BE10-9C4D-6830E518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4E27-423C-E581-B344-5E416F51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E240-80FD-E261-ACD3-F74D6425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999A-A73C-FA1D-25D8-D2947322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A544-4221-664D-118B-BFA9A1D6E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6708-52A9-F0DF-2F85-23A86712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E9F8-495A-B020-F0AC-FE55709A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8303-2B19-B337-05F9-3F263463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6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F002-167C-0D1B-4C16-7E8FE74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96AE-0D12-9F5A-43E6-D23E83953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1DDCF-781A-D438-98AF-B1DE4930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FD14-E346-53DB-F943-DA2620E5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3DBF-0924-C810-4B02-0316CC7D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2401-3467-0260-E248-BA9F11E4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1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FE47-DD63-484A-1AC1-51BC454C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60CA-FB83-E59C-D870-8AD71BAC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111F-F694-6F02-C565-94B6CE70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BF551-B21E-416F-5694-4AB3FCB96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F0461-6A16-99FD-36BA-0E9503DEF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840EA-C454-4B98-720B-446AA19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7B023-5491-4FC5-D1F2-99E9E815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502CB-DAC8-EEAA-0860-8D682F9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539E-7478-34B7-4DDD-48954613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70973-52F3-A2BB-5172-BA7EBA1C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58633-D1D6-A02F-12F1-1ED39AC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EC1-5016-A534-9AB4-B095BB15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CD0C8-000C-BEF7-35C8-436785D2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1F623-A0AC-AC63-6D1B-7616DF9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748BF-F0D1-66A5-3B07-C94A2F39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EC6B-91A8-0539-E7AC-A0B840AF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F0C2-8488-2569-2BF9-9ECCC708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B0860-FC81-7EDB-7596-63C8B904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5B58-133B-B248-FE2B-A38FEB6F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5983-15EF-A764-7D0B-9D9FB6A1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4B4C-BA27-3C46-A371-C62AB036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DED7-CF2F-921E-ABDB-22865C0C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B9213-A9A2-696A-CD60-F556E63F9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32BD9-EF6C-941A-80E1-27F9489B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4916D-4368-E21C-0001-F7AD2B51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F4C7-7B97-F84E-C970-5A197E34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9A89-40AF-4278-5762-B93333B8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2CB98-3B11-3914-0F41-0CD0EA2A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6016D-B70D-1C54-E827-DA17A462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9520-C215-BFAE-D2CD-E9E62399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C1F5-A388-CE4E-903F-C8B23C837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EE3B-982F-1AEE-3AE9-4AC016889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mike@cs.byu.edu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</p:spTree>
    <p:extLst>
      <p:ext uri="{BB962C8B-B14F-4D97-AF65-F5344CB8AC3E}">
        <p14:creationId xmlns:p14="http://schemas.microsoft.com/office/powerpoint/2010/main" val="66255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16F81-17E8-EE4C-B7DC-8117F7E2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698500"/>
            <a:ext cx="12166600" cy="546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F59D12-FA9A-E743-BEC1-AF2F4D644FF5}"/>
              </a:ext>
            </a:extLst>
          </p:cNvPr>
          <p:cNvSpPr/>
          <p:nvPr/>
        </p:nvSpPr>
        <p:spPr>
          <a:xfrm>
            <a:off x="901700" y="1422400"/>
            <a:ext cx="2209800" cy="4624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77413-AB38-437D-D66B-A15E341A15AD}"/>
              </a:ext>
            </a:extLst>
          </p:cNvPr>
          <p:cNvSpPr txBox="1"/>
          <p:nvPr/>
        </p:nvSpPr>
        <p:spPr>
          <a:xfrm>
            <a:off x="3962400" y="4666902"/>
            <a:ext cx="702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get to lectures directly via course content tab</a:t>
            </a:r>
          </a:p>
        </p:txBody>
      </p:sp>
    </p:spTree>
    <p:extLst>
      <p:ext uri="{BB962C8B-B14F-4D97-AF65-F5344CB8AC3E}">
        <p14:creationId xmlns:p14="http://schemas.microsoft.com/office/powerpoint/2010/main" val="194261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FCDF0A-3708-862B-4327-CD4DD206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866" cy="4635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4940300" y="546100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Clicking on what is due that day takes you to either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 online quiz,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written assignment to be submitted by LS,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sometimes both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678577-A7B6-662F-1157-F206BF045D34}"/>
              </a:ext>
            </a:extLst>
          </p:cNvPr>
          <p:cNvSpPr/>
          <p:nvPr/>
        </p:nvSpPr>
        <p:spPr>
          <a:xfrm>
            <a:off x="4940300" y="2603152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7013F201-2DCC-E157-A127-EE1B6B21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02"/>
            <a:ext cx="9551074" cy="2952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5791200" y="1342676"/>
            <a:ext cx="3581400" cy="16922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Clicking on what is due that day takes you to either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 online quiz,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written assignment to be submitted by LS,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sometimes both</a:t>
            </a:r>
          </a:p>
        </p:txBody>
      </p:sp>
    </p:spTree>
    <p:extLst>
      <p:ext uri="{BB962C8B-B14F-4D97-AF65-F5344CB8AC3E}">
        <p14:creationId xmlns:p14="http://schemas.microsoft.com/office/powerpoint/2010/main" val="196590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7013F201-2DCC-E157-A127-EE1B6B21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02"/>
            <a:ext cx="9551074" cy="2952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5791200" y="1342677"/>
            <a:ext cx="3581400" cy="8925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98453" y="3429000"/>
            <a:ext cx="104711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Online homework assignments can be taken twice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feedback is given on what you got right or wrong so you can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online homework assignments require you to solve problems, so plan on having paper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Homework is only worth 10% of your grade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learning versus assessment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have to retake second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723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FCDF0A-3708-862B-4327-CD4DD206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866" cy="4635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8458200" y="2831752"/>
            <a:ext cx="3009900" cy="5972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Practice problems and solutions are posted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these are not maintained but might be helpful</a:t>
            </a:r>
          </a:p>
        </p:txBody>
      </p:sp>
    </p:spTree>
    <p:extLst>
      <p:ext uri="{BB962C8B-B14F-4D97-AF65-F5344CB8AC3E}">
        <p14:creationId xmlns:p14="http://schemas.microsoft.com/office/powerpoint/2010/main" val="112700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077-B36B-7626-553F-7D76472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0070-8194-5DF8-6D0E-4B4EC9FD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1AF55B-53D8-2652-C340-ADE51D30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487131" cy="3924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C10EA6-8433-314C-A435-92A1E8852D4C}"/>
              </a:ext>
            </a:extLst>
          </p:cNvPr>
          <p:cNvSpPr/>
          <p:nvPr/>
        </p:nvSpPr>
        <p:spPr>
          <a:xfrm>
            <a:off x="939800" y="660400"/>
            <a:ext cx="1816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600CB-7DFA-2827-A454-6900FD05F1FC}"/>
              </a:ext>
            </a:extLst>
          </p:cNvPr>
          <p:cNvSpPr txBox="1"/>
          <p:nvPr/>
        </p:nvSpPr>
        <p:spPr>
          <a:xfrm>
            <a:off x="285753" y="48447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Access through schedule or directly through Content tab</a:t>
            </a:r>
          </a:p>
        </p:txBody>
      </p:sp>
    </p:spTree>
    <p:extLst>
      <p:ext uri="{BB962C8B-B14F-4D97-AF65-F5344CB8AC3E}">
        <p14:creationId xmlns:p14="http://schemas.microsoft.com/office/powerpoint/2010/main" val="282663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– </a:t>
            </a:r>
            <a:r>
              <a:rPr lang="en-US" dirty="0" err="1"/>
              <a:t>Datalog</a:t>
            </a:r>
            <a:r>
              <a:rPr lang="en-US" dirty="0"/>
              <a:t> Interpreter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635" y="2667479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867549" y="2793217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94914" y="2595789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4046829" y="278045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33121" y="2780456"/>
            <a:ext cx="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412439" y="2780456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586951" y="2793217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73243" y="2793217"/>
            <a:ext cx="113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310255" y="2793217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30024" y="2546660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43933" y="2533899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97327" y="4354838"/>
            <a:ext cx="5558161" cy="1725496"/>
            <a:chOff x="5703998" y="4354838"/>
            <a:chExt cx="5558161" cy="1725496"/>
          </a:xfrm>
        </p:grpSpPr>
        <p:sp>
          <p:nvSpPr>
            <p:cNvPr id="17" name="TextBox 16"/>
            <p:cNvSpPr txBox="1"/>
            <p:nvPr/>
          </p:nvSpPr>
          <p:spPr>
            <a:xfrm>
              <a:off x="6097876" y="4894118"/>
              <a:ext cx="516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Schema 1: Recognizers &amp; Generators - Projects 1 &amp; 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7877" y="5302560"/>
              <a:ext cx="4603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Schema 2: Logic &amp; Relations - Projects 3 &amp; 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7877" y="5711002"/>
              <a:ext cx="504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Schema 3: Graphs &amp; Algorithms - Project 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03998" y="4354838"/>
              <a:ext cx="4177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Mapping of Schemas to Projects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00276" y="4354838"/>
            <a:ext cx="5558161" cy="1725496"/>
            <a:chOff x="5703998" y="4354838"/>
            <a:chExt cx="5558161" cy="1725496"/>
          </a:xfrm>
        </p:grpSpPr>
        <p:sp>
          <p:nvSpPr>
            <p:cNvPr id="22" name="TextBox 21"/>
            <p:cNvSpPr txBox="1"/>
            <p:nvPr/>
          </p:nvSpPr>
          <p:spPr>
            <a:xfrm>
              <a:off x="6097876" y="4894118"/>
              <a:ext cx="516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Lexer</a:t>
              </a:r>
              <a:r>
                <a:rPr lang="en-US" dirty="0"/>
                <a:t>: Project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7877" y="5302560"/>
              <a:ext cx="4603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Parser: Project 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7877" y="5711002"/>
              <a:ext cx="3142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Execution: Projects 3, 4, &amp; 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3998" y="4354838"/>
              <a:ext cx="4763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Mapping of Interpreter to Projects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20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1AF55B-53D8-2652-C340-ADE51D30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487131" cy="3924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C10EA6-8433-314C-A435-92A1E8852D4C}"/>
              </a:ext>
            </a:extLst>
          </p:cNvPr>
          <p:cNvSpPr/>
          <p:nvPr/>
        </p:nvSpPr>
        <p:spPr>
          <a:xfrm>
            <a:off x="114300" y="1104900"/>
            <a:ext cx="1816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600CB-7DFA-2827-A454-6900FD05F1FC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Please use the Python style guide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but the style is not enforced</a:t>
            </a:r>
          </a:p>
        </p:txBody>
      </p:sp>
    </p:spTree>
    <p:extLst>
      <p:ext uri="{BB962C8B-B14F-4D97-AF65-F5344CB8AC3E}">
        <p14:creationId xmlns:p14="http://schemas.microsoft.com/office/powerpoint/2010/main" val="46908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use whatever IDE you want, but TAs will only be able to help with Visual Studio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5918200" y="843291"/>
            <a:ext cx="1816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– Math Concepts for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 three key Schemas: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Machines and Languages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Logic and Relations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Graphs and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74" y="1480604"/>
            <a:ext cx="3193906" cy="1818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374" y="5163904"/>
            <a:ext cx="5736500" cy="65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774" y="3429000"/>
            <a:ext cx="3193906" cy="206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98453" y="4333527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Passoffs</a:t>
            </a:r>
            <a:r>
              <a:rPr lang="en-US" sz="2800" dirty="0"/>
              <a:t> will be through </a:t>
            </a:r>
            <a:r>
              <a:rPr lang="en-US" sz="2800" dirty="0" err="1"/>
              <a:t>Github</a:t>
            </a:r>
            <a:r>
              <a:rPr lang="en-US" sz="2800" dirty="0"/>
              <a:t> Classrooms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test cases are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Error feedback given on first three missed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 limit to number of times you can try to pass off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3200400" y="1797050"/>
            <a:ext cx="7912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to match your </a:t>
            </a:r>
            <a:r>
              <a:rPr lang="en-US" sz="2800" dirty="0" err="1"/>
              <a:t>github</a:t>
            </a:r>
            <a:r>
              <a:rPr lang="en-US" sz="2800" dirty="0"/>
              <a:t> name to your </a:t>
            </a:r>
            <a:r>
              <a:rPr lang="en-US" sz="2800" dirty="0" err="1"/>
              <a:t>netid</a:t>
            </a:r>
            <a:r>
              <a:rPr lang="en-US" sz="2800" dirty="0"/>
              <a:t>, so please fill out this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3187700" y="2443491"/>
            <a:ext cx="4991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60353" y="4298602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Course will be taught using C++ in winter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Tutorials and videos should help you map math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if I don’t know Python?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3797300" y="3162300"/>
            <a:ext cx="22987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B40784-CD94-C00D-3F0E-B6201D7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1593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0585B-5819-3C72-3A6E-49B743179E9B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you’ve passed the test cases, then we’ll get your grade recorded …	… but it might take some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DF313-23C3-70F3-9798-5C3D9D36E470}"/>
              </a:ext>
            </a:extLst>
          </p:cNvPr>
          <p:cNvSpPr/>
          <p:nvPr/>
        </p:nvSpPr>
        <p:spPr>
          <a:xfrm>
            <a:off x="530226" y="3594100"/>
            <a:ext cx="4991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6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F5F5F-C706-0384-D8ED-53DDC9FD5610}"/>
              </a:ext>
            </a:extLst>
          </p:cNvPr>
          <p:cNvSpPr txBox="1"/>
          <p:nvPr/>
        </p:nvSpPr>
        <p:spPr>
          <a:xfrm>
            <a:off x="285753" y="4844702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few days before a project is due, we won’t have a traditional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Instead, TAs will be in the classroom to help with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you’ve completed the project, please come and help others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1801B64-F22A-E727-49E6-A05C26AF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9300" cy="4909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4AA4BF-BD94-1D00-A49C-686C5150FC12}"/>
              </a:ext>
            </a:extLst>
          </p:cNvPr>
          <p:cNvSpPr/>
          <p:nvPr/>
        </p:nvSpPr>
        <p:spPr>
          <a:xfrm>
            <a:off x="2286000" y="956678"/>
            <a:ext cx="2705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F5F5F-C706-0384-D8ED-53DDC9FD5610}"/>
              </a:ext>
            </a:extLst>
          </p:cNvPr>
          <p:cNvSpPr txBox="1"/>
          <p:nvPr/>
        </p:nvSpPr>
        <p:spPr>
          <a:xfrm>
            <a:off x="285753" y="48447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homework due the day before or the day after a project is due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Hopefully, this will help a bit with workload balancing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1801B64-F22A-E727-49E6-A05C26AF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9300" cy="4909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4AA4BF-BD94-1D00-A49C-686C5150FC12}"/>
              </a:ext>
            </a:extLst>
          </p:cNvPr>
          <p:cNvSpPr/>
          <p:nvPr/>
        </p:nvSpPr>
        <p:spPr>
          <a:xfrm>
            <a:off x="5918200" y="1622251"/>
            <a:ext cx="2705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8AF426-9C71-5331-A07D-3C361ED61176}"/>
              </a:ext>
            </a:extLst>
          </p:cNvPr>
          <p:cNvSpPr/>
          <p:nvPr/>
        </p:nvSpPr>
        <p:spPr>
          <a:xfrm>
            <a:off x="5918200" y="3777902"/>
            <a:ext cx="27051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077-B36B-7626-553F-7D76472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0070-8194-5DF8-6D0E-4B4EC9FD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0A49EE-6474-B9E3-074B-EABA847A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80600" cy="403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52728-5194-90BF-6DA5-13F6CDE6F71D}"/>
              </a:ext>
            </a:extLst>
          </p:cNvPr>
          <p:cNvSpPr txBox="1"/>
          <p:nvPr/>
        </p:nvSpPr>
        <p:spPr>
          <a:xfrm>
            <a:off x="285753" y="4844702"/>
            <a:ext cx="10471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parts of exam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Preparation exam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Actual exam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F5F11-54AD-7894-489C-BC2E70872ED7}"/>
              </a:ext>
            </a:extLst>
          </p:cNvPr>
          <p:cNvSpPr/>
          <p:nvPr/>
        </p:nvSpPr>
        <p:spPr>
          <a:xfrm>
            <a:off x="2311400" y="1059190"/>
            <a:ext cx="3657600" cy="1137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0A49EE-6474-B9E3-074B-EABA847A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80600" cy="403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52728-5194-90BF-6DA5-13F6CDE6F71D}"/>
              </a:ext>
            </a:extLst>
          </p:cNvPr>
          <p:cNvSpPr txBox="1"/>
          <p:nvPr/>
        </p:nvSpPr>
        <p:spPr>
          <a:xfrm>
            <a:off x="311153" y="4184302"/>
            <a:ext cx="10471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Actual exam will be online via 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Timed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Closed book except for one sheet of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Unproctored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Not Chat-GPT proof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F5F11-54AD-7894-489C-BC2E70872ED7}"/>
              </a:ext>
            </a:extLst>
          </p:cNvPr>
          <p:cNvSpPr/>
          <p:nvPr/>
        </p:nvSpPr>
        <p:spPr>
          <a:xfrm>
            <a:off x="6096000" y="2291091"/>
            <a:ext cx="3657600" cy="15062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5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alendar&#10;&#10;Description automatically generated">
            <a:extLst>
              <a:ext uri="{FF2B5EF4-FFF2-40B4-BE49-F238E27FC236}">
                <a16:creationId xmlns:a16="http://schemas.microsoft.com/office/drawing/2014/main" id="{373ECA65-800F-75B7-5FDD-0EB43BB2E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8"/>
          <a:stretch/>
        </p:blipFill>
        <p:spPr>
          <a:xfrm>
            <a:off x="0" y="0"/>
            <a:ext cx="11237429" cy="3204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77F81D-2EA2-7A03-BF8F-86F19CB66F0A}"/>
              </a:ext>
            </a:extLst>
          </p:cNvPr>
          <p:cNvSpPr txBox="1"/>
          <p:nvPr/>
        </p:nvSpPr>
        <p:spPr>
          <a:xfrm>
            <a:off x="311153" y="41843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final exam is online, not at a specific day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 it when you like </a:t>
            </a:r>
            <a:r>
              <a:rPr lang="en-US" sz="2800"/>
              <a:t>and where you like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30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 – Math Concepts for 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12A768-7C61-4D50-AD13-2B9BECE5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74" y="1480604"/>
            <a:ext cx="3193906" cy="1818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46AE6-90E1-EFF0-C485-A9AC7D350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374" y="5163904"/>
            <a:ext cx="5736500" cy="651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BE36F2-A703-5E75-DA41-6507B65B0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774" y="3429000"/>
            <a:ext cx="3193906" cy="206428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AEE36E-E86F-F82C-4585-D4F03B06C7B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8756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This is a “math-first” class</a:t>
            </a:r>
          </a:p>
          <a:p>
            <a:pPr lvl="1"/>
            <a:r>
              <a:rPr lang="en-US" sz="3200"/>
              <a:t>Applied to databases</a:t>
            </a:r>
          </a:p>
          <a:p>
            <a:pPr lvl="1"/>
            <a:r>
              <a:rPr lang="en-US" sz="3200"/>
              <a:t>Each project uses a different piece of math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077-B36B-7626-553F-7D76472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0070-8194-5DF8-6D0E-4B4EC9FD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9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3554CC-A36C-3F4A-3C46-5AF6500B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89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681525-38E3-A616-D541-871E0662CAD6}"/>
              </a:ext>
            </a:extLst>
          </p:cNvPr>
          <p:cNvSpPr/>
          <p:nvPr/>
        </p:nvSpPr>
        <p:spPr>
          <a:xfrm>
            <a:off x="622300" y="25401"/>
            <a:ext cx="1384300" cy="1193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75E25-BAA7-9F6C-F957-912B2579061C}"/>
              </a:ext>
            </a:extLst>
          </p:cNvPr>
          <p:cNvSpPr/>
          <p:nvPr/>
        </p:nvSpPr>
        <p:spPr>
          <a:xfrm>
            <a:off x="8267700" y="25402"/>
            <a:ext cx="546100" cy="1193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3554CC-A36C-3F4A-3C46-5AF6500B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89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681525-38E3-A616-D541-871E0662CAD6}"/>
              </a:ext>
            </a:extLst>
          </p:cNvPr>
          <p:cNvSpPr/>
          <p:nvPr/>
        </p:nvSpPr>
        <p:spPr>
          <a:xfrm>
            <a:off x="355600" y="1739900"/>
            <a:ext cx="1828800" cy="46862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75E25-BAA7-9F6C-F957-912B2579061C}"/>
              </a:ext>
            </a:extLst>
          </p:cNvPr>
          <p:cNvSpPr/>
          <p:nvPr/>
        </p:nvSpPr>
        <p:spPr>
          <a:xfrm>
            <a:off x="8255000" y="1739900"/>
            <a:ext cx="723900" cy="45085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1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3554CC-A36C-3F4A-3C46-5AF6500B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89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681525-38E3-A616-D541-871E0662CAD6}"/>
              </a:ext>
            </a:extLst>
          </p:cNvPr>
          <p:cNvSpPr/>
          <p:nvPr/>
        </p:nvSpPr>
        <p:spPr>
          <a:xfrm>
            <a:off x="381000" y="6502400"/>
            <a:ext cx="138430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75E25-BAA7-9F6C-F957-912B2579061C}"/>
              </a:ext>
            </a:extLst>
          </p:cNvPr>
          <p:cNvSpPr/>
          <p:nvPr/>
        </p:nvSpPr>
        <p:spPr>
          <a:xfrm>
            <a:off x="8293100" y="6477002"/>
            <a:ext cx="54610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A8E6FC-A9E1-9B0F-FF15-9D53339A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75399" cy="535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ECADB7-308E-E115-DA77-E6F73DE9A62E}"/>
              </a:ext>
            </a:extLst>
          </p:cNvPr>
          <p:cNvSpPr/>
          <p:nvPr/>
        </p:nvSpPr>
        <p:spPr>
          <a:xfrm>
            <a:off x="8788400" y="2291091"/>
            <a:ext cx="1739900" cy="15062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36B15-A56E-4230-A26A-93B8E79C2ADA}"/>
              </a:ext>
            </a:extLst>
          </p:cNvPr>
          <p:cNvSpPr txBox="1"/>
          <p:nvPr/>
        </p:nvSpPr>
        <p:spPr>
          <a:xfrm>
            <a:off x="958853" y="5492402"/>
            <a:ext cx="10471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trust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Until the midterm and final exam are published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EF0CC-1E98-E6CF-190D-BB1FB8965B6A}"/>
              </a:ext>
            </a:extLst>
          </p:cNvPr>
          <p:cNvSpPr/>
          <p:nvPr/>
        </p:nvSpPr>
        <p:spPr>
          <a:xfrm>
            <a:off x="-1" y="863600"/>
            <a:ext cx="1473201" cy="43849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12C1E0-7B30-2C28-E9F6-F4796D79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0" y="0"/>
            <a:ext cx="28545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12EFB-67BB-57DB-4BCB-17FF6692831D}"/>
              </a:ext>
            </a:extLst>
          </p:cNvPr>
          <p:cNvSpPr txBox="1"/>
          <p:nvPr/>
        </p:nvSpPr>
        <p:spPr>
          <a:xfrm>
            <a:off x="3860800" y="1149002"/>
            <a:ext cx="581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reserve the right to lower these standards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 case I really mess up</a:t>
            </a:r>
          </a:p>
        </p:txBody>
      </p:sp>
    </p:spTree>
    <p:extLst>
      <p:ext uri="{BB962C8B-B14F-4D97-AF65-F5344CB8AC3E}">
        <p14:creationId xmlns:p14="http://schemas.microsoft.com/office/powerpoint/2010/main" val="548702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CD72-1E00-BEA4-C462-4DCF768A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and Early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EBBB-CE36-1AB6-8B12-9258605B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pass-offs: +1 point per day (up to three days)</a:t>
            </a:r>
          </a:p>
          <a:p>
            <a:endParaRPr lang="en-US" dirty="0"/>
          </a:p>
          <a:p>
            <a:r>
              <a:rPr lang="en-US" dirty="0"/>
              <a:t>Late penalty: -2 points per day up to two weeks (excluding weekends)</a:t>
            </a:r>
          </a:p>
          <a:p>
            <a:pPr lvl="1"/>
            <a:endParaRPr lang="en-US" dirty="0"/>
          </a:p>
          <a:p>
            <a:r>
              <a:rPr lang="en-US" dirty="0"/>
              <a:t>Permission needed from instructor if passing off after two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55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FFA100-21AC-61A1-6185-58D7E212089C}"/>
              </a:ext>
            </a:extLst>
          </p:cNvPr>
          <p:cNvSpPr txBox="1"/>
          <p:nvPr/>
        </p:nvSpPr>
        <p:spPr>
          <a:xfrm>
            <a:off x="5791200" y="3650902"/>
            <a:ext cx="629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Please submit request for exception to late policy using the formed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Pinned to Discord #announcements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Under LS Announcements tab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1B3268F-9CC4-34A1-D111-C9BC545D3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58"/>
          <a:stretch/>
        </p:blipFill>
        <p:spPr>
          <a:xfrm>
            <a:off x="0" y="0"/>
            <a:ext cx="5036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06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B920246-8CF9-76A7-CFFB-03D991116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58"/>
          <a:stretch/>
        </p:blipFill>
        <p:spPr>
          <a:xfrm>
            <a:off x="0" y="0"/>
            <a:ext cx="50366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FA100-21AC-61A1-6185-58D7E212089C}"/>
              </a:ext>
            </a:extLst>
          </p:cNvPr>
          <p:cNvSpPr txBox="1"/>
          <p:nvPr/>
        </p:nvSpPr>
        <p:spPr>
          <a:xfrm>
            <a:off x="5791200" y="3650902"/>
            <a:ext cx="629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strongly prefer to not accept late homework assignments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They are worth so little of your grade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B40FE-5F35-969F-D03D-32494BD77BCC}"/>
              </a:ext>
            </a:extLst>
          </p:cNvPr>
          <p:cNvSpPr/>
          <p:nvPr/>
        </p:nvSpPr>
        <p:spPr>
          <a:xfrm>
            <a:off x="101600" y="4015744"/>
            <a:ext cx="4419600" cy="6553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0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FFA100-21AC-61A1-6185-58D7E212089C}"/>
              </a:ext>
            </a:extLst>
          </p:cNvPr>
          <p:cNvSpPr txBox="1"/>
          <p:nvPr/>
        </p:nvSpPr>
        <p:spPr>
          <a:xfrm>
            <a:off x="241300" y="5042118"/>
            <a:ext cx="1079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difference between physical and mental health setbacks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I’m pretty generous, but please don’t take advantage of me</a:t>
            </a:r>
          </a:p>
        </p:txBody>
      </p:sp>
      <p:pic>
        <p:nvPicPr>
          <p:cNvPr id="3" name="Picture 2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2B21BF49-026A-6E46-EDA1-B44A3A1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528300" cy="500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8D9570-E189-8597-4A67-8592BB447DB8}"/>
              </a:ext>
            </a:extLst>
          </p:cNvPr>
          <p:cNvSpPr/>
          <p:nvPr/>
        </p:nvSpPr>
        <p:spPr>
          <a:xfrm>
            <a:off x="2857500" y="1148091"/>
            <a:ext cx="5905500" cy="6553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Projects – all connected; the final project is one large system</a:t>
            </a:r>
          </a:p>
          <a:p>
            <a:r>
              <a:rPr lang="en-US" dirty="0"/>
              <a:t>~26 HWs – due on Monday, Wednesday, or Friday</a:t>
            </a:r>
          </a:p>
          <a:p>
            <a:r>
              <a:rPr lang="en-US" dirty="0"/>
              <a:t>1 Midterm</a:t>
            </a:r>
          </a:p>
          <a:p>
            <a:r>
              <a:rPr lang="en-US" dirty="0"/>
              <a:t>1 Final Exam – cumulative</a:t>
            </a:r>
          </a:p>
        </p:txBody>
      </p:sp>
    </p:spTree>
    <p:extLst>
      <p:ext uri="{BB962C8B-B14F-4D97-AF65-F5344CB8AC3E}">
        <p14:creationId xmlns:p14="http://schemas.microsoft.com/office/powerpoint/2010/main" val="1994227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32C43A-DC6B-0B92-1020-FA5F8EC1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37900" cy="5419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B3F78-C26D-BBBB-0BBF-6127F222AA82}"/>
              </a:ext>
            </a:extLst>
          </p:cNvPr>
          <p:cNvSpPr txBox="1"/>
          <p:nvPr/>
        </p:nvSpPr>
        <p:spPr>
          <a:xfrm>
            <a:off x="171450" y="5600918"/>
            <a:ext cx="1079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prefer to not make exceptions for late </a:t>
            </a:r>
            <a:r>
              <a:rPr lang="en-US" sz="2800" dirty="0" err="1"/>
              <a:t>homeworks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They are worth so few points in your total grade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51A17-BE65-4530-8C26-5F3A8EF9500A}"/>
              </a:ext>
            </a:extLst>
          </p:cNvPr>
          <p:cNvSpPr/>
          <p:nvPr/>
        </p:nvSpPr>
        <p:spPr>
          <a:xfrm>
            <a:off x="171450" y="1732291"/>
            <a:ext cx="5905500" cy="6553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4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ACB08-4785-2579-A0E2-D2E309E6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E409A-ED01-EFF3-FCC8-48EC66BA4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6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A0CF78-512B-C757-2CC1-A279894F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" y="2133600"/>
            <a:ext cx="12016630" cy="259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87682" y="2133600"/>
            <a:ext cx="4433517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1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1B89F3-8155-B4D1-DDD2-88235573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568450"/>
            <a:ext cx="7772400" cy="32023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1154482" y="4051300"/>
            <a:ext cx="4433517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3" y="54924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informative first line of message</a:t>
            </a:r>
          </a:p>
        </p:txBody>
      </p:sp>
    </p:spTree>
    <p:extLst>
      <p:ext uri="{BB962C8B-B14F-4D97-AF65-F5344CB8AC3E}">
        <p14:creationId xmlns:p14="http://schemas.microsoft.com/office/powerpoint/2010/main" val="2245005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1B89F3-8155-B4D1-DDD2-88235573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568450"/>
            <a:ext cx="7772400" cy="32023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4875582" y="3286744"/>
            <a:ext cx="4433517" cy="1209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3" y="54924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Hover over first line to pull up options</a:t>
            </a:r>
          </a:p>
        </p:txBody>
      </p:sp>
    </p:spTree>
    <p:extLst>
      <p:ext uri="{BB962C8B-B14F-4D97-AF65-F5344CB8AC3E}">
        <p14:creationId xmlns:p14="http://schemas.microsoft.com/office/powerpoint/2010/main" val="2357888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1B89F3-8155-B4D1-DDD2-88235573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568450"/>
            <a:ext cx="7772400" cy="32023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7010401" y="3286744"/>
            <a:ext cx="1511300" cy="1209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3" y="54924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a thread response if one 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3657481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71D130-F6FE-8202-614F-08539515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Discord channel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3" y="54924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View other messages in thread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24D84DFF-BE1B-B3A0-C528-12F92EFA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3" y="2501899"/>
            <a:ext cx="5880100" cy="1993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1622425" y="3286744"/>
            <a:ext cx="4572001" cy="1209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6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24EFD240-EFD5-9186-B24D-DF597372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469900"/>
            <a:ext cx="5994400" cy="543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C02C3-CFD7-CEE5-4B6A-73C0AEE61BA5}"/>
              </a:ext>
            </a:extLst>
          </p:cNvPr>
          <p:cNvSpPr txBox="1"/>
          <p:nvPr/>
        </p:nvSpPr>
        <p:spPr>
          <a:xfrm>
            <a:off x="958852" y="6091855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responses or follow up questions to the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0FC540-5C8F-3A3E-F250-36636E73E2A7}"/>
              </a:ext>
            </a:extLst>
          </p:cNvPr>
          <p:cNvSpPr/>
          <p:nvPr/>
        </p:nvSpPr>
        <p:spPr>
          <a:xfrm>
            <a:off x="1168400" y="4789622"/>
            <a:ext cx="6083300" cy="1209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4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4EE5-4330-0B45-ACC4-E0AD69DD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3146-7D61-EC4C-BF1C-AA774633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mike@cs.byu.edu</a:t>
            </a:r>
            <a:r>
              <a:rPr lang="en-US" dirty="0"/>
              <a:t> from BYU email addresses only</a:t>
            </a:r>
          </a:p>
          <a:p>
            <a:r>
              <a:rPr lang="en-US" dirty="0"/>
              <a:t>Discord DM – probably the best option</a:t>
            </a:r>
          </a:p>
          <a:p>
            <a:r>
              <a:rPr lang="en-US" dirty="0"/>
              <a:t>LS messages -- expect delays</a:t>
            </a:r>
          </a:p>
          <a:p>
            <a:r>
              <a:rPr lang="en-US" dirty="0"/>
              <a:t>Text me if an emergency</a:t>
            </a:r>
          </a:p>
          <a:p>
            <a:pPr lvl="1"/>
            <a:r>
              <a:rPr lang="en-US" dirty="0"/>
              <a:t>e.g., exam won’t load</a:t>
            </a:r>
          </a:p>
          <a:p>
            <a:pPr lvl="1"/>
            <a:r>
              <a:rPr lang="en-US" dirty="0"/>
              <a:t>801-709-9937</a:t>
            </a:r>
          </a:p>
          <a:p>
            <a:r>
              <a:rPr lang="en-US" dirty="0"/>
              <a:t>Office hours MW 3pm others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1349773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DEED0-392B-BD49-B96F-CDE3F636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TA office hours</a:t>
            </a:r>
          </a:p>
          <a:p>
            <a:pPr lvl="1"/>
            <a:r>
              <a:rPr lang="en-US" dirty="0"/>
              <a:t>No Friday night</a:t>
            </a:r>
          </a:p>
          <a:p>
            <a:r>
              <a:rPr lang="en-US" dirty="0"/>
              <a:t>Via discord voice channel and in person</a:t>
            </a:r>
          </a:p>
          <a:p>
            <a:r>
              <a:rPr lang="en-US" dirty="0"/>
              <a:t>Proactive TAs</a:t>
            </a:r>
          </a:p>
        </p:txBody>
      </p:sp>
    </p:spTree>
    <p:extLst>
      <p:ext uri="{BB962C8B-B14F-4D97-AF65-F5344CB8AC3E}">
        <p14:creationId xmlns:p14="http://schemas.microsoft.com/office/powerpoint/2010/main" val="282684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3AB97-9515-9695-6A0A-DA73B31D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Notice on Learning Suite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9F351-A63E-0CE7-5C85-2CCD3FFC6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DDEED0-392B-BD49-B96F-CDE3F636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book</a:t>
            </a:r>
          </a:p>
          <a:p>
            <a:r>
              <a:rPr lang="en-US" dirty="0"/>
              <a:t>Way too expensive</a:t>
            </a:r>
          </a:p>
          <a:p>
            <a:r>
              <a:rPr lang="en-US" dirty="0"/>
              <a:t>After the semester, use Wikipedia, YouTube, </a:t>
            </a:r>
            <a:r>
              <a:rPr lang="en-US" dirty="0" err="1"/>
              <a:t>ChatGPT</a:t>
            </a:r>
            <a:r>
              <a:rPr lang="en-US" dirty="0"/>
              <a:t>, or online tutorials</a:t>
            </a:r>
          </a:p>
          <a:p>
            <a:r>
              <a:rPr lang="en-US" dirty="0"/>
              <a:t>I suggest renting the textbook or buying the pdf</a:t>
            </a:r>
          </a:p>
          <a:p>
            <a:r>
              <a:rPr lang="en-US" dirty="0"/>
              <a:t>Available under course reserve in library – 2 hours at a time</a:t>
            </a:r>
          </a:p>
          <a:p>
            <a:pPr lvl="1"/>
            <a:r>
              <a:rPr lang="en-US" dirty="0"/>
              <a:t>see info on today’s lecture under course content on LS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edition?</a:t>
            </a:r>
          </a:p>
          <a:p>
            <a:r>
              <a:rPr lang="en-US" dirty="0"/>
              <a:t>International edition?</a:t>
            </a:r>
          </a:p>
        </p:txBody>
      </p:sp>
    </p:spTree>
    <p:extLst>
      <p:ext uri="{BB962C8B-B14F-4D97-AF65-F5344CB8AC3E}">
        <p14:creationId xmlns:p14="http://schemas.microsoft.com/office/powerpoint/2010/main" val="484125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Blended 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I’ll stream every lecture on zoom</a:t>
            </a:r>
          </a:p>
          <a:p>
            <a:pPr lvl="1"/>
            <a:r>
              <a:rPr lang="en-US" sz="2800" dirty="0"/>
              <a:t>In case you can’t make it to class</a:t>
            </a:r>
          </a:p>
          <a:p>
            <a:pPr lvl="1"/>
            <a:r>
              <a:rPr lang="en-US" sz="2800" dirty="0"/>
              <a:t>A TA will monitor the chat and help answer questions</a:t>
            </a:r>
          </a:p>
          <a:p>
            <a:r>
              <a:rPr lang="en-US" sz="3200" dirty="0"/>
              <a:t>But I strongly encourage in class attendance</a:t>
            </a:r>
          </a:p>
          <a:p>
            <a:r>
              <a:rPr lang="en-US" sz="3200" dirty="0"/>
              <a:t>I’ll try to remember to record each lecture</a:t>
            </a:r>
          </a:p>
          <a:p>
            <a:pPr lvl="1"/>
            <a:r>
              <a:rPr lang="en-US" sz="2800" dirty="0"/>
              <a:t>Please request a link to the recording if you need it</a:t>
            </a:r>
          </a:p>
          <a:p>
            <a:pPr lvl="1"/>
            <a:r>
              <a:rPr lang="en-US" sz="2800" dirty="0"/>
              <a:t>I might forget … BYU no longer allows us to automatically record zoom meetings</a:t>
            </a: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5" name="Picture 4" descr="A close-up of a grey box&#10;&#10;Description automatically generated">
            <a:extLst>
              <a:ext uri="{FF2B5EF4-FFF2-40B4-BE49-F238E27FC236}">
                <a16:creationId xmlns:a16="http://schemas.microsoft.com/office/drawing/2014/main" id="{1D28C0FC-1569-4998-1564-5A9E61F9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00" y="365125"/>
            <a:ext cx="3251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6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Blended 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3805"/>
          </a:xfrm>
        </p:spPr>
        <p:txBody>
          <a:bodyPr>
            <a:normAutofit/>
          </a:bodyPr>
          <a:lstStyle/>
          <a:p>
            <a:r>
              <a:rPr lang="en-US" sz="3200" dirty="0"/>
              <a:t>I’ll stream every lecture on zoom</a:t>
            </a:r>
          </a:p>
          <a:p>
            <a:pPr lvl="1"/>
            <a:r>
              <a:rPr lang="en-US" sz="2800" dirty="0"/>
              <a:t>In case you can’t make it to class</a:t>
            </a:r>
          </a:p>
          <a:p>
            <a:pPr lvl="1"/>
            <a:r>
              <a:rPr lang="en-US" sz="2800" dirty="0"/>
              <a:t>A TA will monitor the chat and help answer questions</a:t>
            </a:r>
          </a:p>
          <a:p>
            <a:r>
              <a:rPr lang="en-US" sz="3200" dirty="0"/>
              <a:t>But I strongly encourage in class attendance</a:t>
            </a:r>
          </a:p>
          <a:p>
            <a:r>
              <a:rPr lang="en-US" sz="3200" dirty="0"/>
              <a:t>I’ll try to remember to record each lecture</a:t>
            </a:r>
          </a:p>
          <a:p>
            <a:pPr lvl="1"/>
            <a:r>
              <a:rPr lang="en-US" sz="2800" dirty="0"/>
              <a:t>Please request a link to the recording if you need it</a:t>
            </a:r>
          </a:p>
          <a:p>
            <a:pPr lvl="1"/>
            <a:r>
              <a:rPr lang="en-US" sz="2800" dirty="0"/>
              <a:t>I might forget … BYU no longer allows us to automatically record zoom meetings</a:t>
            </a:r>
          </a:p>
          <a:p>
            <a:r>
              <a:rPr lang="en-US" dirty="0"/>
              <a:t>Linked pinned to Discord announcements</a:t>
            </a:r>
          </a:p>
          <a:p>
            <a:pPr lvl="1"/>
            <a:r>
              <a:rPr lang="en-US" dirty="0"/>
              <a:t>Also on LS Announcements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4" name="Picture 3" descr="A close-up of a grey box&#10;&#10;Description automatically generated">
            <a:extLst>
              <a:ext uri="{FF2B5EF4-FFF2-40B4-BE49-F238E27FC236}">
                <a16:creationId xmlns:a16="http://schemas.microsoft.com/office/drawing/2014/main" id="{87C0940A-8189-E2AB-D7CC-7B4777F8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00" y="365125"/>
            <a:ext cx="3251200" cy="95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DD4A84-CBCE-9200-2827-03BF8B70F14B}"/>
              </a:ext>
            </a:extLst>
          </p:cNvPr>
          <p:cNvSpPr/>
          <p:nvPr/>
        </p:nvSpPr>
        <p:spPr>
          <a:xfrm>
            <a:off x="8597900" y="108570"/>
            <a:ext cx="3251200" cy="13255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1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EE6B-80E4-EC4B-896D-CDE62BFB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Accommodations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453F-616C-3344-B604-9F55351F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sincerely committed to working with students who need accommodations</a:t>
            </a:r>
          </a:p>
          <a:p>
            <a:r>
              <a:rPr lang="en-US" dirty="0"/>
              <a:t>Please work with the University Accessibility Center </a:t>
            </a:r>
          </a:p>
          <a:p>
            <a:r>
              <a:rPr lang="en-US" dirty="0"/>
              <a:t>And please let me know when we need to apply the accommodation</a:t>
            </a:r>
          </a:p>
        </p:txBody>
      </p:sp>
    </p:spTree>
    <p:extLst>
      <p:ext uri="{BB962C8B-B14F-4D97-AF65-F5344CB8AC3E}">
        <p14:creationId xmlns:p14="http://schemas.microsoft.com/office/powerpoint/2010/main" val="2927200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C2714B-5797-8960-6B92-C4BFFD73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33A5-A142-ABBC-87C9-EBD4BF79C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practices for succeeding in class</a:t>
            </a:r>
          </a:p>
        </p:txBody>
      </p:sp>
    </p:spTree>
    <p:extLst>
      <p:ext uri="{BB962C8B-B14F-4D97-AF65-F5344CB8AC3E}">
        <p14:creationId xmlns:p14="http://schemas.microsoft.com/office/powerpoint/2010/main" val="5481982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Test-Driven or Iterative Development</a:t>
            </a:r>
          </a:p>
          <a:p>
            <a:pPr lvl="1"/>
            <a:r>
              <a:rPr lang="en-US" sz="2400" i="1" dirty="0"/>
              <a:t>Essence:</a:t>
            </a:r>
            <a:r>
              <a:rPr lang="en-US" sz="2400" dirty="0"/>
              <a:t> write unit tests before coding small parts of the system</a:t>
            </a:r>
          </a:p>
          <a:p>
            <a:pPr lvl="1"/>
            <a:r>
              <a:rPr lang="en-US" sz="2400" i="1" dirty="0"/>
              <a:t>Pros</a:t>
            </a:r>
            <a:r>
              <a:rPr lang="en-US" sz="2400" dirty="0"/>
              <a:t>: prevents the 20-hour, weekend-killing “bugs”; results in better code organization; results in faster overall development</a:t>
            </a:r>
          </a:p>
          <a:p>
            <a:pPr lvl="1"/>
            <a:r>
              <a:rPr lang="en-US" sz="2400" i="1" dirty="0"/>
              <a:t>Cons</a:t>
            </a:r>
            <a:r>
              <a:rPr lang="en-US" sz="2400" dirty="0"/>
              <a:t>: you’ve probably never done it before and bad habits are hard to break; you’ll also probably think/feel you’re going slower – the truth is, debugging is always slower than testing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993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Community of practice</a:t>
            </a:r>
          </a:p>
          <a:p>
            <a:pPr lvl="1"/>
            <a:r>
              <a:rPr lang="en-US" sz="2400" dirty="0"/>
              <a:t>Look at each others code</a:t>
            </a:r>
          </a:p>
          <a:p>
            <a:pPr lvl="1"/>
            <a:r>
              <a:rPr lang="en-US" sz="2400" dirty="0"/>
              <a:t>Help each other debug</a:t>
            </a:r>
          </a:p>
          <a:p>
            <a:pPr lvl="1"/>
            <a:r>
              <a:rPr lang="en-US" sz="2400" dirty="0"/>
              <a:t>Design together</a:t>
            </a:r>
          </a:p>
          <a:p>
            <a:pPr lvl="1"/>
            <a:r>
              <a:rPr lang="en-US" sz="2400" dirty="0"/>
              <a:t>Follow the discord discussions for each project</a:t>
            </a:r>
          </a:p>
          <a:p>
            <a:r>
              <a:rPr lang="en-US" sz="2800" dirty="0"/>
              <a:t>But don’t copy each other’s code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997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 the math part of the projects before writing code</a:t>
            </a:r>
          </a:p>
          <a:p>
            <a:pPr lvl="1"/>
            <a:r>
              <a:rPr lang="en-US" sz="2800" dirty="0"/>
              <a:t>Design your tests around the math part</a:t>
            </a:r>
          </a:p>
          <a:p>
            <a:pPr lvl="1"/>
            <a:r>
              <a:rPr lang="en-US" sz="2800" dirty="0"/>
              <a:t>Project 1 is way easier if you design the state machines first!</a:t>
            </a:r>
          </a:p>
          <a:p>
            <a:pPr lvl="1"/>
            <a:endParaRPr lang="en-US" sz="2800" dirty="0"/>
          </a:p>
          <a:p>
            <a:r>
              <a:rPr lang="en-US" i="1" dirty="0"/>
              <a:t>5 hours of programming can save you 30 minutes with pencil and paper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8530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Make sure your code passes all Test Cases</a:t>
            </a:r>
          </a:p>
          <a:p>
            <a:pPr lvl="1"/>
            <a:r>
              <a:rPr lang="en-US" sz="2400" dirty="0"/>
              <a:t>We give you every test case used in </a:t>
            </a:r>
            <a:r>
              <a:rPr lang="en-US" sz="2400" dirty="0" err="1"/>
              <a:t>passoffs</a:t>
            </a:r>
            <a:r>
              <a:rPr lang="en-US" sz="2400" dirty="0"/>
              <a:t> by the TAs</a:t>
            </a:r>
          </a:p>
          <a:p>
            <a:pPr lvl="1"/>
            <a:r>
              <a:rPr lang="en-US" sz="2400" dirty="0"/>
              <a:t>Don’t share these … other semesters of CS 236 do not have access to the tests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88511-8630-4049-BB06-E036B80CEEE5}"/>
              </a:ext>
            </a:extLst>
          </p:cNvPr>
          <p:cNvSpPr/>
          <p:nvPr/>
        </p:nvSpPr>
        <p:spPr>
          <a:xfrm>
            <a:off x="1302544" y="2709473"/>
            <a:ext cx="10051256" cy="914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4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and watch before class</a:t>
            </a:r>
          </a:p>
          <a:p>
            <a:pPr lvl="1"/>
            <a:r>
              <a:rPr lang="en-US" sz="2400" dirty="0"/>
              <a:t>I’ll let you know when I’ll assume you won’t have read before class</a:t>
            </a:r>
          </a:p>
          <a:p>
            <a:pPr lvl="1"/>
            <a:r>
              <a:rPr lang="en-US" sz="2400" dirty="0"/>
              <a:t>I recognize that you won’t always succeed at pre-class prep, but please do your best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17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FCDF0A-3708-862B-4327-CD4DD206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866" cy="4635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152400" y="1016000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homework assignments are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Learning Suite can only do these via their exam tool which makes scheduling weird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dates are just for managing the assignments</a:t>
            </a:r>
          </a:p>
        </p:txBody>
      </p:sp>
    </p:spTree>
    <p:extLst>
      <p:ext uri="{BB962C8B-B14F-4D97-AF65-F5344CB8AC3E}">
        <p14:creationId xmlns:p14="http://schemas.microsoft.com/office/powerpoint/2010/main" val="3779083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dirty="0"/>
              <a:t>When to use Chat GPT</a:t>
            </a:r>
          </a:p>
          <a:p>
            <a:pPr lvl="1"/>
            <a:r>
              <a:rPr lang="en-US" sz="3200" dirty="0"/>
              <a:t>Interpret compiler errors</a:t>
            </a:r>
          </a:p>
          <a:p>
            <a:pPr lvl="1"/>
            <a:r>
              <a:rPr lang="en-US" sz="3200" dirty="0"/>
              <a:t>Understand example code</a:t>
            </a:r>
          </a:p>
          <a:p>
            <a:pPr lvl="1"/>
            <a:r>
              <a:rPr lang="en-US" sz="3200" dirty="0"/>
              <a:t>Generate support code</a:t>
            </a:r>
          </a:p>
          <a:p>
            <a:pPr lvl="2"/>
            <a:r>
              <a:rPr lang="en-US" sz="2800" dirty="0"/>
              <a:t>opening and accessing files</a:t>
            </a:r>
          </a:p>
          <a:p>
            <a:pPr lvl="2"/>
            <a:r>
              <a:rPr lang="en-US" sz="2800" dirty="0"/>
              <a:t>using exception handling</a:t>
            </a:r>
            <a:endParaRPr lang="en-US" sz="2400" dirty="0"/>
          </a:p>
          <a:p>
            <a:pPr lvl="1"/>
            <a:r>
              <a:rPr lang="en-US" sz="3200" dirty="0"/>
              <a:t>Give examples or explanations of math</a:t>
            </a:r>
          </a:p>
        </p:txBody>
      </p:sp>
    </p:spTree>
    <p:extLst>
      <p:ext uri="{BB962C8B-B14F-4D97-AF65-F5344CB8AC3E}">
        <p14:creationId xmlns:p14="http://schemas.microsoft.com/office/powerpoint/2010/main" val="8740444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life Better – Part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dirty="0"/>
              <a:t>When not to use Chat GPT</a:t>
            </a:r>
          </a:p>
          <a:p>
            <a:pPr lvl="1"/>
            <a:r>
              <a:rPr lang="en-US" sz="2800" dirty="0"/>
              <a:t>Don’t use it to generate your code</a:t>
            </a:r>
          </a:p>
          <a:p>
            <a:pPr lvl="1"/>
            <a:r>
              <a:rPr lang="en-US" sz="2800" dirty="0"/>
              <a:t>Don’t use it exclusively – </a:t>
            </a:r>
            <a:r>
              <a:rPr lang="en-US" sz="2800" dirty="0" err="1"/>
              <a:t>stackoverflow</a:t>
            </a:r>
            <a:r>
              <a:rPr lang="en-US" sz="2800" dirty="0"/>
              <a:t>, geeks for geeks</a:t>
            </a:r>
          </a:p>
          <a:p>
            <a:pPr lvl="1"/>
            <a:r>
              <a:rPr lang="en-US" sz="2800" dirty="0"/>
              <a:t>Look for information about how to not do things</a:t>
            </a:r>
          </a:p>
          <a:p>
            <a:pPr lvl="1"/>
            <a:r>
              <a:rPr lang="en-US" sz="2800" dirty="0"/>
              <a:t>Don’t have it solve your homework problems</a:t>
            </a:r>
          </a:p>
          <a:p>
            <a:pPr lvl="1"/>
            <a:r>
              <a:rPr lang="en-US" sz="2800" dirty="0"/>
              <a:t>Don’t use it on exams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18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FCDF0A-3708-862B-4327-CD4DD206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866" cy="4635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76A129-F43A-9859-91F9-A13A099908B9}"/>
              </a:ext>
            </a:extLst>
          </p:cNvPr>
          <p:cNvSpPr/>
          <p:nvPr/>
        </p:nvSpPr>
        <p:spPr>
          <a:xfrm>
            <a:off x="1447800" y="584200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7C49-D65E-9CD5-5DAE-92C66E6C9B48}"/>
              </a:ext>
            </a:extLst>
          </p:cNvPr>
          <p:cNvSpPr txBox="1"/>
          <p:nvPr/>
        </p:nvSpPr>
        <p:spPr>
          <a:xfrm>
            <a:off x="285753" y="48447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Clicking on the lecture topic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678577-A7B6-662F-1157-F206BF045D34}"/>
              </a:ext>
            </a:extLst>
          </p:cNvPr>
          <p:cNvSpPr/>
          <p:nvPr/>
        </p:nvSpPr>
        <p:spPr>
          <a:xfrm>
            <a:off x="1447800" y="2260252"/>
            <a:ext cx="2819400" cy="431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4A57E8-FE56-2422-B3B4-F8EC6B07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4500" cy="5273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A1B19-E453-130B-3797-E38C73E9ECF2}"/>
              </a:ext>
            </a:extLst>
          </p:cNvPr>
          <p:cNvSpPr txBox="1"/>
          <p:nvPr/>
        </p:nvSpPr>
        <p:spPr>
          <a:xfrm>
            <a:off x="450853" y="5505102"/>
            <a:ext cx="1047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Takes you to the Course Content Tab, Lecture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2D60B-8811-646E-72EE-DDE001BC1D1B}"/>
              </a:ext>
            </a:extLst>
          </p:cNvPr>
          <p:cNvSpPr/>
          <p:nvPr/>
        </p:nvSpPr>
        <p:spPr>
          <a:xfrm>
            <a:off x="0" y="613778"/>
            <a:ext cx="2882900" cy="605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4A57E8-FE56-2422-B3B4-F8EC6B07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4500" cy="5273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A1B19-E453-130B-3797-E38C73E9ECF2}"/>
              </a:ext>
            </a:extLst>
          </p:cNvPr>
          <p:cNvSpPr txBox="1"/>
          <p:nvPr/>
        </p:nvSpPr>
        <p:spPr>
          <a:xfrm>
            <a:off x="450853" y="5403502"/>
            <a:ext cx="10471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List of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Assigned reading or viewing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Slides: before and after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2D60B-8811-646E-72EE-DDE001BC1D1B}"/>
              </a:ext>
            </a:extLst>
          </p:cNvPr>
          <p:cNvSpPr/>
          <p:nvPr/>
        </p:nvSpPr>
        <p:spPr>
          <a:xfrm>
            <a:off x="2628900" y="4093577"/>
            <a:ext cx="2971800" cy="11803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</TotalTime>
  <Words>1476</Words>
  <Application>Microsoft Macintosh PowerPoint</Application>
  <PresentationFormat>Widescreen</PresentationFormat>
  <Paragraphs>221</Paragraphs>
  <Slides>61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CS236</vt:lpstr>
      <vt:lpstr>Course Goals – Math Concepts for CS</vt:lpstr>
      <vt:lpstr>Course Goals – Math Concepts for CS</vt:lpstr>
      <vt:lpstr>Course Assignments</vt:lpstr>
      <vt:lpstr>Things to Notice on Learning Suite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Projects</vt:lpstr>
      <vt:lpstr>PowerPoint Presentation</vt:lpstr>
      <vt:lpstr>Class Project – Datalog Interpreter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Exams</vt:lpstr>
      <vt:lpstr>PowerPoint Presentation</vt:lpstr>
      <vt:lpstr>PowerPoint Presentation</vt:lpstr>
      <vt:lpstr>PowerPoint Presentation</vt:lpstr>
      <vt:lpstr>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Late and Early Days</vt:lpstr>
      <vt:lpstr>PowerPoint Presentation</vt:lpstr>
      <vt:lpstr>PowerPoint Presentation</vt:lpstr>
      <vt:lpstr>PowerPoint Presentation</vt:lpstr>
      <vt:lpstr>PowerPoint Presentation</vt:lpstr>
      <vt:lpstr>Course Resources</vt:lpstr>
      <vt:lpstr>Class Discord channel</vt:lpstr>
      <vt:lpstr>Class Discord channel</vt:lpstr>
      <vt:lpstr>Class Discord channel</vt:lpstr>
      <vt:lpstr>Class Discord channel</vt:lpstr>
      <vt:lpstr>Class Discord channel</vt:lpstr>
      <vt:lpstr>PowerPoint Presentation</vt:lpstr>
      <vt:lpstr>Teacher</vt:lpstr>
      <vt:lpstr>TAs</vt:lpstr>
      <vt:lpstr>Textbook</vt:lpstr>
      <vt:lpstr>Blended Class Structure</vt:lpstr>
      <vt:lpstr>Blended Class Structure</vt:lpstr>
      <vt:lpstr>University Accommodations</vt:lpstr>
      <vt:lpstr>Make your life better</vt:lpstr>
      <vt:lpstr>make your life Better – Part 1</vt:lpstr>
      <vt:lpstr>make your life Better – Part 2</vt:lpstr>
      <vt:lpstr>make your life Better – Part 3</vt:lpstr>
      <vt:lpstr>make your life Better – Part 4</vt:lpstr>
      <vt:lpstr>make your life Better – Part 5</vt:lpstr>
      <vt:lpstr>make your life Better – Part 6</vt:lpstr>
      <vt:lpstr>make your life Better – Part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</dc:creator>
  <cp:lastModifiedBy>Michael Goodrich</cp:lastModifiedBy>
  <cp:revision>181</cp:revision>
  <dcterms:created xsi:type="dcterms:W3CDTF">2019-08-26T17:08:59Z</dcterms:created>
  <dcterms:modified xsi:type="dcterms:W3CDTF">2023-09-05T19:05:41Z</dcterms:modified>
</cp:coreProperties>
</file>