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418" r:id="rId3"/>
    <p:sldId id="257" r:id="rId4"/>
    <p:sldId id="421" r:id="rId5"/>
    <p:sldId id="420" r:id="rId6"/>
    <p:sldId id="419" r:id="rId7"/>
    <p:sldId id="422" r:id="rId8"/>
    <p:sldId id="42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34"/>
    <p:restoredTop sz="94694"/>
  </p:normalViewPr>
  <p:slideViewPr>
    <p:cSldViewPr snapToGrid="0" snapToObjects="1" showGuides="1">
      <p:cViewPr varScale="1">
        <p:scale>
          <a:sx n="84" d="100"/>
          <a:sy n="84" d="100"/>
        </p:scale>
        <p:origin x="112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1B5FE-7AD4-4245-8546-2D24FDB9C1F9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526C1-B74D-6F48-AE72-25788C87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0095-223C-4C49-8931-2C07E2364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ADEE5-FD39-3E4A-A388-7EE4AB3DC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3A30-3629-4A4B-87DA-A095FE48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C913-6F07-3F49-A51E-C6DED0C5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B8160-92CE-9240-A229-783D1500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0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1A92-C899-4A4D-B837-00FAC064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3FA27-BAEF-FE4A-8350-12A3A5637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0BCFF-7070-364B-A965-33D757D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AB92-E6B0-C840-8D79-D50040EE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1EDE-C717-5946-9C23-51FBF43B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8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96A30-B44D-6546-9C82-6F3062FE6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0E677-42D9-664C-8B41-36F89CA0C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06BA8-F475-0E47-8D94-F72723EB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69FB-1188-074F-9CB8-14E8E383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8541-F8FB-A545-BF04-47448AD8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5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AC78-F8DB-C24D-BF7C-BFF77849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E47C-B8D5-2644-9450-7A657BCF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6E1F-FDC1-2141-ACE8-5D5C56A9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320E-F40A-D244-A7A1-B5284381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E5661-5BEA-5B4F-90C0-DE1F32CA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0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7124-DBF2-7A4B-9162-2B6B4819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359F2-7B06-5F4C-96F4-BD72F281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784E1-9836-D949-9D66-258F3E23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FAA31-9477-3346-B94C-7B202FC8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C7FB0-EBC3-7244-A788-332A1BA2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7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5058-6948-534C-90D8-2463143B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F7C5-692A-E543-91D2-91BA566B7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2D405-1C60-8B4C-8935-341D1A141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56CE6-9D61-AD48-B900-1142A19B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14878-F48A-1848-96B8-FC3ADA52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AA607-D313-F845-902D-EAEF41A8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A1F1-99B9-CF46-A70B-FD2AFA01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1405F-C3E9-A04F-A601-C5DE03710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43EDB-02CD-8446-AE94-65A4CB890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E143E-53DF-B24F-9FF1-09ACA9B6F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99AFF-46E2-AD4F-96AC-D9225785D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EE871-3880-1244-ADA9-092C68BE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205AF-83EE-0B47-8496-7097FB70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02D64-77B6-EE4F-B84D-98BAF1FB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8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488A-8382-8144-A00C-C6C2E340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13BDC-409D-C441-87F4-AC175AF9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D2099-5081-B44C-A6A3-C3543E35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C1D63-3018-4243-825C-980BEE00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2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5E1C2-C6DF-3448-ACB4-CB9DEEF2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477C1-AB63-474F-A3F0-8761F023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FED0E-16CD-E640-87F7-072C39BC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2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E50F-EA2B-DC4D-926E-2A40204F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E29E-F743-C14F-812B-4FD8D561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14FB3-B6D8-7748-A110-085305C98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F1DF7-A37D-E344-AB8E-4ED2FB2B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81265-59A7-D44C-A9AD-C78E0EE9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B8D75-DA04-454B-A397-4103D092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2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7247-66D4-CA41-9396-9C71041F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F7260-8270-AD47-A9F8-B5BDC2884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CE918-5047-6C4B-BB05-6B0CAC986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3DC56-3F73-F14F-9959-BEC0EF39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EA0B3-9345-D64E-A536-0F9AA19B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C086D-F3AF-8D4D-A164-E6801075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8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FEC95-04D8-D648-8FCC-41B1EDBB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90215-768F-B545-BC2E-F000DD0A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D740-0FF8-7249-BDB7-5F462D886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BF942-4532-C747-9BD0-1AC99425C38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EE64D-567D-F644-845C-55CB9EA2F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4238-0C28-4249-8373-1184961FC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3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04D9-961A-DD4F-8D35-113F3DD8E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031FF-6B02-E645-8E3E-8CC638FBA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294130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definitions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HW 0 due today</a:t>
            </a:r>
          </a:p>
          <a:p>
            <a:pPr lvl="1"/>
            <a:r>
              <a:rPr lang="en-US" dirty="0"/>
              <a:t>HW 1 due Monday</a:t>
            </a:r>
          </a:p>
          <a:p>
            <a:pPr lvl="1"/>
            <a:r>
              <a:rPr lang="en-US" dirty="0"/>
              <a:t>Project 0 due Wednesday</a:t>
            </a:r>
          </a:p>
          <a:p>
            <a:pPr lvl="1"/>
            <a:r>
              <a:rPr lang="en-US" dirty="0"/>
              <a:t>Project 1 due Thursday, Sept 28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We’ll have discussed all required material by Monday, Sept 18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Please start early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test&#10;&#10;Description automatically generated">
            <a:extLst>
              <a:ext uri="{FF2B5EF4-FFF2-40B4-BE49-F238E27FC236}">
                <a16:creationId xmlns:a16="http://schemas.microsoft.com/office/drawing/2014/main" id="{822C7293-6043-1470-7FA9-41309D993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8" r="22380"/>
          <a:stretch/>
        </p:blipFill>
        <p:spPr>
          <a:xfrm>
            <a:off x="0" y="0"/>
            <a:ext cx="7046187" cy="48211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11257B-81A5-F2BF-9AE1-53D88E2D7451}"/>
              </a:ext>
            </a:extLst>
          </p:cNvPr>
          <p:cNvSpPr txBox="1"/>
          <p:nvPr/>
        </p:nvSpPr>
        <p:spPr>
          <a:xfrm>
            <a:off x="147230" y="6326555"/>
            <a:ext cx="1204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File:Relative_compliment.svg</a:t>
            </a:r>
            <a:r>
              <a:rPr lang="en-US" dirty="0"/>
              <a:t>#/media/</a:t>
            </a:r>
            <a:r>
              <a:rPr lang="en-US" dirty="0" err="1"/>
              <a:t>File:Relative_compliment.svg</a:t>
            </a:r>
            <a:endParaRPr 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AA48AF3-9CF8-33B1-C383-C3A16947D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7" y="918863"/>
            <a:ext cx="4998583" cy="364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FF69EA-0F22-4C85-DD04-BBCBE68B7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178" y="4821102"/>
            <a:ext cx="1244600" cy="342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2A0776-3736-DBB3-606A-130F374935B7}"/>
              </a:ext>
            </a:extLst>
          </p:cNvPr>
          <p:cNvSpPr txBox="1"/>
          <p:nvPr/>
        </p:nvSpPr>
        <p:spPr>
          <a:xfrm>
            <a:off x="7720147" y="5264288"/>
            <a:ext cx="393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Everything in B that is not in A</a:t>
            </a:r>
          </a:p>
        </p:txBody>
      </p:sp>
    </p:spTree>
    <p:extLst>
      <p:ext uri="{BB962C8B-B14F-4D97-AF65-F5344CB8AC3E}">
        <p14:creationId xmlns:p14="http://schemas.microsoft.com/office/powerpoint/2010/main" val="197120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math test&#10;&#10;Description automatically generated">
            <a:extLst>
              <a:ext uri="{FF2B5EF4-FFF2-40B4-BE49-F238E27FC236}">
                <a16:creationId xmlns:a16="http://schemas.microsoft.com/office/drawing/2014/main" id="{1D29C72C-200C-6FDF-71C6-95FB7CA6E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4" y="91622"/>
            <a:ext cx="6426200" cy="64135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DEF6279-7692-4740-C1CD-F713E15B6C7A}"/>
              </a:ext>
            </a:extLst>
          </p:cNvPr>
          <p:cNvGrpSpPr>
            <a:grpSpLocks noChangeAspect="1"/>
          </p:cNvGrpSpPr>
          <p:nvPr/>
        </p:nvGrpSpPr>
        <p:grpSpPr>
          <a:xfrm>
            <a:off x="5675812" y="91622"/>
            <a:ext cx="2971800" cy="2971800"/>
            <a:chOff x="5218612" y="91622"/>
            <a:chExt cx="3429000" cy="3429000"/>
          </a:xfrm>
        </p:grpSpPr>
        <p:pic>
          <p:nvPicPr>
            <p:cNvPr id="2050" name="Picture 2" descr="A circle filled with red inside a square. The area outside the circle is unfilled. The borders of both the circle and the square are black.">
              <a:extLst>
                <a:ext uri="{FF2B5EF4-FFF2-40B4-BE49-F238E27FC236}">
                  <a16:creationId xmlns:a16="http://schemas.microsoft.com/office/drawing/2014/main" id="{833B74C9-A6FC-E889-6614-5C119DC602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8612" y="91622"/>
              <a:ext cx="3429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5933447-2D1E-6688-391C-A69B87916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3700" y="2955472"/>
              <a:ext cx="330200" cy="3429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A10DB08-27DD-9753-A6AD-DA9A142B9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1662" y="1647372"/>
              <a:ext cx="342900" cy="3175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5BF154-4443-29AB-AD2E-163C4C543310}"/>
              </a:ext>
            </a:extLst>
          </p:cNvPr>
          <p:cNvGrpSpPr>
            <a:grpSpLocks noChangeAspect="1"/>
          </p:cNvGrpSpPr>
          <p:nvPr/>
        </p:nvGrpSpPr>
        <p:grpSpPr>
          <a:xfrm>
            <a:off x="6906486" y="3158006"/>
            <a:ext cx="2971800" cy="2971800"/>
            <a:chOff x="8647612" y="91622"/>
            <a:chExt cx="3429000" cy="3429000"/>
          </a:xfrm>
        </p:grpSpPr>
        <p:pic>
          <p:nvPicPr>
            <p:cNvPr id="2054" name="Picture 6" descr="An unfilled circle inside a square. The area inside the square not covered by the circle is filled with red. The borders of both the circle and the square are black.">
              <a:extLst>
                <a:ext uri="{FF2B5EF4-FFF2-40B4-BE49-F238E27FC236}">
                  <a16:creationId xmlns:a16="http://schemas.microsoft.com/office/drawing/2014/main" id="{E904A7F1-346B-1FFF-DFA8-54DA1C69F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7612" y="91622"/>
              <a:ext cx="3429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3B29EA-857A-DD14-C92A-D414D26AE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27523" y="2948941"/>
              <a:ext cx="381000" cy="3937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0FF757-ABCE-FE4E-5635-689E5A77F863}"/>
              </a:ext>
            </a:extLst>
          </p:cNvPr>
          <p:cNvGrpSpPr>
            <a:grpSpLocks noChangeAspect="1"/>
          </p:cNvGrpSpPr>
          <p:nvPr/>
        </p:nvGrpSpPr>
        <p:grpSpPr>
          <a:xfrm>
            <a:off x="8979682" y="91622"/>
            <a:ext cx="2971800" cy="2971800"/>
            <a:chOff x="5218612" y="91622"/>
            <a:chExt cx="3429000" cy="3429000"/>
          </a:xfrm>
        </p:grpSpPr>
        <p:pic>
          <p:nvPicPr>
            <p:cNvPr id="13" name="Picture 2" descr="A circle filled with red inside a square. The area outside the circle is unfilled. The borders of both the circle and the square are black.">
              <a:extLst>
                <a:ext uri="{FF2B5EF4-FFF2-40B4-BE49-F238E27FC236}">
                  <a16:creationId xmlns:a16="http://schemas.microsoft.com/office/drawing/2014/main" id="{2D816B1F-9348-E7F4-A602-58A5DDB31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8612" y="91622"/>
              <a:ext cx="3429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47932-4815-EF3A-968E-2421AECD7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1662" y="1647372"/>
              <a:ext cx="342900" cy="317500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B669FD3-3D23-8B80-F433-DF1CC85D1277}"/>
              </a:ext>
            </a:extLst>
          </p:cNvPr>
          <p:cNvSpPr/>
          <p:nvPr/>
        </p:nvSpPr>
        <p:spPr>
          <a:xfrm>
            <a:off x="5896888" y="378823"/>
            <a:ext cx="2593969" cy="24919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34B05-273A-55A7-7458-7F43A64D9F6A}"/>
              </a:ext>
            </a:extLst>
          </p:cNvPr>
          <p:cNvSpPr txBox="1"/>
          <p:nvPr/>
        </p:nvSpPr>
        <p:spPr>
          <a:xfrm>
            <a:off x="282112" y="6488668"/>
            <a:ext cx="673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 from https://</a:t>
            </a:r>
            <a:r>
              <a:rPr lang="en-US" dirty="0" err="1"/>
              <a:t>en.wikipedia.org</a:t>
            </a:r>
            <a:r>
              <a:rPr lang="en-US" dirty="0"/>
              <a:t>/wiki/Complement_(</a:t>
            </a:r>
            <a:r>
              <a:rPr lang="en-US" dirty="0" err="1"/>
              <a:t>set_theory</a:t>
            </a:r>
            <a:r>
              <a:rPr lang="en-US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93BC5-2BF3-10CF-D01E-08624A617117}"/>
              </a:ext>
            </a:extLst>
          </p:cNvPr>
          <p:cNvSpPr txBox="1"/>
          <p:nvPr/>
        </p:nvSpPr>
        <p:spPr>
          <a:xfrm>
            <a:off x="9943602" y="3812909"/>
            <a:ext cx="220014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Everything in U that is not in B</a:t>
            </a:r>
          </a:p>
        </p:txBody>
      </p:sp>
    </p:spTree>
    <p:extLst>
      <p:ext uri="{BB962C8B-B14F-4D97-AF65-F5344CB8AC3E}">
        <p14:creationId xmlns:p14="http://schemas.microsoft.com/office/powerpoint/2010/main" val="260993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9DD255C2-7424-7E44-A962-8AF9D1792C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6179" y="818833"/>
            <a:ext cx="4861623" cy="415896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AF870-C293-284C-9918-D1BF39301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101" y="336459"/>
            <a:ext cx="5181600" cy="4351338"/>
          </a:xfrm>
        </p:spPr>
        <p:txBody>
          <a:bodyPr/>
          <a:lstStyle/>
          <a:p>
            <a:r>
              <a:rPr lang="en-US" dirty="0"/>
              <a:t>Power set notation</a:t>
            </a:r>
          </a:p>
          <a:p>
            <a:endParaRPr lang="en-US" dirty="0"/>
          </a:p>
          <a:p>
            <a:r>
              <a:rPr lang="en-US" dirty="0"/>
              <a:t>Set cardinality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4ED137-2AEF-3448-B9D6-8A4777A99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0" y="1849346"/>
            <a:ext cx="51562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46044-BB01-724C-8DCF-02348C1B9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00" y="818833"/>
            <a:ext cx="4711700" cy="36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FC54E0-450C-21B7-C532-B9C70AC375DD}"/>
              </a:ext>
            </a:extLst>
          </p:cNvPr>
          <p:cNvSpPr txBox="1"/>
          <p:nvPr/>
        </p:nvSpPr>
        <p:spPr>
          <a:xfrm>
            <a:off x="196059" y="192768"/>
            <a:ext cx="3400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Evaluate the following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4E08F-D01C-4D65-F539-92AB41BA136A}"/>
              </a:ext>
            </a:extLst>
          </p:cNvPr>
          <p:cNvSpPr txBox="1"/>
          <p:nvPr/>
        </p:nvSpPr>
        <p:spPr>
          <a:xfrm>
            <a:off x="6960839" y="2316185"/>
            <a:ext cx="4861621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How many elements 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  , which is the empty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    , which is a set containing the empty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What is the answer to part d 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What is the answer to part 3 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D44287-7F03-62E3-AC52-5447C00F2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212" y="2814975"/>
            <a:ext cx="152400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292267-9F72-D0CF-C82F-19A1EAC8F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962" y="3231014"/>
            <a:ext cx="4953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A15587-C8C3-D9CB-6454-4F2D747BC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2212" y="4977800"/>
            <a:ext cx="1282700" cy="368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56B67F-6082-C331-84E6-E105A8EFD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5953" y="6240336"/>
            <a:ext cx="15748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BCEC16C-83C3-0B4F-B238-4C1315EFAF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8572" y="1488667"/>
            <a:ext cx="4384534" cy="480404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040D7-CA54-9249-8F01-3978209BB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0697" y="1154357"/>
            <a:ext cx="5425633" cy="4351338"/>
          </a:xfrm>
        </p:spPr>
        <p:txBody>
          <a:bodyPr/>
          <a:lstStyle/>
          <a:p>
            <a:r>
              <a:rPr lang="en-US" i="1" dirty="0"/>
              <a:t>Universe</a:t>
            </a:r>
            <a:r>
              <a:rPr lang="en-US" dirty="0"/>
              <a:t> = set of all possible elements of any set</a:t>
            </a:r>
          </a:p>
          <a:p>
            <a:r>
              <a:rPr lang="en-US" i="1" dirty="0"/>
              <a:t>Bit string representation</a:t>
            </a:r>
            <a:r>
              <a:rPr lang="en-US" dirty="0"/>
              <a:t> of set</a:t>
            </a:r>
          </a:p>
          <a:p>
            <a:pPr lvl="1"/>
            <a:r>
              <a:rPr lang="en-US" dirty="0"/>
              <a:t>Order the elements of the universe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B61E6-1FDE-8149-97E1-A7F174A9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9330" y="2514067"/>
            <a:ext cx="254000" cy="266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2ACFDB-644C-7848-80AC-DF23E6909635}"/>
              </a:ext>
            </a:extLst>
          </p:cNvPr>
          <p:cNvSpPr txBox="1"/>
          <p:nvPr/>
        </p:nvSpPr>
        <p:spPr>
          <a:xfrm>
            <a:off x="4611188" y="4769235"/>
            <a:ext cx="743621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 =          ['q','w','e','r','t','u','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','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o','p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’]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bitString_A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[0,   0,  0,  1,  0,  0,  0,  0,  1]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82472C-B857-1F4D-9B67-799CA2EF2A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37" t="-365"/>
          <a:stretch/>
        </p:blipFill>
        <p:spPr>
          <a:xfrm>
            <a:off x="1358536" y="5840408"/>
            <a:ext cx="791235" cy="22943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AE66D9-9E6A-7F1B-8EFB-79697137043F}"/>
              </a:ext>
            </a:extLst>
          </p:cNvPr>
          <p:cNvSpPr txBox="1"/>
          <p:nvPr/>
        </p:nvSpPr>
        <p:spPr>
          <a:xfrm>
            <a:off x="5791199" y="3429000"/>
            <a:ext cx="6460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 = ['q','w','e','r','t','u','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','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o','p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= {'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r','p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'}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bitString_A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[1 if x in A else 0 for x in U]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41830-6A95-C553-3824-AF9862730177}"/>
              </a:ext>
            </a:extLst>
          </p:cNvPr>
          <p:cNvSpPr txBox="1"/>
          <p:nvPr/>
        </p:nvSpPr>
        <p:spPr>
          <a:xfrm>
            <a:off x="5146766" y="5784898"/>
            <a:ext cx="4019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ChatGPT</a:t>
            </a:r>
            <a:r>
              <a:rPr lang="en-US" u="sng" dirty="0"/>
              <a:t> prompt</a:t>
            </a:r>
            <a:r>
              <a:rPr lang="en-US" i="1" dirty="0"/>
              <a:t> </a:t>
            </a:r>
          </a:p>
          <a:p>
            <a:r>
              <a:rPr lang="en-US" b="0" i="1" dirty="0">
                <a:solidFill>
                  <a:srgbClr val="343541"/>
                </a:solidFill>
                <a:effectLst/>
                <a:latin typeface="Söhne"/>
              </a:rPr>
              <a:t>what does the following Python code do </a:t>
            </a:r>
          </a:p>
          <a:p>
            <a:r>
              <a:rPr lang="en-US" b="0" i="1" dirty="0" err="1">
                <a:solidFill>
                  <a:srgbClr val="343541"/>
                </a:solidFill>
                <a:effectLst/>
                <a:latin typeface="Söhne"/>
              </a:rPr>
              <a:t>bitString_A</a:t>
            </a:r>
            <a:r>
              <a:rPr lang="en-US" b="0" i="1" dirty="0">
                <a:solidFill>
                  <a:srgbClr val="343541"/>
                </a:solidFill>
                <a:effectLst/>
                <a:latin typeface="Söhne"/>
              </a:rPr>
              <a:t> = [1 if x in A else 0 for x in U]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874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A81000-1AC4-D9B8-B0E4-F92DD4BB7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1077686"/>
            <a:ext cx="10515600" cy="4351338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DCC78-09BF-D317-9A72-009AD9E9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37" y="1077686"/>
            <a:ext cx="6896100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31853E-D995-1577-0091-B0EF9DEA3395}"/>
              </a:ext>
            </a:extLst>
          </p:cNvPr>
          <p:cNvSpPr txBox="1"/>
          <p:nvPr/>
        </p:nvSpPr>
        <p:spPr>
          <a:xfrm>
            <a:off x="2220686" y="431074"/>
            <a:ext cx="2209516" cy="4001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The set of all things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7FE19E-B7A5-C096-B998-278C4588118F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2318657" y="831184"/>
            <a:ext cx="1006787" cy="2465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BD2A1FC-FDB1-FD08-9658-8CBDD2C8977D}"/>
              </a:ext>
            </a:extLst>
          </p:cNvPr>
          <p:cNvSpPr/>
          <p:nvPr/>
        </p:nvSpPr>
        <p:spPr>
          <a:xfrm>
            <a:off x="2103120" y="1077686"/>
            <a:ext cx="431073" cy="4191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AC1E6F-AC44-0B09-7CD1-1B7848C3A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37" y="2587753"/>
            <a:ext cx="6896100" cy="419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2C9427-4FD7-4391-C971-8A9632C12C49}"/>
              </a:ext>
            </a:extLst>
          </p:cNvPr>
          <p:cNvSpPr txBox="1"/>
          <p:nvPr/>
        </p:nvSpPr>
        <p:spPr>
          <a:xfrm>
            <a:off x="2436223" y="1915862"/>
            <a:ext cx="1404257" cy="40011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“such that”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BF373E-DFC9-35CE-DF49-054456C951DF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2465615" y="2315972"/>
            <a:ext cx="672737" cy="25956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DF6ADD4-15B0-13FE-B116-9AB2B9772F12}"/>
              </a:ext>
            </a:extLst>
          </p:cNvPr>
          <p:cNvSpPr/>
          <p:nvPr/>
        </p:nvSpPr>
        <p:spPr>
          <a:xfrm>
            <a:off x="2357847" y="2575537"/>
            <a:ext cx="215536" cy="4191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A35F8D-7860-219A-E1E9-61F88F47D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37" y="4097820"/>
            <a:ext cx="6896100" cy="419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9EFB86C-249E-516F-7478-AD826BF14DC5}"/>
              </a:ext>
            </a:extLst>
          </p:cNvPr>
          <p:cNvSpPr txBox="1"/>
          <p:nvPr/>
        </p:nvSpPr>
        <p:spPr>
          <a:xfrm>
            <a:off x="2573383" y="3491547"/>
            <a:ext cx="5074920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“things” satisfy this property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59EC88-8984-18EF-3742-524F38EDFCC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5110843" y="3891657"/>
            <a:ext cx="171450" cy="193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94ECA51-75B5-F9EB-9E7E-CEB5CE787A7D}"/>
              </a:ext>
            </a:extLst>
          </p:cNvPr>
          <p:cNvSpPr/>
          <p:nvPr/>
        </p:nvSpPr>
        <p:spPr>
          <a:xfrm>
            <a:off x="2465615" y="4085604"/>
            <a:ext cx="5633356" cy="4875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4924CB-E78D-23A8-EAA9-ACDC7C83E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379" y="1064079"/>
            <a:ext cx="3200400" cy="266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7F4A0-48A9-AD03-7865-DA988040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225B9-1EA9-DF94-87A8-E18D58A84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017" y="1565366"/>
            <a:ext cx="30988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9A35A1-C440-BDA4-D07F-5E48213BE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17" y="3547535"/>
            <a:ext cx="2489200" cy="266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F016C7-D3C5-D992-2CCA-377B863F8D6C}"/>
              </a:ext>
            </a:extLst>
          </p:cNvPr>
          <p:cNvSpPr txBox="1"/>
          <p:nvPr/>
        </p:nvSpPr>
        <p:spPr>
          <a:xfrm>
            <a:off x="271417" y="4048822"/>
            <a:ext cx="4404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set of all ordered pairs whose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element is from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second element is from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673D2-D79C-2564-9B3B-91388EF6BF3B}"/>
              </a:ext>
            </a:extLst>
          </p:cNvPr>
          <p:cNvSpPr txBox="1"/>
          <p:nvPr/>
        </p:nvSpPr>
        <p:spPr>
          <a:xfrm>
            <a:off x="156589" y="5288340"/>
            <a:ext cx="70519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 a in A: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 b in B: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A_cross_B.add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(tuple([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a,b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B4506-134B-4080-467B-30019F5C94C6}"/>
              </a:ext>
            </a:extLst>
          </p:cNvPr>
          <p:cNvSpPr txBox="1"/>
          <p:nvPr/>
        </p:nvSpPr>
        <p:spPr>
          <a:xfrm>
            <a:off x="6271379" y="1565366"/>
            <a:ext cx="45893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set of all ordered triples whose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element is from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second element is from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third element is from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6764A-9AA2-D520-166A-D22D46908D88}"/>
              </a:ext>
            </a:extLst>
          </p:cNvPr>
          <p:cNvSpPr txBox="1"/>
          <p:nvPr/>
        </p:nvSpPr>
        <p:spPr>
          <a:xfrm>
            <a:off x="6093822" y="3484093"/>
            <a:ext cx="62680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 a in A: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 b in B:</a:t>
            </a:r>
          </a:p>
          <a:p>
            <a:r>
              <a:rPr lang="en-US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 in C: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A_cross_B_cross_C.add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(tuple([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a,b,c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0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416</Words>
  <Application>Microsoft Macintosh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Söhne</vt:lpstr>
      <vt:lpstr>Office Theme</vt:lpstr>
      <vt:lpstr>Sets</vt:lpstr>
      <vt:lpstr>Overview and Due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Cartesian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</dc:title>
  <dc:creator>Michael Goodrich</dc:creator>
  <cp:lastModifiedBy>Michael Goodrich</cp:lastModifiedBy>
  <cp:revision>29</cp:revision>
  <dcterms:created xsi:type="dcterms:W3CDTF">2022-08-31T14:12:56Z</dcterms:created>
  <dcterms:modified xsi:type="dcterms:W3CDTF">2023-09-06T18:17:31Z</dcterms:modified>
</cp:coreProperties>
</file>