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418" r:id="rId3"/>
    <p:sldId id="424" r:id="rId4"/>
    <p:sldId id="425" r:id="rId5"/>
    <p:sldId id="257" r:id="rId6"/>
    <p:sldId id="421" r:id="rId7"/>
    <p:sldId id="426" r:id="rId8"/>
    <p:sldId id="420" r:id="rId9"/>
    <p:sldId id="714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5" r:id="rId20"/>
    <p:sldId id="726" r:id="rId21"/>
    <p:sldId id="727" r:id="rId22"/>
    <p:sldId id="728" r:id="rId23"/>
    <p:sldId id="729" r:id="rId24"/>
    <p:sldId id="730" r:id="rId25"/>
    <p:sldId id="419" r:id="rId26"/>
    <p:sldId id="422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00"/>
    <p:restoredTop sz="94626"/>
  </p:normalViewPr>
  <p:slideViewPr>
    <p:cSldViewPr snapToGrid="0" snapToObjects="1" showGuides="1">
      <p:cViewPr varScale="1">
        <p:scale>
          <a:sx n="105" d="100"/>
          <a:sy n="105" d="100"/>
        </p:scale>
        <p:origin x="20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1B5FE-7AD4-4245-8546-2D24FDB9C1F9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26C1-B74D-6F48-AE72-25788C87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{P}(A) = \{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\{\ \ \ \ \}, \{\ \ \ \ \},\\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*{1.5in} \{\ \ \ \ \},\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{P}(A) = \{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\{\ \ \ \ \}, \{\ \ \ \ \},\\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*{1.5in} \{\ \ \ \ \},\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{P}(A) = \{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\{\ \ \ \ \}, \{\ \ \ \ \},\\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*{1.5in} \{\ \ \ \ \},\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{P}(A) = \{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\{\ \ \ \ \}, \{\ \ \ \ \},\\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*{1.5in} \{\ \ \ \ \},\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{P}(A) = \{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\{\ \ \ \ \}, \{\ \ \ \ \},\\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*{1.5in} \{\ \ \ \ \},\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{P}(A) = \{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\{\ \ \ \ \}, \{\ \ \ \ \},\\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*{1.5in} \{\ \ \ \ \},\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{P}(A) = \{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\{\ \ \ \ \}, \{\ \ \ \ \},\\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*{1.5in} \{\ \ \ \ \},\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22DF1-BBCE-3141-BDC0-EB7FEACDD0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0095-223C-4C49-8931-2C07E236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ADEE5-FD39-3E4A-A388-7EE4AB3DC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3A30-3629-4A4B-87DA-A095FE48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C913-6F07-3F49-A51E-C6DED0C5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8160-92CE-9240-A229-783D1500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1A92-C899-4A4D-B837-00FAC064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3FA27-BAEF-FE4A-8350-12A3A563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BCFF-7070-364B-A965-33D757D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AB92-E6B0-C840-8D79-D50040EE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1EDE-C717-5946-9C23-51FBF43B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96A30-B44D-6546-9C82-6F3062FE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E677-42D9-664C-8B41-36F89CA0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6BA8-F475-0E47-8D94-F72723E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69FB-1188-074F-9CB8-14E8E383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8541-F8FB-A545-BF04-47448AD8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AC78-F8DB-C24D-BF7C-BFF7784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E47C-B8D5-2644-9450-7A657BCF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6E1F-FDC1-2141-ACE8-5D5C56A9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20E-F40A-D244-A7A1-B5284381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5661-5BEA-5B4F-90C0-DE1F32CA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7124-DBF2-7A4B-9162-2B6B4819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59F2-7B06-5F4C-96F4-BD72F281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84E1-9836-D949-9D66-258F3E23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AA31-9477-3346-B94C-7B202FC8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7FB0-EBC3-7244-A788-332A1BA2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5058-6948-534C-90D8-2463143B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F7C5-692A-E543-91D2-91BA566B7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2D405-1C60-8B4C-8935-341D1A141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56CE6-9D61-AD48-B900-1142A19B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14878-F48A-1848-96B8-FC3ADA52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A607-D313-F845-902D-EAEF41A8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A1F1-99B9-CF46-A70B-FD2AFA01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405F-C3E9-A04F-A601-C5DE0371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43EDB-02CD-8446-AE94-65A4CB8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143E-53DF-B24F-9FF1-09ACA9B6F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99AFF-46E2-AD4F-96AC-D9225785D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EE871-3880-1244-ADA9-092C68BE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205AF-83EE-0B47-8496-7097FB70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02D64-77B6-EE4F-B84D-98BAF1FB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488A-8382-8144-A00C-C6C2E340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13BDC-409D-C441-87F4-AC175AF9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2099-5081-B44C-A6A3-C3543E35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C1D63-3018-4243-825C-980BEE00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E1C2-C6DF-3448-ACB4-CB9DEEF2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477C1-AB63-474F-A3F0-8761F023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FED0E-16CD-E640-87F7-072C39B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E50F-EA2B-DC4D-926E-2A40204F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E29E-F743-C14F-812B-4FD8D561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14FB3-B6D8-7748-A110-085305C9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F1DF7-A37D-E344-AB8E-4ED2FB2B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1265-59A7-D44C-A9AD-C78E0EE9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8D75-DA04-454B-A397-4103D09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7247-66D4-CA41-9396-9C71041F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F7260-8270-AD47-A9F8-B5BDC288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E918-5047-6C4B-BB05-6B0CAC98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DC56-3F73-F14F-9959-BEC0EF3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EA0B3-9345-D64E-A536-0F9AA19B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C086D-F3AF-8D4D-A164-E680107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FEC95-04D8-D648-8FCC-41B1EDBB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0215-768F-B545-BC2E-F000DD0A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D740-0FF8-7249-BDB7-5F462D886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F942-4532-C747-9BD0-1AC99425C389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EE64D-567D-F644-845C-55CB9EA2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4238-0C28-4249-8373-1184961FC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A0A1-894B-F143-83C0-CA0B2205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04D9-961A-DD4F-8D35-113F3DD8E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031FF-6B02-E645-8E3E-8CC638FBA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294130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Element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Subset of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15A8A-E74B-F140-A5E0-4AC0CCA4F1E4}"/>
              </a:ext>
            </a:extLst>
          </p:cNvPr>
          <p:cNvSpPr txBox="1"/>
          <p:nvPr/>
        </p:nvSpPr>
        <p:spPr>
          <a:xfrm>
            <a:off x="7293109" y="3037472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∈ 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3D036-FAEB-0146-8EED-CE3848D73A51}"/>
              </a:ext>
            </a:extLst>
          </p:cNvPr>
          <p:cNvSpPr txBox="1"/>
          <p:nvPr/>
        </p:nvSpPr>
        <p:spPr>
          <a:xfrm>
            <a:off x="6679491" y="4401485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{.     }⊆ A</a:t>
            </a:r>
          </a:p>
        </p:txBody>
      </p:sp>
      <p:pic>
        <p:nvPicPr>
          <p:cNvPr id="22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BFEAEFDE-2219-4649-85B2-A5503C0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58" y="3088226"/>
            <a:ext cx="570171" cy="4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028678C9-1790-F146-93A3-ABA6CA37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628" y="4511190"/>
            <a:ext cx="570171" cy="4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02C9B-668E-1D40-A8C5-3F63C5F68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3050411"/>
            <a:ext cx="5372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empty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CE340-3F23-1644-93E5-98A701255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3056205"/>
            <a:ext cx="3048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individual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307E-7193-0D48-8393-016A49015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8" y="3123317"/>
            <a:ext cx="4737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individual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307E-7193-0D48-8393-016A49015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8" y="3123317"/>
            <a:ext cx="4737100" cy="1168400"/>
          </a:xfrm>
          <a:prstGeom prst="rect">
            <a:avLst/>
          </a:prstGeom>
        </p:spPr>
      </p:pic>
      <p:pic>
        <p:nvPicPr>
          <p:cNvPr id="17" name="Picture 8" descr="Free Barn Clipart Pictures - Clipartix">
            <a:extLst>
              <a:ext uri="{FF2B5EF4-FFF2-40B4-BE49-F238E27FC236}">
                <a16:creationId xmlns:a16="http://schemas.microsoft.com/office/drawing/2014/main" id="{90EFAD3B-6D8A-D34D-B5F9-607ED6B5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979" y="3111719"/>
            <a:ext cx="573273" cy="4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9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individual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307E-7193-0D48-8393-016A49015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8" y="3123317"/>
            <a:ext cx="4737100" cy="1168400"/>
          </a:xfrm>
          <a:prstGeom prst="rect">
            <a:avLst/>
          </a:prstGeom>
        </p:spPr>
      </p:pic>
      <p:pic>
        <p:nvPicPr>
          <p:cNvPr id="17" name="Picture 8" descr="Free Barn Clipart Pictures - Clipartix">
            <a:extLst>
              <a:ext uri="{FF2B5EF4-FFF2-40B4-BE49-F238E27FC236}">
                <a16:creationId xmlns:a16="http://schemas.microsoft.com/office/drawing/2014/main" id="{90EFAD3B-6D8A-D34D-B5F9-607ED6B5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979" y="3111719"/>
            <a:ext cx="573273" cy="4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CC458231-264A-5342-AD8F-9CF0C270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991" y="3111719"/>
            <a:ext cx="570171" cy="4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4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individual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307E-7193-0D48-8393-016A49015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8" y="3123317"/>
            <a:ext cx="4737100" cy="1168400"/>
          </a:xfrm>
          <a:prstGeom prst="rect">
            <a:avLst/>
          </a:prstGeom>
        </p:spPr>
      </p:pic>
      <p:pic>
        <p:nvPicPr>
          <p:cNvPr id="17" name="Picture 8" descr="Free Barn Clipart Pictures - Clipartix">
            <a:extLst>
              <a:ext uri="{FF2B5EF4-FFF2-40B4-BE49-F238E27FC236}">
                <a16:creationId xmlns:a16="http://schemas.microsoft.com/office/drawing/2014/main" id="{90EFAD3B-6D8A-D34D-B5F9-607ED6B5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979" y="3111719"/>
            <a:ext cx="573273" cy="4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CC458231-264A-5342-AD8F-9CF0C270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991" y="3111719"/>
            <a:ext cx="570171" cy="4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84665B0D-5C7E-C943-8A24-C6B1A69C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15" y="3748631"/>
            <a:ext cx="287229" cy="55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0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16142074-4485-CF4A-B2DE-64D51206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25" y="3037472"/>
            <a:ext cx="977845" cy="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Barn Clipart Pictures - Clipartix">
            <a:extLst>
              <a:ext uri="{FF2B5EF4-FFF2-40B4-BE49-F238E27FC236}">
                <a16:creationId xmlns:a16="http://schemas.microsoft.com/office/drawing/2014/main" id="{1BCA6FFC-2653-7240-B69B-ED75D398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74" y="4110951"/>
            <a:ext cx="1081173" cy="9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4314A6B0-9A18-4945-8294-6FAD7A20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94" y="4110951"/>
            <a:ext cx="573273" cy="11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8761332-A8AF-1943-AA5C-B25C2ED895C8}"/>
              </a:ext>
            </a:extLst>
          </p:cNvPr>
          <p:cNvGrpSpPr/>
          <p:nvPr/>
        </p:nvGrpSpPr>
        <p:grpSpPr>
          <a:xfrm>
            <a:off x="1458303" y="6030253"/>
            <a:ext cx="3944734" cy="615752"/>
            <a:chOff x="2803357" y="6003574"/>
            <a:chExt cx="3944734" cy="6157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E7D83E-0BF4-5F4B-811C-F035FB1F23C9}"/>
                </a:ext>
              </a:extLst>
            </p:cNvPr>
            <p:cNvSpPr txBox="1"/>
            <p:nvPr/>
          </p:nvSpPr>
          <p:spPr>
            <a:xfrm>
              <a:off x="2803357" y="6034551"/>
              <a:ext cx="394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Set A = {        ,       ,     }  </a:t>
              </a:r>
            </a:p>
          </p:txBody>
        </p:sp>
        <p:pic>
          <p:nvPicPr>
            <p:cNvPr id="14" name="Picture 6" descr="Free Cow Images Free, Download Free Cow Images Free png images, Free  ClipArts on Clipart Library">
              <a:extLst>
                <a:ext uri="{FF2B5EF4-FFF2-40B4-BE49-F238E27FC236}">
                  <a16:creationId xmlns:a16="http://schemas.microsoft.com/office/drawing/2014/main" id="{06F66475-C4BB-0841-A20B-BBD8AB117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304" y="6075738"/>
              <a:ext cx="570171" cy="456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Free Barn Clipart Pictures - Clipartix">
              <a:extLst>
                <a:ext uri="{FF2B5EF4-FFF2-40B4-BE49-F238E27FC236}">
                  <a16:creationId xmlns:a16="http://schemas.microsoft.com/office/drawing/2014/main" id="{6448C262-0154-984E-B67F-399A34D89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631" y="6034551"/>
              <a:ext cx="573273" cy="49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Telephone pink phone clip art vector clip art free 2 - Clipartix">
              <a:extLst>
                <a:ext uri="{FF2B5EF4-FFF2-40B4-BE49-F238E27FC236}">
                  <a16:creationId xmlns:a16="http://schemas.microsoft.com/office/drawing/2014/main" id="{DD916858-AFFF-8544-983A-FF064686A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4" y="6003574"/>
              <a:ext cx="287229" cy="55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DA7F64B-8B9A-C34A-AD1E-896C6A504146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pairs of elements</a:t>
            </a:r>
          </a:p>
          <a:p>
            <a:r>
              <a:rPr lang="en-US" dirty="0"/>
              <a:t>and so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307E-7193-0D48-8393-016A49015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8" y="3123317"/>
            <a:ext cx="4737100" cy="1168400"/>
          </a:xfrm>
          <a:prstGeom prst="rect">
            <a:avLst/>
          </a:prstGeom>
        </p:spPr>
      </p:pic>
      <p:pic>
        <p:nvPicPr>
          <p:cNvPr id="17" name="Picture 8" descr="Free Barn Clipart Pictures - Clipartix">
            <a:extLst>
              <a:ext uri="{FF2B5EF4-FFF2-40B4-BE49-F238E27FC236}">
                <a16:creationId xmlns:a16="http://schemas.microsoft.com/office/drawing/2014/main" id="{90EFAD3B-6D8A-D34D-B5F9-607ED6B5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979" y="3111719"/>
            <a:ext cx="573273" cy="4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ree Cow Images Free, Download Free Cow Images Free png images, Free  ClipArts on Clipart Library">
            <a:extLst>
              <a:ext uri="{FF2B5EF4-FFF2-40B4-BE49-F238E27FC236}">
                <a16:creationId xmlns:a16="http://schemas.microsoft.com/office/drawing/2014/main" id="{CC458231-264A-5342-AD8F-9CF0C270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991" y="3111719"/>
            <a:ext cx="570171" cy="4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Telephone pink phone clip art vector clip art free 2 - Clipartix">
            <a:extLst>
              <a:ext uri="{FF2B5EF4-FFF2-40B4-BE49-F238E27FC236}">
                <a16:creationId xmlns:a16="http://schemas.microsoft.com/office/drawing/2014/main" id="{84665B0D-5C7E-C943-8A24-C6B1A69C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15" y="3748631"/>
            <a:ext cx="287229" cy="55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4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7D269-FF78-D940-A804-85D2FDB8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86" y="6157383"/>
            <a:ext cx="32639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7D269-FF78-D940-A804-85D2FDB8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86" y="6157383"/>
            <a:ext cx="32639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D16B-6B8F-FA4D-BCF5-49EC097E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32" y="3459192"/>
            <a:ext cx="1905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6F53C-32F4-6B43-B118-82160140F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224" y="4321909"/>
            <a:ext cx="62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definitions</a:t>
            </a:r>
          </a:p>
          <a:p>
            <a:r>
              <a:rPr lang="en-US" dirty="0"/>
              <a:t>Monday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/>
              <a:t>flipped class. Wednesday is the next </a:t>
            </a:r>
            <a:r>
              <a:rPr lang="en-US"/>
              <a:t>flipped class</a:t>
            </a:r>
            <a:endParaRPr lang="en-US" dirty="0"/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0 due today</a:t>
            </a:r>
          </a:p>
          <a:p>
            <a:pPr lvl="1"/>
            <a:r>
              <a:rPr lang="en-US" dirty="0"/>
              <a:t>HW 1 due Monday</a:t>
            </a:r>
          </a:p>
          <a:p>
            <a:pPr lvl="1"/>
            <a:r>
              <a:rPr lang="en-US" dirty="0"/>
              <a:t>Project 0 due Wednesday</a:t>
            </a:r>
          </a:p>
          <a:p>
            <a:pPr lvl="1"/>
            <a:r>
              <a:rPr lang="en-US" dirty="0"/>
              <a:t>Project 1 due Thursday, Sept 28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We’ll have discussed all required material by Monday, Sept 18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Please start early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7D269-FF78-D940-A804-85D2FDB8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86" y="6157383"/>
            <a:ext cx="32639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D16B-6B8F-FA4D-BCF5-49EC097E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32" y="3459192"/>
            <a:ext cx="1905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6F53C-32F4-6B43-B118-82160140F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224" y="4321909"/>
            <a:ext cx="622300" cy="482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A3C5DC-5B20-FC46-A595-1C268E577113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394419-1D26-224B-ABD2-652F027F1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3050411"/>
            <a:ext cx="5372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8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7D269-FF78-D940-A804-85D2FDB8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86" y="6157383"/>
            <a:ext cx="32639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D16B-6B8F-FA4D-BCF5-49EC097E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32" y="3459192"/>
            <a:ext cx="1905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6F53C-32F4-6B43-B118-82160140F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224" y="4321909"/>
            <a:ext cx="622300" cy="482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97FE50-3239-ED48-9E07-BDE924679BA9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empty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D94420-18A5-F64C-BE6F-90B9F4D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3056205"/>
            <a:ext cx="3048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7D269-FF78-D940-A804-85D2FDB8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86" y="6157383"/>
            <a:ext cx="32639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D16B-6B8F-FA4D-BCF5-49EC097E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32" y="3459192"/>
            <a:ext cx="1905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6F53C-32F4-6B43-B118-82160140F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224" y="4321909"/>
            <a:ext cx="622300" cy="4826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54B128-CDE3-5447-9709-9FF0187B2ADA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individual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12740-F2E2-2147-A1F4-F74BDB40A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00" y="3518694"/>
            <a:ext cx="5575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1782 L 0.13334 -0.04468 C 0.16107 -0.0588 0.20287 -0.06621 0.24662 -0.06621 C 0.29636 -0.06621 0.33633 -0.0588 0.36407 -0.04468 L 0.49766 0.0178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83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11667 L 0.13581 -0.01597 C 0.16406 0.00648 0.20638 0.01898 0.25091 0.01898 C 0.30156 0.01898 0.34206 0.00671 0.37044 -0.01597 L 0.50612 -0.1169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77D269-FF78-D940-A804-85D2FDB8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86" y="6157383"/>
            <a:ext cx="32639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D16B-6B8F-FA4D-BCF5-49EC097E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32" y="3459192"/>
            <a:ext cx="1905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6F53C-32F4-6B43-B118-82160140F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224" y="4321909"/>
            <a:ext cx="622300" cy="4826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54B128-CDE3-5447-9709-9FF0187B2ADA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pairs of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32214-4402-9147-B8CF-031E263E9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313" y="3518694"/>
            <a:ext cx="47371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93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A353C9-1195-CF49-A2CE-EC8D1D64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13" y="3518694"/>
            <a:ext cx="4749800" cy="116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77D269-FF78-D940-A804-85D2FDB8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86" y="6157383"/>
            <a:ext cx="3263900" cy="48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9D16B-6B8F-FA4D-BCF5-49EC097E3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932" y="3459192"/>
            <a:ext cx="1905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6F53C-32F4-6B43-B118-82160140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224" y="4321909"/>
            <a:ext cx="622300" cy="4826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054B128-CDE3-5447-9709-9FF0187B2ADA}"/>
              </a:ext>
            </a:extLst>
          </p:cNvPr>
          <p:cNvSpPr txBox="1">
            <a:spLocks/>
          </p:cNvSpPr>
          <p:nvPr/>
        </p:nvSpPr>
        <p:spPr>
          <a:xfrm>
            <a:off x="6024288" y="2488822"/>
            <a:ext cx="5395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 set is a set of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contains the sets containing pairs of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3588 L 0.54428 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5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0.01366 C 0.0957 0.12453 0.1806 0.23541 0.26263 0.23009 C 0.34466 0.22453 0.50325 -0.01898 0.50325 -0.0187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2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BCEC16C-83C3-0B4F-B238-4C1315EFAF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572" y="1488667"/>
            <a:ext cx="4384534" cy="48040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040D7-CA54-9249-8F01-3978209B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697" y="1154357"/>
            <a:ext cx="5425633" cy="4351338"/>
          </a:xfrm>
        </p:spPr>
        <p:txBody>
          <a:bodyPr/>
          <a:lstStyle/>
          <a:p>
            <a:r>
              <a:rPr lang="en-US" i="1" dirty="0"/>
              <a:t>Universe</a:t>
            </a:r>
            <a:r>
              <a:rPr lang="en-US" dirty="0"/>
              <a:t> = set of all possible elements of any set</a:t>
            </a:r>
          </a:p>
          <a:p>
            <a:r>
              <a:rPr lang="en-US" i="1" dirty="0"/>
              <a:t>Bit string representation</a:t>
            </a:r>
            <a:r>
              <a:rPr lang="en-US" dirty="0"/>
              <a:t> of set</a:t>
            </a:r>
          </a:p>
          <a:p>
            <a:pPr lvl="1"/>
            <a:r>
              <a:rPr lang="en-US" dirty="0"/>
              <a:t>Order the elements of the universe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B61E6-1FDE-8149-97E1-A7F174A9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330" y="2514067"/>
            <a:ext cx="254000" cy="26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2ACFDB-644C-7848-80AC-DF23E6909635}"/>
              </a:ext>
            </a:extLst>
          </p:cNvPr>
          <p:cNvSpPr txBox="1"/>
          <p:nvPr/>
        </p:nvSpPr>
        <p:spPr>
          <a:xfrm>
            <a:off x="4315968" y="4769235"/>
            <a:ext cx="773143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 =          ['q','w','e','r','t’,’y’,'u','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o','p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’]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bitString_A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[ 0,  0,  0,  1,  0,  0,  0,  0,  0,  1]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82472C-B857-1F4D-9B67-799CA2EF2A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37" t="-365"/>
          <a:stretch/>
        </p:blipFill>
        <p:spPr>
          <a:xfrm>
            <a:off x="1358536" y="5840408"/>
            <a:ext cx="791235" cy="2294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E66D9-9E6A-7F1B-8EFB-79697137043F}"/>
              </a:ext>
            </a:extLst>
          </p:cNvPr>
          <p:cNvSpPr txBox="1"/>
          <p:nvPr/>
        </p:nvSpPr>
        <p:spPr>
          <a:xfrm>
            <a:off x="5791199" y="3429000"/>
            <a:ext cx="6599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 = ['q','w','e','r','t’,’y’,'u','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','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o','p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 = {'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r','p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'}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bitString_A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[1 if x in A else 0 for x in U]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41830-6A95-C553-3824-AF9862730177}"/>
              </a:ext>
            </a:extLst>
          </p:cNvPr>
          <p:cNvSpPr txBox="1"/>
          <p:nvPr/>
        </p:nvSpPr>
        <p:spPr>
          <a:xfrm>
            <a:off x="5146766" y="5784898"/>
            <a:ext cx="401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ChatGPT</a:t>
            </a:r>
            <a:r>
              <a:rPr lang="en-US" u="sng" dirty="0"/>
              <a:t> prompt</a:t>
            </a:r>
            <a:r>
              <a:rPr lang="en-US" i="1" dirty="0"/>
              <a:t> </a:t>
            </a:r>
          </a:p>
          <a:p>
            <a:r>
              <a:rPr lang="en-US" b="0" i="1" dirty="0">
                <a:solidFill>
                  <a:srgbClr val="343541"/>
                </a:solidFill>
                <a:effectLst/>
                <a:latin typeface="Söhne"/>
              </a:rPr>
              <a:t>what does the following Python code do </a:t>
            </a:r>
          </a:p>
          <a:p>
            <a:r>
              <a:rPr lang="en-US" b="0" i="1" dirty="0" err="1">
                <a:solidFill>
                  <a:srgbClr val="343541"/>
                </a:solidFill>
                <a:effectLst/>
                <a:latin typeface="Söhne"/>
              </a:rPr>
              <a:t>bitString_A</a:t>
            </a:r>
            <a:r>
              <a:rPr lang="en-US" b="0" i="1" dirty="0">
                <a:solidFill>
                  <a:srgbClr val="343541"/>
                </a:solidFill>
                <a:effectLst/>
                <a:latin typeface="Söhne"/>
              </a:rPr>
              <a:t> = [1 if x in A else 0 for x in U]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74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A81000-1AC4-D9B8-B0E4-F92DD4BB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077686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DCC78-09BF-D317-9A72-009AD9E9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37" y="1077686"/>
            <a:ext cx="68961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1853E-D995-1577-0091-B0EF9DEA3395}"/>
              </a:ext>
            </a:extLst>
          </p:cNvPr>
          <p:cNvSpPr txBox="1"/>
          <p:nvPr/>
        </p:nvSpPr>
        <p:spPr>
          <a:xfrm>
            <a:off x="2220686" y="431074"/>
            <a:ext cx="2209516" cy="400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set of all things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7FE19E-B7A5-C096-B998-278C4588118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318657" y="831184"/>
            <a:ext cx="1006787" cy="2465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2A1FC-FDB1-FD08-9658-8CBDD2C8977D}"/>
              </a:ext>
            </a:extLst>
          </p:cNvPr>
          <p:cNvSpPr/>
          <p:nvPr/>
        </p:nvSpPr>
        <p:spPr>
          <a:xfrm>
            <a:off x="2103120" y="1077686"/>
            <a:ext cx="431073" cy="419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AC1E6F-AC44-0B09-7CD1-1B7848C3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37" y="2587753"/>
            <a:ext cx="6896100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2C9427-4FD7-4391-C971-8A9632C12C49}"/>
              </a:ext>
            </a:extLst>
          </p:cNvPr>
          <p:cNvSpPr txBox="1"/>
          <p:nvPr/>
        </p:nvSpPr>
        <p:spPr>
          <a:xfrm>
            <a:off x="2436223" y="1915862"/>
            <a:ext cx="1404257" cy="40011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“such that”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BF373E-DFC9-35CE-DF49-054456C951D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465615" y="2315972"/>
            <a:ext cx="672737" cy="25956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6ADD4-15B0-13FE-B116-9AB2B9772F12}"/>
              </a:ext>
            </a:extLst>
          </p:cNvPr>
          <p:cNvSpPr/>
          <p:nvPr/>
        </p:nvSpPr>
        <p:spPr>
          <a:xfrm>
            <a:off x="2357847" y="2575537"/>
            <a:ext cx="215536" cy="4191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35F8D-7860-219A-E1E9-61F88F47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37" y="4097820"/>
            <a:ext cx="6896100" cy="419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EFB86C-249E-516F-7478-AD826BF14DC5}"/>
              </a:ext>
            </a:extLst>
          </p:cNvPr>
          <p:cNvSpPr txBox="1"/>
          <p:nvPr/>
        </p:nvSpPr>
        <p:spPr>
          <a:xfrm>
            <a:off x="2573383" y="3491547"/>
            <a:ext cx="507492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“things” satisfy this property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59EC88-8984-18EF-3742-524F38EDFCC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110843" y="3891657"/>
            <a:ext cx="171450" cy="193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94ECA51-75B5-F9EB-9E7E-CEB5CE787A7D}"/>
              </a:ext>
            </a:extLst>
          </p:cNvPr>
          <p:cNvSpPr/>
          <p:nvPr/>
        </p:nvSpPr>
        <p:spPr>
          <a:xfrm>
            <a:off x="2465615" y="4085604"/>
            <a:ext cx="5633356" cy="4875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4924CB-E78D-23A8-EAA9-ACDC7C83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79" y="1064079"/>
            <a:ext cx="3200400" cy="26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7F4A0-48A9-AD03-7865-DA98804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225B9-1EA9-DF94-87A8-E18D58A84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17" y="1565366"/>
            <a:ext cx="3098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A35A1-C440-BDA4-D07F-5E48213B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17" y="3547535"/>
            <a:ext cx="2489200" cy="26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016C7-D3C5-D992-2CCA-377B863F8D6C}"/>
              </a:ext>
            </a:extLst>
          </p:cNvPr>
          <p:cNvSpPr txBox="1"/>
          <p:nvPr/>
        </p:nvSpPr>
        <p:spPr>
          <a:xfrm>
            <a:off x="271417" y="4048822"/>
            <a:ext cx="4404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set of all ordered pairs whose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element is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second element is from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673D2-D79C-2564-9B3B-91388EF6BF3B}"/>
              </a:ext>
            </a:extLst>
          </p:cNvPr>
          <p:cNvSpPr txBox="1"/>
          <p:nvPr/>
        </p:nvSpPr>
        <p:spPr>
          <a:xfrm>
            <a:off x="156589" y="5288340"/>
            <a:ext cx="7051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a in A: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b in B: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A_cross_B.add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(tuple([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a,b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B4506-134B-4080-467B-30019F5C94C6}"/>
              </a:ext>
            </a:extLst>
          </p:cNvPr>
          <p:cNvSpPr txBox="1"/>
          <p:nvPr/>
        </p:nvSpPr>
        <p:spPr>
          <a:xfrm>
            <a:off x="6271379" y="1565366"/>
            <a:ext cx="4589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set of all ordered triples whose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element is from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second element is from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third element is from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764A-9AA2-D520-166A-D22D46908D88}"/>
              </a:ext>
            </a:extLst>
          </p:cNvPr>
          <p:cNvSpPr txBox="1"/>
          <p:nvPr/>
        </p:nvSpPr>
        <p:spPr>
          <a:xfrm>
            <a:off x="6093822" y="3484093"/>
            <a:ext cx="6268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a in A: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b in B:</a:t>
            </a:r>
          </a:p>
          <a:p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 in C: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A_cross_B_cross_C.add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(tuple([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0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822C7293-6043-1470-7FA9-41309D99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8" r="22380" b="23495"/>
          <a:stretch/>
        </p:blipFill>
        <p:spPr>
          <a:xfrm>
            <a:off x="0" y="0"/>
            <a:ext cx="7046187" cy="3688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2A0776-3736-DBB3-606A-130F374935B7}"/>
              </a:ext>
            </a:extLst>
          </p:cNvPr>
          <p:cNvSpPr txBox="1"/>
          <p:nvPr/>
        </p:nvSpPr>
        <p:spPr>
          <a:xfrm>
            <a:off x="7375358" y="4500161"/>
            <a:ext cx="342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Everything in either A or 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CF347-3721-7C4E-19E4-1861A1B4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56" y="3688373"/>
            <a:ext cx="5667375" cy="5238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2D68FE-095A-48FD-AAE8-4CFB83FD68D8}"/>
              </a:ext>
            </a:extLst>
          </p:cNvPr>
          <p:cNvCxnSpPr>
            <a:cxnSpLocks/>
          </p:cNvCxnSpPr>
          <p:nvPr/>
        </p:nvCxnSpPr>
        <p:spPr>
          <a:xfrm flipH="1">
            <a:off x="7375358" y="3169627"/>
            <a:ext cx="1601573" cy="518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2EFF61-B34F-441A-9BC8-96F0B11F9638}"/>
              </a:ext>
            </a:extLst>
          </p:cNvPr>
          <p:cNvSpPr txBox="1"/>
          <p:nvPr/>
        </p:nvSpPr>
        <p:spPr>
          <a:xfrm>
            <a:off x="9082468" y="2744076"/>
            <a:ext cx="543739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8A0161-AEA3-446F-9C06-81668D068E38}"/>
              </a:ext>
            </a:extLst>
          </p:cNvPr>
          <p:cNvSpPr/>
          <p:nvPr/>
        </p:nvSpPr>
        <p:spPr>
          <a:xfrm>
            <a:off x="2091847" y="4734838"/>
            <a:ext cx="2242158" cy="1903957"/>
          </a:xfrm>
          <a:prstGeom prst="ellipse">
            <a:avLst/>
          </a:prstGeom>
          <a:solidFill>
            <a:srgbClr val="5B9BD5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EA0048-4A9B-F6E8-AB22-FF88E4A01C7A}"/>
              </a:ext>
            </a:extLst>
          </p:cNvPr>
          <p:cNvSpPr/>
          <p:nvPr/>
        </p:nvSpPr>
        <p:spPr>
          <a:xfrm>
            <a:off x="3559479" y="4721977"/>
            <a:ext cx="2242158" cy="1903957"/>
          </a:xfrm>
          <a:prstGeom prst="ellipse">
            <a:avLst/>
          </a:prstGeom>
          <a:solidFill>
            <a:srgbClr val="5B9BD5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1B0147-8D92-A6EC-CD28-D7C099298030}"/>
              </a:ext>
            </a:extLst>
          </p:cNvPr>
          <p:cNvCxnSpPr>
            <a:cxnSpLocks/>
          </p:cNvCxnSpPr>
          <p:nvPr/>
        </p:nvCxnSpPr>
        <p:spPr>
          <a:xfrm flipH="1">
            <a:off x="2942705" y="4709116"/>
            <a:ext cx="4432653" cy="786004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95C4C7-13FF-2AF6-095B-728D59974460}"/>
              </a:ext>
            </a:extLst>
          </p:cNvPr>
          <p:cNvCxnSpPr>
            <a:cxnSpLocks/>
          </p:cNvCxnSpPr>
          <p:nvPr/>
        </p:nvCxnSpPr>
        <p:spPr>
          <a:xfrm flipH="1">
            <a:off x="5159031" y="4861516"/>
            <a:ext cx="2368727" cy="112105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1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822C7293-6043-1470-7FA9-41309D99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8" r="22380" b="23495"/>
          <a:stretch/>
        </p:blipFill>
        <p:spPr>
          <a:xfrm>
            <a:off x="0" y="0"/>
            <a:ext cx="7046187" cy="368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47EAF-B2D0-0CBE-E631-0012697B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68" y="3947009"/>
            <a:ext cx="5791200" cy="6000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5DC299-9B36-9F22-B0CC-39231F2FA14B}"/>
              </a:ext>
            </a:extLst>
          </p:cNvPr>
          <p:cNvCxnSpPr>
            <a:cxnSpLocks/>
          </p:cNvCxnSpPr>
          <p:nvPr/>
        </p:nvCxnSpPr>
        <p:spPr>
          <a:xfrm flipH="1">
            <a:off x="7375358" y="3489384"/>
            <a:ext cx="1601573" cy="518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6ADDC9-3179-807C-D722-A1D14C79048C}"/>
              </a:ext>
            </a:extLst>
          </p:cNvPr>
          <p:cNvSpPr txBox="1"/>
          <p:nvPr/>
        </p:nvSpPr>
        <p:spPr>
          <a:xfrm>
            <a:off x="9082468" y="3063833"/>
            <a:ext cx="814647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DCB910-1257-0120-061B-FC0962F93A69}"/>
              </a:ext>
            </a:extLst>
          </p:cNvPr>
          <p:cNvSpPr/>
          <p:nvPr/>
        </p:nvSpPr>
        <p:spPr>
          <a:xfrm>
            <a:off x="2091847" y="4734838"/>
            <a:ext cx="2242158" cy="1903957"/>
          </a:xfrm>
          <a:prstGeom prst="ellipse">
            <a:avLst/>
          </a:prstGeom>
          <a:solidFill>
            <a:srgbClr val="5B9BD5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54B216-2FAF-4B2B-583C-E0CDB46C1B2C}"/>
              </a:ext>
            </a:extLst>
          </p:cNvPr>
          <p:cNvSpPr/>
          <p:nvPr/>
        </p:nvSpPr>
        <p:spPr>
          <a:xfrm>
            <a:off x="3559479" y="4721977"/>
            <a:ext cx="2242158" cy="1903957"/>
          </a:xfrm>
          <a:prstGeom prst="ellipse">
            <a:avLst/>
          </a:prstGeom>
          <a:solidFill>
            <a:srgbClr val="5B9BD5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1EDCA-2A46-54F2-7007-E9878018CE76}"/>
              </a:ext>
            </a:extLst>
          </p:cNvPr>
          <p:cNvSpPr txBox="1"/>
          <p:nvPr/>
        </p:nvSpPr>
        <p:spPr>
          <a:xfrm>
            <a:off x="7375358" y="4500161"/>
            <a:ext cx="348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Everything in both A and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8B50D0-EDF5-2B93-FA86-8D65628A6FC4}"/>
              </a:ext>
            </a:extLst>
          </p:cNvPr>
          <p:cNvCxnSpPr>
            <a:cxnSpLocks/>
          </p:cNvCxnSpPr>
          <p:nvPr/>
        </p:nvCxnSpPr>
        <p:spPr>
          <a:xfrm flipH="1">
            <a:off x="3857105" y="4861516"/>
            <a:ext cx="3670653" cy="791139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2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822C7293-6043-1470-7FA9-41309D99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8" r="22380"/>
          <a:stretch/>
        </p:blipFill>
        <p:spPr>
          <a:xfrm>
            <a:off x="0" y="0"/>
            <a:ext cx="7046187" cy="4821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11257B-81A5-F2BF-9AE1-53D88E2D7451}"/>
              </a:ext>
            </a:extLst>
          </p:cNvPr>
          <p:cNvSpPr txBox="1"/>
          <p:nvPr/>
        </p:nvSpPr>
        <p:spPr>
          <a:xfrm>
            <a:off x="147230" y="6326555"/>
            <a:ext cx="1204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File:Relative_compliment.svg</a:t>
            </a:r>
            <a:r>
              <a:rPr lang="en-US" dirty="0"/>
              <a:t>#/media/</a:t>
            </a:r>
            <a:r>
              <a:rPr lang="en-US" dirty="0" err="1"/>
              <a:t>File:Relative_compliment.svg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AA48AF3-9CF8-33B1-C383-C3A16947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7" y="918863"/>
            <a:ext cx="4998583" cy="36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FF69EA-0F22-4C85-DD04-BBCBE68B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78" y="4821102"/>
            <a:ext cx="12446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2A0776-3736-DBB3-606A-130F374935B7}"/>
              </a:ext>
            </a:extLst>
          </p:cNvPr>
          <p:cNvSpPr txBox="1"/>
          <p:nvPr/>
        </p:nvSpPr>
        <p:spPr>
          <a:xfrm>
            <a:off x="7720147" y="5264288"/>
            <a:ext cx="393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Everything in B that is not in A</a:t>
            </a:r>
          </a:p>
        </p:txBody>
      </p:sp>
    </p:spTree>
    <p:extLst>
      <p:ext uri="{BB962C8B-B14F-4D97-AF65-F5344CB8AC3E}">
        <p14:creationId xmlns:p14="http://schemas.microsoft.com/office/powerpoint/2010/main" val="19712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th test&#10;&#10;Description automatically generated">
            <a:extLst>
              <a:ext uri="{FF2B5EF4-FFF2-40B4-BE49-F238E27FC236}">
                <a16:creationId xmlns:a16="http://schemas.microsoft.com/office/drawing/2014/main" id="{1D29C72C-200C-6FDF-71C6-95FB7CA6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" y="91622"/>
            <a:ext cx="6426200" cy="641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F6279-7692-4740-C1CD-F713E15B6C7A}"/>
              </a:ext>
            </a:extLst>
          </p:cNvPr>
          <p:cNvGrpSpPr>
            <a:grpSpLocks noChangeAspect="1"/>
          </p:cNvGrpSpPr>
          <p:nvPr/>
        </p:nvGrpSpPr>
        <p:grpSpPr>
          <a:xfrm>
            <a:off x="5675812" y="91622"/>
            <a:ext cx="2971800" cy="2971800"/>
            <a:chOff x="5218612" y="91622"/>
            <a:chExt cx="3429000" cy="3429000"/>
          </a:xfrm>
        </p:grpSpPr>
        <p:pic>
          <p:nvPicPr>
            <p:cNvPr id="2050" name="Picture 2" descr="A circle filled with red inside a square. The area outside the circle is unfilled. The borders of both the circle and the square are black.">
              <a:extLst>
                <a:ext uri="{FF2B5EF4-FFF2-40B4-BE49-F238E27FC236}">
                  <a16:creationId xmlns:a16="http://schemas.microsoft.com/office/drawing/2014/main" id="{833B74C9-A6FC-E889-6614-5C119DC60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612" y="91622"/>
              <a:ext cx="3429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933447-2D1E-6688-391C-A69B87916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3700" y="2955472"/>
              <a:ext cx="330200" cy="342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10DB08-27DD-9753-A6AD-DA9A142B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1662" y="1647372"/>
              <a:ext cx="342900" cy="3175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5BF154-4443-29AB-AD2E-163C4C543310}"/>
              </a:ext>
            </a:extLst>
          </p:cNvPr>
          <p:cNvGrpSpPr>
            <a:grpSpLocks noChangeAspect="1"/>
          </p:cNvGrpSpPr>
          <p:nvPr/>
        </p:nvGrpSpPr>
        <p:grpSpPr>
          <a:xfrm>
            <a:off x="6906486" y="3158006"/>
            <a:ext cx="2971800" cy="2971800"/>
            <a:chOff x="8647612" y="91622"/>
            <a:chExt cx="3429000" cy="3429000"/>
          </a:xfrm>
        </p:grpSpPr>
        <p:pic>
          <p:nvPicPr>
            <p:cNvPr id="2054" name="Picture 6" descr="An unfilled circle inside a square. The area inside the square not covered by the circle is filled with red. The borders of both the circle and the square are black.">
              <a:extLst>
                <a:ext uri="{FF2B5EF4-FFF2-40B4-BE49-F238E27FC236}">
                  <a16:creationId xmlns:a16="http://schemas.microsoft.com/office/drawing/2014/main" id="{E904A7F1-346B-1FFF-DFA8-54DA1C69F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7612" y="91622"/>
              <a:ext cx="3429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3B29EA-857A-DD14-C92A-D414D26A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7523" y="2948941"/>
              <a:ext cx="381000" cy="3937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FF757-ABCE-FE4E-5635-689E5A77F863}"/>
              </a:ext>
            </a:extLst>
          </p:cNvPr>
          <p:cNvGrpSpPr>
            <a:grpSpLocks noChangeAspect="1"/>
          </p:cNvGrpSpPr>
          <p:nvPr/>
        </p:nvGrpSpPr>
        <p:grpSpPr>
          <a:xfrm>
            <a:off x="8979682" y="91622"/>
            <a:ext cx="2971800" cy="2971800"/>
            <a:chOff x="5218612" y="91622"/>
            <a:chExt cx="3429000" cy="3429000"/>
          </a:xfrm>
        </p:grpSpPr>
        <p:pic>
          <p:nvPicPr>
            <p:cNvPr id="13" name="Picture 2" descr="A circle filled with red inside a square. The area outside the circle is unfilled. The borders of both the circle and the square are black.">
              <a:extLst>
                <a:ext uri="{FF2B5EF4-FFF2-40B4-BE49-F238E27FC236}">
                  <a16:creationId xmlns:a16="http://schemas.microsoft.com/office/drawing/2014/main" id="{2D816B1F-9348-E7F4-A602-58A5DDB31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8612" y="91622"/>
              <a:ext cx="3429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47932-4815-EF3A-968E-2421AECD7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1662" y="1647372"/>
              <a:ext cx="342900" cy="317500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B669FD3-3D23-8B80-F433-DF1CC85D1277}"/>
              </a:ext>
            </a:extLst>
          </p:cNvPr>
          <p:cNvSpPr/>
          <p:nvPr/>
        </p:nvSpPr>
        <p:spPr>
          <a:xfrm>
            <a:off x="5896888" y="378823"/>
            <a:ext cx="2593969" cy="24919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34B05-273A-55A7-7458-7F43A64D9F6A}"/>
              </a:ext>
            </a:extLst>
          </p:cNvPr>
          <p:cNvSpPr txBox="1"/>
          <p:nvPr/>
        </p:nvSpPr>
        <p:spPr>
          <a:xfrm>
            <a:off x="282112" y="6488668"/>
            <a:ext cx="673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from https://</a:t>
            </a:r>
            <a:r>
              <a:rPr lang="en-US" dirty="0" err="1"/>
              <a:t>en.wikipedia.org</a:t>
            </a:r>
            <a:r>
              <a:rPr lang="en-US" dirty="0"/>
              <a:t>/wiki/Complement_(</a:t>
            </a:r>
            <a:r>
              <a:rPr lang="en-US" dirty="0" err="1"/>
              <a:t>set_theory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93BC5-2BF3-10CF-D01E-08624A617117}"/>
              </a:ext>
            </a:extLst>
          </p:cNvPr>
          <p:cNvSpPr txBox="1"/>
          <p:nvPr/>
        </p:nvSpPr>
        <p:spPr>
          <a:xfrm>
            <a:off x="9943602" y="3812909"/>
            <a:ext cx="22001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Everything in U that is not in B</a:t>
            </a:r>
          </a:p>
        </p:txBody>
      </p:sp>
    </p:spTree>
    <p:extLst>
      <p:ext uri="{BB962C8B-B14F-4D97-AF65-F5344CB8AC3E}">
        <p14:creationId xmlns:p14="http://schemas.microsoft.com/office/powerpoint/2010/main" val="26099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th test&#10;&#10;Description automatically generated">
            <a:extLst>
              <a:ext uri="{FF2B5EF4-FFF2-40B4-BE49-F238E27FC236}">
                <a16:creationId xmlns:a16="http://schemas.microsoft.com/office/drawing/2014/main" id="{1D29C72C-200C-6FDF-71C6-95FB7CA6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" y="91622"/>
            <a:ext cx="6426200" cy="6413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934B05-273A-55A7-7458-7F43A64D9F6A}"/>
              </a:ext>
            </a:extLst>
          </p:cNvPr>
          <p:cNvSpPr txBox="1"/>
          <p:nvPr/>
        </p:nvSpPr>
        <p:spPr>
          <a:xfrm>
            <a:off x="282112" y="6488668"/>
            <a:ext cx="673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from https://</a:t>
            </a:r>
            <a:r>
              <a:rPr lang="en-US" dirty="0" err="1"/>
              <a:t>en.wikipedia.org</a:t>
            </a:r>
            <a:r>
              <a:rPr lang="en-US" dirty="0"/>
              <a:t>/wiki/Complement_(</a:t>
            </a:r>
            <a:r>
              <a:rPr lang="en-US" dirty="0" err="1"/>
              <a:t>set_theory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93BC5-2BF3-10CF-D01E-08624A617117}"/>
              </a:ext>
            </a:extLst>
          </p:cNvPr>
          <p:cNvSpPr txBox="1"/>
          <p:nvPr/>
        </p:nvSpPr>
        <p:spPr>
          <a:xfrm>
            <a:off x="7681703" y="2351938"/>
            <a:ext cx="22001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If it’s in A then it is also in 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69A0CF-0018-4C6A-4DAB-1B590B5B21BC}"/>
              </a:ext>
            </a:extLst>
          </p:cNvPr>
          <p:cNvGrpSpPr/>
          <p:nvPr/>
        </p:nvGrpSpPr>
        <p:grpSpPr>
          <a:xfrm>
            <a:off x="3998127" y="1230440"/>
            <a:ext cx="6392037" cy="592851"/>
            <a:chOff x="3233356" y="5471334"/>
            <a:chExt cx="6392037" cy="5928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F52248-97F8-B7AB-5A2E-4E201C61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3868" y="5471334"/>
              <a:ext cx="4581525" cy="56197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AAE6CC-FF26-9483-35D4-90F9EBAF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3356" y="5529292"/>
              <a:ext cx="1355407" cy="5017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D03A7B-7EDD-3FB0-D2B0-BAC8C4A43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8093" y="5612461"/>
              <a:ext cx="485775" cy="3429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40E2B1-C5FB-2512-CAD0-6E708AB8E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4502" y="5473635"/>
              <a:ext cx="952500" cy="590550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50B853-C0DE-6D10-F750-190636A908AB}"/>
              </a:ext>
            </a:extLst>
          </p:cNvPr>
          <p:cNvCxnSpPr>
            <a:cxnSpLocks/>
          </p:cNvCxnSpPr>
          <p:nvPr/>
        </p:nvCxnSpPr>
        <p:spPr>
          <a:xfrm flipH="1">
            <a:off x="8140129" y="782585"/>
            <a:ext cx="1601573" cy="518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632F17-26F3-FE23-FC94-4CD279BEBB44}"/>
              </a:ext>
            </a:extLst>
          </p:cNvPr>
          <p:cNvCxnSpPr>
            <a:cxnSpLocks/>
          </p:cNvCxnSpPr>
          <p:nvPr/>
        </p:nvCxnSpPr>
        <p:spPr>
          <a:xfrm flipH="1">
            <a:off x="7829273" y="1823291"/>
            <a:ext cx="123925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C7DDF8-6541-DFC6-7B39-404F44429BFF}"/>
              </a:ext>
            </a:extLst>
          </p:cNvPr>
          <p:cNvSpPr txBox="1"/>
          <p:nvPr/>
        </p:nvSpPr>
        <p:spPr>
          <a:xfrm>
            <a:off x="9847239" y="357034"/>
            <a:ext cx="2053767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if … then 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F369BF-E45A-94C1-B221-4D9663E92811}"/>
              </a:ext>
            </a:extLst>
          </p:cNvPr>
          <p:cNvSpPr/>
          <p:nvPr/>
        </p:nvSpPr>
        <p:spPr>
          <a:xfrm>
            <a:off x="9407018" y="4349094"/>
            <a:ext cx="1362473" cy="1384116"/>
          </a:xfrm>
          <a:prstGeom prst="ellipse">
            <a:avLst/>
          </a:prstGeom>
          <a:solidFill>
            <a:srgbClr val="5B9BD5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90CED0-3D32-4748-4090-DE363C07B1C1}"/>
              </a:ext>
            </a:extLst>
          </p:cNvPr>
          <p:cNvSpPr/>
          <p:nvPr/>
        </p:nvSpPr>
        <p:spPr>
          <a:xfrm>
            <a:off x="8412480" y="3873731"/>
            <a:ext cx="3042458" cy="2360814"/>
          </a:xfrm>
          <a:prstGeom prst="ellipse">
            <a:avLst/>
          </a:prstGeom>
          <a:solidFill>
            <a:srgbClr val="5B9BD5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22267A-EF07-EEFE-6428-2F6331465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5040" y="4869702"/>
            <a:ext cx="3302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B67D5D-6989-7306-E064-0384D1CAF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1773" y="4934282"/>
            <a:ext cx="342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2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9DD255C2-7424-7E44-A962-8AF9D1792C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6179" y="818833"/>
            <a:ext cx="4861623" cy="415896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AF870-C293-284C-9918-D1BF3930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101" y="336459"/>
            <a:ext cx="5181600" cy="4351338"/>
          </a:xfrm>
        </p:spPr>
        <p:txBody>
          <a:bodyPr/>
          <a:lstStyle/>
          <a:p>
            <a:r>
              <a:rPr lang="en-US" dirty="0"/>
              <a:t>Power set notation</a:t>
            </a:r>
          </a:p>
          <a:p>
            <a:endParaRPr lang="en-US" dirty="0"/>
          </a:p>
          <a:p>
            <a:r>
              <a:rPr lang="en-US" dirty="0"/>
              <a:t>Set cardinality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ED137-2AEF-3448-B9D6-8A4777A9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1849346"/>
            <a:ext cx="51562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46044-BB01-724C-8DCF-02348C1B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0" y="818833"/>
            <a:ext cx="47117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C54E0-450C-21B7-C532-B9C70AC375DD}"/>
              </a:ext>
            </a:extLst>
          </p:cNvPr>
          <p:cNvSpPr txBox="1"/>
          <p:nvPr/>
        </p:nvSpPr>
        <p:spPr>
          <a:xfrm>
            <a:off x="196059" y="192768"/>
            <a:ext cx="3400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Evaluate the following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4E08F-D01C-4D65-F539-92AB41BA136A}"/>
              </a:ext>
            </a:extLst>
          </p:cNvPr>
          <p:cNvSpPr txBox="1"/>
          <p:nvPr/>
        </p:nvSpPr>
        <p:spPr>
          <a:xfrm>
            <a:off x="6960839" y="2316185"/>
            <a:ext cx="4861621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How many elements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 , which is the empty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    , which is a set containing the empty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What is the answer to part d 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What is the answer to part 3 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44287-7F03-62E3-AC52-5447C00F2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212" y="2814975"/>
            <a:ext cx="1524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292267-9F72-D0CF-C82F-19A1EAC8F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962" y="3231014"/>
            <a:ext cx="4953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A15587-C8C3-D9CB-6454-4F2D747BC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212" y="4977800"/>
            <a:ext cx="1282700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6B67F-6082-C331-84E6-E105A8EFD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5953" y="6240336"/>
            <a:ext cx="15748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8C62-3E77-494D-8469-1262832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Clarifications from the Reading:</a:t>
            </a:r>
            <a:br>
              <a:rPr lang="en-US" dirty="0"/>
            </a:br>
            <a:r>
              <a:rPr lang="en-US" dirty="0"/>
              <a:t>Power Set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1EB2-E7E9-0E42-960A-6F4F1D3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builder notation allows us to describe what elements are in a set without listing them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4A1832-7D6B-2F4B-8FE6-A48B80CB4616}"/>
              </a:ext>
            </a:extLst>
          </p:cNvPr>
          <p:cNvSpPr txBox="1">
            <a:spLocks/>
          </p:cNvSpPr>
          <p:nvPr/>
        </p:nvSpPr>
        <p:spPr>
          <a:xfrm>
            <a:off x="990600" y="21160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A68E8-B63B-3749-B182-F8285020357C}"/>
              </a:ext>
            </a:extLst>
          </p:cNvPr>
          <p:cNvSpPr/>
          <p:nvPr/>
        </p:nvSpPr>
        <p:spPr>
          <a:xfrm>
            <a:off x="1251284" y="2763707"/>
            <a:ext cx="3850105" cy="30560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7D83E-0BF4-5F4B-811C-F035FB1F23C9}"/>
              </a:ext>
            </a:extLst>
          </p:cNvPr>
          <p:cNvSpPr txBox="1"/>
          <p:nvPr/>
        </p:nvSpPr>
        <p:spPr>
          <a:xfrm>
            <a:off x="2803357" y="6034551"/>
            <a:ext cx="1043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A</a:t>
            </a:r>
          </a:p>
        </p:txBody>
      </p:sp>
    </p:spTree>
    <p:extLst>
      <p:ext uri="{BB962C8B-B14F-4D97-AF65-F5344CB8AC3E}">
        <p14:creationId xmlns:p14="http://schemas.microsoft.com/office/powerpoint/2010/main" val="173829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1380</Words>
  <Application>Microsoft Macintosh PowerPoint</Application>
  <PresentationFormat>Widescreen</PresentationFormat>
  <Paragraphs>213</Paragraphs>
  <Slides>27</Slides>
  <Notes>8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Menlo</vt:lpstr>
      <vt:lpstr>Söhne</vt:lpstr>
      <vt:lpstr>Office Theme</vt:lpstr>
      <vt:lpstr>Sets</vt:lpstr>
      <vt:lpstr>Overview and Due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A Few Clarifications from the Reading: Power Set Visualization</vt:lpstr>
      <vt:lpstr>PowerPoint Presentation</vt:lpstr>
      <vt:lpstr>PowerPoint Presentation</vt:lpstr>
      <vt:lpstr>Cartesian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Michael Goodrich</dc:creator>
  <cp:lastModifiedBy>Michael Goodrich</cp:lastModifiedBy>
  <cp:revision>35</cp:revision>
  <dcterms:created xsi:type="dcterms:W3CDTF">2022-08-31T14:12:56Z</dcterms:created>
  <dcterms:modified xsi:type="dcterms:W3CDTF">2023-09-08T21:23:41Z</dcterms:modified>
</cp:coreProperties>
</file>