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347" r:id="rId3"/>
    <p:sldId id="754" r:id="rId4"/>
    <p:sldId id="838" r:id="rId5"/>
    <p:sldId id="304" r:id="rId6"/>
    <p:sldId id="837" r:id="rId7"/>
    <p:sldId id="355" r:id="rId8"/>
    <p:sldId id="839" r:id="rId9"/>
    <p:sldId id="344" r:id="rId10"/>
    <p:sldId id="345" r:id="rId11"/>
    <p:sldId id="346" r:id="rId12"/>
    <p:sldId id="816" r:id="rId13"/>
    <p:sldId id="817" r:id="rId14"/>
    <p:sldId id="840" r:id="rId15"/>
    <p:sldId id="749" r:id="rId16"/>
    <p:sldId id="763" r:id="rId17"/>
    <p:sldId id="845" r:id="rId18"/>
    <p:sldId id="750" r:id="rId19"/>
    <p:sldId id="758" r:id="rId20"/>
    <p:sldId id="259" r:id="rId21"/>
    <p:sldId id="764" r:id="rId22"/>
    <p:sldId id="765" r:id="rId23"/>
    <p:sldId id="266" r:id="rId24"/>
    <p:sldId id="269" r:id="rId25"/>
    <p:sldId id="766" r:id="rId26"/>
    <p:sldId id="844" r:id="rId27"/>
    <p:sldId id="760" r:id="rId28"/>
    <p:sldId id="833" r:id="rId29"/>
    <p:sldId id="265" r:id="rId30"/>
    <p:sldId id="834" r:id="rId31"/>
    <p:sldId id="835" r:id="rId32"/>
    <p:sldId id="836" r:id="rId33"/>
    <p:sldId id="759" r:id="rId34"/>
    <p:sldId id="761" r:id="rId35"/>
    <p:sldId id="762" r:id="rId36"/>
    <p:sldId id="841" r:id="rId37"/>
    <p:sldId id="842" r:id="rId38"/>
    <p:sldId id="791" r:id="rId39"/>
    <p:sldId id="808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767" r:id="rId48"/>
    <p:sldId id="843" r:id="rId49"/>
    <p:sldId id="846" r:id="rId50"/>
    <p:sldId id="847" r:id="rId51"/>
    <p:sldId id="264" r:id="rId52"/>
    <p:sldId id="792" r:id="rId53"/>
    <p:sldId id="793" r:id="rId54"/>
    <p:sldId id="794" r:id="rId55"/>
    <p:sldId id="795" r:id="rId56"/>
    <p:sldId id="796" r:id="rId57"/>
    <p:sldId id="848" r:id="rId58"/>
    <p:sldId id="270" r:id="rId59"/>
    <p:sldId id="797" r:id="rId60"/>
    <p:sldId id="849" r:id="rId61"/>
    <p:sldId id="807" r:id="rId62"/>
    <p:sldId id="821" r:id="rId63"/>
    <p:sldId id="818" r:id="rId64"/>
    <p:sldId id="822" r:id="rId65"/>
    <p:sldId id="768" r:id="rId66"/>
    <p:sldId id="769" r:id="rId67"/>
    <p:sldId id="798" r:id="rId68"/>
    <p:sldId id="823" r:id="rId69"/>
    <p:sldId id="779" r:id="rId70"/>
    <p:sldId id="824" r:id="rId71"/>
    <p:sldId id="825" r:id="rId72"/>
    <p:sldId id="826" r:id="rId73"/>
    <p:sldId id="780" r:id="rId74"/>
    <p:sldId id="828" r:id="rId75"/>
    <p:sldId id="827" r:id="rId76"/>
    <p:sldId id="829" r:id="rId77"/>
    <p:sldId id="830" r:id="rId78"/>
    <p:sldId id="781" r:id="rId79"/>
    <p:sldId id="782" r:id="rId80"/>
    <p:sldId id="783" r:id="rId81"/>
    <p:sldId id="784" r:id="rId82"/>
    <p:sldId id="785" r:id="rId83"/>
    <p:sldId id="786" r:id="rId84"/>
    <p:sldId id="787" r:id="rId85"/>
    <p:sldId id="788" r:id="rId86"/>
    <p:sldId id="820" r:id="rId87"/>
    <p:sldId id="770" r:id="rId88"/>
    <p:sldId id="799" r:id="rId89"/>
    <p:sldId id="801" r:id="rId90"/>
    <p:sldId id="800" r:id="rId91"/>
    <p:sldId id="802" r:id="rId92"/>
    <p:sldId id="771" r:id="rId93"/>
    <p:sldId id="790" r:id="rId94"/>
    <p:sldId id="772" r:id="rId95"/>
    <p:sldId id="803" r:id="rId96"/>
    <p:sldId id="804" r:id="rId97"/>
    <p:sldId id="773" r:id="rId98"/>
    <p:sldId id="805" r:id="rId99"/>
    <p:sldId id="272" r:id="rId100"/>
    <p:sldId id="273" r:id="rId101"/>
    <p:sldId id="274" r:id="rId102"/>
    <p:sldId id="777" r:id="rId103"/>
    <p:sldId id="831" r:id="rId104"/>
    <p:sldId id="774" r:id="rId105"/>
    <p:sldId id="262" r:id="rId106"/>
    <p:sldId id="267" r:id="rId107"/>
    <p:sldId id="775" r:id="rId108"/>
    <p:sldId id="776" r:id="rId109"/>
    <p:sldId id="26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FE"/>
    <a:srgbClr val="996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61" autoAdjust="0"/>
    <p:restoredTop sz="94658"/>
  </p:normalViewPr>
  <p:slideViewPr>
    <p:cSldViewPr snapToGrid="0">
      <p:cViewPr>
        <p:scale>
          <a:sx n="98" d="100"/>
          <a:sy n="98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F7475-CB4E-1940-B6AA-316AB7A655D0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E7A18-48BF-7644-950C-275926A61851}">
      <dgm:prSet phldrT="[Text]"/>
      <dgm:spPr/>
      <dgm:t>
        <a:bodyPr/>
        <a:lstStyle/>
        <a:p>
          <a:r>
            <a:rPr lang="en-US" dirty="0"/>
            <a:t>Set</a:t>
          </a:r>
        </a:p>
      </dgm:t>
    </dgm:pt>
    <dgm:pt modelId="{7A2BDEC1-DA77-2E47-B3B0-B7B2CC037F07}" type="parTrans" cxnId="{A48B4915-49D7-6340-BCDB-A14DDD8CA2D9}">
      <dgm:prSet/>
      <dgm:spPr/>
      <dgm:t>
        <a:bodyPr/>
        <a:lstStyle/>
        <a:p>
          <a:endParaRPr lang="en-US"/>
        </a:p>
      </dgm:t>
    </dgm:pt>
    <dgm:pt modelId="{0815B2A7-7E90-BE43-911D-1F90A3067214}" type="sibTrans" cxnId="{A48B4915-49D7-6340-BCDB-A14DDD8CA2D9}">
      <dgm:prSet/>
      <dgm:spPr/>
      <dgm:t>
        <a:bodyPr/>
        <a:lstStyle/>
        <a:p>
          <a:endParaRPr lang="en-US"/>
        </a:p>
      </dgm:t>
    </dgm:pt>
    <dgm:pt modelId="{4BAE5230-FBD2-F349-9859-E66F27E7419C}">
      <dgm:prSet phldrT="[Text]"/>
      <dgm:spPr/>
      <dgm:t>
        <a:bodyPr/>
        <a:lstStyle/>
        <a:p>
          <a:r>
            <a:rPr lang="en-US" dirty="0"/>
            <a:t>Textbook</a:t>
          </a:r>
        </a:p>
      </dgm:t>
    </dgm:pt>
    <dgm:pt modelId="{D79ABD4E-6672-8549-A82D-C41E1731E53F}" type="parTrans" cxnId="{2C53B62B-EAD2-0B4C-B734-F6D41D0049A6}">
      <dgm:prSet/>
      <dgm:spPr/>
      <dgm:t>
        <a:bodyPr/>
        <a:lstStyle/>
        <a:p>
          <a:endParaRPr lang="en-US"/>
        </a:p>
      </dgm:t>
    </dgm:pt>
    <dgm:pt modelId="{1D003DDB-2C5A-CA4C-A9C7-FBCA5CD499AA}" type="sibTrans" cxnId="{2C53B62B-EAD2-0B4C-B734-F6D41D0049A6}">
      <dgm:prSet/>
      <dgm:spPr/>
      <dgm:t>
        <a:bodyPr/>
        <a:lstStyle/>
        <a:p>
          <a:endParaRPr lang="en-US"/>
        </a:p>
      </dgm:t>
    </dgm:pt>
    <dgm:pt modelId="{70B1E603-62CA-9C4A-8CE5-4BF1E87C7DAC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1AE12AEF-F44E-FD4D-B95B-CC0077ED3D99}" type="parTrans" cxnId="{6A1558FD-9C25-A54E-BA5D-81A189522320}">
      <dgm:prSet/>
      <dgm:spPr/>
      <dgm:t>
        <a:bodyPr/>
        <a:lstStyle/>
        <a:p>
          <a:endParaRPr lang="en-US"/>
        </a:p>
      </dgm:t>
    </dgm:pt>
    <dgm:pt modelId="{3383ACAD-A4F9-D04B-9470-F2BD0F433309}" type="sibTrans" cxnId="{6A1558FD-9C25-A54E-BA5D-81A189522320}">
      <dgm:prSet/>
      <dgm:spPr/>
      <dgm:t>
        <a:bodyPr/>
        <a:lstStyle/>
        <a:p>
          <a:endParaRPr lang="en-US"/>
        </a:p>
      </dgm:t>
    </dgm:pt>
    <dgm:pt modelId="{283B1089-1DDB-CD4C-988D-A28BAEB5F29E}">
      <dgm:prSet phldrT="[Text]"/>
      <dgm:spPr/>
      <dgm:t>
        <a:bodyPr/>
        <a:lstStyle/>
        <a:p>
          <a:r>
            <a:rPr lang="en-US" dirty="0"/>
            <a:t>Project 3 and 4</a:t>
          </a:r>
        </a:p>
      </dgm:t>
    </dgm:pt>
    <dgm:pt modelId="{B666C73D-1C61-7840-9FFB-9D8007C7863E}" type="parTrans" cxnId="{F032485E-62EF-DE47-AA83-1D15D81DC1DD}">
      <dgm:prSet/>
      <dgm:spPr/>
      <dgm:t>
        <a:bodyPr/>
        <a:lstStyle/>
        <a:p>
          <a:endParaRPr lang="en-US"/>
        </a:p>
      </dgm:t>
    </dgm:pt>
    <dgm:pt modelId="{7B548958-5C91-964C-9F6B-4813EC499424}" type="sibTrans" cxnId="{F032485E-62EF-DE47-AA83-1D15D81DC1DD}">
      <dgm:prSet/>
      <dgm:spPr/>
      <dgm:t>
        <a:bodyPr/>
        <a:lstStyle/>
        <a:p>
          <a:endParaRPr lang="en-US"/>
        </a:p>
      </dgm:t>
    </dgm:pt>
    <dgm:pt modelId="{62896C46-33D2-9449-93A0-23AE420EAA7C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BCEF4F8D-20F2-3B4D-B97F-0B9EDF9709FF}" type="parTrans" cxnId="{0E77BBC3-8BFF-194B-B9DE-21EC2E885718}">
      <dgm:prSet/>
      <dgm:spPr/>
      <dgm:t>
        <a:bodyPr/>
        <a:lstStyle/>
        <a:p>
          <a:endParaRPr lang="en-US"/>
        </a:p>
      </dgm:t>
    </dgm:pt>
    <dgm:pt modelId="{6DD2078E-527F-1747-9026-C259B4100D79}" type="sibTrans" cxnId="{0E77BBC3-8BFF-194B-B9DE-21EC2E885718}">
      <dgm:prSet/>
      <dgm:spPr/>
      <dgm:t>
        <a:bodyPr/>
        <a:lstStyle/>
        <a:p>
          <a:endParaRPr lang="en-US"/>
        </a:p>
      </dgm:t>
    </dgm:pt>
    <dgm:pt modelId="{9EC638DC-C85A-CA43-A860-988342875C2E}">
      <dgm:prSet phldrT="[Text]"/>
      <dgm:spPr/>
      <dgm:t>
        <a:bodyPr/>
        <a:lstStyle/>
        <a:p>
          <a:r>
            <a:rPr lang="en-US" dirty="0"/>
            <a:t>We’ll discuss this in a few weeks</a:t>
          </a:r>
        </a:p>
      </dgm:t>
    </dgm:pt>
    <dgm:pt modelId="{A3F74942-CE22-E749-AACF-31ADECEBF016}" type="parTrans" cxnId="{ED4C203F-1DF2-CD4D-8282-E01D63FC80DC}">
      <dgm:prSet/>
      <dgm:spPr/>
      <dgm:t>
        <a:bodyPr/>
        <a:lstStyle/>
        <a:p>
          <a:endParaRPr lang="en-US"/>
        </a:p>
      </dgm:t>
    </dgm:pt>
    <dgm:pt modelId="{940A1F4D-D05C-4144-9C1A-FAB075CD33C4}" type="sibTrans" cxnId="{ED4C203F-1DF2-CD4D-8282-E01D63FC80DC}">
      <dgm:prSet/>
      <dgm:spPr/>
      <dgm:t>
        <a:bodyPr/>
        <a:lstStyle/>
        <a:p>
          <a:endParaRPr lang="en-US"/>
        </a:p>
      </dgm:t>
    </dgm:pt>
    <dgm:pt modelId="{EDCD101A-8481-4F48-AEF1-DF20F1357417}" type="pres">
      <dgm:prSet presAssocID="{FB2F7475-CB4E-1940-B6AA-316AB7A655D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215DBF0-AC14-FE49-8079-1B07B81863C4}" type="pres">
      <dgm:prSet presAssocID="{FB2F7475-CB4E-1940-B6AA-316AB7A655D0}" presName="cycle" presStyleCnt="0"/>
      <dgm:spPr/>
    </dgm:pt>
    <dgm:pt modelId="{BDFDF66D-9C16-9E4A-80BF-1E057E14ED4C}" type="pres">
      <dgm:prSet presAssocID="{FB2F7475-CB4E-1940-B6AA-316AB7A655D0}" presName="centerShape" presStyleCnt="0"/>
      <dgm:spPr/>
    </dgm:pt>
    <dgm:pt modelId="{7AA7B101-EE9D-2842-868B-DFFAB54AC473}" type="pres">
      <dgm:prSet presAssocID="{FB2F7475-CB4E-1940-B6AA-316AB7A655D0}" presName="connSite" presStyleLbl="node1" presStyleIdx="0" presStyleCnt="4"/>
      <dgm:spPr/>
    </dgm:pt>
    <dgm:pt modelId="{93867A62-ED5C-D947-BC36-05DB61DA0BA1}" type="pres">
      <dgm:prSet presAssocID="{FB2F7475-CB4E-1940-B6AA-316AB7A655D0}" presName="visible" presStyleLbl="node1" presStyleIdx="0" presStyleCnt="4"/>
      <dgm:spPr/>
    </dgm:pt>
    <dgm:pt modelId="{B58D02F5-2048-D84D-B915-6DFCEF013640}" type="pres">
      <dgm:prSet presAssocID="{7A2BDEC1-DA77-2E47-B3B0-B7B2CC037F07}" presName="Name25" presStyleLbl="parChTrans1D1" presStyleIdx="0" presStyleCnt="3"/>
      <dgm:spPr/>
    </dgm:pt>
    <dgm:pt modelId="{D4B64028-F683-7B48-A33E-CDC48A6A61D3}" type="pres">
      <dgm:prSet presAssocID="{523E7A18-48BF-7644-950C-275926A61851}" presName="node" presStyleCnt="0"/>
      <dgm:spPr/>
    </dgm:pt>
    <dgm:pt modelId="{0971A512-D513-C84F-8DF0-0A29B486EFE2}" type="pres">
      <dgm:prSet presAssocID="{523E7A18-48BF-7644-950C-275926A6185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00D205F-9FFE-4A46-AB3A-6C1804964C5C}" type="pres">
      <dgm:prSet presAssocID="{523E7A18-48BF-7644-950C-275926A61851}" presName="childNode" presStyleLbl="revTx" presStyleIdx="0" presStyleCnt="3">
        <dgm:presLayoutVars>
          <dgm:bulletEnabled val="1"/>
        </dgm:presLayoutVars>
      </dgm:prSet>
      <dgm:spPr/>
    </dgm:pt>
    <dgm:pt modelId="{B61DF9CC-FFDC-2C4A-9F3A-1C138FB6DBCD}" type="pres">
      <dgm:prSet presAssocID="{1AE12AEF-F44E-FD4D-B95B-CC0077ED3D99}" presName="Name25" presStyleLbl="parChTrans1D1" presStyleIdx="1" presStyleCnt="3"/>
      <dgm:spPr/>
    </dgm:pt>
    <dgm:pt modelId="{34A75532-29B2-5E42-BE08-C35D98456454}" type="pres">
      <dgm:prSet presAssocID="{70B1E603-62CA-9C4A-8CE5-4BF1E87C7DAC}" presName="node" presStyleCnt="0"/>
      <dgm:spPr/>
    </dgm:pt>
    <dgm:pt modelId="{6BE85688-CC0B-1747-9375-C36494AA887F}" type="pres">
      <dgm:prSet presAssocID="{70B1E603-62CA-9C4A-8CE5-4BF1E87C7DA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263740F-8837-D549-83D4-2E4B993C3C8E}" type="pres">
      <dgm:prSet presAssocID="{70B1E603-62CA-9C4A-8CE5-4BF1E87C7DAC}" presName="childNode" presStyleLbl="revTx" presStyleIdx="1" presStyleCnt="3">
        <dgm:presLayoutVars>
          <dgm:bulletEnabled val="1"/>
        </dgm:presLayoutVars>
      </dgm:prSet>
      <dgm:spPr/>
    </dgm:pt>
    <dgm:pt modelId="{70320F1C-4C6B-794A-8013-DF074A1600FB}" type="pres">
      <dgm:prSet presAssocID="{BCEF4F8D-20F2-3B4D-B97F-0B9EDF9709FF}" presName="Name25" presStyleLbl="parChTrans1D1" presStyleIdx="2" presStyleCnt="3"/>
      <dgm:spPr/>
    </dgm:pt>
    <dgm:pt modelId="{2B56F68E-71F6-004C-BA4B-9E7B37D180F5}" type="pres">
      <dgm:prSet presAssocID="{62896C46-33D2-9449-93A0-23AE420EAA7C}" presName="node" presStyleCnt="0"/>
      <dgm:spPr/>
    </dgm:pt>
    <dgm:pt modelId="{CDBB5E50-7623-EA42-B889-010D6CE7B3DC}" type="pres">
      <dgm:prSet presAssocID="{62896C46-33D2-9449-93A0-23AE420EAA7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D8F63B0B-1FF3-6B40-8342-A8C5DE476A17}" type="pres">
      <dgm:prSet presAssocID="{62896C46-33D2-9449-93A0-23AE420EAA7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A48B4915-49D7-6340-BCDB-A14DDD8CA2D9}" srcId="{FB2F7475-CB4E-1940-B6AA-316AB7A655D0}" destId="{523E7A18-48BF-7644-950C-275926A61851}" srcOrd="0" destOrd="0" parTransId="{7A2BDEC1-DA77-2E47-B3B0-B7B2CC037F07}" sibTransId="{0815B2A7-7E90-BE43-911D-1F90A3067214}"/>
    <dgm:cxn modelId="{2C53B62B-EAD2-0B4C-B734-F6D41D0049A6}" srcId="{523E7A18-48BF-7644-950C-275926A61851}" destId="{4BAE5230-FBD2-F349-9859-E66F27E7419C}" srcOrd="0" destOrd="0" parTransId="{D79ABD4E-6672-8549-A82D-C41E1731E53F}" sibTransId="{1D003DDB-2C5A-CA4C-A9C7-FBCA5CD499AA}"/>
    <dgm:cxn modelId="{7FB78D31-34DC-B440-BDBB-80299D09AF00}" type="presOf" srcId="{9EC638DC-C85A-CA43-A860-988342875C2E}" destId="{D8F63B0B-1FF3-6B40-8342-A8C5DE476A17}" srcOrd="0" destOrd="0" presId="urn:microsoft.com/office/officeart/2005/8/layout/radial2"/>
    <dgm:cxn modelId="{1A40CD33-0199-9745-8C7B-667170A57D00}" type="presOf" srcId="{1AE12AEF-F44E-FD4D-B95B-CC0077ED3D99}" destId="{B61DF9CC-FFDC-2C4A-9F3A-1C138FB6DBCD}" srcOrd="0" destOrd="0" presId="urn:microsoft.com/office/officeart/2005/8/layout/radial2"/>
    <dgm:cxn modelId="{ED4C203F-1DF2-CD4D-8282-E01D63FC80DC}" srcId="{62896C46-33D2-9449-93A0-23AE420EAA7C}" destId="{9EC638DC-C85A-CA43-A860-988342875C2E}" srcOrd="0" destOrd="0" parTransId="{A3F74942-CE22-E749-AACF-31ADECEBF016}" sibTransId="{940A1F4D-D05C-4144-9C1A-FAB075CD33C4}"/>
    <dgm:cxn modelId="{DC54554F-A604-2640-A4E5-9375B750A688}" type="presOf" srcId="{62896C46-33D2-9449-93A0-23AE420EAA7C}" destId="{CDBB5E50-7623-EA42-B889-010D6CE7B3DC}" srcOrd="0" destOrd="0" presId="urn:microsoft.com/office/officeart/2005/8/layout/radial2"/>
    <dgm:cxn modelId="{F032485E-62EF-DE47-AA83-1D15D81DC1DD}" srcId="{70B1E603-62CA-9C4A-8CE5-4BF1E87C7DAC}" destId="{283B1089-1DDB-CD4C-988D-A28BAEB5F29E}" srcOrd="0" destOrd="0" parTransId="{B666C73D-1C61-7840-9FFB-9D8007C7863E}" sibTransId="{7B548958-5C91-964C-9F6B-4813EC499424}"/>
    <dgm:cxn modelId="{C71AE26A-2C6D-C84E-9324-25776D4867A4}" type="presOf" srcId="{70B1E603-62CA-9C4A-8CE5-4BF1E87C7DAC}" destId="{6BE85688-CC0B-1747-9375-C36494AA887F}" srcOrd="0" destOrd="0" presId="urn:microsoft.com/office/officeart/2005/8/layout/radial2"/>
    <dgm:cxn modelId="{4456C07C-41B3-CE44-9A60-AD7F930B86DA}" type="presOf" srcId="{FB2F7475-CB4E-1940-B6AA-316AB7A655D0}" destId="{EDCD101A-8481-4F48-AEF1-DF20F1357417}" srcOrd="0" destOrd="0" presId="urn:microsoft.com/office/officeart/2005/8/layout/radial2"/>
    <dgm:cxn modelId="{1009B692-EBA6-B64A-93EB-DE6384B8EA9F}" type="presOf" srcId="{283B1089-1DDB-CD4C-988D-A28BAEB5F29E}" destId="{4263740F-8837-D549-83D4-2E4B993C3C8E}" srcOrd="0" destOrd="0" presId="urn:microsoft.com/office/officeart/2005/8/layout/radial2"/>
    <dgm:cxn modelId="{C64F05A7-CAFE-9B45-8798-C6D9D5950B1D}" type="presOf" srcId="{BCEF4F8D-20F2-3B4D-B97F-0B9EDF9709FF}" destId="{70320F1C-4C6B-794A-8013-DF074A1600FB}" srcOrd="0" destOrd="0" presId="urn:microsoft.com/office/officeart/2005/8/layout/radial2"/>
    <dgm:cxn modelId="{EB4C46AE-6BFC-F646-9FC7-A9CA88BFDBBA}" type="presOf" srcId="{4BAE5230-FBD2-F349-9859-E66F27E7419C}" destId="{100D205F-9FFE-4A46-AB3A-6C1804964C5C}" srcOrd="0" destOrd="0" presId="urn:microsoft.com/office/officeart/2005/8/layout/radial2"/>
    <dgm:cxn modelId="{DECE96BC-C83B-B34B-9683-DDB61CEA34EE}" type="presOf" srcId="{523E7A18-48BF-7644-950C-275926A61851}" destId="{0971A512-D513-C84F-8DF0-0A29B486EFE2}" srcOrd="0" destOrd="0" presId="urn:microsoft.com/office/officeart/2005/8/layout/radial2"/>
    <dgm:cxn modelId="{6AEA3ABD-5D48-084E-9E23-0AACB25CE964}" type="presOf" srcId="{7A2BDEC1-DA77-2E47-B3B0-B7B2CC037F07}" destId="{B58D02F5-2048-D84D-B915-6DFCEF013640}" srcOrd="0" destOrd="0" presId="urn:microsoft.com/office/officeart/2005/8/layout/radial2"/>
    <dgm:cxn modelId="{0E77BBC3-8BFF-194B-B9DE-21EC2E885718}" srcId="{FB2F7475-CB4E-1940-B6AA-316AB7A655D0}" destId="{62896C46-33D2-9449-93A0-23AE420EAA7C}" srcOrd="2" destOrd="0" parTransId="{BCEF4F8D-20F2-3B4D-B97F-0B9EDF9709FF}" sibTransId="{6DD2078E-527F-1747-9026-C259B4100D79}"/>
    <dgm:cxn modelId="{6A1558FD-9C25-A54E-BA5D-81A189522320}" srcId="{FB2F7475-CB4E-1940-B6AA-316AB7A655D0}" destId="{70B1E603-62CA-9C4A-8CE5-4BF1E87C7DAC}" srcOrd="1" destOrd="0" parTransId="{1AE12AEF-F44E-FD4D-B95B-CC0077ED3D99}" sibTransId="{3383ACAD-A4F9-D04B-9470-F2BD0F433309}"/>
    <dgm:cxn modelId="{F49D1059-ABF9-6B4D-A6F6-B16410C61C57}" type="presParOf" srcId="{EDCD101A-8481-4F48-AEF1-DF20F1357417}" destId="{A215DBF0-AC14-FE49-8079-1B07B81863C4}" srcOrd="0" destOrd="0" presId="urn:microsoft.com/office/officeart/2005/8/layout/radial2"/>
    <dgm:cxn modelId="{23D54235-8E05-A64A-838E-CF1D3EE3E237}" type="presParOf" srcId="{A215DBF0-AC14-FE49-8079-1B07B81863C4}" destId="{BDFDF66D-9C16-9E4A-80BF-1E057E14ED4C}" srcOrd="0" destOrd="0" presId="urn:microsoft.com/office/officeart/2005/8/layout/radial2"/>
    <dgm:cxn modelId="{EEA86B97-B8BE-644B-BE60-FDC7078ECA84}" type="presParOf" srcId="{BDFDF66D-9C16-9E4A-80BF-1E057E14ED4C}" destId="{7AA7B101-EE9D-2842-868B-DFFAB54AC473}" srcOrd="0" destOrd="0" presId="urn:microsoft.com/office/officeart/2005/8/layout/radial2"/>
    <dgm:cxn modelId="{4356FD7C-59F2-9742-9690-360D56881272}" type="presParOf" srcId="{BDFDF66D-9C16-9E4A-80BF-1E057E14ED4C}" destId="{93867A62-ED5C-D947-BC36-05DB61DA0BA1}" srcOrd="1" destOrd="0" presId="urn:microsoft.com/office/officeart/2005/8/layout/radial2"/>
    <dgm:cxn modelId="{81FDBD28-ABDB-F546-A5F2-C724599C4026}" type="presParOf" srcId="{A215DBF0-AC14-FE49-8079-1B07B81863C4}" destId="{B58D02F5-2048-D84D-B915-6DFCEF013640}" srcOrd="1" destOrd="0" presId="urn:microsoft.com/office/officeart/2005/8/layout/radial2"/>
    <dgm:cxn modelId="{B065FAC2-F41A-D149-BCCF-7432CAA5237D}" type="presParOf" srcId="{A215DBF0-AC14-FE49-8079-1B07B81863C4}" destId="{D4B64028-F683-7B48-A33E-CDC48A6A61D3}" srcOrd="2" destOrd="0" presId="urn:microsoft.com/office/officeart/2005/8/layout/radial2"/>
    <dgm:cxn modelId="{A277E583-981B-444F-A9B8-5645442C2A6D}" type="presParOf" srcId="{D4B64028-F683-7B48-A33E-CDC48A6A61D3}" destId="{0971A512-D513-C84F-8DF0-0A29B486EFE2}" srcOrd="0" destOrd="0" presId="urn:microsoft.com/office/officeart/2005/8/layout/radial2"/>
    <dgm:cxn modelId="{021D9563-D17B-0A4C-AA6D-D103C6565B92}" type="presParOf" srcId="{D4B64028-F683-7B48-A33E-CDC48A6A61D3}" destId="{100D205F-9FFE-4A46-AB3A-6C1804964C5C}" srcOrd="1" destOrd="0" presId="urn:microsoft.com/office/officeart/2005/8/layout/radial2"/>
    <dgm:cxn modelId="{66E52148-69D6-8841-8CA9-5E0F04C06468}" type="presParOf" srcId="{A215DBF0-AC14-FE49-8079-1B07B81863C4}" destId="{B61DF9CC-FFDC-2C4A-9F3A-1C138FB6DBCD}" srcOrd="3" destOrd="0" presId="urn:microsoft.com/office/officeart/2005/8/layout/radial2"/>
    <dgm:cxn modelId="{68644B1F-AFDC-5049-BFF4-EC69F27B1C4C}" type="presParOf" srcId="{A215DBF0-AC14-FE49-8079-1B07B81863C4}" destId="{34A75532-29B2-5E42-BE08-C35D98456454}" srcOrd="4" destOrd="0" presId="urn:microsoft.com/office/officeart/2005/8/layout/radial2"/>
    <dgm:cxn modelId="{58039BB2-4304-8D45-B369-1464B7A2E913}" type="presParOf" srcId="{34A75532-29B2-5E42-BE08-C35D98456454}" destId="{6BE85688-CC0B-1747-9375-C36494AA887F}" srcOrd="0" destOrd="0" presId="urn:microsoft.com/office/officeart/2005/8/layout/radial2"/>
    <dgm:cxn modelId="{F2EE12E9-4FB2-CD40-A508-6C5E019C9655}" type="presParOf" srcId="{34A75532-29B2-5E42-BE08-C35D98456454}" destId="{4263740F-8837-D549-83D4-2E4B993C3C8E}" srcOrd="1" destOrd="0" presId="urn:microsoft.com/office/officeart/2005/8/layout/radial2"/>
    <dgm:cxn modelId="{6F97D1DF-DF63-FA48-A8D4-9D81D75A14AF}" type="presParOf" srcId="{A215DBF0-AC14-FE49-8079-1B07B81863C4}" destId="{70320F1C-4C6B-794A-8013-DF074A1600FB}" srcOrd="5" destOrd="0" presId="urn:microsoft.com/office/officeart/2005/8/layout/radial2"/>
    <dgm:cxn modelId="{C2505605-6369-B84C-986F-63B22DF9DD8B}" type="presParOf" srcId="{A215DBF0-AC14-FE49-8079-1B07B81863C4}" destId="{2B56F68E-71F6-004C-BA4B-9E7B37D180F5}" srcOrd="6" destOrd="0" presId="urn:microsoft.com/office/officeart/2005/8/layout/radial2"/>
    <dgm:cxn modelId="{2C12CD1A-C928-8143-835E-E9CCE3702C1C}" type="presParOf" srcId="{2B56F68E-71F6-004C-BA4B-9E7B37D180F5}" destId="{CDBB5E50-7623-EA42-B889-010D6CE7B3DC}" srcOrd="0" destOrd="0" presId="urn:microsoft.com/office/officeart/2005/8/layout/radial2"/>
    <dgm:cxn modelId="{CC3223A4-7739-8741-BC74-A5E628DD1603}" type="presParOf" srcId="{2B56F68E-71F6-004C-BA4B-9E7B37D180F5}" destId="{D8F63B0B-1FF3-6B40-8342-A8C5DE476A1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20F1C-4C6B-794A-8013-DF074A1600FB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F9CC-FFDC-2C4A-9F3A-1C138FB6DBCD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D02F5-2048-D84D-B915-6DFCEF013640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7A62-ED5C-D947-BC36-05DB61DA0BA1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1A512-D513-C84F-8DF0-0A29B486EFE2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</a:t>
          </a:r>
        </a:p>
      </dsp:txBody>
      <dsp:txXfrm>
        <a:off x="4649247" y="184726"/>
        <a:ext cx="887704" cy="887704"/>
      </dsp:txXfrm>
    </dsp:sp>
    <dsp:sp modelId="{100D205F-9FFE-4A46-AB3A-6C1804964C5C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Textbook</a:t>
          </a:r>
        </a:p>
      </dsp:txBody>
      <dsp:txXfrm>
        <a:off x="5846340" y="877"/>
        <a:ext cx="1883103" cy="1255402"/>
      </dsp:txXfrm>
    </dsp:sp>
    <dsp:sp modelId="{6BE85688-CC0B-1747-9375-C36494AA887F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Table</a:t>
          </a:r>
        </a:p>
      </dsp:txBody>
      <dsp:txXfrm>
        <a:off x="5063788" y="1731816"/>
        <a:ext cx="887704" cy="887704"/>
      </dsp:txXfrm>
    </dsp:sp>
    <dsp:sp modelId="{4263740F-8837-D549-83D4-2E4B993C3C8E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 3 and 4</a:t>
          </a:r>
        </a:p>
      </dsp:txBody>
      <dsp:txXfrm>
        <a:off x="6260882" y="1547967"/>
        <a:ext cx="1883103" cy="1255402"/>
      </dsp:txXfrm>
    </dsp:sp>
    <dsp:sp modelId="{CDBB5E50-7623-EA42-B889-010D6CE7B3DC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Matrix</a:t>
          </a:r>
        </a:p>
      </dsp:txBody>
      <dsp:txXfrm>
        <a:off x="4649247" y="3278906"/>
        <a:ext cx="887704" cy="887704"/>
      </dsp:txXfrm>
    </dsp:sp>
    <dsp:sp modelId="{D8F63B0B-1FF3-6B40-8342-A8C5DE476A17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We’ll discuss this in a few weeks</a:t>
          </a:r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\{(a,1),(b,2),(c,3)\} \ \ \ \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\{(a,1),(b,4),(d,5)\}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R\cup S = \{(a,1),(b,2),(c,3),(b,4),(d,5)\}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8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5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\{(a,1),(b,2),(c,3)\} \ \ \ \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\{(a,1),(b,4),(d,5)\}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R\cup S = \{(a,1),(b,2),(c,3),(b,4),(d,5)\}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3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2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6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3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4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5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3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7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\{(a,1),(b,2),(c,3)\} \ \ \ \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\{(a,1),(b,4),(d,5)\}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R\cup S = \{(a,1),(b,2),(c,3),(b,4),(d,5)\}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9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1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\{(a,1),(b,2),(c,3)\} \ \ \ \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\{(a,1),(b,4),(d,5)\}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R\cup S = \{(a,1),(b,2),(c,3),(b,4),(d,5)\}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R\ |\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*{-.05in}\times\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*{-.05in}| \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7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6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6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br>
              <a:rPr lang="en-US" dirty="0"/>
            </a:br>
            <a:r>
              <a:rPr lang="en-US" sz="4400" dirty="0"/>
              <a:t>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8CCE30-55FB-4445-A516-801C02FD7275}"/>
              </a:ext>
            </a:extLst>
          </p:cNvPr>
          <p:cNvGrpSpPr/>
          <p:nvPr/>
        </p:nvGrpSpPr>
        <p:grpSpPr>
          <a:xfrm>
            <a:off x="838200" y="2647950"/>
            <a:ext cx="4936564" cy="1562100"/>
            <a:chOff x="838200" y="2647950"/>
            <a:chExt cx="4936564" cy="1562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634A68-4F98-EF48-A48B-49D2D9680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47950"/>
              <a:ext cx="4775200" cy="1562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30946A-02E2-9744-9581-FB513C3EB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44" t="26727" r="58198" b="47651"/>
            <a:stretch/>
          </p:blipFill>
          <p:spPr>
            <a:xfrm>
              <a:off x="5452035" y="3601057"/>
              <a:ext cx="322729" cy="40023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786850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24" y="1836325"/>
            <a:ext cx="7696200" cy="74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1" y="2921127"/>
            <a:ext cx="6829425" cy="29908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EA6A27B-C063-D544-B8B5-4EE0FEA899BF}"/>
              </a:ext>
            </a:extLst>
          </p:cNvPr>
          <p:cNvSpPr>
            <a:spLocks noChangeAspect="1"/>
          </p:cNvSpPr>
          <p:nvPr/>
        </p:nvSpPr>
        <p:spPr>
          <a:xfrm>
            <a:off x="5482259" y="1758657"/>
            <a:ext cx="3450726" cy="9411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79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24" y="1836325"/>
            <a:ext cx="7696200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95" y="3194304"/>
            <a:ext cx="8048625" cy="1219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786F58-2DB4-BA4B-878A-9F925779B9B0}"/>
              </a:ext>
            </a:extLst>
          </p:cNvPr>
          <p:cNvSpPr>
            <a:spLocks noChangeAspect="1"/>
          </p:cNvSpPr>
          <p:nvPr/>
        </p:nvSpPr>
        <p:spPr>
          <a:xfrm>
            <a:off x="4332849" y="1758657"/>
            <a:ext cx="4600136" cy="9411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958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24" y="1836325"/>
            <a:ext cx="7696200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95" y="3194304"/>
            <a:ext cx="804862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45" y="4616386"/>
            <a:ext cx="8601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2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06-97FB-D543-A2EC-51112C36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B2BB-8FC8-AF44-ACFF-D66D9EC5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videos posted under course content for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698874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F7C66-1BC4-1848-8901-F425B60C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4F05E-5262-A443-BDAB-E96DE222C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operations for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25577514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are highest then Cross Product and Natural Join, and finally Union (Ignoring Intersection &amp; Set Difference)</a:t>
            </a:r>
          </a:p>
          <a:p>
            <a:pPr lvl="1"/>
            <a:r>
              <a:rPr lang="en-US" dirty="0"/>
              <a:t>Unary operators before Binary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      ,       ,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     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32" y="3743134"/>
            <a:ext cx="5429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84" y="3776471"/>
            <a:ext cx="40957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77" y="3788378"/>
            <a:ext cx="467378" cy="572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111" y="5260656"/>
            <a:ext cx="54292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081" y="4233671"/>
            <a:ext cx="523875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661" y="4233671"/>
            <a:ext cx="599759" cy="663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0032" y="4776596"/>
            <a:ext cx="497085" cy="5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2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are highest then Cross Product and Natural Join, and finally Union</a:t>
            </a:r>
          </a:p>
          <a:p>
            <a:pPr lvl="1"/>
            <a:r>
              <a:rPr lang="en-US" dirty="0"/>
              <a:t>Unary operators before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0188"/>
            <a:ext cx="3190875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585400"/>
            <a:ext cx="7048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2" y="2756725"/>
            <a:ext cx="2924175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037712"/>
            <a:ext cx="2867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48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are highest then Cross Product and Natural Join, and finally Union</a:t>
            </a:r>
          </a:p>
          <a:p>
            <a:pPr lvl="1"/>
            <a:r>
              <a:rPr lang="en-US" dirty="0"/>
              <a:t>Unary operators before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0188"/>
            <a:ext cx="3190875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585400"/>
            <a:ext cx="7048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2" y="2756725"/>
            <a:ext cx="2924175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037712"/>
            <a:ext cx="2867025" cy="28765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45CC6A9-57BA-2A4D-91B0-EBAEC2ABC5BE}"/>
              </a:ext>
            </a:extLst>
          </p:cNvPr>
          <p:cNvSpPr>
            <a:spLocks noChangeAspect="1"/>
          </p:cNvSpPr>
          <p:nvPr/>
        </p:nvSpPr>
        <p:spPr>
          <a:xfrm>
            <a:off x="1884997" y="3799724"/>
            <a:ext cx="1791653" cy="7768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CCF12-4E55-AA4D-A6DC-9FD304235886}"/>
              </a:ext>
            </a:extLst>
          </p:cNvPr>
          <p:cNvSpPr txBox="1"/>
          <p:nvPr/>
        </p:nvSpPr>
        <p:spPr>
          <a:xfrm>
            <a:off x="10951160" y="3109359"/>
            <a:ext cx="5180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11ED5-30D1-7642-A6CC-AADA7803D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1" r="-780"/>
          <a:stretch/>
        </p:blipFill>
        <p:spPr>
          <a:xfrm>
            <a:off x="9899600" y="5914262"/>
            <a:ext cx="210312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D3756-D3B6-2C4D-84BC-AD059234371F}"/>
              </a:ext>
            </a:extLst>
          </p:cNvPr>
          <p:cNvSpPr txBox="1"/>
          <p:nvPr/>
        </p:nvSpPr>
        <p:spPr>
          <a:xfrm>
            <a:off x="9032826" y="3849260"/>
            <a:ext cx="866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005493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are highest then Cross Product and Natural Join, and finally Union</a:t>
            </a:r>
          </a:p>
          <a:p>
            <a:pPr lvl="1"/>
            <a:r>
              <a:rPr lang="en-US" dirty="0"/>
              <a:t>Unary operators before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0188"/>
            <a:ext cx="3190875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585400"/>
            <a:ext cx="7048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2" y="2756725"/>
            <a:ext cx="2924175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037712"/>
            <a:ext cx="2867025" cy="28765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45CC6A9-57BA-2A4D-91B0-EBAEC2ABC5BE}"/>
              </a:ext>
            </a:extLst>
          </p:cNvPr>
          <p:cNvSpPr>
            <a:spLocks noChangeAspect="1"/>
          </p:cNvSpPr>
          <p:nvPr/>
        </p:nvSpPr>
        <p:spPr>
          <a:xfrm>
            <a:off x="601226" y="3755690"/>
            <a:ext cx="1791653" cy="7768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CCF12-4E55-AA4D-A6DC-9FD304235886}"/>
              </a:ext>
            </a:extLst>
          </p:cNvPr>
          <p:cNvSpPr txBox="1"/>
          <p:nvPr/>
        </p:nvSpPr>
        <p:spPr>
          <a:xfrm>
            <a:off x="10951160" y="3109359"/>
            <a:ext cx="5180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11ED5-30D1-7642-A6CC-AADA7803D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1" r="-780"/>
          <a:stretch/>
        </p:blipFill>
        <p:spPr>
          <a:xfrm>
            <a:off x="9899600" y="5914262"/>
            <a:ext cx="210312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D3756-D3B6-2C4D-84BC-AD059234371F}"/>
              </a:ext>
            </a:extLst>
          </p:cNvPr>
          <p:cNvSpPr txBox="1"/>
          <p:nvPr/>
        </p:nvSpPr>
        <p:spPr>
          <a:xfrm>
            <a:off x="9032826" y="3849260"/>
            <a:ext cx="866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20821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are highest then Cross Product and Natural Join, and finally Union</a:t>
            </a:r>
          </a:p>
          <a:p>
            <a:pPr lvl="1"/>
            <a:r>
              <a:rPr lang="en-US" dirty="0"/>
              <a:t>Unary operators before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0188"/>
            <a:ext cx="319087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91" y="4224528"/>
            <a:ext cx="1704578" cy="2004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91" y="2394461"/>
            <a:ext cx="1704578" cy="171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876" y="3131058"/>
            <a:ext cx="2695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9B8DC-CFED-DF45-8B06-250E3DC2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8" y="2438400"/>
            <a:ext cx="32639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87D74-7FED-824A-ACE7-5510D61F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95" y="2857500"/>
            <a:ext cx="4076845" cy="6305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3E2DBDB-4308-3E4C-8B6F-4025B264B2AC}"/>
              </a:ext>
            </a:extLst>
          </p:cNvPr>
          <p:cNvGrpSpPr/>
          <p:nvPr/>
        </p:nvGrpSpPr>
        <p:grpSpPr>
          <a:xfrm>
            <a:off x="838200" y="2647950"/>
            <a:ext cx="4936564" cy="1562100"/>
            <a:chOff x="838200" y="2647950"/>
            <a:chExt cx="4936564" cy="1562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DC3A45-49DC-F047-8D5F-06F568DA4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47950"/>
              <a:ext cx="4775200" cy="1562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4DD63C-5FD0-C341-ABD4-8DE814318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044" t="26727" r="58198" b="47651"/>
            <a:stretch/>
          </p:blipFill>
          <p:spPr>
            <a:xfrm>
              <a:off x="5452035" y="3601057"/>
              <a:ext cx="322729" cy="40023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46780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64" y="4179759"/>
            <a:ext cx="70485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A908D-2BD2-534D-9F62-E3E0C9EBB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/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16" y="4133468"/>
            <a:ext cx="94297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74E5AA-85DB-72E2-6C2F-A811C660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155D7-49E8-09C7-B8DF-F219A5755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>
            <a:extLst>
              <a:ext uri="{FF2B5EF4-FFF2-40B4-BE49-F238E27FC236}">
                <a16:creationId xmlns:a16="http://schemas.microsoft.com/office/drawing/2014/main" id="{E173AEBB-BC45-0647-B244-3BB02126A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65126"/>
            <a:ext cx="7772400" cy="8667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Algebra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34FD1312-5035-954E-A506-CD4C755A0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22388"/>
            <a:ext cx="7772400" cy="5168900"/>
          </a:xfrm>
        </p:spPr>
        <p:txBody>
          <a:bodyPr>
            <a:normAutofit/>
          </a:bodyPr>
          <a:lstStyle/>
          <a:p>
            <a:r>
              <a:rPr lang="en-US" sz="2400" dirty="0"/>
              <a:t>Union, intersection, set difference for table representation</a:t>
            </a:r>
          </a:p>
          <a:p>
            <a:r>
              <a:rPr lang="en-US" sz="2400" dirty="0"/>
              <a:t>Cross product, and Natural Join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  is set difference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 is intersection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 is union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 is cross (Cartesian) product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|| is natural join</a:t>
            </a:r>
          </a:p>
          <a:p>
            <a:pPr marL="457200" lvl="1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06C5E3-7CFA-4E43-8963-D91CC5038DCA}"/>
              </a:ext>
            </a:extLst>
          </p:cNvPr>
          <p:cNvSpPr/>
          <p:nvPr/>
        </p:nvSpPr>
        <p:spPr bwMode="auto">
          <a:xfrm>
            <a:off x="5334000" y="2644091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 operator</a:t>
            </a:r>
          </a:p>
        </p:txBody>
      </p:sp>
      <p:cxnSp>
        <p:nvCxnSpPr>
          <p:cNvPr id="28676" name="Straight Arrow Connector 4">
            <a:extLst>
              <a:ext uri="{FF2B5EF4-FFF2-40B4-BE49-F238E27FC236}">
                <a16:creationId xmlns:a16="http://schemas.microsoft.com/office/drawing/2014/main" id="{46AD6308-58AE-3746-86D7-1AE5EAF15CEC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775853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77" name="Straight Arrow Connector 7">
            <a:extLst>
              <a:ext uri="{FF2B5EF4-FFF2-40B4-BE49-F238E27FC236}">
                <a16:creationId xmlns:a16="http://schemas.microsoft.com/office/drawing/2014/main" id="{EA2FE145-6643-814C-A647-5C1DDE9EF4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3029853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78" name="TextBox 8">
            <a:extLst>
              <a:ext uri="{FF2B5EF4-FFF2-40B4-BE49-F238E27FC236}">
                <a16:creationId xmlns:a16="http://schemas.microsoft.com/office/drawing/2014/main" id="{FBAE2EE6-857D-E84E-9F5B-3B942226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2775854"/>
            <a:ext cx="171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TextBox 9">
            <a:extLst>
              <a:ext uri="{FF2B5EF4-FFF2-40B4-BE49-F238E27FC236}">
                <a16:creationId xmlns:a16="http://schemas.microsoft.com/office/drawing/2014/main" id="{A6C507BC-67E5-8D46-98AF-3B96A99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47254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Relation 1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80" name="Straight Arrow Connector 10">
            <a:extLst>
              <a:ext uri="{FF2B5EF4-FFF2-40B4-BE49-F238E27FC236}">
                <a16:creationId xmlns:a16="http://schemas.microsoft.com/office/drawing/2014/main" id="{7AD5903D-0AC2-3748-8EB0-DC87DE32EF0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3215591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1" name="TextBox 11">
            <a:extLst>
              <a:ext uri="{FF2B5EF4-FFF2-40B4-BE49-F238E27FC236}">
                <a16:creationId xmlns:a16="http://schemas.microsoft.com/office/drawing/2014/main" id="{BA727F48-CC77-2D4C-ADD5-02D364EA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86992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 2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8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501258-B414-C042-BB03-379C7BEC7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643919"/>
              </p:ext>
            </p:extLst>
          </p:nvPr>
        </p:nvGraphicFramePr>
        <p:xfrm>
          <a:off x="838200" y="1825625"/>
          <a:ext cx="1090771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13">
                  <a:extLst>
                    <a:ext uri="{9D8B030D-6E8A-4147-A177-3AD203B41FA5}">
                      <a16:colId xmlns:a16="http://schemas.microsoft.com/office/drawing/2014/main" val="2022491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5355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6115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on Set Representation?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 (rename)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attributes in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 (select)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7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 (project)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Choose/reorder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  (set difference)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 (intersection)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 (union)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 (cross or Cartesian 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|| is natural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1247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1451B80-56FE-C847-9461-1D0A03D6DCCA}"/>
              </a:ext>
            </a:extLst>
          </p:cNvPr>
          <p:cNvGrpSpPr/>
          <p:nvPr/>
        </p:nvGrpSpPr>
        <p:grpSpPr>
          <a:xfrm>
            <a:off x="446089" y="2180492"/>
            <a:ext cx="415498" cy="1136132"/>
            <a:chOff x="446089" y="2180492"/>
            <a:chExt cx="415498" cy="1136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144546-3A2E-D142-B838-548D41F3A379}"/>
                </a:ext>
              </a:extLst>
            </p:cNvPr>
            <p:cNvSpPr txBox="1"/>
            <p:nvPr/>
          </p:nvSpPr>
          <p:spPr>
            <a:xfrm>
              <a:off x="446089" y="21804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E0AC87-EF1B-9F41-A15F-F101CE3B23A2}"/>
                </a:ext>
              </a:extLst>
            </p:cNvPr>
            <p:cNvSpPr txBox="1"/>
            <p:nvPr/>
          </p:nvSpPr>
          <p:spPr>
            <a:xfrm>
              <a:off x="446089" y="2563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EF9F3C-EE21-F949-99A1-1BC3021C20FF}"/>
                </a:ext>
              </a:extLst>
            </p:cNvPr>
            <p:cNvSpPr txBox="1"/>
            <p:nvPr/>
          </p:nvSpPr>
          <p:spPr>
            <a:xfrm>
              <a:off x="446089" y="294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08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CD1B-0A18-E6BC-1985-363AEE1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Intersection, Set Difference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F5C-208A-18AC-24F8-642289E53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Union, intersection, difference</a:t>
            </a:r>
          </a:p>
          <a:p>
            <a:r>
              <a:rPr lang="en-US" dirty="0"/>
              <a:t>Difference is just that we have a set of tuples for each relation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35542-271A-5E4E-8B04-C3353E71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3DB9C-33C9-6B45-AA92-2E4E55BE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B5E8E-2628-AA45-A570-B575450D7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46" y="4001294"/>
            <a:ext cx="6210300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3A14A7-ED44-EE40-859C-19D4CC371038}"/>
              </a:ext>
            </a:extLst>
          </p:cNvPr>
          <p:cNvSpPr txBox="1"/>
          <p:nvPr/>
        </p:nvSpPr>
        <p:spPr>
          <a:xfrm>
            <a:off x="2962656" y="3803904"/>
            <a:ext cx="5388864" cy="1865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5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 – on table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Union, intersection, difference on table just like on sets</a:t>
            </a:r>
          </a:p>
          <a:p>
            <a:r>
              <a:rPr lang="en-US" dirty="0"/>
              <a:t>Differences </a:t>
            </a:r>
          </a:p>
          <a:p>
            <a:pPr lvl="1"/>
            <a:r>
              <a:rPr lang="en-US" dirty="0"/>
              <a:t>Set of tuples for each relation</a:t>
            </a:r>
          </a:p>
          <a:p>
            <a:pPr lvl="1"/>
            <a:r>
              <a:rPr lang="en-US" b="1" i="1" dirty="0"/>
              <a:t>Attributes must be the same</a:t>
            </a:r>
          </a:p>
        </p:txBody>
      </p:sp>
    </p:spTree>
    <p:extLst>
      <p:ext uri="{BB962C8B-B14F-4D97-AF65-F5344CB8AC3E}">
        <p14:creationId xmlns:p14="http://schemas.microsoft.com/office/powerpoint/2010/main" val="41261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-- Relations and relational operators</a:t>
            </a:r>
          </a:p>
          <a:p>
            <a:pPr lvl="1"/>
            <a:r>
              <a:rPr lang="en-US" dirty="0"/>
              <a:t>Precedence</a:t>
            </a:r>
          </a:p>
          <a:p>
            <a:pPr lvl="1"/>
            <a:r>
              <a:rPr lang="en-US" dirty="0"/>
              <a:t>Union, intersection, set difference on tables</a:t>
            </a:r>
          </a:p>
          <a:p>
            <a:pPr lvl="1"/>
            <a:r>
              <a:rPr lang="en-US" dirty="0"/>
              <a:t>Cartesian product, natural join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14 due today</a:t>
            </a:r>
          </a:p>
          <a:p>
            <a:pPr lvl="1"/>
            <a:r>
              <a:rPr lang="en-US" dirty="0"/>
              <a:t>Homework 15 due Friday</a:t>
            </a:r>
          </a:p>
          <a:p>
            <a:pPr lvl="1"/>
            <a:r>
              <a:rPr lang="en-US" dirty="0"/>
              <a:t>Project 3 due Thursday, Nov 9</a:t>
            </a:r>
          </a:p>
          <a:p>
            <a:pPr lvl="2"/>
            <a:r>
              <a:rPr lang="en-US" dirty="0"/>
              <a:t>historically one of the more easy projects</a:t>
            </a:r>
          </a:p>
          <a:p>
            <a:pPr lvl="2"/>
            <a:r>
              <a:rPr lang="en-US" dirty="0"/>
              <a:t>be sure to see TA video or notes about __eq__ and __hash__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Same as union with sets, but </a:t>
            </a:r>
            <a:r>
              <a:rPr lang="en-US" sz="3200" dirty="0">
                <a:highlight>
                  <a:srgbClr val="FFFF00"/>
                </a:highlight>
              </a:rPr>
              <a:t>attributes must be the same</a:t>
            </a:r>
            <a:endParaRPr lang="en-US" sz="28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96" y="2428303"/>
            <a:ext cx="3152775" cy="408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10" y="2838259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555" y="2773870"/>
            <a:ext cx="2162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union with sets, but </a:t>
            </a:r>
            <a:r>
              <a:rPr lang="en-US" dirty="0">
                <a:highlight>
                  <a:srgbClr val="FFFF00"/>
                </a:highlight>
              </a:rPr>
              <a:t>attributes must be the same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35542-271A-5E4E-8B04-C3353E71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3DB9C-33C9-6B45-AA92-2E4E55BE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B5E8E-2628-AA45-A570-B575450D7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792"/>
          <a:stretch/>
        </p:blipFill>
        <p:spPr>
          <a:xfrm>
            <a:off x="3736359" y="6437778"/>
            <a:ext cx="6210300" cy="3683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57E15F-6423-2547-9F69-D16791E0EB99}"/>
              </a:ext>
            </a:extLst>
          </p:cNvPr>
          <p:cNvGraphicFramePr>
            <a:graphicFrameLocks noGrp="1"/>
          </p:cNvGraphicFramePr>
          <p:nvPr/>
        </p:nvGraphicFramePr>
        <p:xfrm>
          <a:off x="2792930" y="372401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3E1F24-7229-C144-96D0-14FC66AD7FAA}"/>
              </a:ext>
            </a:extLst>
          </p:cNvPr>
          <p:cNvGraphicFramePr>
            <a:graphicFrameLocks noGrp="1"/>
          </p:cNvGraphicFramePr>
          <p:nvPr/>
        </p:nvGraphicFramePr>
        <p:xfrm>
          <a:off x="8351520" y="3808752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7679AC2-9252-1642-8BCA-4448B3130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47335"/>
              </p:ext>
            </p:extLst>
          </p:nvPr>
        </p:nvGraphicFramePr>
        <p:xfrm>
          <a:off x="5572225" y="3734821"/>
          <a:ext cx="1886858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union with sets, but </a:t>
            </a:r>
            <a:r>
              <a:rPr lang="en-US" dirty="0">
                <a:highlight>
                  <a:srgbClr val="FFFF00"/>
                </a:highlight>
              </a:rPr>
              <a:t>attributes must be the same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35542-271A-5E4E-8B04-C3353E71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3DB9C-33C9-6B45-AA92-2E4E55BE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B5E8E-2628-AA45-A570-B575450D7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792"/>
          <a:stretch/>
        </p:blipFill>
        <p:spPr>
          <a:xfrm>
            <a:off x="3736359" y="6437778"/>
            <a:ext cx="6210300" cy="3683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57E15F-6423-2547-9F69-D16791E0EB99}"/>
              </a:ext>
            </a:extLst>
          </p:cNvPr>
          <p:cNvGraphicFramePr>
            <a:graphicFrameLocks noGrp="1"/>
          </p:cNvGraphicFramePr>
          <p:nvPr/>
        </p:nvGraphicFramePr>
        <p:xfrm>
          <a:off x="2792930" y="372401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3E1F24-7229-C144-96D0-14FC66AD7FAA}"/>
              </a:ext>
            </a:extLst>
          </p:cNvPr>
          <p:cNvGraphicFramePr>
            <a:graphicFrameLocks noGrp="1"/>
          </p:cNvGraphicFramePr>
          <p:nvPr/>
        </p:nvGraphicFramePr>
        <p:xfrm>
          <a:off x="8351520" y="3808752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7679AC2-9252-1642-8BCA-4448B3130B05}"/>
              </a:ext>
            </a:extLst>
          </p:cNvPr>
          <p:cNvGraphicFramePr>
            <a:graphicFrameLocks noGrp="1"/>
          </p:cNvGraphicFramePr>
          <p:nvPr/>
        </p:nvGraphicFramePr>
        <p:xfrm>
          <a:off x="5572225" y="3734821"/>
          <a:ext cx="1886858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6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Same as union with sets, but </a:t>
            </a:r>
            <a:r>
              <a:rPr lang="en-US" sz="3200" dirty="0">
                <a:highlight>
                  <a:srgbClr val="FFFF00"/>
                </a:highlight>
              </a:rPr>
              <a:t>attributes must be the same</a:t>
            </a:r>
            <a:endParaRPr lang="en-US" sz="28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13" y="3616450"/>
            <a:ext cx="704850" cy="1095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27" y="2744914"/>
            <a:ext cx="20193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610" y="2838259"/>
            <a:ext cx="20478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42" y="3854576"/>
            <a:ext cx="2257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Same as union with sets, but attributes must be the same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627" y="2744914"/>
            <a:ext cx="20193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10" y="2838259"/>
            <a:ext cx="20478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042" y="3854576"/>
            <a:ext cx="2257425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3826" y="3905662"/>
            <a:ext cx="2998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Undefined!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There is no answer</a:t>
            </a:r>
          </a:p>
        </p:txBody>
      </p:sp>
      <p:sp>
        <p:nvSpPr>
          <p:cNvPr id="9" name="Oval 8"/>
          <p:cNvSpPr/>
          <p:nvPr/>
        </p:nvSpPr>
        <p:spPr>
          <a:xfrm>
            <a:off x="7150608" y="2744914"/>
            <a:ext cx="926877" cy="7206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27050" y="2731675"/>
            <a:ext cx="926877" cy="7206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3605" y="2315039"/>
            <a:ext cx="205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Don’t match</a:t>
            </a:r>
          </a:p>
        </p:txBody>
      </p:sp>
    </p:spTree>
    <p:extLst>
      <p:ext uri="{BB962C8B-B14F-4D97-AF65-F5344CB8AC3E}">
        <p14:creationId xmlns:p14="http://schemas.microsoft.com/office/powerpoint/2010/main" val="36685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501258-B414-C042-BB03-379C7BEC7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00474"/>
              </p:ext>
            </p:extLst>
          </p:nvPr>
        </p:nvGraphicFramePr>
        <p:xfrm>
          <a:off x="838200" y="1825625"/>
          <a:ext cx="1090771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13">
                  <a:extLst>
                    <a:ext uri="{9D8B030D-6E8A-4147-A177-3AD203B41FA5}">
                      <a16:colId xmlns:a16="http://schemas.microsoft.com/office/drawing/2014/main" val="2022491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5355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6115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on Set Representation?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 (rename)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attributes in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 (select)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7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 (project)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Choose/reorder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  (set difference)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 (intersection)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 (union)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 (cross or Cartesian 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are 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|| is natural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124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14CED71-A0FB-B24E-81D5-10AE49F93CF4}"/>
              </a:ext>
            </a:extLst>
          </p:cNvPr>
          <p:cNvGrpSpPr/>
          <p:nvPr/>
        </p:nvGrpSpPr>
        <p:grpSpPr>
          <a:xfrm>
            <a:off x="446089" y="2180492"/>
            <a:ext cx="415498" cy="1136132"/>
            <a:chOff x="446089" y="2180492"/>
            <a:chExt cx="415498" cy="1136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D6BF27-AFED-7642-9EA1-D5181D2A5D09}"/>
                </a:ext>
              </a:extLst>
            </p:cNvPr>
            <p:cNvSpPr txBox="1"/>
            <p:nvPr/>
          </p:nvSpPr>
          <p:spPr>
            <a:xfrm>
              <a:off x="446089" y="21804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5FA3FF-A1EF-C842-B5C9-9F55D4FCBF46}"/>
                </a:ext>
              </a:extLst>
            </p:cNvPr>
            <p:cNvSpPr txBox="1"/>
            <p:nvPr/>
          </p:nvSpPr>
          <p:spPr>
            <a:xfrm>
              <a:off x="446089" y="2563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AE34D-F5EE-1E48-8AA7-31FEA344035C}"/>
                </a:ext>
              </a:extLst>
            </p:cNvPr>
            <p:cNvSpPr txBox="1"/>
            <p:nvPr/>
          </p:nvSpPr>
          <p:spPr>
            <a:xfrm>
              <a:off x="446089" y="294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3362BE-064A-AE47-8BA1-42CCFA286176}"/>
              </a:ext>
            </a:extLst>
          </p:cNvPr>
          <p:cNvGrpSpPr/>
          <p:nvPr/>
        </p:nvGrpSpPr>
        <p:grpSpPr>
          <a:xfrm>
            <a:off x="446089" y="3314507"/>
            <a:ext cx="415498" cy="1136132"/>
            <a:chOff x="446089" y="2180492"/>
            <a:chExt cx="415498" cy="11361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108C9-5A33-4B4F-8269-1D82B0848468}"/>
                </a:ext>
              </a:extLst>
            </p:cNvPr>
            <p:cNvSpPr txBox="1"/>
            <p:nvPr/>
          </p:nvSpPr>
          <p:spPr>
            <a:xfrm>
              <a:off x="446089" y="21804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24B11-81C9-D944-9620-96B6485480E4}"/>
                </a:ext>
              </a:extLst>
            </p:cNvPr>
            <p:cNvSpPr txBox="1"/>
            <p:nvPr/>
          </p:nvSpPr>
          <p:spPr>
            <a:xfrm>
              <a:off x="446089" y="2563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BC99F-9E7C-D348-A31F-705CBBFA6F44}"/>
                </a:ext>
              </a:extLst>
            </p:cNvPr>
            <p:cNvSpPr txBox="1"/>
            <p:nvPr/>
          </p:nvSpPr>
          <p:spPr>
            <a:xfrm>
              <a:off x="446089" y="294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68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CD1B-0A18-E6BC-1985-363AEE1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F5C-208A-18AC-24F8-642289E53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CD7C5-2862-C849-855B-7879A23B4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79573" b="-37884"/>
          <a:stretch/>
        </p:blipFill>
        <p:spPr>
          <a:xfrm>
            <a:off x="541591" y="5091112"/>
            <a:ext cx="1681104" cy="5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CD7C5-2862-C849-855B-7879A23B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1" y="5091113"/>
            <a:ext cx="8229600" cy="368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E0F368-BB1B-8B0D-5BC9-F6BFC420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65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99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5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CD7C5-2862-C849-855B-7879A23B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1" y="5091113"/>
            <a:ext cx="82296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631DF-C763-DE46-8680-5CF6BE848271}"/>
              </a:ext>
            </a:extLst>
          </p:cNvPr>
          <p:cNvSpPr txBox="1"/>
          <p:nvPr/>
        </p:nvSpPr>
        <p:spPr>
          <a:xfrm>
            <a:off x="3529127" y="4859764"/>
            <a:ext cx="2254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86627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B8697B9C-7D0C-334B-8D05-4E4BA9BC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799" y="365126"/>
            <a:ext cx="8817429" cy="866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Algebra – last class review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51228D93-AAB9-E64D-BCF2-4C8B8EDDE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22388"/>
            <a:ext cx="7772400" cy="51689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What is relational algebra?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(set of relations, set of relational operators)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operators = {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, , , , , , , ||}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457200" lvl="1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197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5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CD7C5-2862-C849-855B-7879A23B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1" y="5091113"/>
            <a:ext cx="82296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631DF-C763-DE46-8680-5CF6BE848271}"/>
              </a:ext>
            </a:extLst>
          </p:cNvPr>
          <p:cNvSpPr txBox="1"/>
          <p:nvPr/>
        </p:nvSpPr>
        <p:spPr>
          <a:xfrm>
            <a:off x="4407229" y="4125179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This is a tuple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345A6-BB72-C84B-B0FB-F7E3AD6E48D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814918" y="3263153"/>
            <a:ext cx="1592311" cy="1215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5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5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CD7C5-2862-C849-855B-7879A23B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1" y="5091113"/>
            <a:ext cx="82296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631DF-C763-DE46-8680-5CF6BE848271}"/>
              </a:ext>
            </a:extLst>
          </p:cNvPr>
          <p:cNvSpPr txBox="1"/>
          <p:nvPr/>
        </p:nvSpPr>
        <p:spPr>
          <a:xfrm>
            <a:off x="4407229" y="4125179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This is a tuple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345A6-BB72-C84B-B0FB-F7E3AD6E48D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814918" y="3263153"/>
            <a:ext cx="1592311" cy="1215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4230D6-8679-C841-AEBF-CB8EA64A190F}"/>
              </a:ext>
            </a:extLst>
          </p:cNvPr>
          <p:cNvSpPr txBox="1"/>
          <p:nvPr/>
        </p:nvSpPr>
        <p:spPr>
          <a:xfrm>
            <a:off x="4869053" y="6070790"/>
            <a:ext cx="471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This is an integer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18121-3363-9C4C-A480-8B1146021F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814918" y="5275263"/>
            <a:ext cx="2054135" cy="114947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4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0443E7-0737-724F-8EF6-9B20BEC2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" y="4979215"/>
            <a:ext cx="10731500" cy="55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65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FC35-D557-F94E-914E-A8D399DE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53" y="3099594"/>
            <a:ext cx="35179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631DF-C763-DE46-8680-5CF6BE848271}"/>
              </a:ext>
            </a:extLst>
          </p:cNvPr>
          <p:cNvSpPr txBox="1"/>
          <p:nvPr/>
        </p:nvSpPr>
        <p:spPr>
          <a:xfrm>
            <a:off x="4407229" y="4125179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This is a tuple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345A6-BB72-C84B-B0FB-F7E3AD6E48D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814918" y="3263153"/>
            <a:ext cx="1592311" cy="1215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4230D6-8679-C841-AEBF-CB8EA64A190F}"/>
              </a:ext>
            </a:extLst>
          </p:cNvPr>
          <p:cNvSpPr txBox="1"/>
          <p:nvPr/>
        </p:nvSpPr>
        <p:spPr>
          <a:xfrm>
            <a:off x="2717854" y="5884963"/>
            <a:ext cx="5924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 want a tuple of one-tuples</a:t>
            </a:r>
          </a:p>
        </p:txBody>
      </p:sp>
    </p:spTree>
    <p:extLst>
      <p:ext uri="{BB962C8B-B14F-4D97-AF65-F5344CB8AC3E}">
        <p14:creationId xmlns:p14="http://schemas.microsoft.com/office/powerpoint/2010/main" val="28164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79" y="881602"/>
            <a:ext cx="4543425" cy="5581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</a:t>
            </a:r>
            <a:r>
              <a:rPr lang="en-US" sz="3200" dirty="0">
                <a:highlight>
                  <a:srgbClr val="FFFF00"/>
                </a:highlight>
              </a:rPr>
              <a:t>attributes </a:t>
            </a:r>
            <a:r>
              <a:rPr lang="en-US" sz="3200" i="1" dirty="0">
                <a:highlight>
                  <a:srgbClr val="FFFF00"/>
                </a:highlight>
              </a:rPr>
              <a:t>must</a:t>
            </a:r>
            <a:r>
              <a:rPr lang="en-US" sz="3200" dirty="0">
                <a:highlight>
                  <a:srgbClr val="FFFF00"/>
                </a:highlight>
              </a:rPr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11" y="3092386"/>
            <a:ext cx="2019300" cy="2838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94" y="3185731"/>
            <a:ext cx="2047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7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attributes </a:t>
            </a:r>
            <a:r>
              <a:rPr lang="en-US" sz="3200" i="1" dirty="0"/>
              <a:t>must</a:t>
            </a:r>
            <a:r>
              <a:rPr lang="en-US" sz="3200" dirty="0"/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93A4D-CF0A-C84C-8778-F156D361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AA552-075F-6A49-854F-FC02BA0D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D81704A-2FCC-0C4B-8832-ED14E2C1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84640"/>
              </p:ext>
            </p:extLst>
          </p:nvPr>
        </p:nvGraphicFramePr>
        <p:xfrm>
          <a:off x="2792930" y="372401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A1B84-3AFC-C246-B8D7-3B2A0C28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1684"/>
              </p:ext>
            </p:extLst>
          </p:nvPr>
        </p:nvGraphicFramePr>
        <p:xfrm>
          <a:off x="8351520" y="3808752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8B1F2D-E2E0-0E4B-93FD-87D301CA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66" y="6359525"/>
            <a:ext cx="927100" cy="26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2C9CC-2262-5F43-90D0-5AD83ECA29C1}"/>
              </a:ext>
            </a:extLst>
          </p:cNvPr>
          <p:cNvSpPr txBox="1"/>
          <p:nvPr/>
        </p:nvSpPr>
        <p:spPr>
          <a:xfrm>
            <a:off x="5449217" y="5447564"/>
            <a:ext cx="171559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Undefined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7B4C20-D456-65A2-4E8E-667622DEC938}"/>
              </a:ext>
            </a:extLst>
          </p:cNvPr>
          <p:cNvSpPr/>
          <p:nvPr/>
        </p:nvSpPr>
        <p:spPr>
          <a:xfrm>
            <a:off x="2792930" y="3613150"/>
            <a:ext cx="2014201" cy="553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B05B5-2F98-C4B5-EC9E-D91EA19681F3}"/>
              </a:ext>
            </a:extLst>
          </p:cNvPr>
          <p:cNvSpPr/>
          <p:nvPr/>
        </p:nvSpPr>
        <p:spPr>
          <a:xfrm>
            <a:off x="8224177" y="3703791"/>
            <a:ext cx="2014201" cy="553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2CB4F-DD45-F95E-E005-C9E94A98FB47}"/>
              </a:ext>
            </a:extLst>
          </p:cNvPr>
          <p:cNvCxnSpPr>
            <a:cxnSpLocks/>
            <a:stCxn id="5" idx="0"/>
            <a:endCxn id="6" idx="6"/>
          </p:cNvCxnSpPr>
          <p:nvPr/>
        </p:nvCxnSpPr>
        <p:spPr>
          <a:xfrm flipH="1" flipV="1">
            <a:off x="4807131" y="3890101"/>
            <a:ext cx="1499885" cy="155746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6C01F-A0DA-2253-F241-A4982470E2F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307016" y="3980742"/>
            <a:ext cx="1917161" cy="146682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43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attributes </a:t>
            </a:r>
            <a:r>
              <a:rPr lang="en-US" sz="3200" i="1" dirty="0"/>
              <a:t>must</a:t>
            </a:r>
            <a:r>
              <a:rPr lang="en-US" sz="3200" dirty="0"/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93A4D-CF0A-C84C-8778-F156D361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AA552-075F-6A49-854F-FC02BA0D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D81704A-2FCC-0C4B-8832-ED14E2C1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15985"/>
              </p:ext>
            </p:extLst>
          </p:nvPr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A1B84-3AFC-C246-B8D7-3B2A0C28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54428"/>
              </p:ext>
            </p:extLst>
          </p:nvPr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8B1F2D-E2E0-0E4B-93FD-87D301CA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18" y="6400248"/>
            <a:ext cx="927100" cy="266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46EAF1B-848B-E342-3615-D65497EF4DF0}"/>
              </a:ext>
            </a:extLst>
          </p:cNvPr>
          <p:cNvSpPr/>
          <p:nvPr/>
        </p:nvSpPr>
        <p:spPr>
          <a:xfrm>
            <a:off x="9510631" y="3613150"/>
            <a:ext cx="2014201" cy="553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FD8534-9C04-45A2-BE07-5048DF830368}"/>
              </a:ext>
            </a:extLst>
          </p:cNvPr>
          <p:cNvSpPr/>
          <p:nvPr/>
        </p:nvSpPr>
        <p:spPr>
          <a:xfrm>
            <a:off x="1610596" y="3644957"/>
            <a:ext cx="2014201" cy="553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71789-8A19-5F18-C11D-D62FE1F16255}"/>
              </a:ext>
            </a:extLst>
          </p:cNvPr>
          <p:cNvSpPr txBox="1"/>
          <p:nvPr/>
        </p:nvSpPr>
        <p:spPr>
          <a:xfrm>
            <a:off x="6271950" y="5503776"/>
            <a:ext cx="90601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Okay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C7C611-0FEE-74DB-63F1-65D6C760373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6724959" y="3890101"/>
            <a:ext cx="2785672" cy="16136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D7346A-422B-8791-CF7F-EEC6E34A9344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flipH="1" flipV="1">
            <a:off x="3624797" y="3921908"/>
            <a:ext cx="3100162" cy="1581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attributes </a:t>
            </a:r>
            <a:r>
              <a:rPr lang="en-US" sz="3200" i="1" dirty="0"/>
              <a:t>must</a:t>
            </a:r>
            <a:r>
              <a:rPr lang="en-US" sz="3200" dirty="0"/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93A4D-CF0A-C84C-8778-F156D361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AA552-075F-6A49-854F-FC02BA0D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D81704A-2FCC-0C4B-8832-ED14E2C17DCF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A1B84-3AFC-C246-B8D7-3B2A0C283E87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60E3D33-E9AC-CF49-845A-101BC8EAE08E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8B1F2D-E2E0-0E4B-93FD-87D301CA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18" y="6400248"/>
            <a:ext cx="927100" cy="26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EAEF0-751E-A7EB-9E1A-8C1E0542B30B}"/>
              </a:ext>
            </a:extLst>
          </p:cNvPr>
          <p:cNvSpPr txBox="1"/>
          <p:nvPr/>
        </p:nvSpPr>
        <p:spPr>
          <a:xfrm>
            <a:off x="6013720" y="5371514"/>
            <a:ext cx="163980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Merge</a:t>
            </a:r>
          </a:p>
          <a:p>
            <a:pPr algn="ctr"/>
            <a:r>
              <a:rPr lang="en-US" sz="2800" dirty="0"/>
              <a:t>Attributes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3081F-2BA2-D1F7-69B3-BC85A0EF1AE2}"/>
              </a:ext>
            </a:extLst>
          </p:cNvPr>
          <p:cNvCxnSpPr>
            <a:cxnSpLocks/>
          </p:cNvCxnSpPr>
          <p:nvPr/>
        </p:nvCxnSpPr>
        <p:spPr>
          <a:xfrm>
            <a:off x="3561126" y="3937843"/>
            <a:ext cx="2011098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1601AB-A064-B57A-0699-F1D5A19DFB2B}"/>
              </a:ext>
            </a:extLst>
          </p:cNvPr>
          <p:cNvCxnSpPr>
            <a:cxnSpLocks/>
          </p:cNvCxnSpPr>
          <p:nvPr/>
        </p:nvCxnSpPr>
        <p:spPr>
          <a:xfrm flipH="1">
            <a:off x="7962312" y="3937843"/>
            <a:ext cx="170231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35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attributes </a:t>
            </a:r>
            <a:r>
              <a:rPr lang="en-US" sz="3200" i="1" dirty="0"/>
              <a:t>must</a:t>
            </a:r>
            <a:r>
              <a:rPr lang="en-US" sz="3200" dirty="0"/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93A4D-CF0A-C84C-8778-F156D361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AA552-075F-6A49-854F-FC02BA0D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D81704A-2FCC-0C4B-8832-ED14E2C17DCF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A1B84-3AFC-C246-B8D7-3B2A0C283E87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60E3D33-E9AC-CF49-845A-101BC8EAE08E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8B1F2D-E2E0-0E4B-93FD-87D301CA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18" y="6400248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6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3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Same as Cartesian product for sets but attributes </a:t>
            </a:r>
            <a:r>
              <a:rPr lang="en-US" sz="3200" i="1" dirty="0"/>
              <a:t>must</a:t>
            </a:r>
            <a:r>
              <a:rPr lang="en-US" sz="3200" dirty="0"/>
              <a:t> be different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93A4D-CF0A-C84C-8778-F156D361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AA552-075F-6A49-854F-FC02BA0D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D81704A-2FCC-0C4B-8832-ED14E2C17DCF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A1B84-3AFC-C246-B8D7-3B2A0C283E87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60E3D33-E9AC-CF49-845A-101BC8EAE08E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8B1F2D-E2E0-0E4B-93FD-87D301CA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18" y="6400248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6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A4DE-A632-2845-91A2-7B784DEF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AA2B7-7756-4A4D-A419-2FF50663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AC2D4FD-E611-DC4E-9CBE-55AE8B784BBD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2B40AF-F0BD-3245-8702-63F0D7F3CFC1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F35F91-A8EF-7042-B658-19D0DC34C47B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9C85C36-574C-6545-AEF0-2253BAC4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0871"/>
            <a:ext cx="10960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B8697B9C-7D0C-334B-8D05-4E4BA9BC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799" y="365126"/>
            <a:ext cx="8817429" cy="866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Algebra – last class review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51228D93-AAB9-E64D-BCF2-4C8B8EDDE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22388"/>
            <a:ext cx="7772400" cy="51689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What is relational algebra?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(set of relations, set of relational operators)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operators = {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, , , </a:t>
            </a: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, , 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, , ||}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 is rename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 is select 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 is project</a:t>
            </a:r>
          </a:p>
          <a:p>
            <a:pPr marL="457200" lvl="1" indent="0" eaLnBrk="1" hangingPunct="1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457200" lvl="1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045D77-CE73-373E-E867-F929AACE04E9}"/>
              </a:ext>
            </a:extLst>
          </p:cNvPr>
          <p:cNvSpPr/>
          <p:nvPr/>
        </p:nvSpPr>
        <p:spPr bwMode="auto">
          <a:xfrm>
            <a:off x="4572000" y="3316833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Unary operator</a:t>
            </a:r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C85C4ABF-CE2C-AF3D-6561-5D59DE2AA88D}"/>
              </a:ext>
            </a:extLst>
          </p:cNvPr>
          <p:cNvCxnSpPr>
            <a:cxnSpLocks noChangeShapeType="1"/>
            <a:endCxn id="2" idx="1"/>
          </p:cNvCxnSpPr>
          <p:nvPr/>
        </p:nvCxnSpPr>
        <p:spPr bwMode="auto">
          <a:xfrm>
            <a:off x="3810000" y="3697833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Straight Arrow Connector 7">
            <a:extLst>
              <a:ext uri="{FF2B5EF4-FFF2-40B4-BE49-F238E27FC236}">
                <a16:creationId xmlns:a16="http://schemas.microsoft.com/office/drawing/2014/main" id="{360D6089-DCB6-6CAF-C328-D830460E9E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3702595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9F537B8F-15EC-EF5F-3924-EFDDDF507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3448596"/>
            <a:ext cx="171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CB416A1-DFFD-7235-5BDB-0CCDC9FC8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448596"/>
            <a:ext cx="1127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27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A4DE-A632-2845-91A2-7B784DEF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AA2B7-7756-4A4D-A419-2FF50663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AC2D4FD-E611-DC4E-9CBE-55AE8B784BBD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2B40AF-F0BD-3245-8702-63F0D7F3CFC1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F35F91-A8EF-7042-B658-19D0DC34C47B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9C85C36-574C-6545-AEF0-2253BAC4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0871"/>
            <a:ext cx="10960100" cy="4699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05625D-A865-4548-A5F2-1210ED463D75}"/>
              </a:ext>
            </a:extLst>
          </p:cNvPr>
          <p:cNvSpPr/>
          <p:nvPr/>
        </p:nvSpPr>
        <p:spPr>
          <a:xfrm>
            <a:off x="2371675" y="1564934"/>
            <a:ext cx="3708400" cy="9846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6F06D-8D24-C54E-AF45-C0F9E478C609}"/>
              </a:ext>
            </a:extLst>
          </p:cNvPr>
          <p:cNvSpPr txBox="1"/>
          <p:nvPr/>
        </p:nvSpPr>
        <p:spPr>
          <a:xfrm>
            <a:off x="2371675" y="2614767"/>
            <a:ext cx="42152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 ordered pair of ordered pairs</a:t>
            </a:r>
          </a:p>
        </p:txBody>
      </p:sp>
    </p:spTree>
    <p:extLst>
      <p:ext uri="{BB962C8B-B14F-4D97-AF65-F5344CB8AC3E}">
        <p14:creationId xmlns:p14="http://schemas.microsoft.com/office/powerpoint/2010/main" val="2580185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A4DE-A632-2845-91A2-7B784DEF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56" y="3244850"/>
            <a:ext cx="37084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AA2B7-7756-4A4D-A419-2FF50663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28" y="3244850"/>
            <a:ext cx="3708400" cy="3683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AC2D4FD-E611-DC4E-9CBE-55AE8B784BBD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2B40AF-F0BD-3245-8702-63F0D7F3CFC1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F35F91-A8EF-7042-B658-19D0DC34C47B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239008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2513006818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9C85C36-574C-6545-AEF0-2253BAC4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0871"/>
            <a:ext cx="10960100" cy="4699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05625D-A865-4548-A5F2-1210ED463D75}"/>
              </a:ext>
            </a:extLst>
          </p:cNvPr>
          <p:cNvSpPr/>
          <p:nvPr/>
        </p:nvSpPr>
        <p:spPr>
          <a:xfrm>
            <a:off x="2371675" y="1564934"/>
            <a:ext cx="3708400" cy="9846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6F06D-8D24-C54E-AF45-C0F9E478C609}"/>
              </a:ext>
            </a:extLst>
          </p:cNvPr>
          <p:cNvSpPr txBox="1"/>
          <p:nvPr/>
        </p:nvSpPr>
        <p:spPr>
          <a:xfrm>
            <a:off x="2371675" y="2614767"/>
            <a:ext cx="42152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 ordered pair of ordered pairs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1CA9A5-0A4E-5949-9C5B-8D607A4F1480}"/>
              </a:ext>
            </a:extLst>
          </p:cNvPr>
          <p:cNvSpPr/>
          <p:nvPr/>
        </p:nvSpPr>
        <p:spPr>
          <a:xfrm>
            <a:off x="4816013" y="4000511"/>
            <a:ext cx="3708400" cy="53671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9BBE-FBDA-1D43-92BE-1A39A0A2623A}"/>
              </a:ext>
            </a:extLst>
          </p:cNvPr>
          <p:cNvSpPr txBox="1"/>
          <p:nvPr/>
        </p:nvSpPr>
        <p:spPr>
          <a:xfrm>
            <a:off x="4792027" y="6360478"/>
            <a:ext cx="40096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 ordered four-tuple (a,1,a,1)</a:t>
            </a:r>
          </a:p>
        </p:txBody>
      </p:sp>
    </p:spTree>
    <p:extLst>
      <p:ext uri="{BB962C8B-B14F-4D97-AF65-F5344CB8AC3E}">
        <p14:creationId xmlns:p14="http://schemas.microsoft.com/office/powerpoint/2010/main" val="393758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2BDA48-71F2-FE49-9005-63EC11D3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663"/>
            <a:ext cx="7518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0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2BDA48-71F2-FE49-9005-63EC11D3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663"/>
            <a:ext cx="5732153" cy="358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BBCB3-0775-A64B-96B2-9E35FB72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3281"/>
            <a:ext cx="6061364" cy="3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2BDA48-71F2-FE49-9005-63EC11D3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663"/>
            <a:ext cx="5732153" cy="358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BBCB3-0775-A64B-96B2-9E35FB72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3281"/>
            <a:ext cx="6061364" cy="358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040F4-9B1F-6B40-B750-2AF623E6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623" y="3013899"/>
            <a:ext cx="1397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040F4-9B1F-6B40-B750-2AF623E6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540" y="99695"/>
            <a:ext cx="139700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D9C05-1E39-A344-AB31-43CCA772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78" y="1821478"/>
            <a:ext cx="67945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9E47F-BC95-8F46-B6B1-77708A54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78" y="2269768"/>
            <a:ext cx="6819900" cy="3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3D892-D39D-7E48-BC33-014472FBC6D7}"/>
              </a:ext>
            </a:extLst>
          </p:cNvPr>
          <p:cNvSpPr txBox="1"/>
          <p:nvPr/>
        </p:nvSpPr>
        <p:spPr>
          <a:xfrm>
            <a:off x="1721922" y="1821478"/>
            <a:ext cx="890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Sets:</a:t>
            </a:r>
          </a:p>
        </p:txBody>
      </p:sp>
    </p:spTree>
    <p:extLst>
      <p:ext uri="{BB962C8B-B14F-4D97-AF65-F5344CB8AC3E}">
        <p14:creationId xmlns:p14="http://schemas.microsoft.com/office/powerpoint/2010/main" val="282693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266-F995-4E49-B481-149E8BB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– </a:t>
            </a:r>
            <a:br>
              <a:rPr lang="en-US" dirty="0"/>
            </a:br>
            <a:r>
              <a:rPr lang="en-US" dirty="0"/>
              <a:t>A subtle difference between sets and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D9C05-1E39-A344-AB31-43CCA772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78" y="1821478"/>
            <a:ext cx="67945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9E47F-BC95-8F46-B6B1-77708A54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78" y="2269768"/>
            <a:ext cx="6819900" cy="3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3D892-D39D-7E48-BC33-014472FBC6D7}"/>
              </a:ext>
            </a:extLst>
          </p:cNvPr>
          <p:cNvSpPr txBox="1"/>
          <p:nvPr/>
        </p:nvSpPr>
        <p:spPr>
          <a:xfrm>
            <a:off x="1721922" y="1821478"/>
            <a:ext cx="890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F11EC-FAF7-E14B-8204-CDB611E0295C}"/>
              </a:ext>
            </a:extLst>
          </p:cNvPr>
          <p:cNvSpPr txBox="1"/>
          <p:nvPr/>
        </p:nvSpPr>
        <p:spPr>
          <a:xfrm>
            <a:off x="1721921" y="3339541"/>
            <a:ext cx="121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Tables: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FAF205-F4A6-EF41-8593-72AECF598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64587"/>
              </p:ext>
            </p:extLst>
          </p:nvPr>
        </p:nvGraphicFramePr>
        <p:xfrm>
          <a:off x="6235866" y="3862761"/>
          <a:ext cx="3292104" cy="2595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97368">
                  <a:extLst>
                    <a:ext uri="{9D8B030D-6E8A-4147-A177-3AD203B41FA5}">
                      <a16:colId xmlns:a16="http://schemas.microsoft.com/office/drawing/2014/main" val="3775833733"/>
                    </a:ext>
                  </a:extLst>
                </a:gridCol>
                <a:gridCol w="1097368">
                  <a:extLst>
                    <a:ext uri="{9D8B030D-6E8A-4147-A177-3AD203B41FA5}">
                      <a16:colId xmlns:a16="http://schemas.microsoft.com/office/drawing/2014/main" val="1562322094"/>
                    </a:ext>
                  </a:extLst>
                </a:gridCol>
                <a:gridCol w="1097368">
                  <a:extLst>
                    <a:ext uri="{9D8B030D-6E8A-4147-A177-3AD203B41FA5}">
                      <a16:colId xmlns:a16="http://schemas.microsoft.com/office/drawing/2014/main" val="244680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9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6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1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6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4709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6B4B2ED-838D-144F-A6FD-3DFCE2BA9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78" y="4939150"/>
            <a:ext cx="4089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186E6C-AE2E-FD50-4168-03EF78271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540" y="99695"/>
            <a:ext cx="139700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27502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501258-B414-C042-BB03-379C7BEC7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90771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13">
                  <a:extLst>
                    <a:ext uri="{9D8B030D-6E8A-4147-A177-3AD203B41FA5}">
                      <a16:colId xmlns:a16="http://schemas.microsoft.com/office/drawing/2014/main" val="2022491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5355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6115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on Set Representation?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 (rename)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ＭＳ Ｐゴシック" panose="020B0600070205080204" pitchFamily="34" charset="-128"/>
                          <a:cs typeface="+mn-cs"/>
                          <a:sym typeface="Symbol" pitchFamily="2" charset="2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attributes in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 (select)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7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 (project)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Choose/reorder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  (set difference)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 (intersection)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 (union)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if attributes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 (cross or Cartesian 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Just like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if attributes are 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  <a:sym typeface="Symbol" pitchFamily="2" charset="2"/>
                        </a:rPr>
                        <a:t>|| is natural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common attributes, cross product different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124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14CED71-A0FB-B24E-81D5-10AE49F93CF4}"/>
              </a:ext>
            </a:extLst>
          </p:cNvPr>
          <p:cNvGrpSpPr/>
          <p:nvPr/>
        </p:nvGrpSpPr>
        <p:grpSpPr>
          <a:xfrm>
            <a:off x="446089" y="2180492"/>
            <a:ext cx="415498" cy="1136132"/>
            <a:chOff x="446089" y="2180492"/>
            <a:chExt cx="415498" cy="1136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D6BF27-AFED-7642-9EA1-D5181D2A5D09}"/>
                </a:ext>
              </a:extLst>
            </p:cNvPr>
            <p:cNvSpPr txBox="1"/>
            <p:nvPr/>
          </p:nvSpPr>
          <p:spPr>
            <a:xfrm>
              <a:off x="446089" y="21804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5FA3FF-A1EF-C842-B5C9-9F55D4FCBF46}"/>
                </a:ext>
              </a:extLst>
            </p:cNvPr>
            <p:cNvSpPr txBox="1"/>
            <p:nvPr/>
          </p:nvSpPr>
          <p:spPr>
            <a:xfrm>
              <a:off x="446089" y="2563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AE34D-F5EE-1E48-8AA7-31FEA344035C}"/>
                </a:ext>
              </a:extLst>
            </p:cNvPr>
            <p:cNvSpPr txBox="1"/>
            <p:nvPr/>
          </p:nvSpPr>
          <p:spPr>
            <a:xfrm>
              <a:off x="446089" y="294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3362BE-064A-AE47-8BA1-42CCFA286176}"/>
              </a:ext>
            </a:extLst>
          </p:cNvPr>
          <p:cNvGrpSpPr/>
          <p:nvPr/>
        </p:nvGrpSpPr>
        <p:grpSpPr>
          <a:xfrm>
            <a:off x="446089" y="3314507"/>
            <a:ext cx="415498" cy="1136132"/>
            <a:chOff x="446089" y="2180492"/>
            <a:chExt cx="415498" cy="11361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108C9-5A33-4B4F-8269-1D82B0848468}"/>
                </a:ext>
              </a:extLst>
            </p:cNvPr>
            <p:cNvSpPr txBox="1"/>
            <p:nvPr/>
          </p:nvSpPr>
          <p:spPr>
            <a:xfrm>
              <a:off x="446089" y="21804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24B11-81C9-D944-9620-96B6485480E4}"/>
                </a:ext>
              </a:extLst>
            </p:cNvPr>
            <p:cNvSpPr txBox="1"/>
            <p:nvPr/>
          </p:nvSpPr>
          <p:spPr>
            <a:xfrm>
              <a:off x="446089" y="2563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BC99F-9E7C-D348-A31F-705CBBFA6F44}"/>
                </a:ext>
              </a:extLst>
            </p:cNvPr>
            <p:cNvSpPr txBox="1"/>
            <p:nvPr/>
          </p:nvSpPr>
          <p:spPr>
            <a:xfrm>
              <a:off x="446089" y="2947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✅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968BE0-F388-8647-BDED-E51C4115E863}"/>
              </a:ext>
            </a:extLst>
          </p:cNvPr>
          <p:cNvSpPr txBox="1"/>
          <p:nvPr/>
        </p:nvSpPr>
        <p:spPr>
          <a:xfrm>
            <a:off x="446089" y="4464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095802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CD1B-0A18-E6BC-1985-363AEE1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F5C-208A-18AC-24F8-642289E53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6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424A6-BA3A-0B2A-BA1E-F6DF2CE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Two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71423-0C82-7ED2-DB50-86FBBAF8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attributes match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7CB-BE66-05BE-DF8B-0D03A9422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attributes don’t match</a:t>
            </a:r>
          </a:p>
        </p:txBody>
      </p:sp>
    </p:spTree>
    <p:extLst>
      <p:ext uri="{BB962C8B-B14F-4D97-AF65-F5344CB8AC3E}">
        <p14:creationId xmlns:p14="http://schemas.microsoft.com/office/powerpoint/2010/main" val="21960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888-F37B-1341-AFCD-29E8A9DD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</a:t>
            </a:r>
            <a:r>
              <a:rPr lang="en-US"/>
              <a:t>represent relations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9A6EA-B05C-A042-AD46-E9D6087B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19854"/>
              </p:ext>
            </p:extLst>
          </p:nvPr>
        </p:nvGraphicFramePr>
        <p:xfrm>
          <a:off x="-1621975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CAAEF-B374-1148-9CFE-4E3CBF59CAC4}"/>
              </a:ext>
            </a:extLst>
          </p:cNvPr>
          <p:cNvSpPr txBox="1"/>
          <p:nvPr/>
        </p:nvSpPr>
        <p:spPr>
          <a:xfrm>
            <a:off x="829562" y="3647351"/>
            <a:ext cx="188135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Representing 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7B43B-4C5A-1048-8F9A-11B19BA04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997" y="3112703"/>
            <a:ext cx="2357628" cy="2485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7AC5D-9D9A-3D4A-9F4E-C205CD782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581" y="2201201"/>
            <a:ext cx="4573578" cy="4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65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424A6-BA3A-0B2A-BA1E-F6DF2CE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Two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71423-0C82-7ED2-DB50-86FBBAF8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When attributes match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7CB-BE66-05BE-DF8B-0D03A9422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attributes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matching row values</a:t>
            </a:r>
          </a:p>
          <a:p>
            <a:pPr lvl="1"/>
            <a:r>
              <a:rPr lang="en-US" sz="2800" dirty="0"/>
              <a:t>Same as intersection when attributes match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30003"/>
          <a:stretch/>
        </p:blipFill>
        <p:spPr>
          <a:xfrm>
            <a:off x="1587794" y="3838575"/>
            <a:ext cx="221349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3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matching row values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Same as intersection when attributes match</a:t>
            </a:r>
            <a:endParaRPr lang="en-US" sz="3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8B96D-8EDA-A43B-CF47-28FB6A42C9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003"/>
          <a:stretch/>
        </p:blipFill>
        <p:spPr>
          <a:xfrm>
            <a:off x="1587794" y="3838575"/>
            <a:ext cx="221349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98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matching row values</a:t>
            </a:r>
          </a:p>
          <a:p>
            <a:pPr lvl="1"/>
            <a:r>
              <a:rPr lang="en-US" sz="2800" dirty="0"/>
              <a:t>Same as intersection when </a:t>
            </a:r>
            <a:r>
              <a:rPr lang="en-US" sz="2800" dirty="0">
                <a:highlight>
                  <a:srgbClr val="FFFF00"/>
                </a:highlight>
              </a:rPr>
              <a:t>attributes match</a:t>
            </a:r>
            <a:endParaRPr lang="en-US" sz="3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94" y="3838575"/>
            <a:ext cx="3162300" cy="18859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6B59883-327F-DE4A-BCC9-9FCDCE464948}"/>
              </a:ext>
            </a:extLst>
          </p:cNvPr>
          <p:cNvSpPr/>
          <p:nvPr/>
        </p:nvSpPr>
        <p:spPr>
          <a:xfrm>
            <a:off x="7080979" y="3251201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37457-9E57-6C4B-A302-3AA89D76AB3A}"/>
              </a:ext>
            </a:extLst>
          </p:cNvPr>
          <p:cNvSpPr/>
          <p:nvPr/>
        </p:nvSpPr>
        <p:spPr>
          <a:xfrm>
            <a:off x="9766864" y="3219673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EF591-19A2-2660-DC3E-B92D9C5E1BB4}"/>
              </a:ext>
            </a:extLst>
          </p:cNvPr>
          <p:cNvSpPr/>
          <p:nvPr/>
        </p:nvSpPr>
        <p:spPr>
          <a:xfrm>
            <a:off x="4032033" y="4605201"/>
            <a:ext cx="522515" cy="40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52AE6-214E-224C-51B4-633EC85866FD}"/>
              </a:ext>
            </a:extLst>
          </p:cNvPr>
          <p:cNvSpPr/>
          <p:nvPr/>
        </p:nvSpPr>
        <p:spPr>
          <a:xfrm>
            <a:off x="4001517" y="5171939"/>
            <a:ext cx="522515" cy="40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</a:t>
            </a:r>
            <a:r>
              <a:rPr lang="en-US" sz="2800" dirty="0">
                <a:highlight>
                  <a:srgbClr val="FFFF00"/>
                </a:highlight>
              </a:rPr>
              <a:t>matching row values</a:t>
            </a:r>
          </a:p>
          <a:p>
            <a:pPr lvl="1"/>
            <a:r>
              <a:rPr lang="en-US" sz="2800" dirty="0"/>
              <a:t>Same as intersection when attributes match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94" y="3838575"/>
            <a:ext cx="3162300" cy="18859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6B59883-327F-DE4A-BCC9-9FCDCE464948}"/>
              </a:ext>
            </a:extLst>
          </p:cNvPr>
          <p:cNvSpPr/>
          <p:nvPr/>
        </p:nvSpPr>
        <p:spPr>
          <a:xfrm>
            <a:off x="7053238" y="3768090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37457-9E57-6C4B-A302-3AA89D76AB3A}"/>
              </a:ext>
            </a:extLst>
          </p:cNvPr>
          <p:cNvSpPr/>
          <p:nvPr/>
        </p:nvSpPr>
        <p:spPr>
          <a:xfrm>
            <a:off x="9743074" y="3798793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00CC4-F994-8E1C-97AC-30EC59C83D6C}"/>
              </a:ext>
            </a:extLst>
          </p:cNvPr>
          <p:cNvSpPr/>
          <p:nvPr/>
        </p:nvSpPr>
        <p:spPr>
          <a:xfrm>
            <a:off x="4034842" y="5153841"/>
            <a:ext cx="522515" cy="40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0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</a:t>
            </a:r>
            <a:r>
              <a:rPr lang="en-US" sz="2800" dirty="0">
                <a:highlight>
                  <a:srgbClr val="FFFF00"/>
                </a:highlight>
              </a:rPr>
              <a:t>matching row values</a:t>
            </a:r>
          </a:p>
          <a:p>
            <a:pPr lvl="1"/>
            <a:r>
              <a:rPr lang="en-US" sz="2800" dirty="0"/>
              <a:t>Same as intersection when attributes match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94" y="3838575"/>
            <a:ext cx="3162300" cy="18859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6B59883-327F-DE4A-BCC9-9FCDCE464948}"/>
              </a:ext>
            </a:extLst>
          </p:cNvPr>
          <p:cNvSpPr/>
          <p:nvPr/>
        </p:nvSpPr>
        <p:spPr>
          <a:xfrm>
            <a:off x="7059047" y="4390739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37457-9E57-6C4B-A302-3AA89D76AB3A}"/>
              </a:ext>
            </a:extLst>
          </p:cNvPr>
          <p:cNvSpPr/>
          <p:nvPr/>
        </p:nvSpPr>
        <p:spPr>
          <a:xfrm>
            <a:off x="9743074" y="4335875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8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Combine common attributes with </a:t>
            </a:r>
            <a:r>
              <a:rPr lang="en-US" sz="2800" dirty="0">
                <a:highlight>
                  <a:srgbClr val="FFFF00"/>
                </a:highlight>
              </a:rPr>
              <a:t>matching row values</a:t>
            </a:r>
          </a:p>
          <a:p>
            <a:pPr lvl="1"/>
            <a:r>
              <a:rPr lang="en-US" sz="2800" dirty="0"/>
              <a:t>Same as intersection when attributes match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2" y="3386138"/>
            <a:ext cx="204787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987" y="3321749"/>
            <a:ext cx="2162175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94" y="3838575"/>
            <a:ext cx="3162300" cy="18859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6B59883-327F-DE4A-BCC9-9FCDCE464948}"/>
              </a:ext>
            </a:extLst>
          </p:cNvPr>
          <p:cNvSpPr/>
          <p:nvPr/>
        </p:nvSpPr>
        <p:spPr>
          <a:xfrm>
            <a:off x="7051261" y="4942904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37457-9E57-6C4B-A302-3AA89D76AB3A}"/>
              </a:ext>
            </a:extLst>
          </p:cNvPr>
          <p:cNvSpPr/>
          <p:nvPr/>
        </p:nvSpPr>
        <p:spPr>
          <a:xfrm>
            <a:off x="9724928" y="3838575"/>
            <a:ext cx="1188720" cy="2473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7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424A6-BA3A-0B2A-BA1E-F6DF2CE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Two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71423-0C82-7ED2-DB50-86FBBAF8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attributes match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7CB-BE66-05BE-DF8B-0D03A9422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When attributes don’t match</a:t>
            </a:r>
          </a:p>
        </p:txBody>
      </p:sp>
    </p:spTree>
    <p:extLst>
      <p:ext uri="{BB962C8B-B14F-4D97-AF65-F5344CB8AC3E}">
        <p14:creationId xmlns:p14="http://schemas.microsoft.com/office/powerpoint/2010/main" val="479831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Don’t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/>
              <a:t>When no attributes match, same as Cross product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74" y="3466211"/>
            <a:ext cx="2047875" cy="2790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05" y="3418586"/>
            <a:ext cx="2019300" cy="2838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39" y="3565207"/>
            <a:ext cx="3990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0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When Attributes Don’t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Join, denoted by 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When no attributes match</a:t>
            </a:r>
            <a:r>
              <a:rPr lang="en-US" sz="2800" dirty="0"/>
              <a:t>, same as Cross product</a:t>
            </a:r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5" y="1745552"/>
            <a:ext cx="599759" cy="66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74" y="3466211"/>
            <a:ext cx="2047875" cy="2790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05" y="3418586"/>
            <a:ext cx="2019300" cy="2838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39" y="3565207"/>
            <a:ext cx="3990975" cy="733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955BC1C-F48B-2D4C-B218-8367F38E1364}"/>
              </a:ext>
            </a:extLst>
          </p:cNvPr>
          <p:cNvSpPr/>
          <p:nvPr/>
        </p:nvSpPr>
        <p:spPr>
          <a:xfrm>
            <a:off x="5958062" y="3319113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372809-B07A-E649-A81B-3591975C6CF0}"/>
              </a:ext>
            </a:extLst>
          </p:cNvPr>
          <p:cNvSpPr/>
          <p:nvPr/>
        </p:nvSpPr>
        <p:spPr>
          <a:xfrm>
            <a:off x="8256141" y="3319113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B8697B9C-7D0C-334B-8D05-4E4BA9BC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799" y="365126"/>
            <a:ext cx="8817429" cy="866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Algebra – last class review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51228D93-AAB9-E64D-BCF2-4C8B8EDDE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22388"/>
            <a:ext cx="7772400" cy="51689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What is relational algebra?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(set of relations, set of relational operators)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operators = {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, , , , , , , ||}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457200" lvl="1" indent="0" eaLnBrk="1" hangingPunct="1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 is rename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 is select 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 is project</a:t>
            </a:r>
          </a:p>
          <a:p>
            <a:pPr marL="457200" lvl="1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BCCBF5-9C16-914C-9BB6-27497F05FDEA}"/>
              </a:ext>
            </a:extLst>
          </p:cNvPr>
          <p:cNvSpPr/>
          <p:nvPr/>
        </p:nvSpPr>
        <p:spPr bwMode="auto">
          <a:xfrm>
            <a:off x="5334000" y="3525838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Unary operator</a:t>
            </a:r>
          </a:p>
        </p:txBody>
      </p:sp>
      <p:cxnSp>
        <p:nvCxnSpPr>
          <p:cNvPr id="27652" name="Straight Arrow Connector 4">
            <a:extLst>
              <a:ext uri="{FF2B5EF4-FFF2-40B4-BE49-F238E27FC236}">
                <a16:creationId xmlns:a16="http://schemas.microsoft.com/office/drawing/2014/main" id="{F8B63883-7882-9845-907C-06068C2F749C}"/>
              </a:ext>
            </a:extLst>
          </p:cNvPr>
          <p:cNvCxnSpPr>
            <a:cxnSpLocks noChangeShapeType="1"/>
            <a:endCxn id="3" idx="1"/>
          </p:cNvCxnSpPr>
          <p:nvPr/>
        </p:nvCxnSpPr>
        <p:spPr bwMode="auto">
          <a:xfrm>
            <a:off x="4572000" y="3906838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3" name="Straight Arrow Connector 7">
            <a:extLst>
              <a:ext uri="{FF2B5EF4-FFF2-40B4-BE49-F238E27FC236}">
                <a16:creationId xmlns:a16="http://schemas.microsoft.com/office/drawing/2014/main" id="{9C1B8A5D-C51C-414E-A343-3523954645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391160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54" name="TextBox 8">
            <a:extLst>
              <a:ext uri="{FF2B5EF4-FFF2-40B4-BE49-F238E27FC236}">
                <a16:creationId xmlns:a16="http://schemas.microsoft.com/office/drawing/2014/main" id="{BE80959B-0969-9C49-9895-E3E5FD76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3657601"/>
            <a:ext cx="171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5" name="TextBox 9">
            <a:extLst>
              <a:ext uri="{FF2B5EF4-FFF2-40B4-BE49-F238E27FC236}">
                <a16:creationId xmlns:a16="http://schemas.microsoft.com/office/drawing/2014/main" id="{15D404F4-62B5-BD4A-B971-EB638B44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3657601"/>
            <a:ext cx="1127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8F975-6E74-D04C-96C9-F439F68FCD8E}"/>
              </a:ext>
            </a:extLst>
          </p:cNvPr>
          <p:cNvSpPr txBox="1"/>
          <p:nvPr/>
        </p:nvSpPr>
        <p:spPr>
          <a:xfrm>
            <a:off x="4827242" y="4581505"/>
            <a:ext cx="48235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These three are only  defined for the table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2429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424A6-BA3A-0B2A-BA1E-F6DF2CE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– </a:t>
            </a:r>
            <a:r>
              <a:rPr lang="en-US" strike="sngStrike" dirty="0"/>
              <a:t>Two Forms </a:t>
            </a:r>
            <a:r>
              <a:rPr lang="en-US" dirty="0"/>
              <a:t>Three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71423-0C82-7ED2-DB50-86FBBAF8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attributes match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7CB-BE66-05BE-DF8B-0D03A9422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attributes don’t match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BE2B-9A1E-19EE-0E59-2B81D6E0875B}"/>
              </a:ext>
            </a:extLst>
          </p:cNvPr>
          <p:cNvSpPr txBox="1"/>
          <p:nvPr/>
        </p:nvSpPr>
        <p:spPr>
          <a:xfrm>
            <a:off x="3466011" y="3867241"/>
            <a:ext cx="427193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Some attributes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Some don’t</a:t>
            </a:r>
          </a:p>
        </p:txBody>
      </p:sp>
    </p:spTree>
    <p:extLst>
      <p:ext uri="{BB962C8B-B14F-4D97-AF65-F5344CB8AC3E}">
        <p14:creationId xmlns:p14="http://schemas.microsoft.com/office/powerpoint/2010/main" val="348001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AECD9-115F-824F-9715-6AE2C280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natural join implementations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10EE6-5C9A-4E4B-82CE-06D23046A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94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46F2-B773-1C4E-ABF1-B5DA49B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Minimize Execution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C325-EF7C-6640-8FA3-3067642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make the header h for the result relation (combine r1's header with r2's header) </a:t>
            </a:r>
          </a:p>
          <a:p>
            <a:endParaRPr lang="en-US" sz="2400" dirty="0"/>
          </a:p>
          <a:p>
            <a:r>
              <a:rPr lang="en-US" sz="2400" dirty="0"/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/>
              <a:t>for each tuple t1 in r1 </a:t>
            </a:r>
          </a:p>
          <a:p>
            <a:pPr lvl="1"/>
            <a:r>
              <a:rPr lang="en-US" sz="2400" dirty="0"/>
              <a:t>for each tuple t2 in r2 </a:t>
            </a:r>
          </a:p>
          <a:p>
            <a:pPr lvl="2"/>
            <a:r>
              <a:rPr lang="en-US" sz="2400" dirty="0"/>
              <a:t>if t1 and t2 can join join t1 and t2 to make tuple t </a:t>
            </a:r>
          </a:p>
          <a:p>
            <a:pPr lvl="3"/>
            <a:r>
              <a:rPr lang="en-US" sz="2400" dirty="0"/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545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make the header h for the result relation </a:t>
            </a:r>
            <a:r>
              <a:rPr lang="en-US" sz="2400" dirty="0"/>
              <a:t>(combine r1's header with r2's header) </a:t>
            </a:r>
          </a:p>
          <a:p>
            <a:endParaRPr lang="en-US" sz="2400" dirty="0"/>
          </a:p>
          <a:p>
            <a:r>
              <a:rPr lang="en-US" sz="2400" dirty="0"/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/>
              <a:t>for each tuple t1 in r1 </a:t>
            </a:r>
          </a:p>
          <a:p>
            <a:pPr lvl="1"/>
            <a:r>
              <a:rPr lang="en-US" sz="2400" dirty="0"/>
              <a:t>for each tuple t2 in r2 </a:t>
            </a:r>
          </a:p>
          <a:p>
            <a:pPr lvl="2"/>
            <a:r>
              <a:rPr lang="en-US" sz="2400" dirty="0"/>
              <a:t>if t1 and t2 can join join t1 and t2 to make tuple t </a:t>
            </a:r>
          </a:p>
          <a:p>
            <a:pPr lvl="3"/>
            <a:r>
              <a:rPr lang="en-US" sz="2400" dirty="0"/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1725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60333"/>
              </p:ext>
            </p:extLst>
          </p:nvPr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2F1DFD3-B24A-594D-BB99-2F25957F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01308"/>
              </p:ext>
            </p:extLst>
          </p:nvPr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8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</a:t>
            </a:r>
            <a:r>
              <a:rPr lang="en-US" sz="3200" dirty="0">
                <a:highlight>
                  <a:srgbClr val="FFFF00"/>
                </a:highlight>
              </a:rPr>
              <a:t>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7011"/>
              </p:ext>
            </p:extLst>
          </p:nvPr>
        </p:nvGraphicFramePr>
        <p:xfrm>
          <a:off x="5572224" y="3734821"/>
          <a:ext cx="1792566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D93AADD-26EE-5B42-AD18-F308E09C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8402"/>
              </p:ext>
            </p:extLst>
          </p:nvPr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096E9BC7-A938-0342-84A8-8DF90F5B9122}"/>
              </a:ext>
            </a:extLst>
          </p:cNvPr>
          <p:cNvSpPr/>
          <p:nvPr/>
        </p:nvSpPr>
        <p:spPr>
          <a:xfrm>
            <a:off x="1583214" y="3539940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3013E8-6BD1-5946-9E4C-D37EB387A2A1}"/>
              </a:ext>
            </a:extLst>
          </p:cNvPr>
          <p:cNvSpPr/>
          <p:nvPr/>
        </p:nvSpPr>
        <p:spPr>
          <a:xfrm>
            <a:off x="9521650" y="3502861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3FD9F-3FCF-844B-972F-E11F8C9034B7}"/>
              </a:ext>
            </a:extLst>
          </p:cNvPr>
          <p:cNvSpPr/>
          <p:nvPr/>
        </p:nvSpPr>
        <p:spPr>
          <a:xfrm>
            <a:off x="5165124" y="4114800"/>
            <a:ext cx="2730844" cy="2557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8663F7-5509-AC49-B4FB-F70687D08284}"/>
              </a:ext>
            </a:extLst>
          </p:cNvPr>
          <p:cNvSpPr/>
          <p:nvPr/>
        </p:nvSpPr>
        <p:spPr>
          <a:xfrm>
            <a:off x="5266603" y="3522932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9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</a:t>
            </a:r>
            <a:r>
              <a:rPr lang="en-US" sz="3200" dirty="0">
                <a:highlight>
                  <a:srgbClr val="FFFF00"/>
                </a:highlight>
              </a:rPr>
              <a:t>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6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52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59752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D93AADD-26EE-5B42-AD18-F308E09CC0F0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096E9BC7-A938-0342-84A8-8DF90F5B9122}"/>
              </a:ext>
            </a:extLst>
          </p:cNvPr>
          <p:cNvSpPr/>
          <p:nvPr/>
        </p:nvSpPr>
        <p:spPr>
          <a:xfrm>
            <a:off x="2610852" y="3502861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3013E8-6BD1-5946-9E4C-D37EB387A2A1}"/>
              </a:ext>
            </a:extLst>
          </p:cNvPr>
          <p:cNvSpPr/>
          <p:nvPr/>
        </p:nvSpPr>
        <p:spPr>
          <a:xfrm>
            <a:off x="10457046" y="3534294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418FE-E6B3-E747-BE33-D0A2409D4C87}"/>
              </a:ext>
            </a:extLst>
          </p:cNvPr>
          <p:cNvSpPr/>
          <p:nvPr/>
        </p:nvSpPr>
        <p:spPr>
          <a:xfrm>
            <a:off x="5165124" y="4114800"/>
            <a:ext cx="2730844" cy="2557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488768-888D-1C43-B0AC-D93DC0CE5DEF}"/>
              </a:ext>
            </a:extLst>
          </p:cNvPr>
          <p:cNvSpPr/>
          <p:nvPr/>
        </p:nvSpPr>
        <p:spPr>
          <a:xfrm>
            <a:off x="6149520" y="3534294"/>
            <a:ext cx="1188720" cy="781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3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make the header h for the result relation (combine r1's header with r2's header) 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/>
              <a:t>for each tuple t1 in r1 </a:t>
            </a:r>
          </a:p>
          <a:p>
            <a:pPr lvl="1"/>
            <a:r>
              <a:rPr lang="en-US" sz="2400" dirty="0"/>
              <a:t>for each tuple t2 in r2 </a:t>
            </a:r>
          </a:p>
          <a:p>
            <a:pPr lvl="2"/>
            <a:r>
              <a:rPr lang="en-US" sz="2400" dirty="0"/>
              <a:t>if t1 and t2 can join join t1 and t2 to make tuple t </a:t>
            </a:r>
          </a:p>
          <a:p>
            <a:pPr lvl="3"/>
            <a:r>
              <a:rPr lang="en-US" sz="2400" dirty="0"/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456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946-5D32-2848-BA1C-B25785E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769-A564-E645-83EB-CC9E2D366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9C04-D9AE-E54A-8CAE-93163129A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Switch column order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rows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Change attribute names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columns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B9E97B-6B6D-CA40-A64C-65BA335824A2}"/>
              </a:ext>
            </a:extLst>
          </p:cNvPr>
          <p:cNvCxnSpPr>
            <a:cxnSpLocks/>
          </p:cNvCxnSpPr>
          <p:nvPr/>
        </p:nvCxnSpPr>
        <p:spPr>
          <a:xfrm>
            <a:off x="2511706" y="2095018"/>
            <a:ext cx="3584294" cy="474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192BD1-29E1-834E-B7A9-1425543CC7A6}"/>
              </a:ext>
            </a:extLst>
          </p:cNvPr>
          <p:cNvCxnSpPr>
            <a:cxnSpLocks/>
          </p:cNvCxnSpPr>
          <p:nvPr/>
        </p:nvCxnSpPr>
        <p:spPr>
          <a:xfrm flipV="1">
            <a:off x="2604304" y="2095018"/>
            <a:ext cx="3491696" cy="4745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0147A-B167-D841-8BC4-3858F25D8157}"/>
              </a:ext>
            </a:extLst>
          </p:cNvPr>
          <p:cNvCxnSpPr>
            <a:cxnSpLocks/>
          </p:cNvCxnSpPr>
          <p:nvPr/>
        </p:nvCxnSpPr>
        <p:spPr>
          <a:xfrm>
            <a:off x="2604304" y="2569580"/>
            <a:ext cx="3567896" cy="10301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0BC49-341A-6B4E-9F33-7B1A28B0482E}"/>
              </a:ext>
            </a:extLst>
          </p:cNvPr>
          <p:cNvCxnSpPr>
            <a:cxnSpLocks/>
          </p:cNvCxnSpPr>
          <p:nvPr/>
        </p:nvCxnSpPr>
        <p:spPr>
          <a:xfrm>
            <a:off x="2685327" y="3067291"/>
            <a:ext cx="34868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70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make the header h for the result relation (combine r1's header with r2's header) </a:t>
            </a:r>
          </a:p>
          <a:p>
            <a:endParaRPr lang="en-US" sz="2400" dirty="0"/>
          </a:p>
          <a:p>
            <a:r>
              <a:rPr lang="en-US" sz="2400" dirty="0"/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for each tuple t1 in r1 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for each tuple t2 in r2 </a:t>
            </a:r>
          </a:p>
          <a:p>
            <a:pPr lvl="2"/>
            <a:r>
              <a:rPr lang="en-US" sz="2400" dirty="0"/>
              <a:t>if t1 and t2 can join join t1 and t2 to make tuple t </a:t>
            </a:r>
          </a:p>
          <a:p>
            <a:pPr lvl="3"/>
            <a:r>
              <a:rPr lang="en-US" sz="2400" dirty="0"/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512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2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make the header h for the result relation (combine r1's header with r2's header) </a:t>
            </a:r>
          </a:p>
          <a:p>
            <a:endParaRPr lang="en-US" sz="2400" dirty="0"/>
          </a:p>
          <a:p>
            <a:r>
              <a:rPr lang="en-US" sz="2400" dirty="0"/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/>
              <a:t>for each tuple t1 in r1 </a:t>
            </a:r>
          </a:p>
          <a:p>
            <a:pPr lvl="1"/>
            <a:r>
              <a:rPr lang="en-US" sz="2400" dirty="0"/>
              <a:t>for each tuple t2 in r2 </a:t>
            </a:r>
          </a:p>
          <a:p>
            <a:pPr lvl="2"/>
            <a:r>
              <a:rPr lang="en-US" sz="2400" dirty="0">
                <a:highlight>
                  <a:srgbClr val="FFFF00"/>
                </a:highlight>
              </a:rPr>
              <a:t>if t1 and t2 can join join t1 and t2 to make tuple t </a:t>
            </a:r>
          </a:p>
          <a:p>
            <a:pPr lvl="3"/>
            <a:r>
              <a:rPr lang="en-US" sz="2400" dirty="0"/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9642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77104"/>
              </p:ext>
            </p:extLst>
          </p:nvPr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951082" y="1967226"/>
            <a:ext cx="9650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111354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917598" y="4111354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/>
          <p:nvPr/>
        </p:nvCxnSpPr>
        <p:spPr>
          <a:xfrm flipH="1">
            <a:off x="2305012" y="2428891"/>
            <a:ext cx="5646070" cy="17962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916154" y="2428891"/>
            <a:ext cx="1064551" cy="17440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42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D7D-8E10-6540-A6F9-9C1EA8F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dirty="0"/>
              <a:t>Efficient Natural Join</a:t>
            </a:r>
            <a:endParaRPr lang="en-US" sz="4400" b="0" i="0" dirty="0">
              <a:solidFill>
                <a:srgbClr val="000000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EBF8-BC69-044F-99A0-979CE505C756}"/>
              </a:ext>
            </a:extLst>
          </p:cNvPr>
          <p:cNvSpPr txBox="1"/>
          <p:nvPr/>
        </p:nvSpPr>
        <p:spPr>
          <a:xfrm>
            <a:off x="838200" y="1446935"/>
            <a:ext cx="103570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make the header h for the result relation (combine r1's header with r2's header) </a:t>
            </a:r>
          </a:p>
          <a:p>
            <a:endParaRPr lang="en-US" sz="2400" dirty="0"/>
          </a:p>
          <a:p>
            <a:r>
              <a:rPr lang="en-US" sz="2400" dirty="0"/>
              <a:t>make a new empty relation r using header h </a:t>
            </a:r>
          </a:p>
          <a:p>
            <a:endParaRPr lang="en-US" sz="2400" dirty="0"/>
          </a:p>
          <a:p>
            <a:r>
              <a:rPr lang="en-US" sz="2400" dirty="0"/>
              <a:t>for each tuple t1 in r1 </a:t>
            </a:r>
          </a:p>
          <a:p>
            <a:pPr lvl="1"/>
            <a:r>
              <a:rPr lang="en-US" sz="2400" dirty="0"/>
              <a:t>for each tuple t2 in r2 </a:t>
            </a:r>
          </a:p>
          <a:p>
            <a:pPr lvl="2"/>
            <a:r>
              <a:rPr lang="en-US" sz="2400" dirty="0"/>
              <a:t>if t1 and t2 can join join t1 and t2 to make tuple t </a:t>
            </a:r>
          </a:p>
          <a:p>
            <a:pPr lvl="3"/>
            <a:r>
              <a:rPr lang="en-US" sz="2400" dirty="0">
                <a:highlight>
                  <a:srgbClr val="FFFF00"/>
                </a:highlight>
              </a:rPr>
              <a:t>add tuple t to relation r </a:t>
            </a:r>
          </a:p>
          <a:p>
            <a:pPr lvl="2"/>
            <a:r>
              <a:rPr lang="en-US" sz="2400" dirty="0"/>
              <a:t>end if </a:t>
            </a:r>
          </a:p>
          <a:p>
            <a:pPr lvl="1"/>
            <a:r>
              <a:rPr lang="en-US" sz="2400" dirty="0"/>
              <a:t>end for </a:t>
            </a:r>
          </a:p>
          <a:p>
            <a:r>
              <a:rPr lang="en-US" sz="2400" dirty="0"/>
              <a:t>end for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840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51628"/>
              </p:ext>
            </p:extLst>
          </p:nvPr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98802" y="3734821"/>
            <a:ext cx="430924" cy="7969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917598" y="3734821"/>
            <a:ext cx="430924" cy="7969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</p:cNvCxnSpPr>
          <p:nvPr/>
        </p:nvCxnSpPr>
        <p:spPr>
          <a:xfrm flipH="1" flipV="1">
            <a:off x="5904071" y="4321560"/>
            <a:ext cx="401352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72CED-9721-5B48-8F8B-B3DEBDD85002}"/>
              </a:ext>
            </a:extLst>
          </p:cNvPr>
          <p:cNvCxnSpPr>
            <a:cxnSpLocks/>
          </p:cNvCxnSpPr>
          <p:nvPr/>
        </p:nvCxnSpPr>
        <p:spPr>
          <a:xfrm>
            <a:off x="2447989" y="4321561"/>
            <a:ext cx="31242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93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75576"/>
              </p:ext>
            </p:extLst>
          </p:nvPr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2855973" y="3734821"/>
            <a:ext cx="430924" cy="7969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72CED-9721-5B48-8F8B-B3DEBDD85002}"/>
              </a:ext>
            </a:extLst>
          </p:cNvPr>
          <p:cNvCxnSpPr>
            <a:cxnSpLocks/>
          </p:cNvCxnSpPr>
          <p:nvPr/>
        </p:nvCxnSpPr>
        <p:spPr>
          <a:xfrm>
            <a:off x="3286897" y="4321561"/>
            <a:ext cx="29038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84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0872704" y="3677014"/>
            <a:ext cx="430924" cy="7969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72CED-9721-5B48-8F8B-B3DEBDD85002}"/>
              </a:ext>
            </a:extLst>
          </p:cNvPr>
          <p:cNvCxnSpPr>
            <a:cxnSpLocks/>
          </p:cNvCxnSpPr>
          <p:nvPr/>
        </p:nvCxnSpPr>
        <p:spPr>
          <a:xfrm flipH="1">
            <a:off x="6746789" y="4321561"/>
            <a:ext cx="41259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594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951082" y="1967226"/>
            <a:ext cx="9650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111354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86988" y="4429110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/>
          <p:nvPr/>
        </p:nvCxnSpPr>
        <p:spPr>
          <a:xfrm flipH="1">
            <a:off x="2305012" y="2428891"/>
            <a:ext cx="5646070" cy="17962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851100" y="2384977"/>
            <a:ext cx="1098995" cy="2105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67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446939" y="1967226"/>
            <a:ext cx="19733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doesn’t 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111354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5621" y="4787739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/>
          <p:nvPr/>
        </p:nvCxnSpPr>
        <p:spPr>
          <a:xfrm flipH="1">
            <a:off x="2305012" y="2428891"/>
            <a:ext cx="5646070" cy="17962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</p:cNvCxnSpPr>
          <p:nvPr/>
        </p:nvCxnSpPr>
        <p:spPr>
          <a:xfrm>
            <a:off x="8796626" y="2428958"/>
            <a:ext cx="1098995" cy="2105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4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E45308-9EF8-5C59-4E36-A618EB6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C4EAC9-502C-66FA-23CF-BC7D39D0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2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446939" y="1967226"/>
            <a:ext cx="19733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doesn’t 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65455" y="4413290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2329" y="4114245"/>
            <a:ext cx="430924" cy="15696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296379" y="2428891"/>
            <a:ext cx="5654704" cy="21946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96626" y="2428958"/>
            <a:ext cx="1158810" cy="19151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0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446939" y="1967226"/>
            <a:ext cx="19733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doesn’t 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814033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5621" y="4053547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>
            <a:cxnSpLocks/>
          </p:cNvCxnSpPr>
          <p:nvPr/>
        </p:nvCxnSpPr>
        <p:spPr>
          <a:xfrm flipH="1">
            <a:off x="2293784" y="2428891"/>
            <a:ext cx="5657298" cy="2385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96626" y="2428958"/>
            <a:ext cx="1162102" cy="16861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10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446939" y="1967226"/>
            <a:ext cx="19733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doesn’t 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814033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8216" y="4473024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>
            <a:cxnSpLocks/>
          </p:cNvCxnSpPr>
          <p:nvPr/>
        </p:nvCxnSpPr>
        <p:spPr>
          <a:xfrm flipH="1">
            <a:off x="2293784" y="2428891"/>
            <a:ext cx="5657298" cy="2385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68249" y="2428891"/>
            <a:ext cx="1193074" cy="2105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43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0988F5-F937-5544-AA61-604CF7E2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71" y="3009900"/>
            <a:ext cx="12700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7951083" y="1967226"/>
            <a:ext cx="9650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814033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8216" y="4820787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>
            <a:cxnSpLocks/>
          </p:cNvCxnSpPr>
          <p:nvPr/>
        </p:nvCxnSpPr>
        <p:spPr>
          <a:xfrm flipH="1">
            <a:off x="2293784" y="2428891"/>
            <a:ext cx="5657298" cy="2385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68249" y="2428891"/>
            <a:ext cx="1193074" cy="24534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437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6711873" y="1967226"/>
            <a:ext cx="344350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Check your understanding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AD9FD-FCDC-8A42-9C35-3B260F1420DF}"/>
              </a:ext>
            </a:extLst>
          </p:cNvPr>
          <p:cNvSpPr txBox="1"/>
          <p:nvPr/>
        </p:nvSpPr>
        <p:spPr>
          <a:xfrm>
            <a:off x="5636087" y="2824626"/>
            <a:ext cx="1196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|x| R</a:t>
            </a:r>
          </a:p>
        </p:txBody>
      </p:sp>
    </p:spTree>
    <p:extLst>
      <p:ext uri="{BB962C8B-B14F-4D97-AF65-F5344CB8AC3E}">
        <p14:creationId xmlns:p14="http://schemas.microsoft.com/office/powerpoint/2010/main" val="551921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6711873" y="1967226"/>
            <a:ext cx="344350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Check your understanding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9EE9-6BC4-AC47-BA8B-5E60325368F7}"/>
              </a:ext>
            </a:extLst>
          </p:cNvPr>
          <p:cNvSpPr txBox="1"/>
          <p:nvPr/>
        </p:nvSpPr>
        <p:spPr>
          <a:xfrm>
            <a:off x="1382936" y="5343090"/>
            <a:ext cx="837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6632"/>
                </a:solidFill>
              </a:rPr>
              <a:t>for each tuple in R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2500FE"/>
                </a:solidFill>
              </a:rPr>
              <a:t>for each tuple in S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if values in common attributes match, add them to the table</a:t>
            </a:r>
          </a:p>
          <a:p>
            <a:r>
              <a:rPr lang="en-US" sz="2400" dirty="0">
                <a:solidFill>
                  <a:srgbClr val="2500FE"/>
                </a:solidFill>
              </a:rPr>
              <a:t>          </a:t>
            </a:r>
            <a:r>
              <a:rPr lang="en-US" sz="2400" dirty="0"/>
              <a:t>else continue</a:t>
            </a:r>
            <a:endParaRPr lang="en-US" sz="2400" dirty="0">
              <a:solidFill>
                <a:srgbClr val="2500F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2FEE68-5114-314D-B267-BB7EB23F2B4A}"/>
              </a:ext>
            </a:extLst>
          </p:cNvPr>
          <p:cNvSpPr/>
          <p:nvPr/>
        </p:nvSpPr>
        <p:spPr>
          <a:xfrm>
            <a:off x="1874088" y="4814033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818AB-6EF2-874A-ADDE-BF4FC041C693}"/>
              </a:ext>
            </a:extLst>
          </p:cNvPr>
          <p:cNvSpPr/>
          <p:nvPr/>
        </p:nvSpPr>
        <p:spPr>
          <a:xfrm>
            <a:off x="9898216" y="4820787"/>
            <a:ext cx="430924" cy="4204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499F5-4A4A-974A-BE26-0DADACF28355}"/>
              </a:ext>
            </a:extLst>
          </p:cNvPr>
          <p:cNvCxnSpPr>
            <a:cxnSpLocks/>
          </p:cNvCxnSpPr>
          <p:nvPr/>
        </p:nvCxnSpPr>
        <p:spPr>
          <a:xfrm flipH="1">
            <a:off x="2293784" y="2428891"/>
            <a:ext cx="5657298" cy="2385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D9097-2AA4-184C-B2B7-41873629D91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68249" y="2428891"/>
            <a:ext cx="1193074" cy="24534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CAD9FD-FCDC-8A42-9C35-3B260F1420DF}"/>
              </a:ext>
            </a:extLst>
          </p:cNvPr>
          <p:cNvSpPr txBox="1"/>
          <p:nvPr/>
        </p:nvSpPr>
        <p:spPr>
          <a:xfrm>
            <a:off x="5636087" y="2824626"/>
            <a:ext cx="1196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|x| R</a:t>
            </a:r>
          </a:p>
        </p:txBody>
      </p:sp>
    </p:spTree>
    <p:extLst>
      <p:ext uri="{BB962C8B-B14F-4D97-AF65-F5344CB8AC3E}">
        <p14:creationId xmlns:p14="http://schemas.microsoft.com/office/powerpoint/2010/main" val="6759986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46F2-B773-1C4E-ABF1-B5DA49B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Minimize Number of Methods to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C325-EF7C-6640-8FA3-3067642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86542"/>
              </p:ext>
            </p:extLst>
          </p:nvPr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4751E8-AEDE-7C4A-9E2A-563505BE73DB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</p:spTree>
    <p:extLst>
      <p:ext uri="{BB962C8B-B14F-4D97-AF65-F5344CB8AC3E}">
        <p14:creationId xmlns:p14="http://schemas.microsoft.com/office/powerpoint/2010/main" val="22604732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61038"/>
              </p:ext>
            </p:extLst>
          </p:nvPr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C2942-E5ED-A94F-90FE-3129D8F0C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462" y="4321561"/>
            <a:ext cx="254000" cy="304800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4751E8-AEDE-7C4A-9E2A-563505BE73DB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97BE9-91AE-8741-921E-C4E915132190}"/>
              </a:ext>
            </a:extLst>
          </p:cNvPr>
          <p:cNvSpPr txBox="1"/>
          <p:nvPr/>
        </p:nvSpPr>
        <p:spPr>
          <a:xfrm>
            <a:off x="798372" y="5458565"/>
            <a:ext cx="36703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Rename common attributes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8A062-683C-9549-9061-CE89BD96F493}"/>
              </a:ext>
            </a:extLst>
          </p:cNvPr>
          <p:cNvSpPr/>
          <p:nvPr/>
        </p:nvSpPr>
        <p:spPr>
          <a:xfrm>
            <a:off x="1674268" y="3723618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8F5B8-64A2-B245-8775-48D43E2A806D}"/>
              </a:ext>
            </a:extLst>
          </p:cNvPr>
          <p:cNvSpPr/>
          <p:nvPr/>
        </p:nvSpPr>
        <p:spPr>
          <a:xfrm>
            <a:off x="9685073" y="3599884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875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7F8471B-B344-6940-81CB-A32ABF853E3C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b="1" i="1" dirty="0"/>
              <a:t>rename</a:t>
            </a:r>
            <a:r>
              <a:rPr lang="en-US" sz="2400" dirty="0"/>
              <a:t>, cross product,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26B6F-E027-6B40-B886-7448F2CD59E4}"/>
              </a:ext>
            </a:extLst>
          </p:cNvPr>
          <p:cNvSpPr txBox="1"/>
          <p:nvPr/>
        </p:nvSpPr>
        <p:spPr>
          <a:xfrm>
            <a:off x="798372" y="5458565"/>
            <a:ext cx="36703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Rename common attributes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7F4887-A035-DF43-8D04-3E4AF6574239}"/>
              </a:ext>
            </a:extLst>
          </p:cNvPr>
          <p:cNvSpPr/>
          <p:nvPr/>
        </p:nvSpPr>
        <p:spPr>
          <a:xfrm>
            <a:off x="1674268" y="3723618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C95A9E-5605-A242-8FCD-464C313713E3}"/>
              </a:ext>
            </a:extLst>
          </p:cNvPr>
          <p:cNvSpPr/>
          <p:nvPr/>
        </p:nvSpPr>
        <p:spPr>
          <a:xfrm>
            <a:off x="9685073" y="3599884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9647D8-84C1-5D49-839A-875C4C10C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AC5A25-5316-0E68-DA97-BF42B157A2C5}"/>
              </a:ext>
            </a:extLst>
          </p:cNvPr>
          <p:cNvGrpSpPr/>
          <p:nvPr/>
        </p:nvGrpSpPr>
        <p:grpSpPr>
          <a:xfrm>
            <a:off x="8826427" y="4250888"/>
            <a:ext cx="640515" cy="550155"/>
            <a:chOff x="11551485" y="4155235"/>
            <a:chExt cx="640515" cy="5501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621B11-8358-2646-348D-8EF76CF95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94462" y="4321561"/>
              <a:ext cx="254000" cy="3048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0C42C6-AD8E-2AD5-DA5F-B038644213AF}"/>
                </a:ext>
              </a:extLst>
            </p:cNvPr>
            <p:cNvCxnSpPr/>
            <p:nvPr/>
          </p:nvCxnSpPr>
          <p:spPr>
            <a:xfrm>
              <a:off x="11551485" y="4155235"/>
              <a:ext cx="507165" cy="55015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324D35-3839-B87D-A142-99BB812E4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51485" y="4155235"/>
              <a:ext cx="640515" cy="55015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0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9AACA-6CF8-A04C-A81C-D510E1E3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7F8471B-B344-6940-81CB-A32ABF853E3C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</a:t>
            </a:r>
            <a:r>
              <a:rPr lang="en-US" sz="2400" b="1" i="1" dirty="0"/>
              <a:t>cross product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26B6F-E027-6B40-B886-7448F2CD59E4}"/>
              </a:ext>
            </a:extLst>
          </p:cNvPr>
          <p:cNvSpPr txBox="1"/>
          <p:nvPr/>
        </p:nvSpPr>
        <p:spPr>
          <a:xfrm>
            <a:off x="1188547" y="5458565"/>
            <a:ext cx="288995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Take cross product on</a:t>
            </a:r>
          </a:p>
          <a:p>
            <a:pPr algn="ctr"/>
            <a:r>
              <a:rPr lang="en-US" sz="2400" dirty="0"/>
              <a:t>renamed  relation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7F4887-A035-DF43-8D04-3E4AF6574239}"/>
              </a:ext>
            </a:extLst>
          </p:cNvPr>
          <p:cNvSpPr/>
          <p:nvPr/>
        </p:nvSpPr>
        <p:spPr>
          <a:xfrm>
            <a:off x="1674268" y="3723618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C95A9E-5605-A242-8FCD-464C313713E3}"/>
              </a:ext>
            </a:extLst>
          </p:cNvPr>
          <p:cNvSpPr/>
          <p:nvPr/>
        </p:nvSpPr>
        <p:spPr>
          <a:xfrm>
            <a:off x="9685073" y="3599884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CC2A1-18E9-1343-89BA-37AAD2A6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3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7F8471B-B344-6940-81CB-A32ABF853E3C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</a:t>
            </a:r>
            <a:r>
              <a:rPr lang="en-US" sz="2400" b="1" i="1" dirty="0"/>
              <a:t>cross product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26B6F-E027-6B40-B886-7448F2CD59E4}"/>
              </a:ext>
            </a:extLst>
          </p:cNvPr>
          <p:cNvSpPr txBox="1"/>
          <p:nvPr/>
        </p:nvSpPr>
        <p:spPr>
          <a:xfrm>
            <a:off x="1188547" y="5458565"/>
            <a:ext cx="288995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Take cross product on</a:t>
            </a:r>
          </a:p>
          <a:p>
            <a:pPr algn="ctr"/>
            <a:r>
              <a:rPr lang="en-US" sz="2400" dirty="0"/>
              <a:t>renamed  relation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7F4887-A035-DF43-8D04-3E4AF6574239}"/>
              </a:ext>
            </a:extLst>
          </p:cNvPr>
          <p:cNvSpPr/>
          <p:nvPr/>
        </p:nvSpPr>
        <p:spPr>
          <a:xfrm>
            <a:off x="1674268" y="3723618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C95A9E-5605-A242-8FCD-464C313713E3}"/>
              </a:ext>
            </a:extLst>
          </p:cNvPr>
          <p:cNvSpPr/>
          <p:nvPr/>
        </p:nvSpPr>
        <p:spPr>
          <a:xfrm>
            <a:off x="9685073" y="3599884"/>
            <a:ext cx="902969" cy="5553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CC2A1-18E9-1343-89BA-37AAD2A6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17E5B-DD18-944F-AA75-038CB59AA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71" y="3110934"/>
            <a:ext cx="2489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5C349-7A9A-6E49-9AA7-9F5FADD15DAC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</a:t>
            </a:r>
            <a:r>
              <a:rPr lang="en-US" sz="2400" b="1" i="1" dirty="0"/>
              <a:t>cross product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select,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4FC33-C764-0B41-A67F-1CCE8769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71" y="3110934"/>
            <a:ext cx="24892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1A199-D521-FC47-8FF1-93B6E92B8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287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53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955AE77-EE4A-654D-A949-4E7790F13DD3}"/>
              </a:ext>
            </a:extLst>
          </p:cNvPr>
          <p:cNvSpPr>
            <a:spLocks noChangeAspect="1"/>
          </p:cNvSpPr>
          <p:nvPr/>
        </p:nvSpPr>
        <p:spPr>
          <a:xfrm>
            <a:off x="5600359" y="4093698"/>
            <a:ext cx="365760" cy="4031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118207-F46D-8143-86C9-89177E01AA6D}"/>
              </a:ext>
            </a:extLst>
          </p:cNvPr>
          <p:cNvSpPr>
            <a:spLocks noChangeAspect="1"/>
          </p:cNvSpPr>
          <p:nvPr/>
        </p:nvSpPr>
        <p:spPr>
          <a:xfrm>
            <a:off x="6482575" y="4093697"/>
            <a:ext cx="365760" cy="4031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6A156-4AD9-AD42-89C7-B166DDD4A44D}"/>
              </a:ext>
            </a:extLst>
          </p:cNvPr>
          <p:cNvSpPr txBox="1"/>
          <p:nvPr/>
        </p:nvSpPr>
        <p:spPr>
          <a:xfrm>
            <a:off x="838200" y="5533389"/>
            <a:ext cx="334322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Keep rows with common </a:t>
            </a:r>
          </a:p>
          <a:p>
            <a:pPr algn="ctr"/>
            <a:r>
              <a:rPr lang="en-US" sz="2400" dirty="0"/>
              <a:t>A and A’ 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969B6-B43B-4545-90F4-4D44E667BC48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b="1" i="1" dirty="0"/>
              <a:t>select</a:t>
            </a:r>
            <a:r>
              <a:rPr lang="en-US" sz="2400" dirty="0"/>
              <a:t>, project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AEC77-249E-134B-BCB6-830ABAF3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FB812-28CB-7C45-A810-443FF1478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925" y="3177908"/>
            <a:ext cx="405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0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13871"/>
              </p:ext>
            </p:extLst>
          </p:nvPr>
        </p:nvGraphicFramePr>
        <p:xfrm>
          <a:off x="5572224" y="3734821"/>
          <a:ext cx="1792568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264E74-BBCA-C940-A1BA-F30ED25D5469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b="1" i="1" dirty="0"/>
              <a:t>select</a:t>
            </a:r>
            <a:r>
              <a:rPr lang="en-US" sz="2400" dirty="0"/>
              <a:t>, project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1CC32F-2BE1-1E4D-AE1F-CE669844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8F38A-395D-5A4D-AB61-A68E2BC4CE73}"/>
              </a:ext>
            </a:extLst>
          </p:cNvPr>
          <p:cNvSpPr txBox="1"/>
          <p:nvPr/>
        </p:nvSpPr>
        <p:spPr>
          <a:xfrm>
            <a:off x="838200" y="5533389"/>
            <a:ext cx="334322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Keep rows with common </a:t>
            </a:r>
          </a:p>
          <a:p>
            <a:pPr algn="ctr"/>
            <a:r>
              <a:rPr lang="en-US" sz="2400" dirty="0"/>
              <a:t>A and A’ attributes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34C206-D37D-6744-962E-84F5F70AD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925" y="3177908"/>
            <a:ext cx="405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1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8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264E74-BBCA-C940-A1BA-F30ED25D5469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dirty="0"/>
              <a:t>select, </a:t>
            </a:r>
            <a:r>
              <a:rPr lang="en-US" sz="2400" b="1" i="1" dirty="0"/>
              <a:t>project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1CC32F-2BE1-1E4D-AE1F-CE669844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8F38A-395D-5A4D-AB61-A68E2BC4CE73}"/>
              </a:ext>
            </a:extLst>
          </p:cNvPr>
          <p:cNvSpPr txBox="1"/>
          <p:nvPr/>
        </p:nvSpPr>
        <p:spPr>
          <a:xfrm>
            <a:off x="379718" y="5533389"/>
            <a:ext cx="42602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“Project out” renamed attribute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34C206-D37D-6744-962E-84F5F70AD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925" y="3177908"/>
            <a:ext cx="4051300" cy="4699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B75DBF1-BE4A-CC4D-AFBE-F1FC6FF2671B}"/>
              </a:ext>
            </a:extLst>
          </p:cNvPr>
          <p:cNvSpPr>
            <a:spLocks noChangeAspect="1"/>
          </p:cNvSpPr>
          <p:nvPr/>
        </p:nvSpPr>
        <p:spPr>
          <a:xfrm>
            <a:off x="6373435" y="3589153"/>
            <a:ext cx="714976" cy="7880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91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/>
        </p:nvGraphicFramePr>
        <p:xfrm>
          <a:off x="5572224" y="3734821"/>
          <a:ext cx="1792568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3990080066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/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264E74-BBCA-C940-A1BA-F30ED25D5469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dirty="0"/>
              <a:t>select, </a:t>
            </a:r>
            <a:r>
              <a:rPr lang="en-US" sz="2400" b="1" i="1" dirty="0"/>
              <a:t>project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1CC32F-2BE1-1E4D-AE1F-CE669844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8F38A-395D-5A4D-AB61-A68E2BC4CE73}"/>
              </a:ext>
            </a:extLst>
          </p:cNvPr>
          <p:cNvSpPr txBox="1"/>
          <p:nvPr/>
        </p:nvSpPr>
        <p:spPr>
          <a:xfrm>
            <a:off x="379718" y="5533389"/>
            <a:ext cx="42602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“Project out” renamed attribute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75DBF1-BE4A-CC4D-AFBE-F1FC6FF2671B}"/>
              </a:ext>
            </a:extLst>
          </p:cNvPr>
          <p:cNvSpPr>
            <a:spLocks noChangeAspect="1"/>
          </p:cNvSpPr>
          <p:nvPr/>
        </p:nvSpPr>
        <p:spPr>
          <a:xfrm>
            <a:off x="6373435" y="3589153"/>
            <a:ext cx="714976" cy="7880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C7D01-773D-7E4E-A13C-7BC7B3D2F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985" y="2953261"/>
            <a:ext cx="5930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05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Intersect common attributes</a:t>
            </a:r>
          </a:p>
          <a:p>
            <a:r>
              <a:rPr lang="en-US" sz="3200" dirty="0"/>
              <a:t>Cross product different attributes</a:t>
            </a:r>
          </a:p>
          <a:p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BFE5F9-0D4E-1B45-BC28-38F63396C423}"/>
              </a:ext>
            </a:extLst>
          </p:cNvPr>
          <p:cNvGraphicFramePr>
            <a:graphicFrameLocks noGrp="1"/>
          </p:cNvGraphicFramePr>
          <p:nvPr/>
        </p:nvGraphicFramePr>
        <p:xfrm>
          <a:off x="1674268" y="3734821"/>
          <a:ext cx="18868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96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FF9B8B9-C604-0048-B2CB-6D790D2D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" y="4413290"/>
            <a:ext cx="304800" cy="292100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870DBBD-BF1B-8D4E-BFBC-BB7167C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9911"/>
              </p:ext>
            </p:extLst>
          </p:nvPr>
        </p:nvGraphicFramePr>
        <p:xfrm>
          <a:off x="5572224" y="3734821"/>
          <a:ext cx="134442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357617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850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CA52ED7-475C-7143-B577-065B1F0D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96379"/>
              </p:ext>
            </p:extLst>
          </p:nvPr>
        </p:nvGraphicFramePr>
        <p:xfrm>
          <a:off x="9664627" y="3734821"/>
          <a:ext cx="18868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0241761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6522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6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50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7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1551E65-F566-454A-A318-6BA399BD1D0B}"/>
              </a:ext>
            </a:extLst>
          </p:cNvPr>
          <p:cNvSpPr txBox="1"/>
          <p:nvPr/>
        </p:nvSpPr>
        <p:spPr>
          <a:xfrm>
            <a:off x="7734260" y="1809571"/>
            <a:ext cx="30593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Alternate approach:</a:t>
            </a:r>
          </a:p>
          <a:p>
            <a:pPr algn="ctr"/>
            <a:r>
              <a:rPr lang="en-US" sz="2400" dirty="0"/>
              <a:t>rename, cross product,</a:t>
            </a:r>
          </a:p>
          <a:p>
            <a:pPr algn="ctr"/>
            <a:r>
              <a:rPr lang="en-US" sz="2400" dirty="0"/>
              <a:t>select, </a:t>
            </a:r>
            <a:r>
              <a:rPr lang="en-US" sz="2400" b="1" i="1" dirty="0"/>
              <a:t>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0A526-4994-DD44-99A5-42AACF2EC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306" y="5664552"/>
            <a:ext cx="15875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84C9C5-A131-2443-B4B1-81A09CCA5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985" y="2953261"/>
            <a:ext cx="5930900" cy="838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3EF64F-A1C0-F34C-99DA-BB9E1A7FB000}"/>
              </a:ext>
            </a:extLst>
          </p:cNvPr>
          <p:cNvSpPr txBox="1"/>
          <p:nvPr/>
        </p:nvSpPr>
        <p:spPr>
          <a:xfrm>
            <a:off x="379718" y="5533389"/>
            <a:ext cx="42602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“Project out” renamed attribute</a:t>
            </a:r>
          </a:p>
        </p:txBody>
      </p:sp>
    </p:spTree>
    <p:extLst>
      <p:ext uri="{BB962C8B-B14F-4D97-AF65-F5344CB8AC3E}">
        <p14:creationId xmlns:p14="http://schemas.microsoft.com/office/powerpoint/2010/main" val="4010185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Practice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04" y="3537109"/>
            <a:ext cx="7696200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575556"/>
            <a:ext cx="2933700" cy="1819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4618418"/>
            <a:ext cx="2838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001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Using Existing Operators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24" y="1836325"/>
            <a:ext cx="7696200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428999"/>
            <a:ext cx="2933700" cy="1819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424" y="3428999"/>
            <a:ext cx="3962400" cy="18002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649D453-976A-1840-AB49-7091B3E4A665}"/>
              </a:ext>
            </a:extLst>
          </p:cNvPr>
          <p:cNvSpPr>
            <a:spLocks noChangeAspect="1"/>
          </p:cNvSpPr>
          <p:nvPr/>
        </p:nvSpPr>
        <p:spPr>
          <a:xfrm>
            <a:off x="6565927" y="1838816"/>
            <a:ext cx="2071636" cy="8982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9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4586</Words>
  <Application>Microsoft Macintosh PowerPoint</Application>
  <PresentationFormat>Widescreen</PresentationFormat>
  <Paragraphs>1722</Paragraphs>
  <Slides>109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ＭＳ Ｐゴシック</vt:lpstr>
      <vt:lpstr>Arial</vt:lpstr>
      <vt:lpstr>Calibri</vt:lpstr>
      <vt:lpstr>Calibri Light</vt:lpstr>
      <vt:lpstr>Lucida Grande</vt:lpstr>
      <vt:lpstr>Times New Roman</vt:lpstr>
      <vt:lpstr>Office Theme</vt:lpstr>
      <vt:lpstr>Relational Algebra Part II</vt:lpstr>
      <vt:lpstr>Overview</vt:lpstr>
      <vt:lpstr>Relational Algebra – last class review</vt:lpstr>
      <vt:lpstr>Relational Algebra – last class review</vt:lpstr>
      <vt:lpstr>Three ways to represent relations</vt:lpstr>
      <vt:lpstr>Relational Algebra – last class review</vt:lpstr>
      <vt:lpstr>Match</vt:lpstr>
      <vt:lpstr>Precedence</vt:lpstr>
      <vt:lpstr>Precedence</vt:lpstr>
      <vt:lpstr>Right to left</vt:lpstr>
      <vt:lpstr>Right to left</vt:lpstr>
      <vt:lpstr>Precedence</vt:lpstr>
      <vt:lpstr>Precedence</vt:lpstr>
      <vt:lpstr>Binary Relational Operators</vt:lpstr>
      <vt:lpstr>Relational Algebra</vt:lpstr>
      <vt:lpstr>PowerPoint Presentation</vt:lpstr>
      <vt:lpstr>Union, Intersection, Set Difference</vt:lpstr>
      <vt:lpstr>Relational Operations</vt:lpstr>
      <vt:lpstr>Relational Operations – on table representation</vt:lpstr>
      <vt:lpstr>Example – Union </vt:lpstr>
      <vt:lpstr>Example – Union </vt:lpstr>
      <vt:lpstr>Example – Union </vt:lpstr>
      <vt:lpstr>Example – Union </vt:lpstr>
      <vt:lpstr>Example – Union </vt:lpstr>
      <vt:lpstr>PowerPoint Presentation</vt:lpstr>
      <vt:lpstr>Cross Product</vt:lpstr>
      <vt:lpstr>Cross Product – on Sets</vt:lpstr>
      <vt:lpstr>Cross Product – on Sets</vt:lpstr>
      <vt:lpstr>Cross Product – on Sets</vt:lpstr>
      <vt:lpstr>Cross Product – on Sets</vt:lpstr>
      <vt:lpstr>Cross Product – on Sets</vt:lpstr>
      <vt:lpstr>Cross Product – on Sets</vt:lpstr>
      <vt:lpstr>Cross Product – On Tables</vt:lpstr>
      <vt:lpstr>Cross Product – On Tables</vt:lpstr>
      <vt:lpstr>Cross Product – On Tables</vt:lpstr>
      <vt:lpstr>Cross Product – On Tables</vt:lpstr>
      <vt:lpstr>Cross Product – On Tables</vt:lpstr>
      <vt:lpstr>Cross Product – On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Cross Product –  A subtle difference between sets and tables</vt:lpstr>
      <vt:lpstr>PowerPoint Presentation</vt:lpstr>
      <vt:lpstr>Natural Join</vt:lpstr>
      <vt:lpstr>Natural Join – Two Forms</vt:lpstr>
      <vt:lpstr>Natural Join – Two Forms</vt:lpstr>
      <vt:lpstr>Natural Join – When Attributes Match</vt:lpstr>
      <vt:lpstr>Natural Join – When Attributes Match</vt:lpstr>
      <vt:lpstr>Natural Join – When Attributes Match</vt:lpstr>
      <vt:lpstr>Natural Join – When Attributes Match</vt:lpstr>
      <vt:lpstr>Natural Join – When Attributes Match</vt:lpstr>
      <vt:lpstr>Natural Join – When Attributes Match</vt:lpstr>
      <vt:lpstr>Natural Join – Two Forms</vt:lpstr>
      <vt:lpstr>Natural Join – When Attributes Don’t Match</vt:lpstr>
      <vt:lpstr>Natural Join – When Attributes Don’t Match</vt:lpstr>
      <vt:lpstr>Natural Join – Two Forms Three Forms</vt:lpstr>
      <vt:lpstr>Two natural join implementations</vt:lpstr>
      <vt:lpstr>Method 1: Minimize Execution Time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Efficient Natural Join</vt:lpstr>
      <vt:lpstr>Method 2: Minimize Number of Methods to Write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Natural Join Using Existing Operators</vt:lpstr>
      <vt:lpstr>Application to Projects</vt:lpstr>
      <vt:lpstr>Precedence</vt:lpstr>
      <vt:lpstr>Precedence</vt:lpstr>
      <vt:lpstr>Precedence</vt:lpstr>
      <vt:lpstr>Precedence</vt:lpstr>
      <vt:lpstr>Precedence</vt:lpstr>
      <vt:lpstr>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226</cp:revision>
  <dcterms:created xsi:type="dcterms:W3CDTF">2020-09-01T17:51:58Z</dcterms:created>
  <dcterms:modified xsi:type="dcterms:W3CDTF">2023-10-31T18:44:27Z</dcterms:modified>
</cp:coreProperties>
</file>