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3"/>
  </p:notesMasterIdLst>
  <p:sldIdLst>
    <p:sldId id="256" r:id="rId2"/>
    <p:sldId id="418" r:id="rId3"/>
    <p:sldId id="658" r:id="rId4"/>
    <p:sldId id="688" r:id="rId5"/>
    <p:sldId id="786" r:id="rId6"/>
    <p:sldId id="682" r:id="rId7"/>
    <p:sldId id="683" r:id="rId8"/>
    <p:sldId id="787" r:id="rId9"/>
    <p:sldId id="788" r:id="rId10"/>
    <p:sldId id="785" r:id="rId11"/>
    <p:sldId id="789" r:id="rId12"/>
    <p:sldId id="790" r:id="rId13"/>
    <p:sldId id="791" r:id="rId14"/>
    <p:sldId id="792" r:id="rId15"/>
    <p:sldId id="557" r:id="rId16"/>
    <p:sldId id="793" r:id="rId17"/>
    <p:sldId id="676" r:id="rId18"/>
    <p:sldId id="794" r:id="rId19"/>
    <p:sldId id="795" r:id="rId20"/>
    <p:sldId id="796" r:id="rId21"/>
    <p:sldId id="684" r:id="rId22"/>
    <p:sldId id="685" r:id="rId23"/>
    <p:sldId id="686" r:id="rId24"/>
    <p:sldId id="489" r:id="rId25"/>
    <p:sldId id="601" r:id="rId26"/>
    <p:sldId id="606" r:id="rId27"/>
    <p:sldId id="607" r:id="rId28"/>
    <p:sldId id="608" r:id="rId29"/>
    <p:sldId id="609" r:id="rId30"/>
    <p:sldId id="611" r:id="rId31"/>
    <p:sldId id="610" r:id="rId32"/>
    <p:sldId id="612" r:id="rId33"/>
    <p:sldId id="613" r:id="rId34"/>
    <p:sldId id="614" r:id="rId35"/>
    <p:sldId id="615" r:id="rId36"/>
    <p:sldId id="616" r:id="rId37"/>
    <p:sldId id="617" r:id="rId38"/>
    <p:sldId id="619" r:id="rId39"/>
    <p:sldId id="548" r:id="rId40"/>
    <p:sldId id="549" r:id="rId41"/>
    <p:sldId id="582" r:id="rId42"/>
    <p:sldId id="797" r:id="rId43"/>
    <p:sldId id="552" r:id="rId44"/>
    <p:sldId id="620" r:id="rId45"/>
    <p:sldId id="553" r:id="rId46"/>
    <p:sldId id="580" r:id="rId47"/>
    <p:sldId id="799" r:id="rId48"/>
    <p:sldId id="798" r:id="rId49"/>
    <p:sldId id="801" r:id="rId50"/>
    <p:sldId id="802" r:id="rId51"/>
    <p:sldId id="803" r:id="rId52"/>
    <p:sldId id="804" r:id="rId53"/>
    <p:sldId id="805" r:id="rId54"/>
    <p:sldId id="583" r:id="rId55"/>
    <p:sldId id="585" r:id="rId56"/>
    <p:sldId id="584" r:id="rId57"/>
    <p:sldId id="623" r:id="rId58"/>
    <p:sldId id="622" r:id="rId59"/>
    <p:sldId id="806" r:id="rId60"/>
    <p:sldId id="624" r:id="rId61"/>
    <p:sldId id="807" r:id="rId62"/>
    <p:sldId id="808" r:id="rId63"/>
    <p:sldId id="626" r:id="rId64"/>
    <p:sldId id="627" r:id="rId65"/>
    <p:sldId id="266" r:id="rId66"/>
    <p:sldId id="628" r:id="rId67"/>
    <p:sldId id="629" r:id="rId68"/>
    <p:sldId id="630" r:id="rId69"/>
    <p:sldId id="631" r:id="rId70"/>
    <p:sldId id="632" r:id="rId71"/>
    <p:sldId id="633" r:id="rId72"/>
    <p:sldId id="265" r:id="rId73"/>
    <p:sldId id="267" r:id="rId74"/>
    <p:sldId id="586" r:id="rId75"/>
    <p:sldId id="809" r:id="rId76"/>
    <p:sldId id="634" r:id="rId77"/>
    <p:sldId id="587" r:id="rId78"/>
    <p:sldId id="588" r:id="rId79"/>
    <p:sldId id="589" r:id="rId80"/>
    <p:sldId id="590" r:id="rId81"/>
    <p:sldId id="591" r:id="rId82"/>
    <p:sldId id="592" r:id="rId83"/>
    <p:sldId id="594" r:id="rId84"/>
    <p:sldId id="595" r:id="rId85"/>
    <p:sldId id="596" r:id="rId86"/>
    <p:sldId id="268" r:id="rId87"/>
    <p:sldId id="269" r:id="rId88"/>
    <p:sldId id="271" r:id="rId89"/>
    <p:sldId id="272" r:id="rId90"/>
    <p:sldId id="273" r:id="rId91"/>
    <p:sldId id="605" r:id="rId92"/>
    <p:sldId id="653" r:id="rId93"/>
    <p:sldId id="602" r:id="rId94"/>
    <p:sldId id="812" r:id="rId95"/>
    <p:sldId id="654" r:id="rId96"/>
    <p:sldId id="811" r:id="rId97"/>
    <p:sldId id="655" r:id="rId98"/>
    <p:sldId id="813" r:id="rId99"/>
    <p:sldId id="656" r:id="rId100"/>
    <p:sldId id="657" r:id="rId101"/>
    <p:sldId id="810" r:id="rId102"/>
    <p:sldId id="600" r:id="rId103"/>
    <p:sldId id="645" r:id="rId104"/>
    <p:sldId id="646" r:id="rId105"/>
    <p:sldId id="635" r:id="rId106"/>
    <p:sldId id="637" r:id="rId107"/>
    <p:sldId id="649" r:id="rId108"/>
    <p:sldId id="638" r:id="rId109"/>
    <p:sldId id="639" r:id="rId110"/>
    <p:sldId id="640" r:id="rId111"/>
    <p:sldId id="641" r:id="rId112"/>
    <p:sldId id="642" r:id="rId113"/>
    <p:sldId id="643" r:id="rId114"/>
    <p:sldId id="647" r:id="rId115"/>
    <p:sldId id="687" r:id="rId116"/>
    <p:sldId id="644" r:id="rId117"/>
    <p:sldId id="636" r:id="rId118"/>
    <p:sldId id="648" r:id="rId119"/>
    <p:sldId id="650" r:id="rId120"/>
    <p:sldId id="651" r:id="rId121"/>
    <p:sldId id="652" r:id="rId1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FFFF"/>
    <a:srgbClr val="C90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 autoAdjust="0"/>
    <p:restoredTop sz="94762"/>
  </p:normalViewPr>
  <p:slideViewPr>
    <p:cSldViewPr snapToGrid="0">
      <p:cViewPr varScale="1">
        <p:scale>
          <a:sx n="96" d="100"/>
          <a:sy n="96" d="100"/>
        </p:scale>
        <p:origin x="16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D15FD-9D27-D24E-9ED9-0C2B9B54AFA8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545C-6524-F441-9D03-21389349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9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7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Tail recursion is right recursion. We see it in the tree </a:t>
            </a:r>
            <a:r>
              <a:rPr lang="en-US" dirty="0" err="1"/>
              <a:t>strcutre</a:t>
            </a:r>
            <a:r>
              <a:rPr lang="en-US" dirty="0"/>
              <a:t> from the previous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07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the visual structure of the tail recursion. The right branch grows, because it’s right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99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47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98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09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14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7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73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7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86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051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69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17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86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38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47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32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59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8239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89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716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775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only advance the input when the top of the stack matches the input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80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only advance the input when the top of the stack matches the input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628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only advance the input when the top of the stack matches the input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76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5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E95E55-01F5-444E-A9A9-33A5847A08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400800"/>
            <a:ext cx="25400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Discussion #5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B89709-924B-644F-B2FF-DB018B5D28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00800"/>
            <a:ext cx="38608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A7E9CA-ABF2-8449-99AA-EBCD7BEFE6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40800" y="6400800"/>
            <a:ext cx="25400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A42E3FB-38A3-F842-8A33-EDE8CB00C782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418155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E358-02A8-4ACC-A1AE-1720320454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FOLLOW Sets</a:t>
            </a:r>
            <a:br>
              <a:rPr lang="en-US" dirty="0"/>
            </a:br>
            <a:r>
              <a:rPr lang="en-US" sz="4400" dirty="0"/>
              <a:t>When to end recursion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14826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highlight>
                  <a:srgbClr val="FFFF00"/>
                </a:highlight>
              </a:rPr>
              <a:t>*</a:t>
            </a:r>
            <a:r>
              <a:rPr lang="en-US" altLang="en-US" sz="2800" dirty="0"/>
              <a:t>+342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309106" y="478540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7255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5" name="Line 120">
            <a:extLst>
              <a:ext uri="{FF2B5EF4-FFF2-40B4-BE49-F238E27FC236}">
                <a16:creationId xmlns:a16="http://schemas.microsoft.com/office/drawing/2014/main" id="{064245F6-7CA2-2A4B-BE75-A8B5B11CE5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9552" y="3245321"/>
            <a:ext cx="554845" cy="451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Line 121">
            <a:extLst>
              <a:ext uri="{FF2B5EF4-FFF2-40B4-BE49-F238E27FC236}">
                <a16:creationId xmlns:a16="http://schemas.microsoft.com/office/drawing/2014/main" id="{6A200A9F-AF73-CB49-BE3D-5AC10652D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2">
            <a:extLst>
              <a:ext uri="{FF2B5EF4-FFF2-40B4-BE49-F238E27FC236}">
                <a16:creationId xmlns:a16="http://schemas.microsoft.com/office/drawing/2014/main" id="{EF4AB3E2-DCB9-E14F-87FB-C8066A825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2"/>
            <a:ext cx="650237" cy="4189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Text Box 149">
            <a:extLst>
              <a:ext uri="{FF2B5EF4-FFF2-40B4-BE49-F238E27FC236}">
                <a16:creationId xmlns:a16="http://schemas.microsoft.com/office/drawing/2014/main" id="{16F68468-18A8-0944-BD38-DD5A3D1B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211" y="363873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6" name="Text Box 149">
            <a:extLst>
              <a:ext uri="{FF2B5EF4-FFF2-40B4-BE49-F238E27FC236}">
                <a16:creationId xmlns:a16="http://schemas.microsoft.com/office/drawing/2014/main" id="{26860DAD-0D6E-2749-A860-780D51A32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363302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74D69C2-81C2-F84E-86FF-7B43B40C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880" y="362251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5" name="Text Box 148">
            <a:extLst>
              <a:ext uri="{FF2B5EF4-FFF2-40B4-BE49-F238E27FC236}">
                <a16:creationId xmlns:a16="http://schemas.microsoft.com/office/drawing/2014/main" id="{BE925B26-23E8-A047-812A-291052481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107" y="5221658"/>
            <a:ext cx="2667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highlight>
                  <a:srgbClr val="FFFF00"/>
                </a:highlight>
              </a:rPr>
              <a:t>E </a:t>
            </a:r>
            <a:r>
              <a:rPr lang="en-US" altLang="en-US" sz="2400" dirty="0">
                <a:highlight>
                  <a:srgbClr val="FFFF00"/>
                </a:highlight>
                <a:sym typeface="Symbol" pitchFamily="2" charset="2"/>
              </a:rPr>
              <a:t>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2" name="Line 121">
            <a:extLst>
              <a:ext uri="{FF2B5EF4-FFF2-40B4-BE49-F238E27FC236}">
                <a16:creationId xmlns:a16="http://schemas.microsoft.com/office/drawing/2014/main" id="{E965FAC3-10EC-7B1B-7AFE-AC500FBFE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126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149">
            <a:extLst>
              <a:ext uri="{FF2B5EF4-FFF2-40B4-BE49-F238E27FC236}">
                <a16:creationId xmlns:a16="http://schemas.microsoft.com/office/drawing/2014/main" id="{62A7C98C-A230-6262-D07F-504714494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725" y="4570738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+</a:t>
            </a:r>
          </a:p>
        </p:txBody>
      </p:sp>
      <p:sp>
        <p:nvSpPr>
          <p:cNvPr id="4" name="Line 121">
            <a:extLst>
              <a:ext uri="{FF2B5EF4-FFF2-40B4-BE49-F238E27FC236}">
                <a16:creationId xmlns:a16="http://schemas.microsoft.com/office/drawing/2014/main" id="{CD8CD93A-7ACF-3C54-A678-CE0B76805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378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149">
            <a:extLst>
              <a:ext uri="{FF2B5EF4-FFF2-40B4-BE49-F238E27FC236}">
                <a16:creationId xmlns:a16="http://schemas.microsoft.com/office/drawing/2014/main" id="{F10C12C9-50C8-C0A0-CAAA-DF5F4E67B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4570738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7" name="Line 121">
            <a:extLst>
              <a:ext uri="{FF2B5EF4-FFF2-40B4-BE49-F238E27FC236}">
                <a16:creationId xmlns:a16="http://schemas.microsoft.com/office/drawing/2014/main" id="{9604EE59-46BD-1994-5BE0-7B1731511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378" y="507426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49">
            <a:extLst>
              <a:ext uri="{FF2B5EF4-FFF2-40B4-BE49-F238E27FC236}">
                <a16:creationId xmlns:a16="http://schemas.microsoft.com/office/drawing/2014/main" id="{97D946AB-213D-604B-8A0C-88481A9CA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5508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3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47E17E6-1102-1D80-5BDA-0C7C3F08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8459"/>
            <a:ext cx="10363200" cy="1143000"/>
          </a:xfrm>
        </p:spPr>
        <p:txBody>
          <a:bodyPr/>
          <a:lstStyle/>
          <a:p>
            <a:r>
              <a:rPr lang="en-US" dirty="0"/>
              <a:t>FIRST Sets tell me which production to use</a:t>
            </a:r>
          </a:p>
        </p:txBody>
      </p:sp>
      <p:sp>
        <p:nvSpPr>
          <p:cNvPr id="11" name="Line 121">
            <a:extLst>
              <a:ext uri="{FF2B5EF4-FFF2-40B4-BE49-F238E27FC236}">
                <a16:creationId xmlns:a16="http://schemas.microsoft.com/office/drawing/2014/main" id="{E557D8D5-350E-FA25-4C49-FFA208926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131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49">
            <a:extLst>
              <a:ext uri="{FF2B5EF4-FFF2-40B4-BE49-F238E27FC236}">
                <a16:creationId xmlns:a16="http://schemas.microsoft.com/office/drawing/2014/main" id="{7226E9EE-BFED-6761-6FE0-F034080F5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730" y="4570738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13" name="Line 121">
            <a:extLst>
              <a:ext uri="{FF2B5EF4-FFF2-40B4-BE49-F238E27FC236}">
                <a16:creationId xmlns:a16="http://schemas.microsoft.com/office/drawing/2014/main" id="{D743D27F-B5EF-E733-3B92-0C632CA44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131" y="507426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49">
            <a:extLst>
              <a:ext uri="{FF2B5EF4-FFF2-40B4-BE49-F238E27FC236}">
                <a16:creationId xmlns:a16="http://schemas.microsoft.com/office/drawing/2014/main" id="{60B03F7B-C67F-134B-E03A-01B704E18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730" y="5508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4</a:t>
            </a:r>
          </a:p>
        </p:txBody>
      </p:sp>
      <p:sp>
        <p:nvSpPr>
          <p:cNvPr id="16" name="Line 121">
            <a:extLst>
              <a:ext uri="{FF2B5EF4-FFF2-40B4-BE49-F238E27FC236}">
                <a16:creationId xmlns:a16="http://schemas.microsoft.com/office/drawing/2014/main" id="{53BD6464-DD73-76BD-5673-F5072DD5E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8656" y="326250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49">
            <a:extLst>
              <a:ext uri="{FF2B5EF4-FFF2-40B4-BE49-F238E27FC236}">
                <a16:creationId xmlns:a16="http://schemas.microsoft.com/office/drawing/2014/main" id="{C190FF85-F9DA-7BFA-6F4C-19D63886E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255" y="3696694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18" name="Line 121">
            <a:extLst>
              <a:ext uri="{FF2B5EF4-FFF2-40B4-BE49-F238E27FC236}">
                <a16:creationId xmlns:a16="http://schemas.microsoft.com/office/drawing/2014/main" id="{39DF2CE8-79C9-F32C-1F5F-F8705B981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8656" y="42002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49">
            <a:extLst>
              <a:ext uri="{FF2B5EF4-FFF2-40B4-BE49-F238E27FC236}">
                <a16:creationId xmlns:a16="http://schemas.microsoft.com/office/drawing/2014/main" id="{5B34E98B-A9EC-4FE5-CD90-D7BFBDF21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255" y="463441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521574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5A5AF9-A2D1-EE41-B9A9-8F70D8210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8" r="39261" b="42426"/>
          <a:stretch/>
        </p:blipFill>
        <p:spPr>
          <a:xfrm>
            <a:off x="646176" y="127211"/>
            <a:ext cx="9666492" cy="1338906"/>
          </a:xfrm>
          <a:prstGeom prst="rect">
            <a:avLst/>
          </a:prstGeom>
        </p:spPr>
      </p:pic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98D46173-E0A7-BE43-BCAD-6C19217ADA1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31264" y="2895601"/>
          <a:ext cx="9936481" cy="3341237"/>
        </p:xfrm>
        <a:graphic>
          <a:graphicData uri="http://schemas.openxmlformats.org/drawingml/2006/table">
            <a:tbl>
              <a:tblPr/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EOF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 LEFT_PAREN ID STRING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stringList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RIGHT_PAREN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headPredicate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COLON_DASH predicate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predicateList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 Q_MARK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 Box 115">
            <a:extLst>
              <a:ext uri="{FF2B5EF4-FFF2-40B4-BE49-F238E27FC236}">
                <a16:creationId xmlns:a16="http://schemas.microsoft.com/office/drawing/2014/main" id="{174D80DD-51D2-7647-9CE3-F587262CE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76" y="42767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2" name="Text Box 116">
            <a:extLst>
              <a:ext uri="{FF2B5EF4-FFF2-40B4-BE49-F238E27FC236}">
                <a16:creationId xmlns:a16="http://schemas.microsoft.com/office/drawing/2014/main" id="{83E51FD4-FB4C-BB4E-AF72-0C19CF414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0AB4F-7686-8942-BE94-B62984BA79A9}"/>
              </a:ext>
            </a:extLst>
          </p:cNvPr>
          <p:cNvSpPr txBox="1"/>
          <p:nvPr/>
        </p:nvSpPr>
        <p:spPr>
          <a:xfrm>
            <a:off x="1731264" y="1333904"/>
            <a:ext cx="724493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handle the FOLLOW sets for these productions 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4A8C6-2700-C74A-B854-45694CDDD29F}"/>
              </a:ext>
            </a:extLst>
          </p:cNvPr>
          <p:cNvSpPr txBox="1"/>
          <p:nvPr/>
        </p:nvSpPr>
        <p:spPr>
          <a:xfrm>
            <a:off x="646176" y="1755909"/>
            <a:ext cx="2991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FOLLOW(</a:t>
            </a:r>
            <a:r>
              <a:rPr lang="en-US" dirty="0" err="1"/>
              <a:t>factList</a:t>
            </a:r>
            <a:r>
              <a:rPr lang="en-US" dirty="0"/>
              <a:t>) = {RULES}</a:t>
            </a:r>
          </a:p>
          <a:p>
            <a:r>
              <a:rPr lang="en-US" dirty="0"/>
              <a:t>FOLLOW(</a:t>
            </a:r>
            <a:r>
              <a:rPr lang="en-US" dirty="0" err="1"/>
              <a:t>ruleList</a:t>
            </a:r>
            <a:r>
              <a:rPr lang="en-US" dirty="0"/>
              <a:t>) = {QUERIES}</a:t>
            </a:r>
          </a:p>
          <a:p>
            <a:r>
              <a:rPr lang="en-US" dirty="0"/>
              <a:t>FOLLOW(</a:t>
            </a:r>
            <a:r>
              <a:rPr lang="en-US" dirty="0" err="1"/>
              <a:t>queryList</a:t>
            </a:r>
            <a:r>
              <a:rPr lang="en-US" dirty="0"/>
              <a:t>) = {EOF}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7C4963-9BD5-6346-BFDB-393C980E413A}"/>
              </a:ext>
            </a:extLst>
          </p:cNvPr>
          <p:cNvSpPr/>
          <p:nvPr/>
        </p:nvSpPr>
        <p:spPr>
          <a:xfrm>
            <a:off x="6289858" y="3429000"/>
            <a:ext cx="1045893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5DE067-AD86-624C-9770-DAE3A69D9DE0}"/>
              </a:ext>
            </a:extLst>
          </p:cNvPr>
          <p:cNvSpPr txBox="1"/>
          <p:nvPr/>
        </p:nvSpPr>
        <p:spPr>
          <a:xfrm>
            <a:off x="5943600" y="4055407"/>
            <a:ext cx="182133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Pop </a:t>
            </a:r>
            <a:r>
              <a:rPr lang="en-US" sz="2400" dirty="0" err="1"/>
              <a:t>factList</a:t>
            </a:r>
            <a:endParaRPr lang="en-US" sz="2400" dirty="0"/>
          </a:p>
          <a:p>
            <a:r>
              <a:rPr lang="en-US" sz="2400" dirty="0"/>
              <a:t>Push nothing</a:t>
            </a:r>
          </a:p>
        </p:txBody>
      </p:sp>
    </p:spTree>
    <p:extLst>
      <p:ext uri="{BB962C8B-B14F-4D97-AF65-F5344CB8AC3E}">
        <p14:creationId xmlns:p14="http://schemas.microsoft.com/office/powerpoint/2010/main" val="123735910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E2A7E3-BAE8-B260-D97D-6CB01B92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CBDE5-F0B0-3C02-CBAA-C2CE664ED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8316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4461-73EE-E845-8692-5C001975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17C0A-7FEE-BE4E-AD64-CC8336622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all elements in a FOLLOW set can be tricky</a:t>
            </a:r>
          </a:p>
          <a:p>
            <a:pPr lvl="1"/>
            <a:r>
              <a:rPr lang="en-US" dirty="0"/>
              <a:t>There is an algorithm for doing it systematically</a:t>
            </a:r>
          </a:p>
          <a:p>
            <a:r>
              <a:rPr lang="en-US" dirty="0"/>
              <a:t>On the homework, you can try a bunch of different parse trees to figure it out</a:t>
            </a:r>
          </a:p>
          <a:p>
            <a:pPr lvl="1"/>
            <a:r>
              <a:rPr lang="en-US" dirty="0"/>
              <a:t>Look for terminals that can be the leftmost right cousin</a:t>
            </a:r>
          </a:p>
          <a:p>
            <a:r>
              <a:rPr lang="en-US" dirty="0"/>
              <a:t>FOLLOW sets will only be used in Project 2 for productions like                          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-&gt; A | lambda</a:t>
            </a:r>
          </a:p>
        </p:txBody>
      </p:sp>
    </p:spTree>
    <p:extLst>
      <p:ext uri="{BB962C8B-B14F-4D97-AF65-F5344CB8AC3E}">
        <p14:creationId xmlns:p14="http://schemas.microsoft.com/office/powerpoint/2010/main" val="371791576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5F5FF8-35CC-CB47-9521-FC9AA6251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114" y="2462779"/>
            <a:ext cx="4419600" cy="2641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24CD25-ABA2-5447-BD49-FCDE765ECB68}"/>
              </a:ext>
            </a:extLst>
          </p:cNvPr>
          <p:cNvSpPr txBox="1"/>
          <p:nvPr/>
        </p:nvSpPr>
        <p:spPr>
          <a:xfrm>
            <a:off x="8120743" y="2623457"/>
            <a:ext cx="3486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Terminals = {+,*,(,),1,2,3}</a:t>
            </a:r>
          </a:p>
        </p:txBody>
      </p:sp>
    </p:spTree>
    <p:extLst>
      <p:ext uri="{BB962C8B-B14F-4D97-AF65-F5344CB8AC3E}">
        <p14:creationId xmlns:p14="http://schemas.microsoft.com/office/powerpoint/2010/main" val="114161792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5F5FF8-35CC-CB47-9521-FC9AA6251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114" y="2462779"/>
            <a:ext cx="4419600" cy="2641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24CD25-ABA2-5447-BD49-FCDE765ECB68}"/>
              </a:ext>
            </a:extLst>
          </p:cNvPr>
          <p:cNvSpPr txBox="1"/>
          <p:nvPr/>
        </p:nvSpPr>
        <p:spPr>
          <a:xfrm>
            <a:off x="8120743" y="2623457"/>
            <a:ext cx="3831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Terminals = {+,*,(,),1,2,3}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Nonterminals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{A,B,C,D,E}</a:t>
            </a:r>
          </a:p>
        </p:txBody>
      </p:sp>
    </p:spTree>
    <p:extLst>
      <p:ext uri="{BB962C8B-B14F-4D97-AF65-F5344CB8AC3E}">
        <p14:creationId xmlns:p14="http://schemas.microsoft.com/office/powerpoint/2010/main" val="235020231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421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75390-86DF-5F43-A70C-452EB35D3D47}"/>
              </a:ext>
            </a:extLst>
          </p:cNvPr>
          <p:cNvSpPr txBox="1"/>
          <p:nvPr/>
        </p:nvSpPr>
        <p:spPr>
          <a:xfrm>
            <a:off x="8828314" y="5850235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{…}</a:t>
            </a:r>
          </a:p>
        </p:txBody>
      </p:sp>
    </p:spTree>
    <p:extLst>
      <p:ext uri="{BB962C8B-B14F-4D97-AF65-F5344CB8AC3E}">
        <p14:creationId xmlns:p14="http://schemas.microsoft.com/office/powerpoint/2010/main" val="15599383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75390-86DF-5F43-A70C-452EB35D3D47}"/>
              </a:ext>
            </a:extLst>
          </p:cNvPr>
          <p:cNvSpPr txBox="1"/>
          <p:nvPr/>
        </p:nvSpPr>
        <p:spPr>
          <a:xfrm>
            <a:off x="8828314" y="5850235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{…}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D213B7-600C-4B43-A23A-B3A29FB37EE8}"/>
              </a:ext>
            </a:extLst>
          </p:cNvPr>
          <p:cNvCxnSpPr>
            <a:cxnSpLocks/>
          </p:cNvCxnSpPr>
          <p:nvPr/>
        </p:nvCxnSpPr>
        <p:spPr>
          <a:xfrm>
            <a:off x="5898502" y="2898078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0DDE294-C421-5F45-ACAD-8D195A6E8915}"/>
              </a:ext>
            </a:extLst>
          </p:cNvPr>
          <p:cNvSpPr txBox="1"/>
          <p:nvPr/>
        </p:nvSpPr>
        <p:spPr>
          <a:xfrm>
            <a:off x="6311250" y="3172532"/>
            <a:ext cx="63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λ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762219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A06C4B-C561-674B-B5B3-1B0865F1BBA8}"/>
              </a:ext>
            </a:extLst>
          </p:cNvPr>
          <p:cNvSpPr txBox="1"/>
          <p:nvPr/>
        </p:nvSpPr>
        <p:spPr>
          <a:xfrm>
            <a:off x="6214201" y="2220462"/>
            <a:ext cx="152157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Nothing?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F57C5-32A9-1E4B-B262-07AF472E905B}"/>
              </a:ext>
            </a:extLst>
          </p:cNvPr>
          <p:cNvSpPr txBox="1"/>
          <p:nvPr/>
        </p:nvSpPr>
        <p:spPr>
          <a:xfrm>
            <a:off x="8828314" y="5850235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{…}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F92210-954F-664E-8CA8-59536AF8B1F6}"/>
              </a:ext>
            </a:extLst>
          </p:cNvPr>
          <p:cNvCxnSpPr>
            <a:cxnSpLocks/>
          </p:cNvCxnSpPr>
          <p:nvPr/>
        </p:nvCxnSpPr>
        <p:spPr>
          <a:xfrm>
            <a:off x="5898502" y="2898078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001200-31A5-5049-A838-74C60DBF138D}"/>
              </a:ext>
            </a:extLst>
          </p:cNvPr>
          <p:cNvSpPr txBox="1"/>
          <p:nvPr/>
        </p:nvSpPr>
        <p:spPr>
          <a:xfrm>
            <a:off x="6311250" y="3172532"/>
            <a:ext cx="63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λ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8146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8F52E-0C51-2442-8870-75ED1E021732}"/>
              </a:ext>
            </a:extLst>
          </p:cNvPr>
          <p:cNvSpPr txBox="1"/>
          <p:nvPr/>
        </p:nvSpPr>
        <p:spPr>
          <a:xfrm>
            <a:off x="6214201" y="2220462"/>
            <a:ext cx="228536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Nothing?</a:t>
            </a:r>
          </a:p>
          <a:p>
            <a:r>
              <a:rPr lang="en-US" sz="2800" dirty="0"/>
              <a:t># end of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A3D22-D41C-6248-B64B-5E35B6EE59C7}"/>
              </a:ext>
            </a:extLst>
          </p:cNvPr>
          <p:cNvSpPr txBox="1"/>
          <p:nvPr/>
        </p:nvSpPr>
        <p:spPr>
          <a:xfrm>
            <a:off x="8828314" y="5850235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{#,…}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077555-C454-7F4C-BCCA-0B892FFD7B6C}"/>
              </a:ext>
            </a:extLst>
          </p:cNvPr>
          <p:cNvCxnSpPr>
            <a:cxnSpLocks/>
          </p:cNvCxnSpPr>
          <p:nvPr/>
        </p:nvCxnSpPr>
        <p:spPr>
          <a:xfrm>
            <a:off x="5898502" y="2898078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6C06FE-57BA-E043-BEE1-DFFD2D35FF5C}"/>
              </a:ext>
            </a:extLst>
          </p:cNvPr>
          <p:cNvSpPr txBox="1"/>
          <p:nvPr/>
        </p:nvSpPr>
        <p:spPr>
          <a:xfrm>
            <a:off x="6311250" y="3172532"/>
            <a:ext cx="63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λ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8632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highlight>
                  <a:srgbClr val="FFFF00"/>
                </a:highlight>
              </a:rPr>
              <a:t>*</a:t>
            </a:r>
            <a:r>
              <a:rPr lang="en-US" altLang="en-US" sz="2800" dirty="0"/>
              <a:t>+342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309106" y="478540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5" name="Line 120">
            <a:extLst>
              <a:ext uri="{FF2B5EF4-FFF2-40B4-BE49-F238E27FC236}">
                <a16:creationId xmlns:a16="http://schemas.microsoft.com/office/drawing/2014/main" id="{064245F6-7CA2-2A4B-BE75-A8B5B11CE5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9552" y="3245321"/>
            <a:ext cx="554845" cy="451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Line 121">
            <a:extLst>
              <a:ext uri="{FF2B5EF4-FFF2-40B4-BE49-F238E27FC236}">
                <a16:creationId xmlns:a16="http://schemas.microsoft.com/office/drawing/2014/main" id="{6A200A9F-AF73-CB49-BE3D-5AC10652D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2">
            <a:extLst>
              <a:ext uri="{FF2B5EF4-FFF2-40B4-BE49-F238E27FC236}">
                <a16:creationId xmlns:a16="http://schemas.microsoft.com/office/drawing/2014/main" id="{EF4AB3E2-DCB9-E14F-87FB-C8066A825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2"/>
            <a:ext cx="650237" cy="4189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Text Box 149">
            <a:extLst>
              <a:ext uri="{FF2B5EF4-FFF2-40B4-BE49-F238E27FC236}">
                <a16:creationId xmlns:a16="http://schemas.microsoft.com/office/drawing/2014/main" id="{16F68468-18A8-0944-BD38-DD5A3D1B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211" y="363873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6" name="Text Box 149">
            <a:extLst>
              <a:ext uri="{FF2B5EF4-FFF2-40B4-BE49-F238E27FC236}">
                <a16:creationId xmlns:a16="http://schemas.microsoft.com/office/drawing/2014/main" id="{26860DAD-0D6E-2749-A860-780D51A32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363302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74D69C2-81C2-F84E-86FF-7B43B40C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880" y="362251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5" name="Text Box 148">
            <a:extLst>
              <a:ext uri="{FF2B5EF4-FFF2-40B4-BE49-F238E27FC236}">
                <a16:creationId xmlns:a16="http://schemas.microsoft.com/office/drawing/2014/main" id="{BE925B26-23E8-A047-812A-291052481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107" y="5221658"/>
            <a:ext cx="2667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highlight>
                  <a:srgbClr val="FFFF00"/>
                </a:highlight>
              </a:rPr>
              <a:t>E </a:t>
            </a:r>
            <a:r>
              <a:rPr lang="en-US" altLang="en-US" sz="2400" dirty="0">
                <a:highlight>
                  <a:srgbClr val="FFFF00"/>
                </a:highlight>
                <a:sym typeface="Symbol" pitchFamily="2" charset="2"/>
              </a:rPr>
              <a:t>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2" name="Line 121">
            <a:extLst>
              <a:ext uri="{FF2B5EF4-FFF2-40B4-BE49-F238E27FC236}">
                <a16:creationId xmlns:a16="http://schemas.microsoft.com/office/drawing/2014/main" id="{E965FAC3-10EC-7B1B-7AFE-AC500FBFE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126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149">
            <a:extLst>
              <a:ext uri="{FF2B5EF4-FFF2-40B4-BE49-F238E27FC236}">
                <a16:creationId xmlns:a16="http://schemas.microsoft.com/office/drawing/2014/main" id="{62A7C98C-A230-6262-D07F-504714494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725" y="4570738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+</a:t>
            </a:r>
          </a:p>
        </p:txBody>
      </p:sp>
      <p:sp>
        <p:nvSpPr>
          <p:cNvPr id="4" name="Line 121">
            <a:extLst>
              <a:ext uri="{FF2B5EF4-FFF2-40B4-BE49-F238E27FC236}">
                <a16:creationId xmlns:a16="http://schemas.microsoft.com/office/drawing/2014/main" id="{CD8CD93A-7ACF-3C54-A678-CE0B76805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378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149">
            <a:extLst>
              <a:ext uri="{FF2B5EF4-FFF2-40B4-BE49-F238E27FC236}">
                <a16:creationId xmlns:a16="http://schemas.microsoft.com/office/drawing/2014/main" id="{F10C12C9-50C8-C0A0-CAAA-DF5F4E67B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4570738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7" name="Line 121">
            <a:extLst>
              <a:ext uri="{FF2B5EF4-FFF2-40B4-BE49-F238E27FC236}">
                <a16:creationId xmlns:a16="http://schemas.microsoft.com/office/drawing/2014/main" id="{9604EE59-46BD-1994-5BE0-7B1731511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378" y="507426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49">
            <a:extLst>
              <a:ext uri="{FF2B5EF4-FFF2-40B4-BE49-F238E27FC236}">
                <a16:creationId xmlns:a16="http://schemas.microsoft.com/office/drawing/2014/main" id="{97D946AB-213D-604B-8A0C-88481A9CA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5508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3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47E17E6-1102-1D80-5BDA-0C7C3F08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8459"/>
            <a:ext cx="10363200" cy="1143000"/>
          </a:xfrm>
        </p:spPr>
        <p:txBody>
          <a:bodyPr/>
          <a:lstStyle/>
          <a:p>
            <a:r>
              <a:rPr lang="en-US" dirty="0"/>
              <a:t>FIRST Sets tell me which production to use</a:t>
            </a:r>
          </a:p>
        </p:txBody>
      </p:sp>
      <p:sp>
        <p:nvSpPr>
          <p:cNvPr id="11" name="Line 121">
            <a:extLst>
              <a:ext uri="{FF2B5EF4-FFF2-40B4-BE49-F238E27FC236}">
                <a16:creationId xmlns:a16="http://schemas.microsoft.com/office/drawing/2014/main" id="{E557D8D5-350E-FA25-4C49-FFA208926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131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49">
            <a:extLst>
              <a:ext uri="{FF2B5EF4-FFF2-40B4-BE49-F238E27FC236}">
                <a16:creationId xmlns:a16="http://schemas.microsoft.com/office/drawing/2014/main" id="{7226E9EE-BFED-6761-6FE0-F034080F5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730" y="4570738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13" name="Line 121">
            <a:extLst>
              <a:ext uri="{FF2B5EF4-FFF2-40B4-BE49-F238E27FC236}">
                <a16:creationId xmlns:a16="http://schemas.microsoft.com/office/drawing/2014/main" id="{D743D27F-B5EF-E733-3B92-0C632CA44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131" y="507426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49">
            <a:extLst>
              <a:ext uri="{FF2B5EF4-FFF2-40B4-BE49-F238E27FC236}">
                <a16:creationId xmlns:a16="http://schemas.microsoft.com/office/drawing/2014/main" id="{60B03F7B-C67F-134B-E03A-01B704E18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730" y="5508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4</a:t>
            </a:r>
          </a:p>
        </p:txBody>
      </p:sp>
      <p:sp>
        <p:nvSpPr>
          <p:cNvPr id="16" name="Line 121">
            <a:extLst>
              <a:ext uri="{FF2B5EF4-FFF2-40B4-BE49-F238E27FC236}">
                <a16:creationId xmlns:a16="http://schemas.microsoft.com/office/drawing/2014/main" id="{53BD6464-DD73-76BD-5673-F5072DD5E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8656" y="326250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49">
            <a:extLst>
              <a:ext uri="{FF2B5EF4-FFF2-40B4-BE49-F238E27FC236}">
                <a16:creationId xmlns:a16="http://schemas.microsoft.com/office/drawing/2014/main" id="{C190FF85-F9DA-7BFA-6F4C-19D63886E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255" y="3696694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18" name="Line 121">
            <a:extLst>
              <a:ext uri="{FF2B5EF4-FFF2-40B4-BE49-F238E27FC236}">
                <a16:creationId xmlns:a16="http://schemas.microsoft.com/office/drawing/2014/main" id="{39DF2CE8-79C9-F32C-1F5F-F8705B981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8656" y="42002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49">
            <a:extLst>
              <a:ext uri="{FF2B5EF4-FFF2-40B4-BE49-F238E27FC236}">
                <a16:creationId xmlns:a16="http://schemas.microsoft.com/office/drawing/2014/main" id="{5B34E98B-A9EC-4FE5-CD90-D7BFBDF21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255" y="463441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F3937B-3BF0-196B-B2DD-01EAE88EBD03}"/>
              </a:ext>
            </a:extLst>
          </p:cNvPr>
          <p:cNvSpPr>
            <a:spLocks noChangeAspect="1"/>
          </p:cNvSpPr>
          <p:nvPr/>
        </p:nvSpPr>
        <p:spPr>
          <a:xfrm>
            <a:off x="3831770" y="3611250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3EB030-30DE-9775-1398-7C4A82C90AB2}"/>
              </a:ext>
            </a:extLst>
          </p:cNvPr>
          <p:cNvSpPr>
            <a:spLocks noChangeAspect="1"/>
          </p:cNvSpPr>
          <p:nvPr/>
        </p:nvSpPr>
        <p:spPr>
          <a:xfrm>
            <a:off x="5093656" y="4555359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B93675-9655-E292-E1AF-B0B039D0DE8F}"/>
              </a:ext>
            </a:extLst>
          </p:cNvPr>
          <p:cNvSpPr>
            <a:spLocks noChangeAspect="1"/>
          </p:cNvSpPr>
          <p:nvPr/>
        </p:nvSpPr>
        <p:spPr>
          <a:xfrm>
            <a:off x="5680080" y="5527154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47F612E-DF81-B18F-8B72-3EED89F2A3FE}"/>
              </a:ext>
            </a:extLst>
          </p:cNvPr>
          <p:cNvSpPr>
            <a:spLocks noChangeAspect="1"/>
          </p:cNvSpPr>
          <p:nvPr/>
        </p:nvSpPr>
        <p:spPr>
          <a:xfrm>
            <a:off x="6344371" y="5528416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A8B4C1B-9A1F-1FE2-6C1C-74CA5694A5C8}"/>
              </a:ext>
            </a:extLst>
          </p:cNvPr>
          <p:cNvSpPr>
            <a:spLocks noChangeAspect="1"/>
          </p:cNvSpPr>
          <p:nvPr/>
        </p:nvSpPr>
        <p:spPr>
          <a:xfrm>
            <a:off x="7443687" y="4675845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DB850E-1971-982B-3B6C-B285F10224FB}"/>
              </a:ext>
            </a:extLst>
          </p:cNvPr>
          <p:cNvSpPr txBox="1"/>
          <p:nvPr/>
        </p:nvSpPr>
        <p:spPr>
          <a:xfrm>
            <a:off x="3230383" y="6224316"/>
            <a:ext cx="473238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Word produced from derivation tree</a:t>
            </a:r>
          </a:p>
        </p:txBody>
      </p:sp>
    </p:spTree>
    <p:extLst>
      <p:ext uri="{BB962C8B-B14F-4D97-AF65-F5344CB8AC3E}">
        <p14:creationId xmlns:p14="http://schemas.microsoft.com/office/powerpoint/2010/main" val="31444732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A1D58B-4BF3-B041-96BF-A0F71FB74772}"/>
              </a:ext>
            </a:extLst>
          </p:cNvPr>
          <p:cNvSpPr txBox="1"/>
          <p:nvPr/>
        </p:nvSpPr>
        <p:spPr>
          <a:xfrm>
            <a:off x="8828314" y="5850235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{#,…}</a:t>
            </a:r>
          </a:p>
        </p:txBody>
      </p:sp>
    </p:spTree>
    <p:extLst>
      <p:ext uri="{BB962C8B-B14F-4D97-AF65-F5344CB8AC3E}">
        <p14:creationId xmlns:p14="http://schemas.microsoft.com/office/powerpoint/2010/main" val="360512109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BA4798-57F6-444C-82E9-833090F943E3}"/>
              </a:ext>
            </a:extLst>
          </p:cNvPr>
          <p:cNvCxnSpPr/>
          <p:nvPr/>
        </p:nvCxnSpPr>
        <p:spPr>
          <a:xfrm flipH="1">
            <a:off x="3758273" y="2933410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71FA3-A354-3148-A866-B9AD3A7AEF38}"/>
              </a:ext>
            </a:extLst>
          </p:cNvPr>
          <p:cNvCxnSpPr>
            <a:cxnSpLocks/>
          </p:cNvCxnSpPr>
          <p:nvPr/>
        </p:nvCxnSpPr>
        <p:spPr>
          <a:xfrm>
            <a:off x="4539227" y="2942141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246F5E-432F-E745-9978-279623A1CAFB}"/>
              </a:ext>
            </a:extLst>
          </p:cNvPr>
          <p:cNvSpPr txBox="1"/>
          <p:nvPr/>
        </p:nvSpPr>
        <p:spPr>
          <a:xfrm>
            <a:off x="3513199" y="3173782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              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489B1E-58F2-C140-95F5-8BBBFB04CA3A}"/>
              </a:ext>
            </a:extLst>
          </p:cNvPr>
          <p:cNvSpPr txBox="1"/>
          <p:nvPr/>
        </p:nvSpPr>
        <p:spPr>
          <a:xfrm>
            <a:off x="8828314" y="5850235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{#,…}</a:t>
            </a:r>
          </a:p>
        </p:txBody>
      </p:sp>
    </p:spTree>
    <p:extLst>
      <p:ext uri="{BB962C8B-B14F-4D97-AF65-F5344CB8AC3E}">
        <p14:creationId xmlns:p14="http://schemas.microsoft.com/office/powerpoint/2010/main" val="372044992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BA4798-57F6-444C-82E9-833090F943E3}"/>
              </a:ext>
            </a:extLst>
          </p:cNvPr>
          <p:cNvCxnSpPr/>
          <p:nvPr/>
        </p:nvCxnSpPr>
        <p:spPr>
          <a:xfrm flipH="1">
            <a:off x="3758273" y="2933410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71FA3-A354-3148-A866-B9AD3A7AEF38}"/>
              </a:ext>
            </a:extLst>
          </p:cNvPr>
          <p:cNvCxnSpPr>
            <a:cxnSpLocks/>
          </p:cNvCxnSpPr>
          <p:nvPr/>
        </p:nvCxnSpPr>
        <p:spPr>
          <a:xfrm>
            <a:off x="4539227" y="2942141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246F5E-432F-E745-9978-279623A1CAFB}"/>
              </a:ext>
            </a:extLst>
          </p:cNvPr>
          <p:cNvSpPr txBox="1"/>
          <p:nvPr/>
        </p:nvSpPr>
        <p:spPr>
          <a:xfrm>
            <a:off x="3513199" y="3173782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              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034A8-4577-EB49-9A90-9D0072F3D1DC}"/>
              </a:ext>
            </a:extLst>
          </p:cNvPr>
          <p:cNvCxnSpPr/>
          <p:nvPr/>
        </p:nvCxnSpPr>
        <p:spPr>
          <a:xfrm flipH="1">
            <a:off x="3038310" y="3655089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9BDE4B-2249-554A-8CC0-9CE260212D7D}"/>
              </a:ext>
            </a:extLst>
          </p:cNvPr>
          <p:cNvCxnSpPr>
            <a:cxnSpLocks/>
          </p:cNvCxnSpPr>
          <p:nvPr/>
        </p:nvCxnSpPr>
        <p:spPr>
          <a:xfrm>
            <a:off x="3819264" y="3663820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CD5D76-F866-2D40-B894-603DECCDE557}"/>
              </a:ext>
            </a:extLst>
          </p:cNvPr>
          <p:cNvSpPr txBox="1"/>
          <p:nvPr/>
        </p:nvSpPr>
        <p:spPr>
          <a:xfrm>
            <a:off x="2793236" y="3895461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     E      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D289F4-7791-F243-8A45-D2F0EA722402}"/>
              </a:ext>
            </a:extLst>
          </p:cNvPr>
          <p:cNvCxnSpPr>
            <a:cxnSpLocks/>
          </p:cNvCxnSpPr>
          <p:nvPr/>
        </p:nvCxnSpPr>
        <p:spPr>
          <a:xfrm>
            <a:off x="3705897" y="3631162"/>
            <a:ext cx="0" cy="361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1DFF3E-BB1B-C04F-B6B3-64C2D9C0735D}"/>
              </a:ext>
            </a:extLst>
          </p:cNvPr>
          <p:cNvSpPr txBox="1"/>
          <p:nvPr/>
        </p:nvSpPr>
        <p:spPr>
          <a:xfrm>
            <a:off x="8828314" y="5850235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{#,…}</a:t>
            </a:r>
          </a:p>
        </p:txBody>
      </p:sp>
    </p:spTree>
    <p:extLst>
      <p:ext uri="{BB962C8B-B14F-4D97-AF65-F5344CB8AC3E}">
        <p14:creationId xmlns:p14="http://schemas.microsoft.com/office/powerpoint/2010/main" val="369856764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BA4798-57F6-444C-82E9-833090F943E3}"/>
              </a:ext>
            </a:extLst>
          </p:cNvPr>
          <p:cNvCxnSpPr/>
          <p:nvPr/>
        </p:nvCxnSpPr>
        <p:spPr>
          <a:xfrm flipH="1">
            <a:off x="3758273" y="2933410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71FA3-A354-3148-A866-B9AD3A7AEF38}"/>
              </a:ext>
            </a:extLst>
          </p:cNvPr>
          <p:cNvCxnSpPr>
            <a:cxnSpLocks/>
          </p:cNvCxnSpPr>
          <p:nvPr/>
        </p:nvCxnSpPr>
        <p:spPr>
          <a:xfrm>
            <a:off x="4539227" y="2942141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246F5E-432F-E745-9978-279623A1CAFB}"/>
              </a:ext>
            </a:extLst>
          </p:cNvPr>
          <p:cNvSpPr txBox="1"/>
          <p:nvPr/>
        </p:nvSpPr>
        <p:spPr>
          <a:xfrm>
            <a:off x="3513199" y="3173782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              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034A8-4577-EB49-9A90-9D0072F3D1DC}"/>
              </a:ext>
            </a:extLst>
          </p:cNvPr>
          <p:cNvCxnSpPr/>
          <p:nvPr/>
        </p:nvCxnSpPr>
        <p:spPr>
          <a:xfrm flipH="1">
            <a:off x="3038310" y="3655089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9BDE4B-2249-554A-8CC0-9CE260212D7D}"/>
              </a:ext>
            </a:extLst>
          </p:cNvPr>
          <p:cNvCxnSpPr>
            <a:cxnSpLocks/>
          </p:cNvCxnSpPr>
          <p:nvPr/>
        </p:nvCxnSpPr>
        <p:spPr>
          <a:xfrm>
            <a:off x="3819264" y="3663820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CD5D76-F866-2D40-B894-603DECCDE557}"/>
              </a:ext>
            </a:extLst>
          </p:cNvPr>
          <p:cNvSpPr txBox="1"/>
          <p:nvPr/>
        </p:nvSpPr>
        <p:spPr>
          <a:xfrm>
            <a:off x="2793236" y="3895461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     E      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D289F4-7791-F243-8A45-D2F0EA722402}"/>
              </a:ext>
            </a:extLst>
          </p:cNvPr>
          <p:cNvCxnSpPr>
            <a:cxnSpLocks/>
          </p:cNvCxnSpPr>
          <p:nvPr/>
        </p:nvCxnSpPr>
        <p:spPr>
          <a:xfrm>
            <a:off x="3705897" y="3631162"/>
            <a:ext cx="0" cy="361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0199AE-152A-6242-ACF6-1E93D500B5ED}"/>
              </a:ext>
            </a:extLst>
          </p:cNvPr>
          <p:cNvCxnSpPr/>
          <p:nvPr/>
        </p:nvCxnSpPr>
        <p:spPr>
          <a:xfrm flipH="1">
            <a:off x="3066800" y="4324254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9EEA8F-E5F9-2548-A6BD-36B4A52D18E1}"/>
              </a:ext>
            </a:extLst>
          </p:cNvPr>
          <p:cNvCxnSpPr>
            <a:cxnSpLocks/>
          </p:cNvCxnSpPr>
          <p:nvPr/>
        </p:nvCxnSpPr>
        <p:spPr>
          <a:xfrm>
            <a:off x="3847754" y="4332985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45C650-C9FD-7141-9ABC-42C312FE4341}"/>
              </a:ext>
            </a:extLst>
          </p:cNvPr>
          <p:cNvSpPr txBox="1"/>
          <p:nvPr/>
        </p:nvSpPr>
        <p:spPr>
          <a:xfrm>
            <a:off x="2810869" y="4594595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1C0444-4196-CC44-B318-52A713C163F5}"/>
              </a:ext>
            </a:extLst>
          </p:cNvPr>
          <p:cNvSpPr txBox="1"/>
          <p:nvPr/>
        </p:nvSpPr>
        <p:spPr>
          <a:xfrm>
            <a:off x="8828314" y="5850235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{#,…}</a:t>
            </a:r>
          </a:p>
        </p:txBody>
      </p:sp>
    </p:spTree>
    <p:extLst>
      <p:ext uri="{BB962C8B-B14F-4D97-AF65-F5344CB8AC3E}">
        <p14:creationId xmlns:p14="http://schemas.microsoft.com/office/powerpoint/2010/main" val="253903936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BA4798-57F6-444C-82E9-833090F943E3}"/>
              </a:ext>
            </a:extLst>
          </p:cNvPr>
          <p:cNvCxnSpPr/>
          <p:nvPr/>
        </p:nvCxnSpPr>
        <p:spPr>
          <a:xfrm flipH="1">
            <a:off x="3758273" y="2933410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71FA3-A354-3148-A866-B9AD3A7AEF38}"/>
              </a:ext>
            </a:extLst>
          </p:cNvPr>
          <p:cNvCxnSpPr>
            <a:cxnSpLocks/>
          </p:cNvCxnSpPr>
          <p:nvPr/>
        </p:nvCxnSpPr>
        <p:spPr>
          <a:xfrm>
            <a:off x="4539227" y="2942141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246F5E-432F-E745-9978-279623A1CAFB}"/>
              </a:ext>
            </a:extLst>
          </p:cNvPr>
          <p:cNvSpPr txBox="1"/>
          <p:nvPr/>
        </p:nvSpPr>
        <p:spPr>
          <a:xfrm>
            <a:off x="3513199" y="3173782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              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034A8-4577-EB49-9A90-9D0072F3D1DC}"/>
              </a:ext>
            </a:extLst>
          </p:cNvPr>
          <p:cNvCxnSpPr/>
          <p:nvPr/>
        </p:nvCxnSpPr>
        <p:spPr>
          <a:xfrm flipH="1">
            <a:off x="3038310" y="3655089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9BDE4B-2249-554A-8CC0-9CE260212D7D}"/>
              </a:ext>
            </a:extLst>
          </p:cNvPr>
          <p:cNvCxnSpPr>
            <a:cxnSpLocks/>
          </p:cNvCxnSpPr>
          <p:nvPr/>
        </p:nvCxnSpPr>
        <p:spPr>
          <a:xfrm>
            <a:off x="3819264" y="3663820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CD5D76-F866-2D40-B894-603DECCDE557}"/>
              </a:ext>
            </a:extLst>
          </p:cNvPr>
          <p:cNvSpPr txBox="1"/>
          <p:nvPr/>
        </p:nvSpPr>
        <p:spPr>
          <a:xfrm>
            <a:off x="2793236" y="3895461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     E      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D289F4-7791-F243-8A45-D2F0EA722402}"/>
              </a:ext>
            </a:extLst>
          </p:cNvPr>
          <p:cNvCxnSpPr>
            <a:cxnSpLocks/>
          </p:cNvCxnSpPr>
          <p:nvPr/>
        </p:nvCxnSpPr>
        <p:spPr>
          <a:xfrm>
            <a:off x="3705897" y="3631162"/>
            <a:ext cx="0" cy="361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0199AE-152A-6242-ACF6-1E93D500B5ED}"/>
              </a:ext>
            </a:extLst>
          </p:cNvPr>
          <p:cNvCxnSpPr/>
          <p:nvPr/>
        </p:nvCxnSpPr>
        <p:spPr>
          <a:xfrm flipH="1">
            <a:off x="3066800" y="4324254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9EEA8F-E5F9-2548-A6BD-36B4A52D18E1}"/>
              </a:ext>
            </a:extLst>
          </p:cNvPr>
          <p:cNvCxnSpPr>
            <a:cxnSpLocks/>
          </p:cNvCxnSpPr>
          <p:nvPr/>
        </p:nvCxnSpPr>
        <p:spPr>
          <a:xfrm>
            <a:off x="3847754" y="4332985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45C650-C9FD-7141-9ABC-42C312FE4341}"/>
              </a:ext>
            </a:extLst>
          </p:cNvPr>
          <p:cNvSpPr txBox="1"/>
          <p:nvPr/>
        </p:nvSpPr>
        <p:spPr>
          <a:xfrm>
            <a:off x="2810869" y="4594595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1C0444-4196-CC44-B318-52A713C163F5}"/>
              </a:ext>
            </a:extLst>
          </p:cNvPr>
          <p:cNvSpPr txBox="1"/>
          <p:nvPr/>
        </p:nvSpPr>
        <p:spPr>
          <a:xfrm>
            <a:off x="8828314" y="5850235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{#,…}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C30C42-26D4-274D-B0C9-9EB3F87FDB93}"/>
              </a:ext>
            </a:extLst>
          </p:cNvPr>
          <p:cNvSpPr/>
          <p:nvPr/>
        </p:nvSpPr>
        <p:spPr>
          <a:xfrm>
            <a:off x="3929162" y="4599466"/>
            <a:ext cx="1045893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194A4-0D3C-CB4B-8F8F-96597E3BFF07}"/>
              </a:ext>
            </a:extLst>
          </p:cNvPr>
          <p:cNvSpPr txBox="1"/>
          <p:nvPr/>
        </p:nvSpPr>
        <p:spPr>
          <a:xfrm>
            <a:off x="2660677" y="5671457"/>
            <a:ext cx="1444626" cy="461665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Another C</a:t>
            </a:r>
          </a:p>
        </p:txBody>
      </p:sp>
    </p:spTree>
    <p:extLst>
      <p:ext uri="{BB962C8B-B14F-4D97-AF65-F5344CB8AC3E}">
        <p14:creationId xmlns:p14="http://schemas.microsoft.com/office/powerpoint/2010/main" val="100105476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BA4798-57F6-444C-82E9-833090F943E3}"/>
              </a:ext>
            </a:extLst>
          </p:cNvPr>
          <p:cNvCxnSpPr/>
          <p:nvPr/>
        </p:nvCxnSpPr>
        <p:spPr>
          <a:xfrm flipH="1">
            <a:off x="3758273" y="2933410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71FA3-A354-3148-A866-B9AD3A7AEF38}"/>
              </a:ext>
            </a:extLst>
          </p:cNvPr>
          <p:cNvCxnSpPr>
            <a:cxnSpLocks/>
          </p:cNvCxnSpPr>
          <p:nvPr/>
        </p:nvCxnSpPr>
        <p:spPr>
          <a:xfrm>
            <a:off x="4539227" y="2942141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246F5E-432F-E745-9978-279623A1CAFB}"/>
              </a:ext>
            </a:extLst>
          </p:cNvPr>
          <p:cNvSpPr txBox="1"/>
          <p:nvPr/>
        </p:nvSpPr>
        <p:spPr>
          <a:xfrm>
            <a:off x="3513199" y="3173782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              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034A8-4577-EB49-9A90-9D0072F3D1DC}"/>
              </a:ext>
            </a:extLst>
          </p:cNvPr>
          <p:cNvCxnSpPr/>
          <p:nvPr/>
        </p:nvCxnSpPr>
        <p:spPr>
          <a:xfrm flipH="1">
            <a:off x="3038310" y="3655089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9BDE4B-2249-554A-8CC0-9CE260212D7D}"/>
              </a:ext>
            </a:extLst>
          </p:cNvPr>
          <p:cNvCxnSpPr>
            <a:cxnSpLocks/>
          </p:cNvCxnSpPr>
          <p:nvPr/>
        </p:nvCxnSpPr>
        <p:spPr>
          <a:xfrm>
            <a:off x="3819264" y="3663820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CD5D76-F866-2D40-B894-603DECCDE557}"/>
              </a:ext>
            </a:extLst>
          </p:cNvPr>
          <p:cNvSpPr txBox="1"/>
          <p:nvPr/>
        </p:nvSpPr>
        <p:spPr>
          <a:xfrm>
            <a:off x="2793236" y="3895461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     E      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D289F4-7791-F243-8A45-D2F0EA722402}"/>
              </a:ext>
            </a:extLst>
          </p:cNvPr>
          <p:cNvCxnSpPr>
            <a:cxnSpLocks/>
          </p:cNvCxnSpPr>
          <p:nvPr/>
        </p:nvCxnSpPr>
        <p:spPr>
          <a:xfrm>
            <a:off x="3705897" y="3631162"/>
            <a:ext cx="0" cy="361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0199AE-152A-6242-ACF6-1E93D500B5ED}"/>
              </a:ext>
            </a:extLst>
          </p:cNvPr>
          <p:cNvCxnSpPr/>
          <p:nvPr/>
        </p:nvCxnSpPr>
        <p:spPr>
          <a:xfrm flipH="1">
            <a:off x="3066800" y="4324254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9EEA8F-E5F9-2548-A6BD-36B4A52D18E1}"/>
              </a:ext>
            </a:extLst>
          </p:cNvPr>
          <p:cNvCxnSpPr>
            <a:cxnSpLocks/>
          </p:cNvCxnSpPr>
          <p:nvPr/>
        </p:nvCxnSpPr>
        <p:spPr>
          <a:xfrm>
            <a:off x="3847754" y="4332985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45C650-C9FD-7141-9ABC-42C312FE4341}"/>
              </a:ext>
            </a:extLst>
          </p:cNvPr>
          <p:cNvSpPr txBox="1"/>
          <p:nvPr/>
        </p:nvSpPr>
        <p:spPr>
          <a:xfrm>
            <a:off x="2810869" y="4594595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1C0444-4196-CC44-B318-52A713C163F5}"/>
              </a:ext>
            </a:extLst>
          </p:cNvPr>
          <p:cNvSpPr txBox="1"/>
          <p:nvPr/>
        </p:nvSpPr>
        <p:spPr>
          <a:xfrm>
            <a:off x="8828314" y="5850235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{#,…}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C30C42-26D4-274D-B0C9-9EB3F87FDB93}"/>
              </a:ext>
            </a:extLst>
          </p:cNvPr>
          <p:cNvSpPr/>
          <p:nvPr/>
        </p:nvSpPr>
        <p:spPr>
          <a:xfrm>
            <a:off x="4003858" y="3901906"/>
            <a:ext cx="1045893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F660ED-9268-B548-9B85-A6CD53217671}"/>
              </a:ext>
            </a:extLst>
          </p:cNvPr>
          <p:cNvSpPr txBox="1"/>
          <p:nvPr/>
        </p:nvSpPr>
        <p:spPr>
          <a:xfrm>
            <a:off x="2660677" y="5671457"/>
            <a:ext cx="3516091" cy="461665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 terminal to the right of C</a:t>
            </a:r>
          </a:p>
        </p:txBody>
      </p:sp>
    </p:spTree>
    <p:extLst>
      <p:ext uri="{BB962C8B-B14F-4D97-AF65-F5344CB8AC3E}">
        <p14:creationId xmlns:p14="http://schemas.microsoft.com/office/powerpoint/2010/main" val="277557831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BA4798-57F6-444C-82E9-833090F943E3}"/>
              </a:ext>
            </a:extLst>
          </p:cNvPr>
          <p:cNvCxnSpPr/>
          <p:nvPr/>
        </p:nvCxnSpPr>
        <p:spPr>
          <a:xfrm flipH="1">
            <a:off x="3758273" y="2933410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71FA3-A354-3148-A866-B9AD3A7AEF38}"/>
              </a:ext>
            </a:extLst>
          </p:cNvPr>
          <p:cNvCxnSpPr>
            <a:cxnSpLocks/>
          </p:cNvCxnSpPr>
          <p:nvPr/>
        </p:nvCxnSpPr>
        <p:spPr>
          <a:xfrm>
            <a:off x="4539227" y="2942141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246F5E-432F-E745-9978-279623A1CAFB}"/>
              </a:ext>
            </a:extLst>
          </p:cNvPr>
          <p:cNvSpPr txBox="1"/>
          <p:nvPr/>
        </p:nvSpPr>
        <p:spPr>
          <a:xfrm>
            <a:off x="3513199" y="3173782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              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034A8-4577-EB49-9A90-9D0072F3D1DC}"/>
              </a:ext>
            </a:extLst>
          </p:cNvPr>
          <p:cNvCxnSpPr/>
          <p:nvPr/>
        </p:nvCxnSpPr>
        <p:spPr>
          <a:xfrm flipH="1">
            <a:off x="3038310" y="3655089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9BDE4B-2249-554A-8CC0-9CE260212D7D}"/>
              </a:ext>
            </a:extLst>
          </p:cNvPr>
          <p:cNvCxnSpPr>
            <a:cxnSpLocks/>
          </p:cNvCxnSpPr>
          <p:nvPr/>
        </p:nvCxnSpPr>
        <p:spPr>
          <a:xfrm>
            <a:off x="3819264" y="3663820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CD5D76-F866-2D40-B894-603DECCDE557}"/>
              </a:ext>
            </a:extLst>
          </p:cNvPr>
          <p:cNvSpPr txBox="1"/>
          <p:nvPr/>
        </p:nvSpPr>
        <p:spPr>
          <a:xfrm>
            <a:off x="2793236" y="3895461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     E      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D289F4-7791-F243-8A45-D2F0EA722402}"/>
              </a:ext>
            </a:extLst>
          </p:cNvPr>
          <p:cNvCxnSpPr>
            <a:cxnSpLocks/>
          </p:cNvCxnSpPr>
          <p:nvPr/>
        </p:nvCxnSpPr>
        <p:spPr>
          <a:xfrm>
            <a:off x="3705897" y="3631162"/>
            <a:ext cx="0" cy="361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0199AE-152A-6242-ACF6-1E93D500B5ED}"/>
              </a:ext>
            </a:extLst>
          </p:cNvPr>
          <p:cNvCxnSpPr/>
          <p:nvPr/>
        </p:nvCxnSpPr>
        <p:spPr>
          <a:xfrm flipH="1">
            <a:off x="3066800" y="4324254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9EEA8F-E5F9-2548-A6BD-36B4A52D18E1}"/>
              </a:ext>
            </a:extLst>
          </p:cNvPr>
          <p:cNvCxnSpPr>
            <a:cxnSpLocks/>
          </p:cNvCxnSpPr>
          <p:nvPr/>
        </p:nvCxnSpPr>
        <p:spPr>
          <a:xfrm>
            <a:off x="3847754" y="4332985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45C650-C9FD-7141-9ABC-42C312FE4341}"/>
              </a:ext>
            </a:extLst>
          </p:cNvPr>
          <p:cNvSpPr txBox="1"/>
          <p:nvPr/>
        </p:nvSpPr>
        <p:spPr>
          <a:xfrm>
            <a:off x="2810869" y="4594595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1C0444-4196-CC44-B318-52A713C163F5}"/>
              </a:ext>
            </a:extLst>
          </p:cNvPr>
          <p:cNvSpPr txBox="1"/>
          <p:nvPr/>
        </p:nvSpPr>
        <p:spPr>
          <a:xfrm>
            <a:off x="8828314" y="5850235"/>
            <a:ext cx="2832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{#,)}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032018-A959-AF45-98C8-0411668EA44B}"/>
              </a:ext>
            </a:extLst>
          </p:cNvPr>
          <p:cNvSpPr txBox="1"/>
          <p:nvPr/>
        </p:nvSpPr>
        <p:spPr>
          <a:xfrm>
            <a:off x="2660677" y="5671457"/>
            <a:ext cx="3806042" cy="461665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Add ) to the FOLLOW set of C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33AC26-4375-C94E-85A3-0BE0F19F0FFE}"/>
              </a:ext>
            </a:extLst>
          </p:cNvPr>
          <p:cNvSpPr/>
          <p:nvPr/>
        </p:nvSpPr>
        <p:spPr>
          <a:xfrm>
            <a:off x="4003858" y="3901906"/>
            <a:ext cx="1045893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8350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FOLLOW(D)?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7234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FOLLOW(D)?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D5DC2C-485B-6E49-BFD9-35F36A12F8C7}"/>
              </a:ext>
            </a:extLst>
          </p:cNvPr>
          <p:cNvSpPr txBox="1"/>
          <p:nvPr/>
        </p:nvSpPr>
        <p:spPr>
          <a:xfrm>
            <a:off x="3124200" y="2418400"/>
            <a:ext cx="310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FOLLOW(D) = {+,#,)}</a:t>
            </a:r>
          </a:p>
        </p:txBody>
      </p:sp>
    </p:spTree>
    <p:extLst>
      <p:ext uri="{BB962C8B-B14F-4D97-AF65-F5344CB8AC3E}">
        <p14:creationId xmlns:p14="http://schemas.microsoft.com/office/powerpoint/2010/main" val="69079535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FOLLOW(D)?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D5DC2C-485B-6E49-BFD9-35F36A12F8C7}"/>
              </a:ext>
            </a:extLst>
          </p:cNvPr>
          <p:cNvSpPr txBox="1"/>
          <p:nvPr/>
        </p:nvSpPr>
        <p:spPr>
          <a:xfrm>
            <a:off x="3124200" y="2418400"/>
            <a:ext cx="310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FOLLOW(D) = {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,#,)}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9A76F3-4942-E341-A268-5698F8DF4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00" y="3061664"/>
            <a:ext cx="22606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highlight>
                  <a:srgbClr val="FFFF00"/>
                </a:highlight>
              </a:rPr>
              <a:t>*</a:t>
            </a:r>
            <a:r>
              <a:rPr lang="en-US" altLang="en-US" sz="2800" dirty="0"/>
              <a:t>+342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309106" y="478540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5" name="Line 120">
            <a:extLst>
              <a:ext uri="{FF2B5EF4-FFF2-40B4-BE49-F238E27FC236}">
                <a16:creationId xmlns:a16="http://schemas.microsoft.com/office/drawing/2014/main" id="{064245F6-7CA2-2A4B-BE75-A8B5B11CE5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9552" y="3245321"/>
            <a:ext cx="554845" cy="451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Line 121">
            <a:extLst>
              <a:ext uri="{FF2B5EF4-FFF2-40B4-BE49-F238E27FC236}">
                <a16:creationId xmlns:a16="http://schemas.microsoft.com/office/drawing/2014/main" id="{6A200A9F-AF73-CB49-BE3D-5AC10652D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2">
            <a:extLst>
              <a:ext uri="{FF2B5EF4-FFF2-40B4-BE49-F238E27FC236}">
                <a16:creationId xmlns:a16="http://schemas.microsoft.com/office/drawing/2014/main" id="{EF4AB3E2-DCB9-E14F-87FB-C8066A825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2"/>
            <a:ext cx="650237" cy="4189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Text Box 149">
            <a:extLst>
              <a:ext uri="{FF2B5EF4-FFF2-40B4-BE49-F238E27FC236}">
                <a16:creationId xmlns:a16="http://schemas.microsoft.com/office/drawing/2014/main" id="{16F68468-18A8-0944-BD38-DD5A3D1B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211" y="363873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6" name="Text Box 149">
            <a:extLst>
              <a:ext uri="{FF2B5EF4-FFF2-40B4-BE49-F238E27FC236}">
                <a16:creationId xmlns:a16="http://schemas.microsoft.com/office/drawing/2014/main" id="{26860DAD-0D6E-2749-A860-780D51A32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363302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74D69C2-81C2-F84E-86FF-7B43B40C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880" y="362251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5" name="Text Box 148">
            <a:extLst>
              <a:ext uri="{FF2B5EF4-FFF2-40B4-BE49-F238E27FC236}">
                <a16:creationId xmlns:a16="http://schemas.microsoft.com/office/drawing/2014/main" id="{BE925B26-23E8-A047-812A-291052481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107" y="5221658"/>
            <a:ext cx="2667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highlight>
                  <a:srgbClr val="FFFF00"/>
                </a:highlight>
              </a:rPr>
              <a:t>E </a:t>
            </a:r>
            <a:r>
              <a:rPr lang="en-US" altLang="en-US" sz="2400" dirty="0">
                <a:highlight>
                  <a:srgbClr val="FFFF00"/>
                </a:highlight>
                <a:sym typeface="Symbol" pitchFamily="2" charset="2"/>
              </a:rPr>
              <a:t>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2" name="Line 121">
            <a:extLst>
              <a:ext uri="{FF2B5EF4-FFF2-40B4-BE49-F238E27FC236}">
                <a16:creationId xmlns:a16="http://schemas.microsoft.com/office/drawing/2014/main" id="{E965FAC3-10EC-7B1B-7AFE-AC500FBFE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126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149">
            <a:extLst>
              <a:ext uri="{FF2B5EF4-FFF2-40B4-BE49-F238E27FC236}">
                <a16:creationId xmlns:a16="http://schemas.microsoft.com/office/drawing/2014/main" id="{62A7C98C-A230-6262-D07F-504714494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725" y="4570738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+</a:t>
            </a:r>
          </a:p>
        </p:txBody>
      </p:sp>
      <p:sp>
        <p:nvSpPr>
          <p:cNvPr id="4" name="Line 121">
            <a:extLst>
              <a:ext uri="{FF2B5EF4-FFF2-40B4-BE49-F238E27FC236}">
                <a16:creationId xmlns:a16="http://schemas.microsoft.com/office/drawing/2014/main" id="{CD8CD93A-7ACF-3C54-A678-CE0B76805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378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149">
            <a:extLst>
              <a:ext uri="{FF2B5EF4-FFF2-40B4-BE49-F238E27FC236}">
                <a16:creationId xmlns:a16="http://schemas.microsoft.com/office/drawing/2014/main" id="{F10C12C9-50C8-C0A0-CAAA-DF5F4E67B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4570738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7" name="Line 121">
            <a:extLst>
              <a:ext uri="{FF2B5EF4-FFF2-40B4-BE49-F238E27FC236}">
                <a16:creationId xmlns:a16="http://schemas.microsoft.com/office/drawing/2014/main" id="{9604EE59-46BD-1994-5BE0-7B1731511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378" y="507426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49">
            <a:extLst>
              <a:ext uri="{FF2B5EF4-FFF2-40B4-BE49-F238E27FC236}">
                <a16:creationId xmlns:a16="http://schemas.microsoft.com/office/drawing/2014/main" id="{97D946AB-213D-604B-8A0C-88481A9CA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5508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3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47E17E6-1102-1D80-5BDA-0C7C3F08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8459"/>
            <a:ext cx="10363200" cy="1143000"/>
          </a:xfrm>
        </p:spPr>
        <p:txBody>
          <a:bodyPr/>
          <a:lstStyle/>
          <a:p>
            <a:r>
              <a:rPr lang="en-US" dirty="0"/>
              <a:t>FIRST Sets tell me which production to use</a:t>
            </a:r>
          </a:p>
        </p:txBody>
      </p:sp>
      <p:sp>
        <p:nvSpPr>
          <p:cNvPr id="11" name="Line 121">
            <a:extLst>
              <a:ext uri="{FF2B5EF4-FFF2-40B4-BE49-F238E27FC236}">
                <a16:creationId xmlns:a16="http://schemas.microsoft.com/office/drawing/2014/main" id="{E557D8D5-350E-FA25-4C49-FFA208926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131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49">
            <a:extLst>
              <a:ext uri="{FF2B5EF4-FFF2-40B4-BE49-F238E27FC236}">
                <a16:creationId xmlns:a16="http://schemas.microsoft.com/office/drawing/2014/main" id="{7226E9EE-BFED-6761-6FE0-F034080F5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730" y="4570738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13" name="Line 121">
            <a:extLst>
              <a:ext uri="{FF2B5EF4-FFF2-40B4-BE49-F238E27FC236}">
                <a16:creationId xmlns:a16="http://schemas.microsoft.com/office/drawing/2014/main" id="{D743D27F-B5EF-E733-3B92-0C632CA44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131" y="507426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49">
            <a:extLst>
              <a:ext uri="{FF2B5EF4-FFF2-40B4-BE49-F238E27FC236}">
                <a16:creationId xmlns:a16="http://schemas.microsoft.com/office/drawing/2014/main" id="{60B03F7B-C67F-134B-E03A-01B704E18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730" y="5508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4</a:t>
            </a:r>
          </a:p>
        </p:txBody>
      </p:sp>
      <p:sp>
        <p:nvSpPr>
          <p:cNvPr id="16" name="Line 121">
            <a:extLst>
              <a:ext uri="{FF2B5EF4-FFF2-40B4-BE49-F238E27FC236}">
                <a16:creationId xmlns:a16="http://schemas.microsoft.com/office/drawing/2014/main" id="{53BD6464-DD73-76BD-5673-F5072DD5E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8656" y="326250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49">
            <a:extLst>
              <a:ext uri="{FF2B5EF4-FFF2-40B4-BE49-F238E27FC236}">
                <a16:creationId xmlns:a16="http://schemas.microsoft.com/office/drawing/2014/main" id="{C190FF85-F9DA-7BFA-6F4C-19D63886E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255" y="3696694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18" name="Line 121">
            <a:extLst>
              <a:ext uri="{FF2B5EF4-FFF2-40B4-BE49-F238E27FC236}">
                <a16:creationId xmlns:a16="http://schemas.microsoft.com/office/drawing/2014/main" id="{39DF2CE8-79C9-F32C-1F5F-F8705B981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8656" y="42002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49">
            <a:extLst>
              <a:ext uri="{FF2B5EF4-FFF2-40B4-BE49-F238E27FC236}">
                <a16:creationId xmlns:a16="http://schemas.microsoft.com/office/drawing/2014/main" id="{5B34E98B-A9EC-4FE5-CD90-D7BFBDF21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255" y="463441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F3937B-3BF0-196B-B2DD-01EAE88EBD03}"/>
              </a:ext>
            </a:extLst>
          </p:cNvPr>
          <p:cNvSpPr>
            <a:spLocks noChangeAspect="1"/>
          </p:cNvSpPr>
          <p:nvPr/>
        </p:nvSpPr>
        <p:spPr>
          <a:xfrm>
            <a:off x="3831770" y="3611250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3EB030-30DE-9775-1398-7C4A82C90AB2}"/>
              </a:ext>
            </a:extLst>
          </p:cNvPr>
          <p:cNvSpPr>
            <a:spLocks noChangeAspect="1"/>
          </p:cNvSpPr>
          <p:nvPr/>
        </p:nvSpPr>
        <p:spPr>
          <a:xfrm>
            <a:off x="5093656" y="4555359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B93675-9655-E292-E1AF-B0B039D0DE8F}"/>
              </a:ext>
            </a:extLst>
          </p:cNvPr>
          <p:cNvSpPr>
            <a:spLocks noChangeAspect="1"/>
          </p:cNvSpPr>
          <p:nvPr/>
        </p:nvSpPr>
        <p:spPr>
          <a:xfrm>
            <a:off x="5680080" y="5527154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47F612E-DF81-B18F-8B72-3EED89F2A3FE}"/>
              </a:ext>
            </a:extLst>
          </p:cNvPr>
          <p:cNvSpPr>
            <a:spLocks noChangeAspect="1"/>
          </p:cNvSpPr>
          <p:nvPr/>
        </p:nvSpPr>
        <p:spPr>
          <a:xfrm>
            <a:off x="6344371" y="5528416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A8B4C1B-9A1F-1FE2-6C1C-74CA5694A5C8}"/>
              </a:ext>
            </a:extLst>
          </p:cNvPr>
          <p:cNvSpPr>
            <a:spLocks noChangeAspect="1"/>
          </p:cNvSpPr>
          <p:nvPr/>
        </p:nvSpPr>
        <p:spPr>
          <a:xfrm>
            <a:off x="7443687" y="4675845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DB850E-1971-982B-3B6C-B285F10224FB}"/>
              </a:ext>
            </a:extLst>
          </p:cNvPr>
          <p:cNvSpPr txBox="1"/>
          <p:nvPr/>
        </p:nvSpPr>
        <p:spPr>
          <a:xfrm>
            <a:off x="3230383" y="6224316"/>
            <a:ext cx="473238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Word produced from derivation 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D0F158-680D-3146-CB67-553D5C942FA7}"/>
              </a:ext>
            </a:extLst>
          </p:cNvPr>
          <p:cNvSpPr txBox="1"/>
          <p:nvPr/>
        </p:nvSpPr>
        <p:spPr>
          <a:xfrm>
            <a:off x="2268994" y="4593335"/>
            <a:ext cx="2681648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First letter of word</a:t>
            </a:r>
          </a:p>
        </p:txBody>
      </p:sp>
      <p:sp>
        <p:nvSpPr>
          <p:cNvPr id="46" name="Up Arrow 45">
            <a:extLst>
              <a:ext uri="{FF2B5EF4-FFF2-40B4-BE49-F238E27FC236}">
                <a16:creationId xmlns:a16="http://schemas.microsoft.com/office/drawing/2014/main" id="{2E7D2E3D-4EEE-E632-86E5-7496A02A5D07}"/>
              </a:ext>
            </a:extLst>
          </p:cNvPr>
          <p:cNvSpPr/>
          <p:nvPr/>
        </p:nvSpPr>
        <p:spPr>
          <a:xfrm>
            <a:off x="4015233" y="4219914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1860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FOLLOW(D)?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D5DC2C-485B-6E49-BFD9-35F36A12F8C7}"/>
              </a:ext>
            </a:extLst>
          </p:cNvPr>
          <p:cNvSpPr txBox="1"/>
          <p:nvPr/>
        </p:nvSpPr>
        <p:spPr>
          <a:xfrm>
            <a:off x="3124200" y="2418400"/>
            <a:ext cx="310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FOLLOW(D) = {+,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,)}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32C69B-E1CE-304C-9731-3C4180B63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785" y="3077709"/>
            <a:ext cx="16510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3369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FOLLOW(D)?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D5DC2C-485B-6E49-BFD9-35F36A12F8C7}"/>
              </a:ext>
            </a:extLst>
          </p:cNvPr>
          <p:cNvSpPr txBox="1"/>
          <p:nvPr/>
        </p:nvSpPr>
        <p:spPr>
          <a:xfrm>
            <a:off x="3124200" y="2418400"/>
            <a:ext cx="310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FOLLOW(D) = {+,#,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6935EF-05DB-AA4C-BA2B-52E514509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358" y="3099764"/>
            <a:ext cx="21082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00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highlight>
                  <a:srgbClr val="FFFF00"/>
                </a:highlight>
              </a:rPr>
              <a:t>*</a:t>
            </a:r>
            <a:r>
              <a:rPr lang="en-US" altLang="en-US" sz="2800" dirty="0"/>
              <a:t>+342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309106" y="478540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5" name="Line 120">
            <a:extLst>
              <a:ext uri="{FF2B5EF4-FFF2-40B4-BE49-F238E27FC236}">
                <a16:creationId xmlns:a16="http://schemas.microsoft.com/office/drawing/2014/main" id="{064245F6-7CA2-2A4B-BE75-A8B5B11CE5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9552" y="3245321"/>
            <a:ext cx="554845" cy="451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Line 121">
            <a:extLst>
              <a:ext uri="{FF2B5EF4-FFF2-40B4-BE49-F238E27FC236}">
                <a16:creationId xmlns:a16="http://schemas.microsoft.com/office/drawing/2014/main" id="{6A200A9F-AF73-CB49-BE3D-5AC10652D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2">
            <a:extLst>
              <a:ext uri="{FF2B5EF4-FFF2-40B4-BE49-F238E27FC236}">
                <a16:creationId xmlns:a16="http://schemas.microsoft.com/office/drawing/2014/main" id="{EF4AB3E2-DCB9-E14F-87FB-C8066A825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2"/>
            <a:ext cx="650237" cy="4189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Text Box 149">
            <a:extLst>
              <a:ext uri="{FF2B5EF4-FFF2-40B4-BE49-F238E27FC236}">
                <a16:creationId xmlns:a16="http://schemas.microsoft.com/office/drawing/2014/main" id="{16F68468-18A8-0944-BD38-DD5A3D1B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211" y="363873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6" name="Text Box 149">
            <a:extLst>
              <a:ext uri="{FF2B5EF4-FFF2-40B4-BE49-F238E27FC236}">
                <a16:creationId xmlns:a16="http://schemas.microsoft.com/office/drawing/2014/main" id="{26860DAD-0D6E-2749-A860-780D51A32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363302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74D69C2-81C2-F84E-86FF-7B43B40C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880" y="362251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5" name="Text Box 148">
            <a:extLst>
              <a:ext uri="{FF2B5EF4-FFF2-40B4-BE49-F238E27FC236}">
                <a16:creationId xmlns:a16="http://schemas.microsoft.com/office/drawing/2014/main" id="{BE925B26-23E8-A047-812A-291052481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107" y="5221658"/>
            <a:ext cx="2667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highlight>
                  <a:srgbClr val="FFFF00"/>
                </a:highlight>
              </a:rPr>
              <a:t>E </a:t>
            </a:r>
            <a:r>
              <a:rPr lang="en-US" altLang="en-US" sz="2400" dirty="0">
                <a:highlight>
                  <a:srgbClr val="FFFF00"/>
                </a:highlight>
                <a:sym typeface="Symbol" pitchFamily="2" charset="2"/>
              </a:rPr>
              <a:t>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280CC-E386-5F4E-97F5-A685151EBE52}"/>
              </a:ext>
            </a:extLst>
          </p:cNvPr>
          <p:cNvSpPr txBox="1"/>
          <p:nvPr/>
        </p:nvSpPr>
        <p:spPr>
          <a:xfrm>
            <a:off x="8629630" y="5440743"/>
            <a:ext cx="2781787" cy="690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sym typeface="Symbol" pitchFamily="2" charset="2"/>
              </a:rPr>
              <a:t>Set of all first letters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ym typeface="Symbol" pitchFamily="2" charset="2"/>
              </a:rPr>
              <a:t>FIRST(OEE) = {+,-,*,/}</a:t>
            </a:r>
          </a:p>
        </p:txBody>
      </p:sp>
      <p:sp>
        <p:nvSpPr>
          <p:cNvPr id="2" name="Line 121">
            <a:extLst>
              <a:ext uri="{FF2B5EF4-FFF2-40B4-BE49-F238E27FC236}">
                <a16:creationId xmlns:a16="http://schemas.microsoft.com/office/drawing/2014/main" id="{E965FAC3-10EC-7B1B-7AFE-AC500FBFE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126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149">
            <a:extLst>
              <a:ext uri="{FF2B5EF4-FFF2-40B4-BE49-F238E27FC236}">
                <a16:creationId xmlns:a16="http://schemas.microsoft.com/office/drawing/2014/main" id="{62A7C98C-A230-6262-D07F-504714494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725" y="4570738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+</a:t>
            </a:r>
          </a:p>
        </p:txBody>
      </p:sp>
      <p:sp>
        <p:nvSpPr>
          <p:cNvPr id="4" name="Line 121">
            <a:extLst>
              <a:ext uri="{FF2B5EF4-FFF2-40B4-BE49-F238E27FC236}">
                <a16:creationId xmlns:a16="http://schemas.microsoft.com/office/drawing/2014/main" id="{CD8CD93A-7ACF-3C54-A678-CE0B76805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378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149">
            <a:extLst>
              <a:ext uri="{FF2B5EF4-FFF2-40B4-BE49-F238E27FC236}">
                <a16:creationId xmlns:a16="http://schemas.microsoft.com/office/drawing/2014/main" id="{F10C12C9-50C8-C0A0-CAAA-DF5F4E67B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4570738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7" name="Line 121">
            <a:extLst>
              <a:ext uri="{FF2B5EF4-FFF2-40B4-BE49-F238E27FC236}">
                <a16:creationId xmlns:a16="http://schemas.microsoft.com/office/drawing/2014/main" id="{9604EE59-46BD-1994-5BE0-7B1731511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378" y="507426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49">
            <a:extLst>
              <a:ext uri="{FF2B5EF4-FFF2-40B4-BE49-F238E27FC236}">
                <a16:creationId xmlns:a16="http://schemas.microsoft.com/office/drawing/2014/main" id="{97D946AB-213D-604B-8A0C-88481A9CA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5508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3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47E17E6-1102-1D80-5BDA-0C7C3F08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8459"/>
            <a:ext cx="10363200" cy="1143000"/>
          </a:xfrm>
        </p:spPr>
        <p:txBody>
          <a:bodyPr/>
          <a:lstStyle/>
          <a:p>
            <a:r>
              <a:rPr lang="en-US" dirty="0"/>
              <a:t>FIRST Sets tell me which production to use</a:t>
            </a:r>
          </a:p>
        </p:txBody>
      </p:sp>
      <p:sp>
        <p:nvSpPr>
          <p:cNvPr id="11" name="Line 121">
            <a:extLst>
              <a:ext uri="{FF2B5EF4-FFF2-40B4-BE49-F238E27FC236}">
                <a16:creationId xmlns:a16="http://schemas.microsoft.com/office/drawing/2014/main" id="{E557D8D5-350E-FA25-4C49-FFA208926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131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49">
            <a:extLst>
              <a:ext uri="{FF2B5EF4-FFF2-40B4-BE49-F238E27FC236}">
                <a16:creationId xmlns:a16="http://schemas.microsoft.com/office/drawing/2014/main" id="{7226E9EE-BFED-6761-6FE0-F034080F5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730" y="4570738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13" name="Line 121">
            <a:extLst>
              <a:ext uri="{FF2B5EF4-FFF2-40B4-BE49-F238E27FC236}">
                <a16:creationId xmlns:a16="http://schemas.microsoft.com/office/drawing/2014/main" id="{D743D27F-B5EF-E733-3B92-0C632CA44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131" y="507426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49">
            <a:extLst>
              <a:ext uri="{FF2B5EF4-FFF2-40B4-BE49-F238E27FC236}">
                <a16:creationId xmlns:a16="http://schemas.microsoft.com/office/drawing/2014/main" id="{60B03F7B-C67F-134B-E03A-01B704E18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730" y="5508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4</a:t>
            </a:r>
          </a:p>
        </p:txBody>
      </p:sp>
      <p:sp>
        <p:nvSpPr>
          <p:cNvPr id="16" name="Line 121">
            <a:extLst>
              <a:ext uri="{FF2B5EF4-FFF2-40B4-BE49-F238E27FC236}">
                <a16:creationId xmlns:a16="http://schemas.microsoft.com/office/drawing/2014/main" id="{53BD6464-DD73-76BD-5673-F5072DD5E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8656" y="326250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49">
            <a:extLst>
              <a:ext uri="{FF2B5EF4-FFF2-40B4-BE49-F238E27FC236}">
                <a16:creationId xmlns:a16="http://schemas.microsoft.com/office/drawing/2014/main" id="{C190FF85-F9DA-7BFA-6F4C-19D63886E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255" y="3696694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18" name="Line 121">
            <a:extLst>
              <a:ext uri="{FF2B5EF4-FFF2-40B4-BE49-F238E27FC236}">
                <a16:creationId xmlns:a16="http://schemas.microsoft.com/office/drawing/2014/main" id="{39DF2CE8-79C9-F32C-1F5F-F8705B981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8656" y="42002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49">
            <a:extLst>
              <a:ext uri="{FF2B5EF4-FFF2-40B4-BE49-F238E27FC236}">
                <a16:creationId xmlns:a16="http://schemas.microsoft.com/office/drawing/2014/main" id="{5B34E98B-A9EC-4FE5-CD90-D7BFBDF21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255" y="463441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F3937B-3BF0-196B-B2DD-01EAE88EBD03}"/>
              </a:ext>
            </a:extLst>
          </p:cNvPr>
          <p:cNvSpPr>
            <a:spLocks noChangeAspect="1"/>
          </p:cNvSpPr>
          <p:nvPr/>
        </p:nvSpPr>
        <p:spPr>
          <a:xfrm>
            <a:off x="3831770" y="3611250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3EB030-30DE-9775-1398-7C4A82C90AB2}"/>
              </a:ext>
            </a:extLst>
          </p:cNvPr>
          <p:cNvSpPr>
            <a:spLocks noChangeAspect="1"/>
          </p:cNvSpPr>
          <p:nvPr/>
        </p:nvSpPr>
        <p:spPr>
          <a:xfrm>
            <a:off x="5093656" y="4555359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B93675-9655-E292-E1AF-B0B039D0DE8F}"/>
              </a:ext>
            </a:extLst>
          </p:cNvPr>
          <p:cNvSpPr>
            <a:spLocks noChangeAspect="1"/>
          </p:cNvSpPr>
          <p:nvPr/>
        </p:nvSpPr>
        <p:spPr>
          <a:xfrm>
            <a:off x="5680080" y="5527154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47F612E-DF81-B18F-8B72-3EED89F2A3FE}"/>
              </a:ext>
            </a:extLst>
          </p:cNvPr>
          <p:cNvSpPr>
            <a:spLocks noChangeAspect="1"/>
          </p:cNvSpPr>
          <p:nvPr/>
        </p:nvSpPr>
        <p:spPr>
          <a:xfrm>
            <a:off x="6344371" y="5528416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A8B4C1B-9A1F-1FE2-6C1C-74CA5694A5C8}"/>
              </a:ext>
            </a:extLst>
          </p:cNvPr>
          <p:cNvSpPr>
            <a:spLocks noChangeAspect="1"/>
          </p:cNvSpPr>
          <p:nvPr/>
        </p:nvSpPr>
        <p:spPr>
          <a:xfrm>
            <a:off x="7443687" y="4675845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DB850E-1971-982B-3B6C-B285F10224FB}"/>
              </a:ext>
            </a:extLst>
          </p:cNvPr>
          <p:cNvSpPr txBox="1"/>
          <p:nvPr/>
        </p:nvSpPr>
        <p:spPr>
          <a:xfrm>
            <a:off x="3230383" y="6224316"/>
            <a:ext cx="473238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Word produced from derivation 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D0F158-680D-3146-CB67-553D5C942FA7}"/>
              </a:ext>
            </a:extLst>
          </p:cNvPr>
          <p:cNvSpPr txBox="1"/>
          <p:nvPr/>
        </p:nvSpPr>
        <p:spPr>
          <a:xfrm>
            <a:off x="2268994" y="4593335"/>
            <a:ext cx="2681648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First letter of word</a:t>
            </a:r>
          </a:p>
        </p:txBody>
      </p:sp>
      <p:sp>
        <p:nvSpPr>
          <p:cNvPr id="46" name="Up Arrow 45">
            <a:extLst>
              <a:ext uri="{FF2B5EF4-FFF2-40B4-BE49-F238E27FC236}">
                <a16:creationId xmlns:a16="http://schemas.microsoft.com/office/drawing/2014/main" id="{2E7D2E3D-4EEE-E632-86E5-7496A02A5D07}"/>
              </a:ext>
            </a:extLst>
          </p:cNvPr>
          <p:cNvSpPr/>
          <p:nvPr/>
        </p:nvSpPr>
        <p:spPr>
          <a:xfrm>
            <a:off x="4015233" y="4219914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1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highlight>
                  <a:srgbClr val="FFFF00"/>
                </a:highlight>
              </a:rPr>
              <a:t>*</a:t>
            </a:r>
            <a:r>
              <a:rPr lang="en-US" altLang="en-US" sz="2800" dirty="0"/>
              <a:t>+342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309106" y="478540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5" name="Line 120">
            <a:extLst>
              <a:ext uri="{FF2B5EF4-FFF2-40B4-BE49-F238E27FC236}">
                <a16:creationId xmlns:a16="http://schemas.microsoft.com/office/drawing/2014/main" id="{064245F6-7CA2-2A4B-BE75-A8B5B11CE5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9552" y="3245321"/>
            <a:ext cx="554845" cy="451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Line 121">
            <a:extLst>
              <a:ext uri="{FF2B5EF4-FFF2-40B4-BE49-F238E27FC236}">
                <a16:creationId xmlns:a16="http://schemas.microsoft.com/office/drawing/2014/main" id="{6A200A9F-AF73-CB49-BE3D-5AC10652D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2">
            <a:extLst>
              <a:ext uri="{FF2B5EF4-FFF2-40B4-BE49-F238E27FC236}">
                <a16:creationId xmlns:a16="http://schemas.microsoft.com/office/drawing/2014/main" id="{EF4AB3E2-DCB9-E14F-87FB-C8066A825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2"/>
            <a:ext cx="650237" cy="4189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Text Box 149">
            <a:extLst>
              <a:ext uri="{FF2B5EF4-FFF2-40B4-BE49-F238E27FC236}">
                <a16:creationId xmlns:a16="http://schemas.microsoft.com/office/drawing/2014/main" id="{16F68468-18A8-0944-BD38-DD5A3D1B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211" y="363873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6" name="Text Box 149">
            <a:extLst>
              <a:ext uri="{FF2B5EF4-FFF2-40B4-BE49-F238E27FC236}">
                <a16:creationId xmlns:a16="http://schemas.microsoft.com/office/drawing/2014/main" id="{26860DAD-0D6E-2749-A860-780D51A32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363302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74D69C2-81C2-F84E-86FF-7B43B40C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880" y="362251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5" name="Text Box 148">
            <a:extLst>
              <a:ext uri="{FF2B5EF4-FFF2-40B4-BE49-F238E27FC236}">
                <a16:creationId xmlns:a16="http://schemas.microsoft.com/office/drawing/2014/main" id="{BE925B26-23E8-A047-812A-291052481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107" y="5221658"/>
            <a:ext cx="2667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highlight>
                  <a:srgbClr val="FFFF00"/>
                </a:highlight>
              </a:rPr>
              <a:t>E </a:t>
            </a:r>
            <a:r>
              <a:rPr lang="en-US" altLang="en-US" sz="2400" dirty="0">
                <a:highlight>
                  <a:srgbClr val="FFFF00"/>
                </a:highlight>
                <a:sym typeface="Symbol" pitchFamily="2" charset="2"/>
              </a:rPr>
              <a:t>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280CC-E386-5F4E-97F5-A685151EBE52}"/>
              </a:ext>
            </a:extLst>
          </p:cNvPr>
          <p:cNvSpPr txBox="1"/>
          <p:nvPr/>
        </p:nvSpPr>
        <p:spPr>
          <a:xfrm>
            <a:off x="8629630" y="5440743"/>
            <a:ext cx="2781787" cy="690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sym typeface="Symbol" pitchFamily="2" charset="2"/>
              </a:rPr>
              <a:t>Set of all first letters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ym typeface="Symbol" pitchFamily="2" charset="2"/>
              </a:rPr>
              <a:t>FIRST(OEE) = {+,-,*,/}</a:t>
            </a:r>
          </a:p>
        </p:txBody>
      </p:sp>
      <p:sp>
        <p:nvSpPr>
          <p:cNvPr id="2" name="Line 121">
            <a:extLst>
              <a:ext uri="{FF2B5EF4-FFF2-40B4-BE49-F238E27FC236}">
                <a16:creationId xmlns:a16="http://schemas.microsoft.com/office/drawing/2014/main" id="{E965FAC3-10EC-7B1B-7AFE-AC500FBFE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126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149">
            <a:extLst>
              <a:ext uri="{FF2B5EF4-FFF2-40B4-BE49-F238E27FC236}">
                <a16:creationId xmlns:a16="http://schemas.microsoft.com/office/drawing/2014/main" id="{62A7C98C-A230-6262-D07F-504714494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725" y="4570738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+</a:t>
            </a:r>
          </a:p>
        </p:txBody>
      </p:sp>
      <p:sp>
        <p:nvSpPr>
          <p:cNvPr id="4" name="Line 121">
            <a:extLst>
              <a:ext uri="{FF2B5EF4-FFF2-40B4-BE49-F238E27FC236}">
                <a16:creationId xmlns:a16="http://schemas.microsoft.com/office/drawing/2014/main" id="{CD8CD93A-7ACF-3C54-A678-CE0B76805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378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149">
            <a:extLst>
              <a:ext uri="{FF2B5EF4-FFF2-40B4-BE49-F238E27FC236}">
                <a16:creationId xmlns:a16="http://schemas.microsoft.com/office/drawing/2014/main" id="{F10C12C9-50C8-C0A0-CAAA-DF5F4E67B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4570738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7" name="Line 121">
            <a:extLst>
              <a:ext uri="{FF2B5EF4-FFF2-40B4-BE49-F238E27FC236}">
                <a16:creationId xmlns:a16="http://schemas.microsoft.com/office/drawing/2014/main" id="{9604EE59-46BD-1994-5BE0-7B1731511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378" y="507426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49">
            <a:extLst>
              <a:ext uri="{FF2B5EF4-FFF2-40B4-BE49-F238E27FC236}">
                <a16:creationId xmlns:a16="http://schemas.microsoft.com/office/drawing/2014/main" id="{97D946AB-213D-604B-8A0C-88481A9CA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5508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3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47E17E6-1102-1D80-5BDA-0C7C3F08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8459"/>
            <a:ext cx="10363200" cy="1143000"/>
          </a:xfrm>
        </p:spPr>
        <p:txBody>
          <a:bodyPr/>
          <a:lstStyle/>
          <a:p>
            <a:r>
              <a:rPr lang="en-US" dirty="0"/>
              <a:t>FIRST Sets tell me which production to use</a:t>
            </a:r>
          </a:p>
        </p:txBody>
      </p:sp>
      <p:sp>
        <p:nvSpPr>
          <p:cNvPr id="11" name="Line 121">
            <a:extLst>
              <a:ext uri="{FF2B5EF4-FFF2-40B4-BE49-F238E27FC236}">
                <a16:creationId xmlns:a16="http://schemas.microsoft.com/office/drawing/2014/main" id="{E557D8D5-350E-FA25-4C49-FFA208926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131" y="41365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49">
            <a:extLst>
              <a:ext uri="{FF2B5EF4-FFF2-40B4-BE49-F238E27FC236}">
                <a16:creationId xmlns:a16="http://schemas.microsoft.com/office/drawing/2014/main" id="{7226E9EE-BFED-6761-6FE0-F034080F5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730" y="4570738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13" name="Line 121">
            <a:extLst>
              <a:ext uri="{FF2B5EF4-FFF2-40B4-BE49-F238E27FC236}">
                <a16:creationId xmlns:a16="http://schemas.microsoft.com/office/drawing/2014/main" id="{D743D27F-B5EF-E733-3B92-0C632CA44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131" y="507426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49">
            <a:extLst>
              <a:ext uri="{FF2B5EF4-FFF2-40B4-BE49-F238E27FC236}">
                <a16:creationId xmlns:a16="http://schemas.microsoft.com/office/drawing/2014/main" id="{60B03F7B-C67F-134B-E03A-01B704E18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730" y="5508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4</a:t>
            </a:r>
          </a:p>
        </p:txBody>
      </p:sp>
      <p:sp>
        <p:nvSpPr>
          <p:cNvPr id="16" name="Line 121">
            <a:extLst>
              <a:ext uri="{FF2B5EF4-FFF2-40B4-BE49-F238E27FC236}">
                <a16:creationId xmlns:a16="http://schemas.microsoft.com/office/drawing/2014/main" id="{53BD6464-DD73-76BD-5673-F5072DD5E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8656" y="326250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49">
            <a:extLst>
              <a:ext uri="{FF2B5EF4-FFF2-40B4-BE49-F238E27FC236}">
                <a16:creationId xmlns:a16="http://schemas.microsoft.com/office/drawing/2014/main" id="{C190FF85-F9DA-7BFA-6F4C-19D63886E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255" y="3696694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</a:t>
            </a:r>
          </a:p>
        </p:txBody>
      </p:sp>
      <p:sp>
        <p:nvSpPr>
          <p:cNvPr id="18" name="Line 121">
            <a:extLst>
              <a:ext uri="{FF2B5EF4-FFF2-40B4-BE49-F238E27FC236}">
                <a16:creationId xmlns:a16="http://schemas.microsoft.com/office/drawing/2014/main" id="{39DF2CE8-79C9-F32C-1F5F-F8705B981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8656" y="42002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49">
            <a:extLst>
              <a:ext uri="{FF2B5EF4-FFF2-40B4-BE49-F238E27FC236}">
                <a16:creationId xmlns:a16="http://schemas.microsoft.com/office/drawing/2014/main" id="{5B34E98B-A9EC-4FE5-CD90-D7BFBDF21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255" y="463441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F3937B-3BF0-196B-B2DD-01EAE88EBD03}"/>
              </a:ext>
            </a:extLst>
          </p:cNvPr>
          <p:cNvSpPr>
            <a:spLocks noChangeAspect="1"/>
          </p:cNvSpPr>
          <p:nvPr/>
        </p:nvSpPr>
        <p:spPr>
          <a:xfrm>
            <a:off x="3831770" y="3611250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3EB030-30DE-9775-1398-7C4A82C90AB2}"/>
              </a:ext>
            </a:extLst>
          </p:cNvPr>
          <p:cNvSpPr>
            <a:spLocks noChangeAspect="1"/>
          </p:cNvSpPr>
          <p:nvPr/>
        </p:nvSpPr>
        <p:spPr>
          <a:xfrm>
            <a:off x="5093656" y="4555359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B93675-9655-E292-E1AF-B0B039D0DE8F}"/>
              </a:ext>
            </a:extLst>
          </p:cNvPr>
          <p:cNvSpPr>
            <a:spLocks noChangeAspect="1"/>
          </p:cNvSpPr>
          <p:nvPr/>
        </p:nvSpPr>
        <p:spPr>
          <a:xfrm>
            <a:off x="5680080" y="5527154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47F612E-DF81-B18F-8B72-3EED89F2A3FE}"/>
              </a:ext>
            </a:extLst>
          </p:cNvPr>
          <p:cNvSpPr>
            <a:spLocks noChangeAspect="1"/>
          </p:cNvSpPr>
          <p:nvPr/>
        </p:nvSpPr>
        <p:spPr>
          <a:xfrm>
            <a:off x="6344371" y="5528416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A8B4C1B-9A1F-1FE2-6C1C-74CA5694A5C8}"/>
              </a:ext>
            </a:extLst>
          </p:cNvPr>
          <p:cNvSpPr>
            <a:spLocks noChangeAspect="1"/>
          </p:cNvSpPr>
          <p:nvPr/>
        </p:nvSpPr>
        <p:spPr>
          <a:xfrm>
            <a:off x="7443687" y="4675845"/>
            <a:ext cx="502920" cy="5692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DB850E-1971-982B-3B6C-B285F10224FB}"/>
              </a:ext>
            </a:extLst>
          </p:cNvPr>
          <p:cNvSpPr txBox="1"/>
          <p:nvPr/>
        </p:nvSpPr>
        <p:spPr>
          <a:xfrm>
            <a:off x="3230383" y="6224316"/>
            <a:ext cx="473238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Word produced from derivation 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D0F158-680D-3146-CB67-553D5C942FA7}"/>
              </a:ext>
            </a:extLst>
          </p:cNvPr>
          <p:cNvSpPr txBox="1"/>
          <p:nvPr/>
        </p:nvSpPr>
        <p:spPr>
          <a:xfrm>
            <a:off x="2268994" y="4593335"/>
            <a:ext cx="2681648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First letter of word</a:t>
            </a:r>
          </a:p>
        </p:txBody>
      </p:sp>
      <p:sp>
        <p:nvSpPr>
          <p:cNvPr id="46" name="Up Arrow 45">
            <a:extLst>
              <a:ext uri="{FF2B5EF4-FFF2-40B4-BE49-F238E27FC236}">
                <a16:creationId xmlns:a16="http://schemas.microsoft.com/office/drawing/2014/main" id="{2E7D2E3D-4EEE-E632-86E5-7496A02A5D07}"/>
              </a:ext>
            </a:extLst>
          </p:cNvPr>
          <p:cNvSpPr/>
          <p:nvPr/>
        </p:nvSpPr>
        <p:spPr>
          <a:xfrm>
            <a:off x="4015233" y="4219914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AD978-587C-DF3D-6BFE-7789FFDC8408}"/>
              </a:ext>
            </a:extLst>
          </p:cNvPr>
          <p:cNvSpPr txBox="1"/>
          <p:nvPr/>
        </p:nvSpPr>
        <p:spPr>
          <a:xfrm>
            <a:off x="2797585" y="3274133"/>
            <a:ext cx="6232749" cy="1433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dirty="0">
                <a:sym typeface="Symbol" pitchFamily="2" charset="2"/>
              </a:rPr>
              <a:t>If the current input character is in the FIRST set of a production then use that production</a:t>
            </a:r>
          </a:p>
        </p:txBody>
      </p:sp>
    </p:spTree>
    <p:extLst>
      <p:ext uri="{BB962C8B-B14F-4D97-AF65-F5344CB8AC3E}">
        <p14:creationId xmlns:p14="http://schemas.microsoft.com/office/powerpoint/2010/main" val="1123746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String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71" name="TextBox 11">
            <a:extLst>
              <a:ext uri="{FF2B5EF4-FFF2-40B4-BE49-F238E27FC236}">
                <a16:creationId xmlns:a16="http://schemas.microsoft.com/office/drawing/2014/main" id="{CA858099-98D1-4349-9080-DA81CD9E3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09801"/>
            <a:ext cx="3573414" cy="461665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</a:rPr>
              <a:t>FIRST(</a:t>
            </a:r>
            <a:r>
              <a:rPr lang="en-US" altLang="en-US" sz="2400" dirty="0">
                <a:sym typeface="Symbol" pitchFamily="2" charset="2"/>
              </a:rPr>
              <a:t>E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 </a:t>
            </a:r>
            <a:r>
              <a:rPr lang="en-US" altLang="en-US" sz="2400" dirty="0">
                <a:solidFill>
                  <a:srgbClr val="0000FF"/>
                </a:solidFill>
              </a:rPr>
              <a:t>OEE) = {+, *}</a:t>
            </a:r>
            <a:endParaRPr lang="en-US" alt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7A75C6-3C21-2542-BE6B-732F5E311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19400"/>
            <a:ext cx="2286000" cy="762000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115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String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9" name="TextBox 1">
            <a:extLst>
              <a:ext uri="{FF2B5EF4-FFF2-40B4-BE49-F238E27FC236}">
                <a16:creationId xmlns:a16="http://schemas.microsoft.com/office/drawing/2014/main" id="{96C3A62D-EF7E-294A-906E-46B6499A5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89" y="1849736"/>
            <a:ext cx="3794629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FIRST(</a:t>
            </a:r>
            <a:r>
              <a:rPr lang="en-US" altLang="en-US" sz="2400" dirty="0">
                <a:sym typeface="Symbol" pitchFamily="2" charset="2"/>
              </a:rPr>
              <a:t>E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 D</a:t>
            </a:r>
            <a:r>
              <a:rPr lang="en-US" altLang="en-US" sz="2400" dirty="0"/>
              <a:t>) = {0, 1, 2, 3}</a:t>
            </a:r>
          </a:p>
        </p:txBody>
      </p:sp>
      <p:sp>
        <p:nvSpPr>
          <p:cNvPr id="23671" name="TextBox 11">
            <a:extLst>
              <a:ext uri="{FF2B5EF4-FFF2-40B4-BE49-F238E27FC236}">
                <a16:creationId xmlns:a16="http://schemas.microsoft.com/office/drawing/2014/main" id="{CA858099-98D1-4349-9080-DA81CD9E3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09801"/>
            <a:ext cx="3573414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FIRST(</a:t>
            </a:r>
            <a:r>
              <a:rPr lang="en-US" altLang="en-US" sz="2400" dirty="0">
                <a:sym typeface="Symbol" pitchFamily="2" charset="2"/>
              </a:rPr>
              <a:t>E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 </a:t>
            </a:r>
            <a:r>
              <a:rPr lang="en-US" altLang="en-US" sz="2400" dirty="0"/>
              <a:t>OEE) = {+, *}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E91BB0-246C-C549-9390-C8453405919F}"/>
              </a:ext>
            </a:extLst>
          </p:cNvPr>
          <p:cNvSpPr/>
          <p:nvPr/>
        </p:nvSpPr>
        <p:spPr>
          <a:xfrm>
            <a:off x="2890986" y="3073110"/>
            <a:ext cx="53340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275D94-2315-FD40-B607-354AC0C08716}"/>
              </a:ext>
            </a:extLst>
          </p:cNvPr>
          <p:cNvSpPr/>
          <p:nvPr/>
        </p:nvSpPr>
        <p:spPr>
          <a:xfrm>
            <a:off x="4822371" y="2860687"/>
            <a:ext cx="757386" cy="78073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61C-7464-3A40-9EDC-A2CE96D5DE7D}"/>
              </a:ext>
            </a:extLst>
          </p:cNvPr>
          <p:cNvSpPr txBox="1"/>
          <p:nvPr/>
        </p:nvSpPr>
        <p:spPr>
          <a:xfrm>
            <a:off x="5851720" y="209828"/>
            <a:ext cx="4303678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If the top of the stack is an E</a:t>
            </a:r>
          </a:p>
          <a:p>
            <a:pPr algn="ctr"/>
            <a:r>
              <a:rPr lang="en-US" sz="2800" dirty="0"/>
              <a:t>and the input is a *</a:t>
            </a:r>
          </a:p>
          <a:p>
            <a:pPr algn="ctr"/>
            <a:r>
              <a:rPr lang="en-US" sz="2800" dirty="0"/>
              <a:t>Pop E from the stack and</a:t>
            </a:r>
          </a:p>
          <a:p>
            <a:pPr algn="ctr"/>
            <a:r>
              <a:rPr lang="en-US" sz="2800" dirty="0"/>
              <a:t>push OEE</a:t>
            </a:r>
          </a:p>
        </p:txBody>
      </p:sp>
    </p:spTree>
    <p:extLst>
      <p:ext uri="{BB962C8B-B14F-4D97-AF65-F5344CB8AC3E}">
        <p14:creationId xmlns:p14="http://schemas.microsoft.com/office/powerpoint/2010/main" val="3099582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N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 </a:t>
            </a:r>
            <a:r>
              <a:rPr lang="en-US" altLang="en-US" sz="2400">
                <a:sym typeface="Symbol" pitchFamily="2" charset="2"/>
              </a:rPr>
              <a:t> </a:t>
            </a:r>
            <a:r>
              <a:rPr lang="en-US" altLang="en-US" sz="2400" dirty="0">
                <a:sym typeface="Symbol" pitchFamily="2" charset="2"/>
              </a:rPr>
              <a:t>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B19E2558-E9FE-A54F-8E87-2EF4EB0A6F25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8" y="2035759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table&#10;&#10;Description automatically generated">
            <a:extLst>
              <a:ext uri="{FF2B5EF4-FFF2-40B4-BE49-F238E27FC236}">
                <a16:creationId xmlns:a16="http://schemas.microsoft.com/office/drawing/2014/main" id="{B681E1F9-0B2C-2283-1C8E-190FB6AB4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042" y="5208530"/>
            <a:ext cx="4076700" cy="1460500"/>
          </a:xfrm>
          <a:prstGeom prst="rect">
            <a:avLst/>
          </a:prstGeom>
        </p:spPr>
      </p:pic>
      <p:sp>
        <p:nvSpPr>
          <p:cNvPr id="4" name="Text Box 148">
            <a:extLst>
              <a:ext uri="{FF2B5EF4-FFF2-40B4-BE49-F238E27FC236}">
                <a16:creationId xmlns:a16="http://schemas.microsoft.com/office/drawing/2014/main" id="{C9BE0446-EEE9-A0A5-29CF-D7C9D7CAF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3048001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</a:t>
            </a:r>
            <a:r>
              <a:rPr lang="en-US" altLang="en-US" sz="2400" dirty="0"/>
              <a:t>Pop E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</a:t>
            </a:r>
            <a:r>
              <a:rPr lang="en-US" altLang="en-US" sz="2400" dirty="0"/>
              <a:t>Push OEE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…w</a:t>
            </a:r>
            <a:r>
              <a:rPr lang="en-US" altLang="en-US" sz="2400" dirty="0"/>
              <a:t>hich updates the tree</a:t>
            </a:r>
          </a:p>
        </p:txBody>
      </p:sp>
    </p:spTree>
    <p:extLst>
      <p:ext uri="{BB962C8B-B14F-4D97-AF65-F5344CB8AC3E}">
        <p14:creationId xmlns:p14="http://schemas.microsoft.com/office/powerpoint/2010/main" val="2201557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N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 </a:t>
            </a:r>
            <a:r>
              <a:rPr lang="en-US" altLang="en-US" sz="2400">
                <a:sym typeface="Symbol" pitchFamily="2" charset="2"/>
              </a:rPr>
              <a:t> </a:t>
            </a:r>
            <a:r>
              <a:rPr lang="en-US" altLang="en-US" sz="2400" dirty="0">
                <a:sym typeface="Symbol" pitchFamily="2" charset="2"/>
              </a:rPr>
              <a:t>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B19E2558-E9FE-A54F-8E87-2EF4EB0A6F25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8" y="2035759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table&#10;&#10;Description automatically generated">
            <a:extLst>
              <a:ext uri="{FF2B5EF4-FFF2-40B4-BE49-F238E27FC236}">
                <a16:creationId xmlns:a16="http://schemas.microsoft.com/office/drawing/2014/main" id="{B681E1F9-0B2C-2283-1C8E-190FB6AB4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042" y="5208530"/>
            <a:ext cx="4076700" cy="1460500"/>
          </a:xfrm>
          <a:prstGeom prst="rect">
            <a:avLst/>
          </a:prstGeom>
        </p:spPr>
      </p:pic>
      <p:sp>
        <p:nvSpPr>
          <p:cNvPr id="2" name="Text Box 148">
            <a:extLst>
              <a:ext uri="{FF2B5EF4-FFF2-40B4-BE49-F238E27FC236}">
                <a16:creationId xmlns:a16="http://schemas.microsoft.com/office/drawing/2014/main" id="{C289914A-D75F-A27A-0809-620554B20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3048001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Pop E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</a:t>
            </a:r>
            <a:r>
              <a:rPr lang="en-US" altLang="en-US" sz="2400" dirty="0"/>
              <a:t>Push OEE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…w</a:t>
            </a:r>
            <a:r>
              <a:rPr lang="en-US" altLang="en-US" sz="2400" dirty="0"/>
              <a:t>hich updates the tree</a:t>
            </a:r>
          </a:p>
        </p:txBody>
      </p:sp>
    </p:spTree>
    <p:extLst>
      <p:ext uri="{BB962C8B-B14F-4D97-AF65-F5344CB8AC3E}">
        <p14:creationId xmlns:p14="http://schemas.microsoft.com/office/powerpoint/2010/main" val="121776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N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 </a:t>
            </a:r>
            <a:r>
              <a:rPr lang="en-US" altLang="en-US" sz="2400">
                <a:sym typeface="Symbol" pitchFamily="2" charset="2"/>
              </a:rPr>
              <a:t> </a:t>
            </a:r>
            <a:r>
              <a:rPr lang="en-US" altLang="en-US" sz="2400" dirty="0">
                <a:sym typeface="Symbol" pitchFamily="2" charset="2"/>
              </a:rPr>
              <a:t>0 | 1 | 2 | 3 | 4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table&#10;&#10;Description automatically generated">
            <a:extLst>
              <a:ext uri="{FF2B5EF4-FFF2-40B4-BE49-F238E27FC236}">
                <a16:creationId xmlns:a16="http://schemas.microsoft.com/office/drawing/2014/main" id="{B681E1F9-0B2C-2283-1C8E-190FB6AB4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042" y="5208530"/>
            <a:ext cx="4076700" cy="1460500"/>
          </a:xfrm>
          <a:prstGeom prst="rect">
            <a:avLst/>
          </a:prstGeom>
        </p:spPr>
      </p:pic>
      <p:sp>
        <p:nvSpPr>
          <p:cNvPr id="4" name="Text Box 149">
            <a:extLst>
              <a:ext uri="{FF2B5EF4-FFF2-40B4-BE49-F238E27FC236}">
                <a16:creationId xmlns:a16="http://schemas.microsoft.com/office/drawing/2014/main" id="{E5F96ADB-787B-FD2B-5B46-1C0980A99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6C2431-31D4-B3D7-D774-4639945DE008}"/>
              </a:ext>
            </a:extLst>
          </p:cNvPr>
          <p:cNvSpPr txBox="1"/>
          <p:nvPr/>
        </p:nvSpPr>
        <p:spPr>
          <a:xfrm>
            <a:off x="1676401" y="15449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9AAEE-4A8C-1B93-52D4-C750EB5476AE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9" name="Text Box 149">
            <a:extLst>
              <a:ext uri="{FF2B5EF4-FFF2-40B4-BE49-F238E27FC236}">
                <a16:creationId xmlns:a16="http://schemas.microsoft.com/office/drawing/2014/main" id="{04924C53-25AE-41BD-5395-76AC4D61D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8955D-D600-CB00-1697-363CF19957F8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1" name="Text Box 149">
            <a:extLst>
              <a:ext uri="{FF2B5EF4-FFF2-40B4-BE49-F238E27FC236}">
                <a16:creationId xmlns:a16="http://schemas.microsoft.com/office/drawing/2014/main" id="{89B97FDC-A4BD-376F-707B-1C70717D9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5A7EF73D-BEB2-1BC7-10A1-72B414F270FD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F6B8BDFF-7874-90E0-B67C-81BA419F4F24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F064C5-BF4B-4EB3-557F-A9A7CAAC5E60}"/>
              </a:ext>
            </a:extLst>
          </p:cNvPr>
          <p:cNvGrpSpPr/>
          <p:nvPr/>
        </p:nvGrpSpPr>
        <p:grpSpPr>
          <a:xfrm>
            <a:off x="4038600" y="2362200"/>
            <a:ext cx="3733800" cy="533400"/>
            <a:chOff x="2133600" y="1981200"/>
            <a:chExt cx="3733800" cy="533400"/>
          </a:xfrm>
        </p:grpSpPr>
        <p:sp>
          <p:nvSpPr>
            <p:cNvPr id="17" name="Line 120">
              <a:extLst>
                <a:ext uri="{FF2B5EF4-FFF2-40B4-BE49-F238E27FC236}">
                  <a16:creationId xmlns:a16="http://schemas.microsoft.com/office/drawing/2014/main" id="{00D5DA1C-1339-FADA-CDBC-E479D02F1D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1981200"/>
              <a:ext cx="1905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21">
              <a:extLst>
                <a:ext uri="{FF2B5EF4-FFF2-40B4-BE49-F238E27FC236}">
                  <a16:creationId xmlns:a16="http://schemas.microsoft.com/office/drawing/2014/main" id="{CFD8ED1D-EAC6-E737-5FE9-CB3F10106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22">
              <a:extLst>
                <a:ext uri="{FF2B5EF4-FFF2-40B4-BE49-F238E27FC236}">
                  <a16:creationId xmlns:a16="http://schemas.microsoft.com/office/drawing/2014/main" id="{A1077BD7-8671-ACEC-BAD8-6EBCD9B70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1828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 Box 149">
            <a:extLst>
              <a:ext uri="{FF2B5EF4-FFF2-40B4-BE49-F238E27FC236}">
                <a16:creationId xmlns:a16="http://schemas.microsoft.com/office/drawing/2014/main" id="{699DA29A-724E-21F3-4A46-426619A2D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21" name="Text Box 149">
            <a:extLst>
              <a:ext uri="{FF2B5EF4-FFF2-40B4-BE49-F238E27FC236}">
                <a16:creationId xmlns:a16="http://schemas.microsoft.com/office/drawing/2014/main" id="{6EBDF8FD-D60E-20A7-1D48-4D8A00198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22" name="Text Box 149">
            <a:extLst>
              <a:ext uri="{FF2B5EF4-FFF2-40B4-BE49-F238E27FC236}">
                <a16:creationId xmlns:a16="http://schemas.microsoft.com/office/drawing/2014/main" id="{006B5367-BFE7-FB75-7654-1037CDD36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3" name="Text Box 148">
            <a:extLst>
              <a:ext uri="{FF2B5EF4-FFF2-40B4-BE49-F238E27FC236}">
                <a16:creationId xmlns:a16="http://schemas.microsoft.com/office/drawing/2014/main" id="{A02F7E0F-B3FC-C637-3EF3-D3E2CF2E6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3535741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Pop E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Push OEE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…w</a:t>
            </a:r>
            <a:r>
              <a:rPr lang="en-US" altLang="en-US" sz="2400" dirty="0"/>
              <a:t>hich updates the tree</a:t>
            </a:r>
          </a:p>
        </p:txBody>
      </p:sp>
    </p:spTree>
    <p:extLst>
      <p:ext uri="{BB962C8B-B14F-4D97-AF65-F5344CB8AC3E}">
        <p14:creationId xmlns:p14="http://schemas.microsoft.com/office/powerpoint/2010/main" val="147523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DBE0-3AA4-4445-8764-D97BCF4D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9EA6-7D4C-524D-8BC8-99583C9F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Grammars</a:t>
            </a:r>
          </a:p>
          <a:p>
            <a:pPr lvl="1"/>
            <a:r>
              <a:rPr lang="en-US" dirty="0"/>
              <a:t>Tail Recursion</a:t>
            </a:r>
          </a:p>
          <a:p>
            <a:pPr lvl="1"/>
            <a:r>
              <a:rPr lang="en-US" dirty="0"/>
              <a:t>FOLLOW Sets</a:t>
            </a:r>
          </a:p>
          <a:p>
            <a:pPr lvl="1"/>
            <a:r>
              <a:rPr lang="en-US" dirty="0"/>
              <a:t>FOLLOW Sets and the parse table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Project 1 due today</a:t>
            </a:r>
          </a:p>
          <a:p>
            <a:pPr lvl="1"/>
            <a:r>
              <a:rPr lang="en-US" dirty="0"/>
              <a:t>Homework 7 due Wednesday</a:t>
            </a:r>
          </a:p>
          <a:p>
            <a:pPr lvl="1"/>
            <a:r>
              <a:rPr lang="en-US" dirty="0"/>
              <a:t>Homework 8 due Friday</a:t>
            </a:r>
          </a:p>
          <a:p>
            <a:pPr lvl="1"/>
            <a:r>
              <a:rPr lang="en-US" dirty="0"/>
              <a:t>Can begin project 2 after class on Wednesday</a:t>
            </a:r>
          </a:p>
        </p:txBody>
      </p:sp>
    </p:spTree>
    <p:extLst>
      <p:ext uri="{BB962C8B-B14F-4D97-AF65-F5344CB8AC3E}">
        <p14:creationId xmlns:p14="http://schemas.microsoft.com/office/powerpoint/2010/main" val="233997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BA3285-721F-21AE-FED5-ED76F875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DFE04-4D25-A21C-D33A-2D2615DAA3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r>
              <a:rPr lang="en-US" dirty="0"/>
              <a:t>When do we end?</a:t>
            </a:r>
          </a:p>
        </p:txBody>
      </p:sp>
    </p:spTree>
    <p:extLst>
      <p:ext uri="{BB962C8B-B14F-4D97-AF65-F5344CB8AC3E}">
        <p14:creationId xmlns:p14="http://schemas.microsoft.com/office/powerpoint/2010/main" val="141950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Parser needs a Grammar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819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C4E1A-6DDC-954C-8810-E64E40C35839}"/>
              </a:ext>
            </a:extLst>
          </p:cNvPr>
          <p:cNvSpPr txBox="1"/>
          <p:nvPr/>
        </p:nvSpPr>
        <p:spPr>
          <a:xfrm>
            <a:off x="5283369" y="1347787"/>
            <a:ext cx="7571688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</a:t>
            </a:r>
          </a:p>
          <a:p>
            <a:r>
              <a:rPr lang="en-US" dirty="0"/>
              <a:t>         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EOF </a:t>
            </a:r>
          </a:p>
          <a:p>
            <a:endParaRPr lang="en-US" dirty="0"/>
          </a:p>
          <a:p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endParaRPr lang="en-US" dirty="0"/>
          </a:p>
          <a:p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  <a:br>
              <a:rPr lang="en-US" dirty="0"/>
            </a:b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  <a:br>
              <a:rPr lang="en-US" dirty="0"/>
            </a:br>
            <a:r>
              <a:rPr lang="en-US" dirty="0"/>
              <a:t>query -&gt; predicate Q_MARK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headPredicate</a:t>
            </a:r>
            <a:r>
              <a:rPr lang="en-US" dirty="0"/>
              <a:t>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predicate -&gt; ID LEFT_PAREN parameter </a:t>
            </a:r>
            <a:r>
              <a:rPr lang="en-US" dirty="0" err="1"/>
              <a:t>parameterList</a:t>
            </a:r>
            <a:r>
              <a:rPr lang="en-US" dirty="0"/>
              <a:t> RIGHT_PAREN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predicateList</a:t>
            </a:r>
            <a:r>
              <a:rPr lang="en-US" dirty="0"/>
              <a:t> -&gt; COMMA predicate </a:t>
            </a:r>
            <a:r>
              <a:rPr lang="en-US" dirty="0" err="1"/>
              <a:t>predicateList</a:t>
            </a:r>
            <a:r>
              <a:rPr lang="en-US" dirty="0"/>
              <a:t> | lambda </a:t>
            </a:r>
            <a:br>
              <a:rPr lang="en-US" dirty="0"/>
            </a:br>
            <a:r>
              <a:rPr lang="en-US" dirty="0" err="1"/>
              <a:t>parameterList</a:t>
            </a:r>
            <a:r>
              <a:rPr lang="en-US" dirty="0"/>
              <a:t> -&gt; COMMA parameter </a:t>
            </a:r>
            <a:r>
              <a:rPr lang="en-US" dirty="0" err="1"/>
              <a:t>parameterList</a:t>
            </a:r>
            <a:r>
              <a:rPr lang="en-US" dirty="0"/>
              <a:t> | lambda</a:t>
            </a:r>
          </a:p>
          <a:p>
            <a:r>
              <a:rPr lang="en-US" dirty="0" err="1"/>
              <a:t>stringList</a:t>
            </a:r>
            <a:r>
              <a:rPr lang="en-US" dirty="0"/>
              <a:t> -&gt; COMMA STRING </a:t>
            </a:r>
            <a:r>
              <a:rPr lang="en-US" dirty="0" err="1"/>
              <a:t>stringList</a:t>
            </a:r>
            <a:r>
              <a:rPr lang="en-US" dirty="0"/>
              <a:t> | lambda</a:t>
            </a:r>
          </a:p>
          <a:p>
            <a:r>
              <a:rPr lang="en-US" dirty="0" err="1"/>
              <a:t>idList</a:t>
            </a:r>
            <a:r>
              <a:rPr lang="en-US" dirty="0"/>
              <a:t> -&gt; COMMA ID </a:t>
            </a:r>
            <a:r>
              <a:rPr lang="en-US" dirty="0" err="1"/>
              <a:t>idList</a:t>
            </a:r>
            <a:r>
              <a:rPr lang="en-US" dirty="0"/>
              <a:t> | lambda</a:t>
            </a:r>
          </a:p>
          <a:p>
            <a:r>
              <a:rPr lang="en-US" dirty="0"/>
              <a:t>parameter -&gt; STRING | 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915E0-FDC6-6F4E-AF4F-133021658D96}"/>
              </a:ext>
            </a:extLst>
          </p:cNvPr>
          <p:cNvSpPr txBox="1"/>
          <p:nvPr/>
        </p:nvSpPr>
        <p:spPr>
          <a:xfrm>
            <a:off x="1485802" y="1335260"/>
            <a:ext cx="3149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a list of schemes.</a:t>
            </a:r>
          </a:p>
          <a:p>
            <a:r>
              <a:rPr lang="en-US" sz="2400" dirty="0"/>
              <a:t>It has two elements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5326EC-1FD3-C14A-9E0B-173557B638B7}"/>
              </a:ext>
            </a:extLst>
          </p:cNvPr>
          <p:cNvCxnSpPr>
            <a:cxnSpLocks/>
          </p:cNvCxnSpPr>
          <p:nvPr/>
        </p:nvCxnSpPr>
        <p:spPr>
          <a:xfrm flipH="1">
            <a:off x="2325460" y="3264932"/>
            <a:ext cx="81370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19B353-7A6E-9C41-9CE5-D58BC83819A9}"/>
              </a:ext>
            </a:extLst>
          </p:cNvPr>
          <p:cNvCxnSpPr>
            <a:cxnSpLocks/>
          </p:cNvCxnSpPr>
          <p:nvPr/>
        </p:nvCxnSpPr>
        <p:spPr>
          <a:xfrm flipH="1">
            <a:off x="1661431" y="3003674"/>
            <a:ext cx="81370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904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Parser needs a Grammar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369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    </a:t>
            </a:r>
            <a:r>
              <a:rPr lang="en-US" dirty="0" err="1"/>
              <a:t>IsInSameClass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C4E1A-6DDC-954C-8810-E64E40C35839}"/>
              </a:ext>
            </a:extLst>
          </p:cNvPr>
          <p:cNvSpPr txBox="1"/>
          <p:nvPr/>
        </p:nvSpPr>
        <p:spPr>
          <a:xfrm>
            <a:off x="5283369" y="1347787"/>
            <a:ext cx="7571688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</a:t>
            </a:r>
          </a:p>
          <a:p>
            <a:r>
              <a:rPr lang="en-US" dirty="0"/>
              <a:t>         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EOF </a:t>
            </a:r>
          </a:p>
          <a:p>
            <a:endParaRPr lang="en-US" dirty="0"/>
          </a:p>
          <a:p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endParaRPr lang="en-US" dirty="0"/>
          </a:p>
          <a:p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  <a:br>
              <a:rPr lang="en-US" dirty="0"/>
            </a:b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  <a:br>
              <a:rPr lang="en-US" dirty="0"/>
            </a:br>
            <a:r>
              <a:rPr lang="en-US" dirty="0"/>
              <a:t>query -&gt; predicate Q_MARK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headPredicate</a:t>
            </a:r>
            <a:r>
              <a:rPr lang="en-US" dirty="0"/>
              <a:t>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predicate -&gt; ID LEFT_PAREN parameter </a:t>
            </a:r>
            <a:r>
              <a:rPr lang="en-US" dirty="0" err="1"/>
              <a:t>parameterList</a:t>
            </a:r>
            <a:r>
              <a:rPr lang="en-US" dirty="0"/>
              <a:t> RIGHT_PAREN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predicateList</a:t>
            </a:r>
            <a:r>
              <a:rPr lang="en-US" dirty="0"/>
              <a:t> -&gt; COMMA predicate </a:t>
            </a:r>
            <a:r>
              <a:rPr lang="en-US" dirty="0" err="1"/>
              <a:t>predicateList</a:t>
            </a:r>
            <a:r>
              <a:rPr lang="en-US" dirty="0"/>
              <a:t> | lambda </a:t>
            </a:r>
            <a:br>
              <a:rPr lang="en-US" dirty="0"/>
            </a:br>
            <a:r>
              <a:rPr lang="en-US" dirty="0" err="1"/>
              <a:t>parameterList</a:t>
            </a:r>
            <a:r>
              <a:rPr lang="en-US" dirty="0"/>
              <a:t> -&gt; COMMA parameter </a:t>
            </a:r>
            <a:r>
              <a:rPr lang="en-US" dirty="0" err="1"/>
              <a:t>parameterList</a:t>
            </a:r>
            <a:r>
              <a:rPr lang="en-US" dirty="0"/>
              <a:t> | lambda</a:t>
            </a:r>
          </a:p>
          <a:p>
            <a:r>
              <a:rPr lang="en-US" dirty="0" err="1"/>
              <a:t>stringList</a:t>
            </a:r>
            <a:r>
              <a:rPr lang="en-US" dirty="0"/>
              <a:t> -&gt; COMMA STRING </a:t>
            </a:r>
            <a:r>
              <a:rPr lang="en-US" dirty="0" err="1"/>
              <a:t>stringList</a:t>
            </a:r>
            <a:r>
              <a:rPr lang="en-US" dirty="0"/>
              <a:t> | lambda</a:t>
            </a:r>
          </a:p>
          <a:p>
            <a:r>
              <a:rPr lang="en-US" dirty="0" err="1"/>
              <a:t>idList</a:t>
            </a:r>
            <a:r>
              <a:rPr lang="en-US" dirty="0"/>
              <a:t> -&gt; COMMA ID </a:t>
            </a:r>
            <a:r>
              <a:rPr lang="en-US" dirty="0" err="1"/>
              <a:t>idList</a:t>
            </a:r>
            <a:r>
              <a:rPr lang="en-US" dirty="0"/>
              <a:t> | lambda</a:t>
            </a:r>
          </a:p>
          <a:p>
            <a:r>
              <a:rPr lang="en-US" dirty="0"/>
              <a:t>parameter -&gt; STRING | ID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EEB4BB-4C59-844A-89AD-889E4DE02D15}"/>
              </a:ext>
            </a:extLst>
          </p:cNvPr>
          <p:cNvCxnSpPr>
            <a:cxnSpLocks/>
          </p:cNvCxnSpPr>
          <p:nvPr/>
        </p:nvCxnSpPr>
        <p:spPr>
          <a:xfrm flipH="1" flipV="1">
            <a:off x="2155371" y="3522666"/>
            <a:ext cx="887187" cy="118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15915E0-FDC6-6F4E-AF4F-133021658D96}"/>
              </a:ext>
            </a:extLst>
          </p:cNvPr>
          <p:cNvSpPr txBox="1"/>
          <p:nvPr/>
        </p:nvSpPr>
        <p:spPr>
          <a:xfrm>
            <a:off x="1485802" y="1335260"/>
            <a:ext cx="3630802" cy="1200329"/>
          </a:xfrm>
          <a:prstGeom prst="rect">
            <a:avLst/>
          </a:prstGeom>
          <a:solidFill>
            <a:srgbClr val="FFFFFF">
              <a:alpha val="4117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This is a list of schemes.</a:t>
            </a:r>
          </a:p>
          <a:p>
            <a:r>
              <a:rPr lang="en-US" sz="2400" dirty="0"/>
              <a:t>It has two elements</a:t>
            </a:r>
          </a:p>
          <a:p>
            <a:r>
              <a:rPr lang="en-US" sz="2400" dirty="0"/>
              <a:t>but it could have had three.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E77FD4-A142-0140-B25E-A83A3073C3CC}"/>
              </a:ext>
            </a:extLst>
          </p:cNvPr>
          <p:cNvCxnSpPr>
            <a:cxnSpLocks/>
          </p:cNvCxnSpPr>
          <p:nvPr/>
        </p:nvCxnSpPr>
        <p:spPr>
          <a:xfrm flipH="1">
            <a:off x="2325460" y="3264932"/>
            <a:ext cx="81370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FA1E76-ED52-9545-8383-BEC1D959A66F}"/>
              </a:ext>
            </a:extLst>
          </p:cNvPr>
          <p:cNvCxnSpPr>
            <a:cxnSpLocks/>
          </p:cNvCxnSpPr>
          <p:nvPr/>
        </p:nvCxnSpPr>
        <p:spPr>
          <a:xfrm flipH="1">
            <a:off x="1661431" y="3003674"/>
            <a:ext cx="81370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045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Parser needs a Grammar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369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    </a:t>
            </a:r>
            <a:r>
              <a:rPr lang="en-US" dirty="0" err="1"/>
              <a:t>IsInSameClass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C4E1A-6DDC-954C-8810-E64E40C35839}"/>
              </a:ext>
            </a:extLst>
          </p:cNvPr>
          <p:cNvSpPr txBox="1"/>
          <p:nvPr/>
        </p:nvSpPr>
        <p:spPr>
          <a:xfrm>
            <a:off x="5283369" y="1347787"/>
            <a:ext cx="7571688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</a:t>
            </a:r>
          </a:p>
          <a:p>
            <a:r>
              <a:rPr lang="en-US" dirty="0"/>
              <a:t>         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EOF </a:t>
            </a:r>
          </a:p>
          <a:p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schemeList</a:t>
            </a:r>
            <a:r>
              <a:rPr lang="en-US" dirty="0">
                <a:highlight>
                  <a:srgbClr val="FFFF00"/>
                </a:highlight>
              </a:rPr>
              <a:t> -&gt; scheme </a:t>
            </a:r>
            <a:r>
              <a:rPr lang="en-US" dirty="0" err="1">
                <a:highlight>
                  <a:srgbClr val="FFFF00"/>
                </a:highlight>
              </a:rPr>
              <a:t>schemeList</a:t>
            </a:r>
            <a:r>
              <a:rPr lang="en-US" dirty="0">
                <a:highlight>
                  <a:srgbClr val="FFFF00"/>
                </a:highlight>
              </a:rPr>
              <a:t> | lambda </a:t>
            </a:r>
          </a:p>
          <a:p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endParaRPr lang="en-US" dirty="0"/>
          </a:p>
          <a:p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  <a:br>
              <a:rPr lang="en-US" dirty="0"/>
            </a:b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  <a:br>
              <a:rPr lang="en-US" dirty="0"/>
            </a:br>
            <a:r>
              <a:rPr lang="en-US" dirty="0"/>
              <a:t>query -&gt; predicate Q_MARK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headPredicate</a:t>
            </a:r>
            <a:r>
              <a:rPr lang="en-US" dirty="0"/>
              <a:t>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predicate -&gt; ID LEFT_PAREN parameter </a:t>
            </a:r>
            <a:r>
              <a:rPr lang="en-US" dirty="0" err="1"/>
              <a:t>parameterList</a:t>
            </a:r>
            <a:r>
              <a:rPr lang="en-US" dirty="0"/>
              <a:t> RIGHT_PAREN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predicateList</a:t>
            </a:r>
            <a:r>
              <a:rPr lang="en-US" dirty="0"/>
              <a:t> -&gt; COMMA predicate </a:t>
            </a:r>
            <a:r>
              <a:rPr lang="en-US" dirty="0" err="1"/>
              <a:t>predicateList</a:t>
            </a:r>
            <a:r>
              <a:rPr lang="en-US" dirty="0"/>
              <a:t> | lambda </a:t>
            </a:r>
            <a:br>
              <a:rPr lang="en-US" dirty="0"/>
            </a:br>
            <a:r>
              <a:rPr lang="en-US" dirty="0" err="1"/>
              <a:t>parameterList</a:t>
            </a:r>
            <a:r>
              <a:rPr lang="en-US" dirty="0"/>
              <a:t> -&gt; COMMA parameter </a:t>
            </a:r>
            <a:r>
              <a:rPr lang="en-US" dirty="0" err="1"/>
              <a:t>parameterList</a:t>
            </a:r>
            <a:r>
              <a:rPr lang="en-US" dirty="0"/>
              <a:t> | lambda</a:t>
            </a:r>
          </a:p>
          <a:p>
            <a:r>
              <a:rPr lang="en-US" dirty="0" err="1"/>
              <a:t>stringList</a:t>
            </a:r>
            <a:r>
              <a:rPr lang="en-US" dirty="0"/>
              <a:t> -&gt; COMMA STRING </a:t>
            </a:r>
            <a:r>
              <a:rPr lang="en-US" dirty="0" err="1"/>
              <a:t>stringList</a:t>
            </a:r>
            <a:r>
              <a:rPr lang="en-US" dirty="0"/>
              <a:t> | lambda</a:t>
            </a:r>
          </a:p>
          <a:p>
            <a:r>
              <a:rPr lang="en-US" dirty="0" err="1"/>
              <a:t>idList</a:t>
            </a:r>
            <a:r>
              <a:rPr lang="en-US" dirty="0"/>
              <a:t> -&gt; COMMA ID </a:t>
            </a:r>
            <a:r>
              <a:rPr lang="en-US" dirty="0" err="1"/>
              <a:t>idList</a:t>
            </a:r>
            <a:r>
              <a:rPr lang="en-US" dirty="0"/>
              <a:t> | lambda</a:t>
            </a:r>
          </a:p>
          <a:p>
            <a:r>
              <a:rPr lang="en-US" dirty="0"/>
              <a:t>parameter -&gt; STRING | ID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EEB4BB-4C59-844A-89AD-889E4DE02D15}"/>
              </a:ext>
            </a:extLst>
          </p:cNvPr>
          <p:cNvCxnSpPr>
            <a:cxnSpLocks/>
          </p:cNvCxnSpPr>
          <p:nvPr/>
        </p:nvCxnSpPr>
        <p:spPr>
          <a:xfrm flipH="1" flipV="1">
            <a:off x="2155371" y="3522666"/>
            <a:ext cx="887187" cy="118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15915E0-FDC6-6F4E-AF4F-133021658D96}"/>
              </a:ext>
            </a:extLst>
          </p:cNvPr>
          <p:cNvSpPr txBox="1"/>
          <p:nvPr/>
        </p:nvSpPr>
        <p:spPr>
          <a:xfrm>
            <a:off x="1485802" y="1335260"/>
            <a:ext cx="3630802" cy="1200329"/>
          </a:xfrm>
          <a:prstGeom prst="rect">
            <a:avLst/>
          </a:prstGeom>
          <a:solidFill>
            <a:srgbClr val="FFFFFF">
              <a:alpha val="4117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This is a list of schemes.</a:t>
            </a:r>
          </a:p>
          <a:p>
            <a:r>
              <a:rPr lang="en-US" sz="2400" dirty="0"/>
              <a:t>It has two elements</a:t>
            </a:r>
          </a:p>
          <a:p>
            <a:r>
              <a:rPr lang="en-US" sz="2400" dirty="0"/>
              <a:t>but it could have had three.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E77FD4-A142-0140-B25E-A83A3073C3CC}"/>
              </a:ext>
            </a:extLst>
          </p:cNvPr>
          <p:cNvCxnSpPr>
            <a:cxnSpLocks/>
          </p:cNvCxnSpPr>
          <p:nvPr/>
        </p:nvCxnSpPr>
        <p:spPr>
          <a:xfrm flipH="1">
            <a:off x="2325460" y="3264932"/>
            <a:ext cx="81370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FA1E76-ED52-9545-8383-BEC1D959A66F}"/>
              </a:ext>
            </a:extLst>
          </p:cNvPr>
          <p:cNvCxnSpPr>
            <a:cxnSpLocks/>
          </p:cNvCxnSpPr>
          <p:nvPr/>
        </p:nvCxnSpPr>
        <p:spPr>
          <a:xfrm flipH="1">
            <a:off x="1661431" y="3003674"/>
            <a:ext cx="81370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9A47C8-ED45-AF42-9848-C833A23F8DE8}"/>
              </a:ext>
            </a:extLst>
          </p:cNvPr>
          <p:cNvSpPr txBox="1"/>
          <p:nvPr/>
        </p:nvSpPr>
        <p:spPr>
          <a:xfrm>
            <a:off x="1485802" y="5657671"/>
            <a:ext cx="3562707" cy="1200329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 use </a:t>
            </a:r>
            <a:r>
              <a:rPr lang="en-US" sz="2400" i="1" dirty="0"/>
              <a:t>tail recursion</a:t>
            </a:r>
            <a:r>
              <a:rPr lang="en-US" sz="2400" dirty="0"/>
              <a:t> when</a:t>
            </a:r>
          </a:p>
          <a:p>
            <a:r>
              <a:rPr lang="en-US" sz="2400" dirty="0"/>
              <a:t>we don’t know how many</a:t>
            </a:r>
          </a:p>
          <a:p>
            <a:r>
              <a:rPr lang="en-US" sz="2400" dirty="0"/>
              <a:t>items might be in the list</a:t>
            </a:r>
          </a:p>
        </p:txBody>
      </p:sp>
    </p:spTree>
    <p:extLst>
      <p:ext uri="{BB962C8B-B14F-4D97-AF65-F5344CB8AC3E}">
        <p14:creationId xmlns:p14="http://schemas.microsoft.com/office/powerpoint/2010/main" val="744269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F6DA2985-F8AE-6147-BFAB-477C49E52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Tail (Right) Recursion</a:t>
            </a: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2AACFAB9-A995-C344-BB3B-93480B5A4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2638" y="1055688"/>
            <a:ext cx="84582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We use </a:t>
            </a:r>
            <a:r>
              <a:rPr lang="en-US" altLang="en-US" i="1" dirty="0">
                <a:ea typeface="ＭＳ Ｐゴシック" panose="020B0600070205080204" pitchFamily="34" charset="-128"/>
              </a:rPr>
              <a:t>tail recursion </a:t>
            </a:r>
            <a:r>
              <a:rPr lang="en-US" altLang="en-US" dirty="0">
                <a:ea typeface="ＭＳ Ｐゴシック" panose="020B0600070205080204" pitchFamily="34" charset="-128"/>
              </a:rPr>
              <a:t>for things that go on forever.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Numbers, e.g. 12, 123456, 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Parameter lists, e.g. (parm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parm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,…,</a:t>
            </a:r>
            <a:r>
              <a:rPr lang="en-US" altLang="en-US" dirty="0" err="1">
                <a:ea typeface="ＭＳ Ｐゴシック" panose="020B0600070205080204" pitchFamily="34" charset="-128"/>
              </a:rPr>
              <a:t>parm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Variable names, e.g. dog, doggone, 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Lists of things, e.g., schemes, facts, rules, queries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5606" name="TextBox 1">
            <a:extLst>
              <a:ext uri="{FF2B5EF4-FFF2-40B4-BE49-F238E27FC236}">
                <a16:creationId xmlns:a16="http://schemas.microsoft.com/office/drawing/2014/main" id="{271CFE4F-E8D3-5243-A0E5-65A608421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3739" y="4018194"/>
            <a:ext cx="550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7" name="Rectangle 2">
            <a:extLst>
              <a:ext uri="{FF2B5EF4-FFF2-40B4-BE49-F238E27FC236}">
                <a16:creationId xmlns:a16="http://schemas.microsoft.com/office/drawing/2014/main" id="{DA81E3A5-6163-2E46-B10D-02BF6EEEB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9" y="3791182"/>
            <a:ext cx="771048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 err="1"/>
              <a:t>schemeList</a:t>
            </a:r>
            <a:r>
              <a:rPr lang="en-US" altLang="en-US" b="1" dirty="0"/>
              <a:t>	-&gt;	scheme </a:t>
            </a:r>
            <a:r>
              <a:rPr lang="en-US" altLang="en-US" b="1" dirty="0" err="1"/>
              <a:t>schemeList</a:t>
            </a:r>
            <a:r>
              <a:rPr lang="en-US" altLang="en-US" b="1" dirty="0"/>
              <a:t> | lambda </a:t>
            </a:r>
            <a:endParaRPr lang="en-US" altLang="en-US" dirty="0"/>
          </a:p>
          <a:p>
            <a:pPr eaLnBrk="1" hangingPunct="1"/>
            <a:r>
              <a:rPr lang="en-US" altLang="en-US" b="1" dirty="0" err="1"/>
              <a:t>factList</a:t>
            </a:r>
            <a:r>
              <a:rPr lang="en-US" altLang="en-US" b="1" dirty="0"/>
              <a:t>	-&gt;	fact </a:t>
            </a:r>
            <a:r>
              <a:rPr lang="en-US" altLang="en-US" b="1" dirty="0" err="1"/>
              <a:t>factList</a:t>
            </a:r>
            <a:r>
              <a:rPr lang="en-US" altLang="en-US" b="1" dirty="0"/>
              <a:t> | lambda </a:t>
            </a:r>
            <a:endParaRPr lang="en-US" altLang="en-US" dirty="0"/>
          </a:p>
          <a:p>
            <a:pPr eaLnBrk="1" hangingPunct="1"/>
            <a:r>
              <a:rPr lang="en-US" altLang="en-US" b="1" dirty="0" err="1"/>
              <a:t>ruleList</a:t>
            </a:r>
            <a:r>
              <a:rPr lang="en-US" altLang="en-US" b="1" dirty="0"/>
              <a:t>	-&gt;	rule </a:t>
            </a:r>
            <a:r>
              <a:rPr lang="en-US" altLang="en-US" b="1" dirty="0" err="1"/>
              <a:t>ruleList</a:t>
            </a:r>
            <a:r>
              <a:rPr lang="en-US" altLang="en-US" b="1" dirty="0"/>
              <a:t> | lambda </a:t>
            </a:r>
            <a:endParaRPr lang="en-US" altLang="en-US" dirty="0"/>
          </a:p>
          <a:p>
            <a:pPr eaLnBrk="1" hangingPunct="1"/>
            <a:r>
              <a:rPr lang="en-US" altLang="en-US" b="1" dirty="0" err="1"/>
              <a:t>queryList</a:t>
            </a:r>
            <a:r>
              <a:rPr lang="en-US" altLang="en-US" b="1" dirty="0"/>
              <a:t>	-&gt;	query </a:t>
            </a:r>
            <a:r>
              <a:rPr lang="en-US" altLang="en-US" b="1" dirty="0" err="1"/>
              <a:t>queryList</a:t>
            </a:r>
            <a:r>
              <a:rPr lang="en-US" altLang="en-US" b="1" dirty="0"/>
              <a:t> | lambda</a:t>
            </a:r>
            <a:r>
              <a:rPr lang="en-US" alt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FC7DE4-350D-F944-B6F9-059A5CAE8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726" y="3754669"/>
            <a:ext cx="3971925" cy="1679575"/>
          </a:xfrm>
          <a:prstGeom prst="rect">
            <a:avLst/>
          </a:prstGeom>
          <a:noFill/>
          <a:ln w="57150">
            <a:solidFill>
              <a:srgbClr val="8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25609" name="TextBox 9">
            <a:extLst>
              <a:ext uri="{FF2B5EF4-FFF2-40B4-BE49-F238E27FC236}">
                <a16:creationId xmlns:a16="http://schemas.microsoft.com/office/drawing/2014/main" id="{A72164B5-D5E3-8C4A-97D2-D22E97A9C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3332394"/>
            <a:ext cx="24751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800000"/>
                </a:solidFill>
              </a:rPr>
              <a:t>     Tail Recursion</a:t>
            </a:r>
          </a:p>
        </p:txBody>
      </p:sp>
    </p:spTree>
    <p:extLst>
      <p:ext uri="{BB962C8B-B14F-4D97-AF65-F5344CB8AC3E}">
        <p14:creationId xmlns:p14="http://schemas.microsoft.com/office/powerpoint/2010/main" val="3226067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7AEA-EB60-9E41-B753-12A0C042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07742" cy="237650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Scheme:</a:t>
            </a:r>
          </a:p>
          <a:p>
            <a:pPr marL="0" indent="0"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193DE-9050-3241-B7BB-351CBC431757}"/>
              </a:ext>
            </a:extLst>
          </p:cNvPr>
          <p:cNvSpPr txBox="1">
            <a:spLocks/>
          </p:cNvSpPr>
          <p:nvPr/>
        </p:nvSpPr>
        <p:spPr>
          <a:xfrm>
            <a:off x="2952964" y="1825625"/>
            <a:ext cx="2007742" cy="237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F166B4-BD3F-7A46-8078-C8068C64B9E9}"/>
              </a:ext>
            </a:extLst>
          </p:cNvPr>
          <p:cNvSpPr txBox="1">
            <a:spLocks/>
          </p:cNvSpPr>
          <p:nvPr/>
        </p:nvSpPr>
        <p:spPr>
          <a:xfrm>
            <a:off x="5067728" y="1825625"/>
            <a:ext cx="2007742" cy="23765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h(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</p:spTree>
    <p:extLst>
      <p:ext uri="{BB962C8B-B14F-4D97-AF65-F5344CB8AC3E}">
        <p14:creationId xmlns:p14="http://schemas.microsoft.com/office/powerpoint/2010/main" val="1709926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7AEA-EB60-9E41-B753-12A0C042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07742" cy="237650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Scheme:</a:t>
            </a:r>
          </a:p>
          <a:p>
            <a:pPr marL="0" indent="0"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608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7AEA-EB60-9E41-B753-12A0C042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07742" cy="237650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Scheme:</a:t>
            </a:r>
          </a:p>
          <a:p>
            <a:pPr marL="0" indent="0"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309383-3511-6542-BF0D-F776229951A0}"/>
              </a:ext>
            </a:extLst>
          </p:cNvPr>
          <p:cNvSpPr txBox="1"/>
          <p:nvPr/>
        </p:nvSpPr>
        <p:spPr>
          <a:xfrm>
            <a:off x="7310515" y="1790254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    LEFT_P    ID     </a:t>
            </a:r>
            <a:r>
              <a:rPr lang="en-US" dirty="0" err="1"/>
              <a:t>idList</a:t>
            </a:r>
            <a:r>
              <a:rPr lang="en-US" dirty="0"/>
              <a:t>      RIGHT_P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9C3596-B8D1-8040-90DC-EAA0644EFDD6}"/>
              </a:ext>
            </a:extLst>
          </p:cNvPr>
          <p:cNvCxnSpPr>
            <a:cxnSpLocks/>
          </p:cNvCxnSpPr>
          <p:nvPr/>
        </p:nvCxnSpPr>
        <p:spPr>
          <a:xfrm flipH="1">
            <a:off x="7504486" y="1411189"/>
            <a:ext cx="2060754" cy="425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72AFBC-B4C7-B54F-BEEE-AC3346A15AF2}"/>
              </a:ext>
            </a:extLst>
          </p:cNvPr>
          <p:cNvCxnSpPr>
            <a:cxnSpLocks/>
          </p:cNvCxnSpPr>
          <p:nvPr/>
        </p:nvCxnSpPr>
        <p:spPr>
          <a:xfrm flipH="1">
            <a:off x="8162818" y="1476763"/>
            <a:ext cx="1494890" cy="381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109353-6817-924B-8FC0-CB60BCCAA080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855308" y="1506021"/>
            <a:ext cx="933030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7A8925-346E-9241-9738-2042736B65E7}"/>
              </a:ext>
            </a:extLst>
          </p:cNvPr>
          <p:cNvCxnSpPr>
            <a:cxnSpLocks/>
          </p:cNvCxnSpPr>
          <p:nvPr/>
        </p:nvCxnSpPr>
        <p:spPr>
          <a:xfrm flipH="1">
            <a:off x="9451132" y="1513529"/>
            <a:ext cx="477596" cy="369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A63191-0878-B249-953B-94395E5E666A}"/>
              </a:ext>
            </a:extLst>
          </p:cNvPr>
          <p:cNvCxnSpPr>
            <a:cxnSpLocks/>
          </p:cNvCxnSpPr>
          <p:nvPr/>
        </p:nvCxnSpPr>
        <p:spPr>
          <a:xfrm>
            <a:off x="10038978" y="1555804"/>
            <a:ext cx="311220" cy="31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231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7AEA-EB60-9E41-B753-12A0C042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07742" cy="237650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Scheme:</a:t>
            </a:r>
          </a:p>
          <a:p>
            <a:pPr marL="0" indent="0"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309383-3511-6542-BF0D-F776229951A0}"/>
              </a:ext>
            </a:extLst>
          </p:cNvPr>
          <p:cNvSpPr txBox="1"/>
          <p:nvPr/>
        </p:nvSpPr>
        <p:spPr>
          <a:xfrm>
            <a:off x="7310515" y="1790254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    LEFT_P    ID     </a:t>
            </a:r>
            <a:r>
              <a:rPr lang="en-US" dirty="0" err="1"/>
              <a:t>idList</a:t>
            </a:r>
            <a:r>
              <a:rPr lang="en-US" dirty="0"/>
              <a:t>      RIGHT_P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9C3596-B8D1-8040-90DC-EAA0644EFDD6}"/>
              </a:ext>
            </a:extLst>
          </p:cNvPr>
          <p:cNvCxnSpPr>
            <a:cxnSpLocks/>
          </p:cNvCxnSpPr>
          <p:nvPr/>
        </p:nvCxnSpPr>
        <p:spPr>
          <a:xfrm flipH="1">
            <a:off x="7504486" y="1411189"/>
            <a:ext cx="2060754" cy="425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72AFBC-B4C7-B54F-BEEE-AC3346A15AF2}"/>
              </a:ext>
            </a:extLst>
          </p:cNvPr>
          <p:cNvCxnSpPr>
            <a:cxnSpLocks/>
          </p:cNvCxnSpPr>
          <p:nvPr/>
        </p:nvCxnSpPr>
        <p:spPr>
          <a:xfrm flipH="1">
            <a:off x="8162818" y="1476763"/>
            <a:ext cx="1494890" cy="381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109353-6817-924B-8FC0-CB60BCCAA080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855308" y="1506021"/>
            <a:ext cx="933030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7A8925-346E-9241-9738-2042736B65E7}"/>
              </a:ext>
            </a:extLst>
          </p:cNvPr>
          <p:cNvCxnSpPr>
            <a:cxnSpLocks/>
          </p:cNvCxnSpPr>
          <p:nvPr/>
        </p:nvCxnSpPr>
        <p:spPr>
          <a:xfrm flipH="1">
            <a:off x="9451132" y="1513529"/>
            <a:ext cx="477596" cy="369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A63191-0878-B249-953B-94395E5E666A}"/>
              </a:ext>
            </a:extLst>
          </p:cNvPr>
          <p:cNvCxnSpPr>
            <a:cxnSpLocks/>
          </p:cNvCxnSpPr>
          <p:nvPr/>
        </p:nvCxnSpPr>
        <p:spPr>
          <a:xfrm>
            <a:off x="10038978" y="1555804"/>
            <a:ext cx="311220" cy="31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3CD05D-3F67-5845-8D34-B7578DA2BC2A}"/>
              </a:ext>
            </a:extLst>
          </p:cNvPr>
          <p:cNvCxnSpPr>
            <a:cxnSpLocks/>
          </p:cNvCxnSpPr>
          <p:nvPr/>
        </p:nvCxnSpPr>
        <p:spPr>
          <a:xfrm flipH="1">
            <a:off x="8970602" y="2157611"/>
            <a:ext cx="477596" cy="369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8AEAD7-D5DF-1B4E-8F83-8DF45DD3FB7A}"/>
              </a:ext>
            </a:extLst>
          </p:cNvPr>
          <p:cNvSpPr txBox="1"/>
          <p:nvPr/>
        </p:nvSpPr>
        <p:spPr>
          <a:xfrm>
            <a:off x="8789076" y="259271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9069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7AEA-EB60-9E41-B753-12A0C042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07742" cy="237650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Scheme:</a:t>
            </a:r>
          </a:p>
          <a:p>
            <a:pPr marL="0" indent="0"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309383-3511-6542-BF0D-F776229951A0}"/>
              </a:ext>
            </a:extLst>
          </p:cNvPr>
          <p:cNvSpPr txBox="1"/>
          <p:nvPr/>
        </p:nvSpPr>
        <p:spPr>
          <a:xfrm>
            <a:off x="7310515" y="1790254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    LEFT_P    ID     </a:t>
            </a:r>
            <a:r>
              <a:rPr lang="en-US" dirty="0" err="1"/>
              <a:t>idList</a:t>
            </a:r>
            <a:r>
              <a:rPr lang="en-US" dirty="0"/>
              <a:t>      RIGHT_P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9C3596-B8D1-8040-90DC-EAA0644EFDD6}"/>
              </a:ext>
            </a:extLst>
          </p:cNvPr>
          <p:cNvCxnSpPr>
            <a:cxnSpLocks/>
          </p:cNvCxnSpPr>
          <p:nvPr/>
        </p:nvCxnSpPr>
        <p:spPr>
          <a:xfrm flipH="1">
            <a:off x="7504486" y="1411189"/>
            <a:ext cx="2060754" cy="425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72AFBC-B4C7-B54F-BEEE-AC3346A15AF2}"/>
              </a:ext>
            </a:extLst>
          </p:cNvPr>
          <p:cNvCxnSpPr>
            <a:cxnSpLocks/>
          </p:cNvCxnSpPr>
          <p:nvPr/>
        </p:nvCxnSpPr>
        <p:spPr>
          <a:xfrm flipH="1">
            <a:off x="8162818" y="1476763"/>
            <a:ext cx="1494890" cy="381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109353-6817-924B-8FC0-CB60BCCAA080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855308" y="1506021"/>
            <a:ext cx="933030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7A8925-346E-9241-9738-2042736B65E7}"/>
              </a:ext>
            </a:extLst>
          </p:cNvPr>
          <p:cNvCxnSpPr>
            <a:cxnSpLocks/>
          </p:cNvCxnSpPr>
          <p:nvPr/>
        </p:nvCxnSpPr>
        <p:spPr>
          <a:xfrm flipH="1">
            <a:off x="9451132" y="1513529"/>
            <a:ext cx="477596" cy="369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A63191-0878-B249-953B-94395E5E666A}"/>
              </a:ext>
            </a:extLst>
          </p:cNvPr>
          <p:cNvCxnSpPr>
            <a:cxnSpLocks/>
          </p:cNvCxnSpPr>
          <p:nvPr/>
        </p:nvCxnSpPr>
        <p:spPr>
          <a:xfrm>
            <a:off x="10038978" y="1555804"/>
            <a:ext cx="311220" cy="31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3CD05D-3F67-5845-8D34-B7578DA2BC2A}"/>
              </a:ext>
            </a:extLst>
          </p:cNvPr>
          <p:cNvCxnSpPr>
            <a:cxnSpLocks/>
          </p:cNvCxnSpPr>
          <p:nvPr/>
        </p:nvCxnSpPr>
        <p:spPr>
          <a:xfrm flipH="1">
            <a:off x="8970602" y="2157611"/>
            <a:ext cx="477596" cy="369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8AEAD7-D5DF-1B4E-8F83-8DF45DD3FB7A}"/>
              </a:ext>
            </a:extLst>
          </p:cNvPr>
          <p:cNvSpPr txBox="1"/>
          <p:nvPr/>
        </p:nvSpPr>
        <p:spPr>
          <a:xfrm>
            <a:off x="8789076" y="259271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6E29D21B-B782-0742-8151-EC01CC9611D6}"/>
              </a:ext>
            </a:extLst>
          </p:cNvPr>
          <p:cNvSpPr/>
          <p:nvPr/>
        </p:nvSpPr>
        <p:spPr>
          <a:xfrm rot="16200000">
            <a:off x="8753726" y="2090416"/>
            <a:ext cx="680792" cy="267128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97EFBF-61DF-524F-AA2F-FFA2061C5009}"/>
              </a:ext>
            </a:extLst>
          </p:cNvPr>
          <p:cNvSpPr txBox="1"/>
          <p:nvPr/>
        </p:nvSpPr>
        <p:spPr>
          <a:xfrm>
            <a:off x="8761792" y="381224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80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313B-281C-F54F-BC17-60AE2183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89180-7E89-5141-A4AA-C8C2B777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problem is solved using LL(1) grammars?</a:t>
            </a:r>
          </a:p>
          <a:p>
            <a:r>
              <a:rPr lang="en-US" dirty="0"/>
              <a:t>What two data structures are needed for top-down parsing?</a:t>
            </a:r>
          </a:p>
          <a:p>
            <a:r>
              <a:rPr lang="en-US" dirty="0"/>
              <a:t>What are FIRST sets?</a:t>
            </a:r>
          </a:p>
          <a:p>
            <a:r>
              <a:rPr lang="en-US" dirty="0"/>
              <a:t>What does a parse table do for us?</a:t>
            </a:r>
          </a:p>
          <a:p>
            <a:pPr lvl="1"/>
            <a:r>
              <a:rPr lang="en-US" dirty="0"/>
              <a:t>What do the rows mean?</a:t>
            </a:r>
          </a:p>
          <a:p>
            <a:pPr lvl="1"/>
            <a:r>
              <a:rPr lang="en-US" dirty="0"/>
              <a:t>What do the columns mean?</a:t>
            </a:r>
          </a:p>
          <a:p>
            <a:pPr lvl="1"/>
            <a:r>
              <a:rPr lang="en-US" dirty="0"/>
              <a:t>What do the cells mean?</a:t>
            </a:r>
          </a:p>
          <a:p>
            <a:pPr lvl="1"/>
            <a:r>
              <a:rPr lang="en-US" dirty="0"/>
              <a:t>How are FIRST sets of a production used to build a parse table?</a:t>
            </a:r>
          </a:p>
        </p:txBody>
      </p:sp>
    </p:spTree>
    <p:extLst>
      <p:ext uri="{BB962C8B-B14F-4D97-AF65-F5344CB8AC3E}">
        <p14:creationId xmlns:p14="http://schemas.microsoft.com/office/powerpoint/2010/main" val="1545880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7AEA-EB60-9E41-B753-12A0C042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07742" cy="237650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Scheme:</a:t>
            </a:r>
          </a:p>
          <a:p>
            <a:pPr marL="0" indent="0"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309383-3511-6542-BF0D-F776229951A0}"/>
              </a:ext>
            </a:extLst>
          </p:cNvPr>
          <p:cNvSpPr txBox="1"/>
          <p:nvPr/>
        </p:nvSpPr>
        <p:spPr>
          <a:xfrm>
            <a:off x="7310515" y="1790254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    LEFT_P    ID     </a:t>
            </a:r>
            <a:r>
              <a:rPr lang="en-US" dirty="0" err="1"/>
              <a:t>idList</a:t>
            </a:r>
            <a:r>
              <a:rPr lang="en-US" dirty="0"/>
              <a:t>      RIGHT_P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9C3596-B8D1-8040-90DC-EAA0644EFDD6}"/>
              </a:ext>
            </a:extLst>
          </p:cNvPr>
          <p:cNvCxnSpPr>
            <a:cxnSpLocks/>
          </p:cNvCxnSpPr>
          <p:nvPr/>
        </p:nvCxnSpPr>
        <p:spPr>
          <a:xfrm flipH="1">
            <a:off x="7504486" y="1411189"/>
            <a:ext cx="2060754" cy="425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72AFBC-B4C7-B54F-BEEE-AC3346A15AF2}"/>
              </a:ext>
            </a:extLst>
          </p:cNvPr>
          <p:cNvCxnSpPr>
            <a:cxnSpLocks/>
          </p:cNvCxnSpPr>
          <p:nvPr/>
        </p:nvCxnSpPr>
        <p:spPr>
          <a:xfrm flipH="1">
            <a:off x="8162818" y="1476763"/>
            <a:ext cx="1494890" cy="381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109353-6817-924B-8FC0-CB60BCCAA080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855308" y="1506021"/>
            <a:ext cx="933030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7A8925-346E-9241-9738-2042736B65E7}"/>
              </a:ext>
            </a:extLst>
          </p:cNvPr>
          <p:cNvCxnSpPr>
            <a:cxnSpLocks/>
          </p:cNvCxnSpPr>
          <p:nvPr/>
        </p:nvCxnSpPr>
        <p:spPr>
          <a:xfrm flipH="1">
            <a:off x="9451132" y="1513529"/>
            <a:ext cx="477596" cy="369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A63191-0878-B249-953B-94395E5E666A}"/>
              </a:ext>
            </a:extLst>
          </p:cNvPr>
          <p:cNvCxnSpPr>
            <a:cxnSpLocks/>
          </p:cNvCxnSpPr>
          <p:nvPr/>
        </p:nvCxnSpPr>
        <p:spPr>
          <a:xfrm>
            <a:off x="10038978" y="1555804"/>
            <a:ext cx="311220" cy="31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3CD05D-3F67-5845-8D34-B7578DA2BC2A}"/>
              </a:ext>
            </a:extLst>
          </p:cNvPr>
          <p:cNvCxnSpPr>
            <a:cxnSpLocks/>
          </p:cNvCxnSpPr>
          <p:nvPr/>
        </p:nvCxnSpPr>
        <p:spPr>
          <a:xfrm flipH="1">
            <a:off x="8970602" y="2157611"/>
            <a:ext cx="477596" cy="369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8AEAD7-D5DF-1B4E-8F83-8DF45DD3FB7A}"/>
              </a:ext>
            </a:extLst>
          </p:cNvPr>
          <p:cNvSpPr txBox="1"/>
          <p:nvPr/>
        </p:nvSpPr>
        <p:spPr>
          <a:xfrm>
            <a:off x="8789076" y="259271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11126626" y="1829187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λ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6E29D21B-B782-0742-8151-EC01CC9611D6}"/>
              </a:ext>
            </a:extLst>
          </p:cNvPr>
          <p:cNvSpPr/>
          <p:nvPr/>
        </p:nvSpPr>
        <p:spPr>
          <a:xfrm rot="16200000">
            <a:off x="8753726" y="2090416"/>
            <a:ext cx="680792" cy="267128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2CE20C-0E5A-3240-BF8E-5045666EC661}"/>
              </a:ext>
            </a:extLst>
          </p:cNvPr>
          <p:cNvSpPr txBox="1"/>
          <p:nvPr/>
        </p:nvSpPr>
        <p:spPr>
          <a:xfrm>
            <a:off x="8761792" y="381224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7789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193DE-9050-3241-B7BB-351CBC431757}"/>
              </a:ext>
            </a:extLst>
          </p:cNvPr>
          <p:cNvSpPr txBox="1">
            <a:spLocks/>
          </p:cNvSpPr>
          <p:nvPr/>
        </p:nvSpPr>
        <p:spPr>
          <a:xfrm>
            <a:off x="2952964" y="1825625"/>
            <a:ext cx="2007742" cy="237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309383-3511-6542-BF0D-F776229951A0}"/>
              </a:ext>
            </a:extLst>
          </p:cNvPr>
          <p:cNvSpPr txBox="1"/>
          <p:nvPr/>
        </p:nvSpPr>
        <p:spPr>
          <a:xfrm>
            <a:off x="7310515" y="1790254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    LEFT_P    ID     </a:t>
            </a:r>
            <a:r>
              <a:rPr lang="en-US" dirty="0" err="1"/>
              <a:t>idList</a:t>
            </a:r>
            <a:r>
              <a:rPr lang="en-US" dirty="0"/>
              <a:t>      RIGHT_P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9C3596-B8D1-8040-90DC-EAA0644EFDD6}"/>
              </a:ext>
            </a:extLst>
          </p:cNvPr>
          <p:cNvCxnSpPr>
            <a:cxnSpLocks/>
          </p:cNvCxnSpPr>
          <p:nvPr/>
        </p:nvCxnSpPr>
        <p:spPr>
          <a:xfrm flipH="1">
            <a:off x="7504486" y="1411189"/>
            <a:ext cx="2060754" cy="425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72AFBC-B4C7-B54F-BEEE-AC3346A15AF2}"/>
              </a:ext>
            </a:extLst>
          </p:cNvPr>
          <p:cNvCxnSpPr>
            <a:cxnSpLocks/>
          </p:cNvCxnSpPr>
          <p:nvPr/>
        </p:nvCxnSpPr>
        <p:spPr>
          <a:xfrm flipH="1">
            <a:off x="8162818" y="1476763"/>
            <a:ext cx="1494890" cy="381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109353-6817-924B-8FC0-CB60BCCAA080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855308" y="1506021"/>
            <a:ext cx="933030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7A8925-346E-9241-9738-2042736B65E7}"/>
              </a:ext>
            </a:extLst>
          </p:cNvPr>
          <p:cNvCxnSpPr>
            <a:cxnSpLocks/>
          </p:cNvCxnSpPr>
          <p:nvPr/>
        </p:nvCxnSpPr>
        <p:spPr>
          <a:xfrm flipH="1">
            <a:off x="9451132" y="1513529"/>
            <a:ext cx="477596" cy="369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A63191-0878-B249-953B-94395E5E666A}"/>
              </a:ext>
            </a:extLst>
          </p:cNvPr>
          <p:cNvCxnSpPr>
            <a:cxnSpLocks/>
          </p:cNvCxnSpPr>
          <p:nvPr/>
        </p:nvCxnSpPr>
        <p:spPr>
          <a:xfrm>
            <a:off x="10038978" y="1555804"/>
            <a:ext cx="311220" cy="31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3CD05D-3F67-5845-8D34-B7578DA2BC2A}"/>
              </a:ext>
            </a:extLst>
          </p:cNvPr>
          <p:cNvCxnSpPr>
            <a:cxnSpLocks/>
          </p:cNvCxnSpPr>
          <p:nvPr/>
        </p:nvCxnSpPr>
        <p:spPr>
          <a:xfrm flipH="1">
            <a:off x="8970602" y="2157611"/>
            <a:ext cx="477596" cy="369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8AEAD7-D5DF-1B4E-8F83-8DF45DD3FB7A}"/>
              </a:ext>
            </a:extLst>
          </p:cNvPr>
          <p:cNvSpPr txBox="1"/>
          <p:nvPr/>
        </p:nvSpPr>
        <p:spPr>
          <a:xfrm>
            <a:off x="8789076" y="259271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10985442" y="183714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???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F2EA9B07-1457-4542-A117-3EB0D822D784}"/>
              </a:ext>
            </a:extLst>
          </p:cNvPr>
          <p:cNvSpPr/>
          <p:nvPr/>
        </p:nvSpPr>
        <p:spPr>
          <a:xfrm rot="16200000">
            <a:off x="8753726" y="2090416"/>
            <a:ext cx="680792" cy="267128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C5347D-EF8A-E441-8F0A-EF8F8385FA98}"/>
              </a:ext>
            </a:extLst>
          </p:cNvPr>
          <p:cNvSpPr txBox="1"/>
          <p:nvPr/>
        </p:nvSpPr>
        <p:spPr>
          <a:xfrm>
            <a:off x="8761792" y="381224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7830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193DE-9050-3241-B7BB-351CBC431757}"/>
              </a:ext>
            </a:extLst>
          </p:cNvPr>
          <p:cNvSpPr txBox="1">
            <a:spLocks/>
          </p:cNvSpPr>
          <p:nvPr/>
        </p:nvSpPr>
        <p:spPr>
          <a:xfrm>
            <a:off x="2952964" y="1825625"/>
            <a:ext cx="2007742" cy="237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10985442" y="183714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???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C5347D-EF8A-E441-8F0A-EF8F8385FA98}"/>
              </a:ext>
            </a:extLst>
          </p:cNvPr>
          <p:cNvSpPr txBox="1"/>
          <p:nvPr/>
        </p:nvSpPr>
        <p:spPr>
          <a:xfrm>
            <a:off x="8419920" y="22795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3" name="Notched Right Arrow 2">
            <a:extLst>
              <a:ext uri="{FF2B5EF4-FFF2-40B4-BE49-F238E27FC236}">
                <a16:creationId xmlns:a16="http://schemas.microsoft.com/office/drawing/2014/main" id="{5989B788-ABB5-7E45-91F5-26EC84563496}"/>
              </a:ext>
            </a:extLst>
          </p:cNvPr>
          <p:cNvSpPr/>
          <p:nvPr/>
        </p:nvSpPr>
        <p:spPr>
          <a:xfrm rot="8110394">
            <a:off x="8733041" y="1695556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33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193DE-9050-3241-B7BB-351CBC431757}"/>
              </a:ext>
            </a:extLst>
          </p:cNvPr>
          <p:cNvSpPr txBox="1">
            <a:spLocks/>
          </p:cNvSpPr>
          <p:nvPr/>
        </p:nvSpPr>
        <p:spPr>
          <a:xfrm>
            <a:off x="2952964" y="1825625"/>
            <a:ext cx="2007742" cy="237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9620409" y="1835835"/>
            <a:ext cx="226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scheme      </a:t>
            </a:r>
            <a:r>
              <a:rPr lang="en-US" dirty="0" err="1">
                <a:solidFill>
                  <a:srgbClr val="C00000"/>
                </a:solidFill>
              </a:rPr>
              <a:t>schemeList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AB15CA-F096-F04D-BAF8-B50329709CDE}"/>
              </a:ext>
            </a:extLst>
          </p:cNvPr>
          <p:cNvSpPr txBox="1"/>
          <p:nvPr/>
        </p:nvSpPr>
        <p:spPr>
          <a:xfrm>
            <a:off x="8419920" y="22795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32" name="Notched Right Arrow 31">
            <a:extLst>
              <a:ext uri="{FF2B5EF4-FFF2-40B4-BE49-F238E27FC236}">
                <a16:creationId xmlns:a16="http://schemas.microsoft.com/office/drawing/2014/main" id="{23D9CDEA-2573-6D49-80D2-687E7AE87B3E}"/>
              </a:ext>
            </a:extLst>
          </p:cNvPr>
          <p:cNvSpPr/>
          <p:nvPr/>
        </p:nvSpPr>
        <p:spPr>
          <a:xfrm rot="8110394">
            <a:off x="8733041" y="1695556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A4C299-5E82-D146-B7B1-5703CF3957E7}"/>
              </a:ext>
            </a:extLst>
          </p:cNvPr>
          <p:cNvCxnSpPr>
            <a:cxnSpLocks/>
          </p:cNvCxnSpPr>
          <p:nvPr/>
        </p:nvCxnSpPr>
        <p:spPr>
          <a:xfrm flipH="1">
            <a:off x="10151043" y="1557944"/>
            <a:ext cx="590731" cy="40458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376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193DE-9050-3241-B7BB-351CBC431757}"/>
              </a:ext>
            </a:extLst>
          </p:cNvPr>
          <p:cNvSpPr txBox="1">
            <a:spLocks/>
          </p:cNvSpPr>
          <p:nvPr/>
        </p:nvSpPr>
        <p:spPr>
          <a:xfrm>
            <a:off x="2952964" y="1825625"/>
            <a:ext cx="2007742" cy="237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9620409" y="1835835"/>
            <a:ext cx="226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      </a:t>
            </a:r>
            <a:r>
              <a:rPr lang="en-US" dirty="0" err="1"/>
              <a:t>schemeList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33D852-D4E2-3949-8E9A-BF14EF942EDF}"/>
              </a:ext>
            </a:extLst>
          </p:cNvPr>
          <p:cNvSpPr txBox="1"/>
          <p:nvPr/>
        </p:nvSpPr>
        <p:spPr>
          <a:xfrm>
            <a:off x="7877851" y="2697005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    LEFT_P    ID     </a:t>
            </a:r>
            <a:r>
              <a:rPr lang="en-US" dirty="0" err="1"/>
              <a:t>idList</a:t>
            </a:r>
            <a:r>
              <a:rPr lang="en-US" dirty="0"/>
              <a:t>      RIGHT_P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1D5FA5-7B8C-F64E-B683-19BF5FD49B9F}"/>
              </a:ext>
            </a:extLst>
          </p:cNvPr>
          <p:cNvCxnSpPr>
            <a:cxnSpLocks/>
          </p:cNvCxnSpPr>
          <p:nvPr/>
        </p:nvCxnSpPr>
        <p:spPr>
          <a:xfrm flipH="1">
            <a:off x="9427693" y="2171847"/>
            <a:ext cx="599442" cy="547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EAB15CA-F096-F04D-BAF8-B50329709CDE}"/>
              </a:ext>
            </a:extLst>
          </p:cNvPr>
          <p:cNvSpPr txBox="1"/>
          <p:nvPr/>
        </p:nvSpPr>
        <p:spPr>
          <a:xfrm>
            <a:off x="8419920" y="22795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32" name="Notched Right Arrow 31">
            <a:extLst>
              <a:ext uri="{FF2B5EF4-FFF2-40B4-BE49-F238E27FC236}">
                <a16:creationId xmlns:a16="http://schemas.microsoft.com/office/drawing/2014/main" id="{23D9CDEA-2573-6D49-80D2-687E7AE87B3E}"/>
              </a:ext>
            </a:extLst>
          </p:cNvPr>
          <p:cNvSpPr/>
          <p:nvPr/>
        </p:nvSpPr>
        <p:spPr>
          <a:xfrm rot="8110394">
            <a:off x="8733041" y="1695556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A4C299-5E82-D146-B7B1-5703CF3957E7}"/>
              </a:ext>
            </a:extLst>
          </p:cNvPr>
          <p:cNvCxnSpPr>
            <a:cxnSpLocks/>
          </p:cNvCxnSpPr>
          <p:nvPr/>
        </p:nvCxnSpPr>
        <p:spPr>
          <a:xfrm flipH="1">
            <a:off x="10151043" y="1557944"/>
            <a:ext cx="590731" cy="404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BD2CC8-A94E-7D4D-970E-48BF2058D534}"/>
              </a:ext>
            </a:extLst>
          </p:cNvPr>
          <p:cNvCxnSpPr>
            <a:cxnSpLocks/>
          </p:cNvCxnSpPr>
          <p:nvPr/>
        </p:nvCxnSpPr>
        <p:spPr>
          <a:xfrm flipH="1">
            <a:off x="9928727" y="2205167"/>
            <a:ext cx="222316" cy="513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A30B91-2E00-6446-995E-046C52EBF806}"/>
              </a:ext>
            </a:extLst>
          </p:cNvPr>
          <p:cNvCxnSpPr>
            <a:cxnSpLocks/>
          </p:cNvCxnSpPr>
          <p:nvPr/>
        </p:nvCxnSpPr>
        <p:spPr>
          <a:xfrm>
            <a:off x="10296205" y="2194100"/>
            <a:ext cx="457206" cy="565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E2BCA6-2133-244E-8BAC-3B9142D7F55A}"/>
              </a:ext>
            </a:extLst>
          </p:cNvPr>
          <p:cNvCxnSpPr>
            <a:cxnSpLocks/>
          </p:cNvCxnSpPr>
          <p:nvPr/>
        </p:nvCxnSpPr>
        <p:spPr>
          <a:xfrm flipH="1">
            <a:off x="8098553" y="2157059"/>
            <a:ext cx="1928582" cy="639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265AB9-CA08-9748-949A-C29E7B1CC434}"/>
              </a:ext>
            </a:extLst>
          </p:cNvPr>
          <p:cNvCxnSpPr>
            <a:cxnSpLocks/>
          </p:cNvCxnSpPr>
          <p:nvPr/>
        </p:nvCxnSpPr>
        <p:spPr>
          <a:xfrm flipH="1">
            <a:off x="8795724" y="2194100"/>
            <a:ext cx="1272687" cy="589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453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193DE-9050-3241-B7BB-351CBC431757}"/>
              </a:ext>
            </a:extLst>
          </p:cNvPr>
          <p:cNvSpPr txBox="1">
            <a:spLocks/>
          </p:cNvSpPr>
          <p:nvPr/>
        </p:nvSpPr>
        <p:spPr>
          <a:xfrm>
            <a:off x="2952964" y="1825625"/>
            <a:ext cx="2007742" cy="237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9620409" y="1835835"/>
            <a:ext cx="226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      </a:t>
            </a:r>
            <a:r>
              <a:rPr lang="en-US" dirty="0" err="1"/>
              <a:t>schemeList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33D852-D4E2-3949-8E9A-BF14EF942EDF}"/>
              </a:ext>
            </a:extLst>
          </p:cNvPr>
          <p:cNvSpPr txBox="1"/>
          <p:nvPr/>
        </p:nvSpPr>
        <p:spPr>
          <a:xfrm>
            <a:off x="7877851" y="2697005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    LEFT_P    ID     </a:t>
            </a:r>
            <a:r>
              <a:rPr lang="en-US" dirty="0" err="1"/>
              <a:t>idList</a:t>
            </a:r>
            <a:r>
              <a:rPr lang="en-US" dirty="0"/>
              <a:t>      RIGHT_P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1D5FA5-7B8C-F64E-B683-19BF5FD49B9F}"/>
              </a:ext>
            </a:extLst>
          </p:cNvPr>
          <p:cNvCxnSpPr>
            <a:cxnSpLocks/>
          </p:cNvCxnSpPr>
          <p:nvPr/>
        </p:nvCxnSpPr>
        <p:spPr>
          <a:xfrm flipH="1">
            <a:off x="9427693" y="2171847"/>
            <a:ext cx="599442" cy="547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EAB15CA-F096-F04D-BAF8-B50329709CDE}"/>
              </a:ext>
            </a:extLst>
          </p:cNvPr>
          <p:cNvSpPr txBox="1"/>
          <p:nvPr/>
        </p:nvSpPr>
        <p:spPr>
          <a:xfrm>
            <a:off x="8419920" y="22795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32" name="Notched Right Arrow 31">
            <a:extLst>
              <a:ext uri="{FF2B5EF4-FFF2-40B4-BE49-F238E27FC236}">
                <a16:creationId xmlns:a16="http://schemas.microsoft.com/office/drawing/2014/main" id="{23D9CDEA-2573-6D49-80D2-687E7AE87B3E}"/>
              </a:ext>
            </a:extLst>
          </p:cNvPr>
          <p:cNvSpPr/>
          <p:nvPr/>
        </p:nvSpPr>
        <p:spPr>
          <a:xfrm rot="8110394">
            <a:off x="8733041" y="1695556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A4C299-5E82-D146-B7B1-5703CF3957E7}"/>
              </a:ext>
            </a:extLst>
          </p:cNvPr>
          <p:cNvCxnSpPr>
            <a:cxnSpLocks/>
          </p:cNvCxnSpPr>
          <p:nvPr/>
        </p:nvCxnSpPr>
        <p:spPr>
          <a:xfrm flipH="1">
            <a:off x="10151043" y="1557944"/>
            <a:ext cx="590731" cy="404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BD2CC8-A94E-7D4D-970E-48BF2058D534}"/>
              </a:ext>
            </a:extLst>
          </p:cNvPr>
          <p:cNvCxnSpPr>
            <a:cxnSpLocks/>
          </p:cNvCxnSpPr>
          <p:nvPr/>
        </p:nvCxnSpPr>
        <p:spPr>
          <a:xfrm flipH="1">
            <a:off x="9928727" y="2205167"/>
            <a:ext cx="222316" cy="513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A30B91-2E00-6446-995E-046C52EBF806}"/>
              </a:ext>
            </a:extLst>
          </p:cNvPr>
          <p:cNvCxnSpPr>
            <a:cxnSpLocks/>
          </p:cNvCxnSpPr>
          <p:nvPr/>
        </p:nvCxnSpPr>
        <p:spPr>
          <a:xfrm>
            <a:off x="10296205" y="2194100"/>
            <a:ext cx="457206" cy="565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E2BCA6-2133-244E-8BAC-3B9142D7F55A}"/>
              </a:ext>
            </a:extLst>
          </p:cNvPr>
          <p:cNvCxnSpPr>
            <a:cxnSpLocks/>
          </p:cNvCxnSpPr>
          <p:nvPr/>
        </p:nvCxnSpPr>
        <p:spPr>
          <a:xfrm flipH="1">
            <a:off x="8098553" y="2157059"/>
            <a:ext cx="1928582" cy="639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265AB9-CA08-9748-949A-C29E7B1CC434}"/>
              </a:ext>
            </a:extLst>
          </p:cNvPr>
          <p:cNvCxnSpPr>
            <a:cxnSpLocks/>
          </p:cNvCxnSpPr>
          <p:nvPr/>
        </p:nvCxnSpPr>
        <p:spPr>
          <a:xfrm flipH="1">
            <a:off x="8795724" y="2194100"/>
            <a:ext cx="1272687" cy="589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DA97406-E967-BA4B-9805-6A86563B7414}"/>
              </a:ext>
            </a:extLst>
          </p:cNvPr>
          <p:cNvSpPr txBox="1"/>
          <p:nvPr/>
        </p:nvSpPr>
        <p:spPr>
          <a:xfrm>
            <a:off x="9905948" y="2921299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359EC4-2AF8-EF41-B314-C3912C4D7056}"/>
              </a:ext>
            </a:extLst>
          </p:cNvPr>
          <p:cNvSpPr txBox="1"/>
          <p:nvPr/>
        </p:nvSpPr>
        <p:spPr>
          <a:xfrm>
            <a:off x="9696682" y="38446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0818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193DE-9050-3241-B7BB-351CBC431757}"/>
              </a:ext>
            </a:extLst>
          </p:cNvPr>
          <p:cNvSpPr txBox="1">
            <a:spLocks/>
          </p:cNvSpPr>
          <p:nvPr/>
        </p:nvSpPr>
        <p:spPr>
          <a:xfrm>
            <a:off x="2952964" y="1825625"/>
            <a:ext cx="2007742" cy="237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9620409" y="1835835"/>
            <a:ext cx="226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      </a:t>
            </a:r>
            <a:r>
              <a:rPr lang="en-US" dirty="0" err="1"/>
              <a:t>schemeList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33D852-D4E2-3949-8E9A-BF14EF942EDF}"/>
              </a:ext>
            </a:extLst>
          </p:cNvPr>
          <p:cNvSpPr txBox="1"/>
          <p:nvPr/>
        </p:nvSpPr>
        <p:spPr>
          <a:xfrm>
            <a:off x="7877851" y="2697005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    LEFT_P    ID     </a:t>
            </a:r>
            <a:r>
              <a:rPr lang="en-US" dirty="0" err="1"/>
              <a:t>idList</a:t>
            </a:r>
            <a:r>
              <a:rPr lang="en-US" dirty="0"/>
              <a:t>      RIGHT_P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1D5FA5-7B8C-F64E-B683-19BF5FD49B9F}"/>
              </a:ext>
            </a:extLst>
          </p:cNvPr>
          <p:cNvCxnSpPr>
            <a:cxnSpLocks/>
          </p:cNvCxnSpPr>
          <p:nvPr/>
        </p:nvCxnSpPr>
        <p:spPr>
          <a:xfrm flipH="1">
            <a:off x="9427693" y="2171847"/>
            <a:ext cx="599442" cy="547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EAB15CA-F096-F04D-BAF8-B50329709CDE}"/>
              </a:ext>
            </a:extLst>
          </p:cNvPr>
          <p:cNvSpPr txBox="1"/>
          <p:nvPr/>
        </p:nvSpPr>
        <p:spPr>
          <a:xfrm>
            <a:off x="8419920" y="22795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32" name="Notched Right Arrow 31">
            <a:extLst>
              <a:ext uri="{FF2B5EF4-FFF2-40B4-BE49-F238E27FC236}">
                <a16:creationId xmlns:a16="http://schemas.microsoft.com/office/drawing/2014/main" id="{23D9CDEA-2573-6D49-80D2-687E7AE87B3E}"/>
              </a:ext>
            </a:extLst>
          </p:cNvPr>
          <p:cNvSpPr/>
          <p:nvPr/>
        </p:nvSpPr>
        <p:spPr>
          <a:xfrm rot="8110394">
            <a:off x="8733041" y="1695556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A4C299-5E82-D146-B7B1-5703CF3957E7}"/>
              </a:ext>
            </a:extLst>
          </p:cNvPr>
          <p:cNvCxnSpPr>
            <a:cxnSpLocks/>
          </p:cNvCxnSpPr>
          <p:nvPr/>
        </p:nvCxnSpPr>
        <p:spPr>
          <a:xfrm flipH="1">
            <a:off x="10151043" y="1557944"/>
            <a:ext cx="590731" cy="404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BD2CC8-A94E-7D4D-970E-48BF2058D534}"/>
              </a:ext>
            </a:extLst>
          </p:cNvPr>
          <p:cNvCxnSpPr>
            <a:cxnSpLocks/>
          </p:cNvCxnSpPr>
          <p:nvPr/>
        </p:nvCxnSpPr>
        <p:spPr>
          <a:xfrm flipH="1">
            <a:off x="9928727" y="2205167"/>
            <a:ext cx="222316" cy="513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A30B91-2E00-6446-995E-046C52EBF806}"/>
              </a:ext>
            </a:extLst>
          </p:cNvPr>
          <p:cNvCxnSpPr>
            <a:cxnSpLocks/>
          </p:cNvCxnSpPr>
          <p:nvPr/>
        </p:nvCxnSpPr>
        <p:spPr>
          <a:xfrm>
            <a:off x="10296205" y="2194100"/>
            <a:ext cx="457206" cy="565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E2BCA6-2133-244E-8BAC-3B9142D7F55A}"/>
              </a:ext>
            </a:extLst>
          </p:cNvPr>
          <p:cNvCxnSpPr>
            <a:cxnSpLocks/>
          </p:cNvCxnSpPr>
          <p:nvPr/>
        </p:nvCxnSpPr>
        <p:spPr>
          <a:xfrm flipH="1">
            <a:off x="8098553" y="2157059"/>
            <a:ext cx="1928582" cy="639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265AB9-CA08-9748-949A-C29E7B1CC434}"/>
              </a:ext>
            </a:extLst>
          </p:cNvPr>
          <p:cNvCxnSpPr>
            <a:cxnSpLocks/>
          </p:cNvCxnSpPr>
          <p:nvPr/>
        </p:nvCxnSpPr>
        <p:spPr>
          <a:xfrm flipH="1">
            <a:off x="8795724" y="2194100"/>
            <a:ext cx="1272687" cy="589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DA97406-E967-BA4B-9805-6A86563B7414}"/>
              </a:ext>
            </a:extLst>
          </p:cNvPr>
          <p:cNvSpPr txBox="1"/>
          <p:nvPr/>
        </p:nvSpPr>
        <p:spPr>
          <a:xfrm>
            <a:off x="9905948" y="2921299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359EC4-2AF8-EF41-B314-C3912C4D7056}"/>
              </a:ext>
            </a:extLst>
          </p:cNvPr>
          <p:cNvSpPr txBox="1"/>
          <p:nvPr/>
        </p:nvSpPr>
        <p:spPr>
          <a:xfrm>
            <a:off x="9696682" y="38446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77C71F-B377-A54D-AB57-E652FB140FC6}"/>
              </a:ext>
            </a:extLst>
          </p:cNvPr>
          <p:cNvCxnSpPr>
            <a:cxnSpLocks/>
          </p:cNvCxnSpPr>
          <p:nvPr/>
        </p:nvCxnSpPr>
        <p:spPr>
          <a:xfrm>
            <a:off x="11327707" y="2183993"/>
            <a:ext cx="290599" cy="352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22F5293-1651-9D4B-8A4A-7B2C900AC969}"/>
              </a:ext>
            </a:extLst>
          </p:cNvPr>
          <p:cNvSpPr txBox="1"/>
          <p:nvPr/>
        </p:nvSpPr>
        <p:spPr>
          <a:xfrm>
            <a:off x="11546101" y="2499651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λ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780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193DE-9050-3241-B7BB-351CBC431757}"/>
              </a:ext>
            </a:extLst>
          </p:cNvPr>
          <p:cNvSpPr txBox="1">
            <a:spLocks/>
          </p:cNvSpPr>
          <p:nvPr/>
        </p:nvSpPr>
        <p:spPr>
          <a:xfrm>
            <a:off x="2952964" y="1825625"/>
            <a:ext cx="2007742" cy="237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9620409" y="1835835"/>
            <a:ext cx="226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      </a:t>
            </a:r>
            <a:r>
              <a:rPr lang="en-US" dirty="0" err="1"/>
              <a:t>schemeList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AB15CA-F096-F04D-BAF8-B50329709CDE}"/>
              </a:ext>
            </a:extLst>
          </p:cNvPr>
          <p:cNvSpPr txBox="1"/>
          <p:nvPr/>
        </p:nvSpPr>
        <p:spPr>
          <a:xfrm>
            <a:off x="8419920" y="22795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32" name="Notched Right Arrow 31">
            <a:extLst>
              <a:ext uri="{FF2B5EF4-FFF2-40B4-BE49-F238E27FC236}">
                <a16:creationId xmlns:a16="http://schemas.microsoft.com/office/drawing/2014/main" id="{23D9CDEA-2573-6D49-80D2-687E7AE87B3E}"/>
              </a:ext>
            </a:extLst>
          </p:cNvPr>
          <p:cNvSpPr/>
          <p:nvPr/>
        </p:nvSpPr>
        <p:spPr>
          <a:xfrm rot="8110394">
            <a:off x="8733041" y="1695556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A4C299-5E82-D146-B7B1-5703CF3957E7}"/>
              </a:ext>
            </a:extLst>
          </p:cNvPr>
          <p:cNvCxnSpPr>
            <a:cxnSpLocks/>
          </p:cNvCxnSpPr>
          <p:nvPr/>
        </p:nvCxnSpPr>
        <p:spPr>
          <a:xfrm flipH="1">
            <a:off x="10151043" y="1557944"/>
            <a:ext cx="590731" cy="404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D359EC4-2AF8-EF41-B314-C3912C4D7056}"/>
              </a:ext>
            </a:extLst>
          </p:cNvPr>
          <p:cNvSpPr txBox="1"/>
          <p:nvPr/>
        </p:nvSpPr>
        <p:spPr>
          <a:xfrm>
            <a:off x="8625563" y="29333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77C71F-B377-A54D-AB57-E652FB140FC6}"/>
              </a:ext>
            </a:extLst>
          </p:cNvPr>
          <p:cNvCxnSpPr>
            <a:cxnSpLocks/>
          </p:cNvCxnSpPr>
          <p:nvPr/>
        </p:nvCxnSpPr>
        <p:spPr>
          <a:xfrm>
            <a:off x="11327707" y="2183993"/>
            <a:ext cx="290599" cy="352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22F5293-1651-9D4B-8A4A-7B2C900AC969}"/>
              </a:ext>
            </a:extLst>
          </p:cNvPr>
          <p:cNvSpPr txBox="1"/>
          <p:nvPr/>
        </p:nvSpPr>
        <p:spPr>
          <a:xfrm>
            <a:off x="11546101" y="2499651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λ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Notched Right Arrow 42">
            <a:extLst>
              <a:ext uri="{FF2B5EF4-FFF2-40B4-BE49-F238E27FC236}">
                <a16:creationId xmlns:a16="http://schemas.microsoft.com/office/drawing/2014/main" id="{42BAF5F1-8285-DB40-85DC-0871F3ED338A}"/>
              </a:ext>
            </a:extLst>
          </p:cNvPr>
          <p:cNvSpPr/>
          <p:nvPr/>
        </p:nvSpPr>
        <p:spPr>
          <a:xfrm rot="8110394">
            <a:off x="9025846" y="2372553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06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9620409" y="1835835"/>
            <a:ext cx="226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      </a:t>
            </a:r>
            <a:r>
              <a:rPr lang="en-US" dirty="0" err="1"/>
              <a:t>schemeList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AB15CA-F096-F04D-BAF8-B50329709CDE}"/>
              </a:ext>
            </a:extLst>
          </p:cNvPr>
          <p:cNvSpPr txBox="1"/>
          <p:nvPr/>
        </p:nvSpPr>
        <p:spPr>
          <a:xfrm>
            <a:off x="8419920" y="22795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32" name="Notched Right Arrow 31">
            <a:extLst>
              <a:ext uri="{FF2B5EF4-FFF2-40B4-BE49-F238E27FC236}">
                <a16:creationId xmlns:a16="http://schemas.microsoft.com/office/drawing/2014/main" id="{23D9CDEA-2573-6D49-80D2-687E7AE87B3E}"/>
              </a:ext>
            </a:extLst>
          </p:cNvPr>
          <p:cNvSpPr/>
          <p:nvPr/>
        </p:nvSpPr>
        <p:spPr>
          <a:xfrm rot="8110394">
            <a:off x="8733041" y="1695556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A4C299-5E82-D146-B7B1-5703CF3957E7}"/>
              </a:ext>
            </a:extLst>
          </p:cNvPr>
          <p:cNvCxnSpPr>
            <a:cxnSpLocks/>
          </p:cNvCxnSpPr>
          <p:nvPr/>
        </p:nvCxnSpPr>
        <p:spPr>
          <a:xfrm flipH="1">
            <a:off x="10151043" y="1557944"/>
            <a:ext cx="590731" cy="404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D359EC4-2AF8-EF41-B314-C3912C4D7056}"/>
              </a:ext>
            </a:extLst>
          </p:cNvPr>
          <p:cNvSpPr txBox="1"/>
          <p:nvPr/>
        </p:nvSpPr>
        <p:spPr>
          <a:xfrm>
            <a:off x="8625563" y="29333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77C71F-B377-A54D-AB57-E652FB140FC6}"/>
              </a:ext>
            </a:extLst>
          </p:cNvPr>
          <p:cNvCxnSpPr>
            <a:cxnSpLocks/>
          </p:cNvCxnSpPr>
          <p:nvPr/>
        </p:nvCxnSpPr>
        <p:spPr>
          <a:xfrm>
            <a:off x="11327707" y="2183993"/>
            <a:ext cx="290599" cy="352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22F5293-1651-9D4B-8A4A-7B2C900AC969}"/>
              </a:ext>
            </a:extLst>
          </p:cNvPr>
          <p:cNvSpPr txBox="1"/>
          <p:nvPr/>
        </p:nvSpPr>
        <p:spPr>
          <a:xfrm>
            <a:off x="11311972" y="2472983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???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Notched Right Arrow 42">
            <a:extLst>
              <a:ext uri="{FF2B5EF4-FFF2-40B4-BE49-F238E27FC236}">
                <a16:creationId xmlns:a16="http://schemas.microsoft.com/office/drawing/2014/main" id="{42BAF5F1-8285-DB40-85DC-0871F3ED338A}"/>
              </a:ext>
            </a:extLst>
          </p:cNvPr>
          <p:cNvSpPr/>
          <p:nvPr/>
        </p:nvSpPr>
        <p:spPr>
          <a:xfrm rot="8110394">
            <a:off x="9025846" y="2372553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99A4563-441A-F440-AF1E-880D836F8BFA}"/>
              </a:ext>
            </a:extLst>
          </p:cNvPr>
          <p:cNvSpPr txBox="1">
            <a:spLocks/>
          </p:cNvSpPr>
          <p:nvPr/>
        </p:nvSpPr>
        <p:spPr>
          <a:xfrm>
            <a:off x="5067728" y="1825625"/>
            <a:ext cx="2007742" cy="23765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h(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854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F6DA2985-F8AE-6147-BFAB-477C49E52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Tail (Right) Recursion</a:t>
            </a:r>
          </a:p>
        </p:txBody>
      </p:sp>
      <p:sp>
        <p:nvSpPr>
          <p:cNvPr id="25606" name="TextBox 1">
            <a:extLst>
              <a:ext uri="{FF2B5EF4-FFF2-40B4-BE49-F238E27FC236}">
                <a16:creationId xmlns:a16="http://schemas.microsoft.com/office/drawing/2014/main" id="{271CFE4F-E8D3-5243-A0E5-65A608421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3739" y="4018194"/>
            <a:ext cx="550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7" name="Rectangle 2">
            <a:extLst>
              <a:ext uri="{FF2B5EF4-FFF2-40B4-BE49-F238E27FC236}">
                <a16:creationId xmlns:a16="http://schemas.microsoft.com/office/drawing/2014/main" id="{DA81E3A5-6163-2E46-B10D-02BF6EEEB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9" y="3791182"/>
            <a:ext cx="771048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 err="1"/>
              <a:t>schemeList</a:t>
            </a:r>
            <a:r>
              <a:rPr lang="en-US" altLang="en-US" dirty="0"/>
              <a:t>	-&gt;	scheme </a:t>
            </a:r>
            <a:r>
              <a:rPr lang="en-US" altLang="en-US" b="1" dirty="0" err="1"/>
              <a:t>schemeList</a:t>
            </a:r>
            <a:r>
              <a:rPr lang="en-US" altLang="en-US" dirty="0"/>
              <a:t> | lambda </a:t>
            </a:r>
          </a:p>
          <a:p>
            <a:pPr eaLnBrk="1" hangingPunct="1"/>
            <a:r>
              <a:rPr lang="en-US" altLang="en-US" dirty="0" err="1"/>
              <a:t>factList</a:t>
            </a:r>
            <a:r>
              <a:rPr lang="en-US" altLang="en-US" dirty="0"/>
              <a:t>	-&gt;	fact </a:t>
            </a:r>
            <a:r>
              <a:rPr lang="en-US" altLang="en-US" dirty="0" err="1"/>
              <a:t>factList</a:t>
            </a:r>
            <a:r>
              <a:rPr lang="en-US" altLang="en-US" dirty="0"/>
              <a:t> | lambda </a:t>
            </a:r>
          </a:p>
          <a:p>
            <a:pPr eaLnBrk="1" hangingPunct="1"/>
            <a:r>
              <a:rPr lang="en-US" altLang="en-US" dirty="0" err="1"/>
              <a:t>ruleList</a:t>
            </a:r>
            <a:r>
              <a:rPr lang="en-US" altLang="en-US" dirty="0"/>
              <a:t>	-&gt;	rule </a:t>
            </a:r>
            <a:r>
              <a:rPr lang="en-US" altLang="en-US" dirty="0" err="1"/>
              <a:t>ruleList</a:t>
            </a:r>
            <a:r>
              <a:rPr lang="en-US" altLang="en-US" dirty="0"/>
              <a:t> | lambda </a:t>
            </a:r>
          </a:p>
          <a:p>
            <a:pPr eaLnBrk="1" hangingPunct="1"/>
            <a:r>
              <a:rPr lang="en-US" altLang="en-US" dirty="0" err="1"/>
              <a:t>queryList</a:t>
            </a:r>
            <a:r>
              <a:rPr lang="en-US" altLang="en-US" dirty="0"/>
              <a:t>	-&gt;	query </a:t>
            </a:r>
            <a:r>
              <a:rPr lang="en-US" altLang="en-US" dirty="0" err="1"/>
              <a:t>queryList</a:t>
            </a:r>
            <a:r>
              <a:rPr lang="en-US" altLang="en-US" dirty="0"/>
              <a:t> | lambda </a:t>
            </a:r>
          </a:p>
        </p:txBody>
      </p:sp>
    </p:spTree>
    <p:extLst>
      <p:ext uri="{BB962C8B-B14F-4D97-AF65-F5344CB8AC3E}">
        <p14:creationId xmlns:p14="http://schemas.microsoft.com/office/powerpoint/2010/main" val="98346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313B-281C-F54F-BC17-60AE2183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89180-7E89-5141-A4AA-C8C2B777D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17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problem is solved using LL(1) grammars? </a:t>
            </a:r>
            <a:r>
              <a:rPr lang="en-US" i="1" dirty="0"/>
              <a:t>Always choose the correct production</a:t>
            </a:r>
            <a:endParaRPr lang="en-US" dirty="0"/>
          </a:p>
          <a:p>
            <a:r>
              <a:rPr lang="en-US" dirty="0"/>
              <a:t>What two data structures are needed for top-down parsing? </a:t>
            </a:r>
            <a:r>
              <a:rPr lang="en-US" i="1" dirty="0"/>
              <a:t>Stack and input string</a:t>
            </a:r>
            <a:endParaRPr lang="en-US" dirty="0"/>
          </a:p>
          <a:p>
            <a:r>
              <a:rPr lang="en-US" dirty="0"/>
              <a:t>What are FIRST sets? </a:t>
            </a:r>
            <a:r>
              <a:rPr lang="en-US" i="1" dirty="0"/>
              <a:t>First letter of strings produced by production</a:t>
            </a:r>
            <a:endParaRPr lang="en-US" dirty="0"/>
          </a:p>
          <a:p>
            <a:r>
              <a:rPr lang="en-US" dirty="0"/>
              <a:t>What does a parse table do for us?</a:t>
            </a:r>
          </a:p>
          <a:p>
            <a:pPr lvl="1"/>
            <a:r>
              <a:rPr lang="en-US" dirty="0"/>
              <a:t>What do the rows mean? </a:t>
            </a:r>
            <a:r>
              <a:rPr lang="en-US" i="1" dirty="0"/>
              <a:t>what is on the stack</a:t>
            </a:r>
            <a:endParaRPr lang="en-US" dirty="0"/>
          </a:p>
          <a:p>
            <a:pPr lvl="1"/>
            <a:r>
              <a:rPr lang="en-US" dirty="0"/>
              <a:t>What do the columns mean? </a:t>
            </a:r>
            <a:r>
              <a:rPr lang="en-US" i="1" dirty="0"/>
              <a:t>what character in input string is evaluated</a:t>
            </a:r>
            <a:endParaRPr lang="en-US" dirty="0"/>
          </a:p>
          <a:p>
            <a:pPr lvl="1"/>
            <a:r>
              <a:rPr lang="en-US" dirty="0"/>
              <a:t>What do the cells mean? </a:t>
            </a:r>
            <a:r>
              <a:rPr lang="en-US" i="1" dirty="0"/>
              <a:t>what to push onto the stack and what to do with input</a:t>
            </a:r>
            <a:endParaRPr lang="en-US" dirty="0"/>
          </a:p>
          <a:p>
            <a:pPr lvl="1"/>
            <a:r>
              <a:rPr lang="en-US" dirty="0"/>
              <a:t>How are FIRST sets of a production used to build a parse table? </a:t>
            </a:r>
            <a:r>
              <a:rPr lang="en-US" i="1" dirty="0"/>
              <a:t>what to push onto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089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F6DA2985-F8AE-6147-BFAB-477C49E52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Tail (Right) Recursion</a:t>
            </a:r>
          </a:p>
        </p:txBody>
      </p:sp>
      <p:sp>
        <p:nvSpPr>
          <p:cNvPr id="25606" name="TextBox 1">
            <a:extLst>
              <a:ext uri="{FF2B5EF4-FFF2-40B4-BE49-F238E27FC236}">
                <a16:creationId xmlns:a16="http://schemas.microsoft.com/office/drawing/2014/main" id="{271CFE4F-E8D3-5243-A0E5-65A608421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3739" y="4018194"/>
            <a:ext cx="550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7" name="Rectangle 2">
            <a:extLst>
              <a:ext uri="{FF2B5EF4-FFF2-40B4-BE49-F238E27FC236}">
                <a16:creationId xmlns:a16="http://schemas.microsoft.com/office/drawing/2014/main" id="{DA81E3A5-6163-2E46-B10D-02BF6EEEB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9" y="3791182"/>
            <a:ext cx="77104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 err="1"/>
              <a:t>schemeList</a:t>
            </a:r>
            <a:r>
              <a:rPr lang="en-US" altLang="en-US" dirty="0"/>
              <a:t>	-&gt;	scheme </a:t>
            </a:r>
            <a:r>
              <a:rPr lang="en-US" altLang="en-US" b="1" dirty="0" err="1"/>
              <a:t>schemeList</a:t>
            </a:r>
            <a:r>
              <a:rPr lang="en-US" altLang="en-US" dirty="0"/>
              <a:t> | lambda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02" y="104503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019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/>
          <p:nvPr/>
        </p:nvCxnSpPr>
        <p:spPr>
          <a:xfrm>
            <a:off x="5519058" y="1496783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8180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383219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060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029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4249084" y="1503966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5513717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64C131-153D-3842-B577-B1286746B946}"/>
              </a:ext>
            </a:extLst>
          </p:cNvPr>
          <p:cNvCxnSpPr/>
          <p:nvPr/>
        </p:nvCxnSpPr>
        <p:spPr>
          <a:xfrm>
            <a:off x="7213071" y="2746859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">
            <a:extLst>
              <a:ext uri="{FF2B5EF4-FFF2-40B4-BE49-F238E27FC236}">
                <a16:creationId xmlns:a16="http://schemas.microsoft.com/office/drawing/2014/main" id="{FC06065B-228A-4A46-91CE-29AB39330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286372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lambda??</a:t>
            </a:r>
          </a:p>
        </p:txBody>
      </p:sp>
    </p:spTree>
    <p:extLst>
      <p:ext uri="{BB962C8B-B14F-4D97-AF65-F5344CB8AC3E}">
        <p14:creationId xmlns:p14="http://schemas.microsoft.com/office/powerpoint/2010/main" val="4004825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F6DA2985-F8AE-6147-BFAB-477C49E52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Tail (Right) Recursion</a:t>
            </a:r>
          </a:p>
        </p:txBody>
      </p:sp>
      <p:sp>
        <p:nvSpPr>
          <p:cNvPr id="25606" name="TextBox 1">
            <a:extLst>
              <a:ext uri="{FF2B5EF4-FFF2-40B4-BE49-F238E27FC236}">
                <a16:creationId xmlns:a16="http://schemas.microsoft.com/office/drawing/2014/main" id="{271CFE4F-E8D3-5243-A0E5-65A608421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3739" y="4018194"/>
            <a:ext cx="550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7" name="Rectangle 2">
            <a:extLst>
              <a:ext uri="{FF2B5EF4-FFF2-40B4-BE49-F238E27FC236}">
                <a16:creationId xmlns:a16="http://schemas.microsoft.com/office/drawing/2014/main" id="{DA81E3A5-6163-2E46-B10D-02BF6EEEB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9" y="3791182"/>
            <a:ext cx="77104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 err="1"/>
              <a:t>schemeList</a:t>
            </a:r>
            <a:r>
              <a:rPr lang="en-US" altLang="en-US" dirty="0"/>
              <a:t>	-&gt;	scheme </a:t>
            </a:r>
            <a:r>
              <a:rPr lang="en-US" altLang="en-US" b="1" dirty="0" err="1"/>
              <a:t>schemeList</a:t>
            </a:r>
            <a:r>
              <a:rPr lang="en-US" altLang="en-US" dirty="0"/>
              <a:t> | lambda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02" y="104503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019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/>
          <p:nvPr/>
        </p:nvCxnSpPr>
        <p:spPr>
          <a:xfrm>
            <a:off x="5519058" y="1496783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8180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383219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060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029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4249084" y="1503966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5513717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64C131-153D-3842-B577-B1286746B946}"/>
              </a:ext>
            </a:extLst>
          </p:cNvPr>
          <p:cNvCxnSpPr/>
          <p:nvPr/>
        </p:nvCxnSpPr>
        <p:spPr>
          <a:xfrm>
            <a:off x="7213071" y="2746859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">
            <a:extLst>
              <a:ext uri="{FF2B5EF4-FFF2-40B4-BE49-F238E27FC236}">
                <a16:creationId xmlns:a16="http://schemas.microsoft.com/office/drawing/2014/main" id="{FC06065B-228A-4A46-91CE-29AB39330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286372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lambda??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B577332-3423-FA4D-BE16-613810597EFF}"/>
              </a:ext>
            </a:extLst>
          </p:cNvPr>
          <p:cNvSpPr/>
          <p:nvPr/>
        </p:nvSpPr>
        <p:spPr>
          <a:xfrm rot="1442531">
            <a:off x="4119950" y="1417957"/>
            <a:ext cx="5382249" cy="159152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35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1E61B-7964-BB1D-36A2-1E25F677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4C040-EBC6-3B80-AC19-31B5A964B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564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F6DA2985-F8AE-6147-BFAB-477C49E52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Tail (Right) Recursion</a:t>
            </a:r>
          </a:p>
        </p:txBody>
      </p:sp>
      <p:sp>
        <p:nvSpPr>
          <p:cNvPr id="25607" name="Rectangle 2">
            <a:extLst>
              <a:ext uri="{FF2B5EF4-FFF2-40B4-BE49-F238E27FC236}">
                <a16:creationId xmlns:a16="http://schemas.microsoft.com/office/drawing/2014/main" id="{DA81E3A5-6163-2E46-B10D-02BF6EEEB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9" y="3791181"/>
            <a:ext cx="83060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 err="1"/>
              <a:t>schemeList</a:t>
            </a:r>
            <a:r>
              <a:rPr lang="en-US" altLang="en-US" dirty="0"/>
              <a:t>	-&gt;	scheme </a:t>
            </a:r>
            <a:r>
              <a:rPr lang="en-US" altLang="en-US" b="1" dirty="0" err="1"/>
              <a:t>schemeList</a:t>
            </a:r>
            <a:r>
              <a:rPr lang="en-US" altLang="en-US" dirty="0"/>
              <a:t> | lambda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err="1">
                <a:highlight>
                  <a:srgbClr val="FFFF00"/>
                </a:highlight>
              </a:rPr>
              <a:t>schemeList</a:t>
            </a:r>
            <a:r>
              <a:rPr lang="en-US" altLang="en-US" dirty="0">
                <a:highlight>
                  <a:srgbClr val="FFFF00"/>
                </a:highlight>
              </a:rPr>
              <a:t> is on the LHS of two productions. Which to choose?</a:t>
            </a:r>
          </a:p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02" y="104503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019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/>
          <p:nvPr/>
        </p:nvCxnSpPr>
        <p:spPr>
          <a:xfrm>
            <a:off x="5519058" y="1496783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8180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383219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060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029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4249084" y="1503966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5513717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64C131-153D-3842-B577-B1286746B946}"/>
              </a:ext>
            </a:extLst>
          </p:cNvPr>
          <p:cNvCxnSpPr/>
          <p:nvPr/>
        </p:nvCxnSpPr>
        <p:spPr>
          <a:xfrm>
            <a:off x="7213071" y="2746859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">
            <a:extLst>
              <a:ext uri="{FF2B5EF4-FFF2-40B4-BE49-F238E27FC236}">
                <a16:creationId xmlns:a16="http://schemas.microsoft.com/office/drawing/2014/main" id="{FC06065B-228A-4A46-91CE-29AB39330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286372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lambda??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F87F0C-F2F0-E243-897C-66F5BDFFB1E6}"/>
              </a:ext>
            </a:extLst>
          </p:cNvPr>
          <p:cNvGrpSpPr/>
          <p:nvPr/>
        </p:nvGrpSpPr>
        <p:grpSpPr>
          <a:xfrm>
            <a:off x="1048226" y="5529532"/>
            <a:ext cx="8933974" cy="1057275"/>
            <a:chOff x="1284168" y="2503547"/>
            <a:chExt cx="8933974" cy="105727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6F9B5CE-C239-734B-BF9E-6305C0C61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5AFC432-B232-EF48-A5B6-B9A39825F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0082F83-FD5D-5D4E-B7E1-F96002976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1836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F6DA2985-F8AE-6147-BFAB-477C49E52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Tail (Right) Recursion</a:t>
            </a:r>
          </a:p>
        </p:txBody>
      </p:sp>
      <p:sp>
        <p:nvSpPr>
          <p:cNvPr id="25607" name="Rectangle 2">
            <a:extLst>
              <a:ext uri="{FF2B5EF4-FFF2-40B4-BE49-F238E27FC236}">
                <a16:creationId xmlns:a16="http://schemas.microsoft.com/office/drawing/2014/main" id="{DA81E3A5-6163-2E46-B10D-02BF6EEEB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9" y="3791181"/>
            <a:ext cx="771048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 err="1"/>
              <a:t>schemeList</a:t>
            </a:r>
            <a:r>
              <a:rPr lang="en-US" altLang="en-US" dirty="0"/>
              <a:t>	-&gt;	scheme </a:t>
            </a:r>
            <a:r>
              <a:rPr lang="en-US" altLang="en-US" b="1" dirty="0" err="1"/>
              <a:t>schemeList</a:t>
            </a:r>
            <a:r>
              <a:rPr lang="en-US" altLang="en-US" dirty="0"/>
              <a:t> | lambda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FIRST(</a:t>
            </a:r>
            <a:r>
              <a:rPr lang="en-US" altLang="en-US" dirty="0" err="1"/>
              <a:t>schemeList</a:t>
            </a:r>
            <a:r>
              <a:rPr lang="en-US" altLang="en-US" dirty="0"/>
              <a:t>-&gt;	scheme </a:t>
            </a:r>
            <a:r>
              <a:rPr lang="en-US" altLang="en-US" dirty="0" err="1"/>
              <a:t>schemeList</a:t>
            </a:r>
            <a:r>
              <a:rPr lang="en-US" altLang="en-US" dirty="0"/>
              <a:t>) = {ID}</a:t>
            </a:r>
          </a:p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The FIRST set says when to apply this production</a:t>
            </a:r>
          </a:p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02" y="104503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019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/>
          <p:nvPr/>
        </p:nvCxnSpPr>
        <p:spPr>
          <a:xfrm>
            <a:off x="5519058" y="1496783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8180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383219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060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029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4249084" y="1503966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5513717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64C131-153D-3842-B577-B1286746B946}"/>
              </a:ext>
            </a:extLst>
          </p:cNvPr>
          <p:cNvCxnSpPr/>
          <p:nvPr/>
        </p:nvCxnSpPr>
        <p:spPr>
          <a:xfrm>
            <a:off x="7213071" y="2746859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">
            <a:extLst>
              <a:ext uri="{FF2B5EF4-FFF2-40B4-BE49-F238E27FC236}">
                <a16:creationId xmlns:a16="http://schemas.microsoft.com/office/drawing/2014/main" id="{FC06065B-228A-4A46-91CE-29AB39330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286372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lambda??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968234-38CA-5C42-B825-D2CB84875505}"/>
              </a:ext>
            </a:extLst>
          </p:cNvPr>
          <p:cNvSpPr/>
          <p:nvPr/>
        </p:nvSpPr>
        <p:spPr>
          <a:xfrm>
            <a:off x="4844030" y="3585543"/>
            <a:ext cx="2721485" cy="92528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C12E03-A102-284D-A234-D55D3A1A1DB2}"/>
              </a:ext>
            </a:extLst>
          </p:cNvPr>
          <p:cNvCxnSpPr>
            <a:cxnSpLocks/>
          </p:cNvCxnSpPr>
          <p:nvPr/>
        </p:nvCxnSpPr>
        <p:spPr>
          <a:xfrm flipV="1">
            <a:off x="7038898" y="4414312"/>
            <a:ext cx="0" cy="6598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F87F0C-F2F0-E243-897C-66F5BDFFB1E6}"/>
              </a:ext>
            </a:extLst>
          </p:cNvPr>
          <p:cNvGrpSpPr/>
          <p:nvPr/>
        </p:nvGrpSpPr>
        <p:grpSpPr>
          <a:xfrm>
            <a:off x="1048226" y="5529532"/>
            <a:ext cx="8933974" cy="1057275"/>
            <a:chOff x="1284168" y="2503547"/>
            <a:chExt cx="8933974" cy="105727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6F9B5CE-C239-734B-BF9E-6305C0C61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5AFC432-B232-EF48-A5B6-B9A39825F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0082F83-FD5D-5D4E-B7E1-F96002976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9446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F6DA2985-F8AE-6147-BFAB-477C49E52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Tail (Right) Recursion</a:t>
            </a:r>
          </a:p>
        </p:txBody>
      </p:sp>
      <p:sp>
        <p:nvSpPr>
          <p:cNvPr id="25607" name="Rectangle 2">
            <a:extLst>
              <a:ext uri="{FF2B5EF4-FFF2-40B4-BE49-F238E27FC236}">
                <a16:creationId xmlns:a16="http://schemas.microsoft.com/office/drawing/2014/main" id="{DA81E3A5-6163-2E46-B10D-02BF6EEEB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9" y="3791181"/>
            <a:ext cx="771048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 err="1"/>
              <a:t>schemeList</a:t>
            </a:r>
            <a:r>
              <a:rPr lang="en-US" altLang="en-US" dirty="0"/>
              <a:t>	-&gt;	scheme </a:t>
            </a:r>
            <a:r>
              <a:rPr lang="en-US" altLang="en-US" b="1" dirty="0" err="1"/>
              <a:t>schemeList</a:t>
            </a:r>
            <a:r>
              <a:rPr lang="en-US" altLang="en-US" dirty="0"/>
              <a:t> | lambda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FOLLOW(</a:t>
            </a:r>
            <a:r>
              <a:rPr lang="en-US" altLang="en-US" dirty="0" err="1"/>
              <a:t>schemeList</a:t>
            </a:r>
            <a:r>
              <a:rPr lang="en-US" altLang="en-US" dirty="0"/>
              <a:t>) = ?</a:t>
            </a:r>
          </a:p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The FOLLOW set says when to apply this production</a:t>
            </a:r>
          </a:p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02" y="104503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019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/>
          <p:nvPr/>
        </p:nvCxnSpPr>
        <p:spPr>
          <a:xfrm>
            <a:off x="5519058" y="1496783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8180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383219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060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029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4249084" y="1503966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5513717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64C131-153D-3842-B577-B1286746B946}"/>
              </a:ext>
            </a:extLst>
          </p:cNvPr>
          <p:cNvCxnSpPr/>
          <p:nvPr/>
        </p:nvCxnSpPr>
        <p:spPr>
          <a:xfrm>
            <a:off x="7213071" y="2746859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">
            <a:extLst>
              <a:ext uri="{FF2B5EF4-FFF2-40B4-BE49-F238E27FC236}">
                <a16:creationId xmlns:a16="http://schemas.microsoft.com/office/drawing/2014/main" id="{FC06065B-228A-4A46-91CE-29AB39330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286372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lambda??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968234-38CA-5C42-B825-D2CB84875505}"/>
              </a:ext>
            </a:extLst>
          </p:cNvPr>
          <p:cNvSpPr/>
          <p:nvPr/>
        </p:nvSpPr>
        <p:spPr>
          <a:xfrm>
            <a:off x="7561414" y="3566091"/>
            <a:ext cx="1179816" cy="92528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C12E03-A102-284D-A234-D55D3A1A1DB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7332814" y="4355872"/>
            <a:ext cx="401381" cy="6312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68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F6DA2985-F8AE-6147-BFAB-477C49E52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Tail (Right) Recursion</a:t>
            </a:r>
          </a:p>
        </p:txBody>
      </p:sp>
      <p:sp>
        <p:nvSpPr>
          <p:cNvPr id="25607" name="Rectangle 2">
            <a:extLst>
              <a:ext uri="{FF2B5EF4-FFF2-40B4-BE49-F238E27FC236}">
                <a16:creationId xmlns:a16="http://schemas.microsoft.com/office/drawing/2014/main" id="{DA81E3A5-6163-2E46-B10D-02BF6EEEB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9" y="3791181"/>
            <a:ext cx="771048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 err="1"/>
              <a:t>schemeList</a:t>
            </a:r>
            <a:r>
              <a:rPr lang="en-US" altLang="en-US" dirty="0"/>
              <a:t>	-&gt;	scheme </a:t>
            </a:r>
            <a:r>
              <a:rPr lang="en-US" altLang="en-US" b="1" dirty="0" err="1"/>
              <a:t>schemeList</a:t>
            </a:r>
            <a:r>
              <a:rPr lang="en-US" altLang="en-US" dirty="0"/>
              <a:t> | lambda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FOLLOW(</a:t>
            </a:r>
            <a:r>
              <a:rPr lang="en-US" altLang="en-US" dirty="0" err="1"/>
              <a:t>schemeList</a:t>
            </a:r>
            <a:r>
              <a:rPr lang="en-US" altLang="en-US" dirty="0"/>
              <a:t>) = ?</a:t>
            </a:r>
          </a:p>
          <a:p>
            <a:pPr eaLnBrk="1" hangingPunct="1"/>
            <a:r>
              <a:rPr lang="en-US" altLang="en-US" dirty="0"/>
              <a:t>The FOLLOW set says when to apply this production</a:t>
            </a:r>
          </a:p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02" y="104503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019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/>
          <p:nvPr/>
        </p:nvCxnSpPr>
        <p:spPr>
          <a:xfrm>
            <a:off x="5519058" y="1496783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8180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383219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060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029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4249084" y="1503966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5513717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64C131-153D-3842-B577-B1286746B946}"/>
              </a:ext>
            </a:extLst>
          </p:cNvPr>
          <p:cNvCxnSpPr/>
          <p:nvPr/>
        </p:nvCxnSpPr>
        <p:spPr>
          <a:xfrm>
            <a:off x="7213071" y="2746859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">
            <a:extLst>
              <a:ext uri="{FF2B5EF4-FFF2-40B4-BE49-F238E27FC236}">
                <a16:creationId xmlns:a16="http://schemas.microsoft.com/office/drawing/2014/main" id="{FC06065B-228A-4A46-91CE-29AB39330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286372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lambda??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968234-38CA-5C42-B825-D2CB84875505}"/>
              </a:ext>
            </a:extLst>
          </p:cNvPr>
          <p:cNvSpPr/>
          <p:nvPr/>
        </p:nvSpPr>
        <p:spPr>
          <a:xfrm>
            <a:off x="7561414" y="3566091"/>
            <a:ext cx="1179816" cy="92528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C12E03-A102-284D-A234-D55D3A1A1DB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7332814" y="4355872"/>
            <a:ext cx="401381" cy="6312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9940E5AC-C2D4-C348-8217-920E291ED8D7}"/>
              </a:ext>
            </a:extLst>
          </p:cNvPr>
          <p:cNvSpPr txBox="1">
            <a:spLocks noChangeArrowheads="1"/>
          </p:cNvSpPr>
          <p:nvPr/>
        </p:nvSpPr>
        <p:spPr>
          <a:xfrm>
            <a:off x="3205640" y="4613206"/>
            <a:ext cx="5873046" cy="185090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FOLLOW sets are needed when you can derive a lambda from a nonterminal</a:t>
            </a:r>
          </a:p>
        </p:txBody>
      </p:sp>
    </p:spTree>
    <p:extLst>
      <p:ext uri="{BB962C8B-B14F-4D97-AF65-F5344CB8AC3E}">
        <p14:creationId xmlns:p14="http://schemas.microsoft.com/office/powerpoint/2010/main" val="12040430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3C90-4CF9-C713-6623-2F210D5D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 – The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5D89-BD68-8199-2C6E-3D5E0468260E}"/>
              </a:ext>
            </a:extLst>
          </p:cNvPr>
          <p:cNvSpPr txBox="1"/>
          <p:nvPr/>
        </p:nvSpPr>
        <p:spPr>
          <a:xfrm>
            <a:off x="812631" y="1690688"/>
            <a:ext cx="5283369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40B85-A6B3-2506-6D1C-19E622FD12D5}"/>
              </a:ext>
            </a:extLst>
          </p:cNvPr>
          <p:cNvSpPr txBox="1"/>
          <p:nvPr/>
        </p:nvSpPr>
        <p:spPr>
          <a:xfrm>
            <a:off x="6640286" y="1690688"/>
            <a:ext cx="5283819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    </a:t>
            </a:r>
            <a:r>
              <a:rPr lang="en-US" dirty="0" err="1"/>
              <a:t>IsInSameClass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499CB1-9789-1B02-2B39-AF09BC822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660" y="4936479"/>
            <a:ext cx="8306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 err="1"/>
              <a:t>schemeList</a:t>
            </a:r>
            <a:r>
              <a:rPr lang="en-US" altLang="en-US" dirty="0"/>
              <a:t>	-&gt;	scheme </a:t>
            </a:r>
            <a:r>
              <a:rPr lang="en-US" altLang="en-US" b="1" dirty="0" err="1"/>
              <a:t>schemeList</a:t>
            </a:r>
            <a:r>
              <a:rPr lang="en-US" altLang="en-US" dirty="0"/>
              <a:t> | lambda </a:t>
            </a:r>
          </a:p>
        </p:txBody>
      </p:sp>
    </p:spTree>
    <p:extLst>
      <p:ext uri="{BB962C8B-B14F-4D97-AF65-F5344CB8AC3E}">
        <p14:creationId xmlns:p14="http://schemas.microsoft.com/office/powerpoint/2010/main" val="13105795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3C90-4CF9-C713-6623-2F210D5D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 – The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5D89-BD68-8199-2C6E-3D5E0468260E}"/>
              </a:ext>
            </a:extLst>
          </p:cNvPr>
          <p:cNvSpPr txBox="1"/>
          <p:nvPr/>
        </p:nvSpPr>
        <p:spPr>
          <a:xfrm>
            <a:off x="812631" y="1690688"/>
            <a:ext cx="5283369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>
                <a:highlight>
                  <a:srgbClr val="FFFF00"/>
                </a:highlight>
              </a:rPr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499CB1-9789-1B02-2B39-AF09BC822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660" y="4936479"/>
            <a:ext cx="8306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 err="1"/>
              <a:t>schemeList</a:t>
            </a:r>
            <a:r>
              <a:rPr lang="en-US" altLang="en-US" dirty="0"/>
              <a:t>	-&gt;	scheme </a:t>
            </a:r>
            <a:r>
              <a:rPr lang="en-US" altLang="en-US" b="1" dirty="0" err="1"/>
              <a:t>schemeList</a:t>
            </a:r>
            <a:r>
              <a:rPr lang="en-US" altLang="en-US" dirty="0"/>
              <a:t> | lambda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431EE-B9A8-A364-A60F-1558FF07A4E0}"/>
              </a:ext>
            </a:extLst>
          </p:cNvPr>
          <p:cNvSpPr txBox="1"/>
          <p:nvPr/>
        </p:nvSpPr>
        <p:spPr>
          <a:xfrm>
            <a:off x="812631" y="5725885"/>
            <a:ext cx="9666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Keep recursing (adding new schemes) if next input character is ID</a:t>
            </a:r>
          </a:p>
        </p:txBody>
      </p:sp>
    </p:spTree>
    <p:extLst>
      <p:ext uri="{BB962C8B-B14F-4D97-AF65-F5344CB8AC3E}">
        <p14:creationId xmlns:p14="http://schemas.microsoft.com/office/powerpoint/2010/main" val="2692587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3C90-4CF9-C713-6623-2F210D5D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 – The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5D89-BD68-8199-2C6E-3D5E0468260E}"/>
              </a:ext>
            </a:extLst>
          </p:cNvPr>
          <p:cNvSpPr txBox="1"/>
          <p:nvPr/>
        </p:nvSpPr>
        <p:spPr>
          <a:xfrm>
            <a:off x="812631" y="1690688"/>
            <a:ext cx="5283369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    </a:t>
            </a:r>
          </a:p>
          <a:p>
            <a:r>
              <a:rPr lang="en-US" dirty="0">
                <a:highlight>
                  <a:srgbClr val="FFFF00"/>
                </a:highlight>
              </a:rPr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499CB1-9789-1B02-2B39-AF09BC822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660" y="4936479"/>
            <a:ext cx="8306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 err="1"/>
              <a:t>schemeList</a:t>
            </a:r>
            <a:r>
              <a:rPr lang="en-US" altLang="en-US" dirty="0"/>
              <a:t>	-&gt;	scheme </a:t>
            </a:r>
            <a:r>
              <a:rPr lang="en-US" altLang="en-US" b="1" dirty="0" err="1"/>
              <a:t>schemeList</a:t>
            </a:r>
            <a:r>
              <a:rPr lang="en-US" altLang="en-US" dirty="0"/>
              <a:t> | lambda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431EE-B9A8-A364-A60F-1558FF07A4E0}"/>
              </a:ext>
            </a:extLst>
          </p:cNvPr>
          <p:cNvSpPr txBox="1"/>
          <p:nvPr/>
        </p:nvSpPr>
        <p:spPr>
          <a:xfrm>
            <a:off x="812631" y="5725885"/>
            <a:ext cx="101729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Keep recursing (adding new schemes) if next input character is ID</a:t>
            </a:r>
          </a:p>
          <a:p>
            <a:r>
              <a:rPr lang="en-US" sz="2800" dirty="0"/>
              <a:t>Stop recursing (adding new schemes) if next input character is FACTS</a:t>
            </a:r>
          </a:p>
        </p:txBody>
      </p:sp>
    </p:spTree>
    <p:extLst>
      <p:ext uri="{BB962C8B-B14F-4D97-AF65-F5344CB8AC3E}">
        <p14:creationId xmlns:p14="http://schemas.microsoft.com/office/powerpoint/2010/main" val="80555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742654-FDED-E58E-0236-9F5CB553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Sets – Review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351B0-6F4B-174E-297E-C894EDD1B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741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3C90-4CF9-C713-6623-2F210D5D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 – The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5D89-BD68-8199-2C6E-3D5E0468260E}"/>
              </a:ext>
            </a:extLst>
          </p:cNvPr>
          <p:cNvSpPr txBox="1"/>
          <p:nvPr/>
        </p:nvSpPr>
        <p:spPr>
          <a:xfrm>
            <a:off x="812631" y="1690688"/>
            <a:ext cx="5283369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    </a:t>
            </a:r>
          </a:p>
          <a:p>
            <a:r>
              <a:rPr lang="en-US" dirty="0">
                <a:highlight>
                  <a:srgbClr val="FFFF00"/>
                </a:highlight>
              </a:rPr>
              <a:t>Facts:</a:t>
            </a:r>
            <a:r>
              <a:rPr lang="en-US" dirty="0"/>
              <a:t>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40B85-A6B3-2506-6D1C-19E622FD12D5}"/>
              </a:ext>
            </a:extLst>
          </p:cNvPr>
          <p:cNvSpPr txBox="1"/>
          <p:nvPr/>
        </p:nvSpPr>
        <p:spPr>
          <a:xfrm>
            <a:off x="6640286" y="1690688"/>
            <a:ext cx="5283819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    </a:t>
            </a:r>
            <a:r>
              <a:rPr lang="en-US" dirty="0" err="1">
                <a:highlight>
                  <a:srgbClr val="FF00FF"/>
                </a:highlight>
              </a:rPr>
              <a:t>IsInSameClass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499CB1-9789-1B02-2B39-AF09BC822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660" y="4936479"/>
            <a:ext cx="8306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 err="1"/>
              <a:t>schemeList</a:t>
            </a:r>
            <a:r>
              <a:rPr lang="en-US" altLang="en-US" dirty="0"/>
              <a:t>	-&gt;	scheme </a:t>
            </a:r>
            <a:r>
              <a:rPr lang="en-US" altLang="en-US" b="1" dirty="0" err="1"/>
              <a:t>schemeList</a:t>
            </a:r>
            <a:r>
              <a:rPr lang="en-US" altLang="en-US" dirty="0"/>
              <a:t> | lambda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431EE-B9A8-A364-A60F-1558FF07A4E0}"/>
              </a:ext>
            </a:extLst>
          </p:cNvPr>
          <p:cNvSpPr txBox="1"/>
          <p:nvPr/>
        </p:nvSpPr>
        <p:spPr>
          <a:xfrm>
            <a:off x="812631" y="5725885"/>
            <a:ext cx="101729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FF00FF"/>
                </a:highlight>
              </a:rPr>
              <a:t>Keep recursing (adding new schemes) if next input character is ID</a:t>
            </a:r>
          </a:p>
          <a:p>
            <a:r>
              <a:rPr lang="en-US" sz="2800" dirty="0">
                <a:highlight>
                  <a:srgbClr val="FFFF00"/>
                </a:highlight>
              </a:rPr>
              <a:t>Stop recursing (adding new schemes) if next input character is FACTS</a:t>
            </a:r>
          </a:p>
        </p:txBody>
      </p:sp>
    </p:spTree>
    <p:extLst>
      <p:ext uri="{BB962C8B-B14F-4D97-AF65-F5344CB8AC3E}">
        <p14:creationId xmlns:p14="http://schemas.microsoft.com/office/powerpoint/2010/main" val="1540343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3C90-4CF9-C713-6623-2F210D5D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 – The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5D89-BD68-8199-2C6E-3D5E0468260E}"/>
              </a:ext>
            </a:extLst>
          </p:cNvPr>
          <p:cNvSpPr txBox="1"/>
          <p:nvPr/>
        </p:nvSpPr>
        <p:spPr>
          <a:xfrm>
            <a:off x="812631" y="1690688"/>
            <a:ext cx="5283369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40B85-A6B3-2506-6D1C-19E622FD12D5}"/>
              </a:ext>
            </a:extLst>
          </p:cNvPr>
          <p:cNvSpPr txBox="1"/>
          <p:nvPr/>
        </p:nvSpPr>
        <p:spPr>
          <a:xfrm>
            <a:off x="6640286" y="1690688"/>
            <a:ext cx="5283819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    </a:t>
            </a:r>
            <a:r>
              <a:rPr lang="en-US" dirty="0" err="1"/>
              <a:t>IsInSameClass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499CB1-9789-1B02-2B39-AF09BC822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660" y="4936479"/>
            <a:ext cx="8306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 err="1"/>
              <a:t>schemeList</a:t>
            </a:r>
            <a:r>
              <a:rPr lang="en-US" altLang="en-US" dirty="0"/>
              <a:t>	-&gt;	scheme </a:t>
            </a:r>
            <a:r>
              <a:rPr lang="en-US" altLang="en-US" b="1" dirty="0" err="1"/>
              <a:t>schemeList</a:t>
            </a:r>
            <a:r>
              <a:rPr lang="en-US" altLang="en-US" dirty="0"/>
              <a:t> | lambda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431EE-B9A8-A364-A60F-1558FF07A4E0}"/>
              </a:ext>
            </a:extLst>
          </p:cNvPr>
          <p:cNvSpPr txBox="1"/>
          <p:nvPr/>
        </p:nvSpPr>
        <p:spPr>
          <a:xfrm>
            <a:off x="812631" y="5725885"/>
            <a:ext cx="101729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Keep recursing (adding new schemes) if next input character is ID</a:t>
            </a:r>
          </a:p>
          <a:p>
            <a:r>
              <a:rPr lang="en-US" sz="2800" dirty="0"/>
              <a:t>Stop recursing (adding new schemes) if next input character is FACTS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35C4A-BF09-537A-A33F-0EA185B1BFF5}"/>
              </a:ext>
            </a:extLst>
          </p:cNvPr>
          <p:cNvSpPr txBox="1"/>
          <p:nvPr/>
        </p:nvSpPr>
        <p:spPr>
          <a:xfrm>
            <a:off x="2855177" y="1924844"/>
            <a:ext cx="6637166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FACTS follows the recursion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568066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3C90-4CF9-C713-6623-2F210D5D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 – The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5D89-BD68-8199-2C6E-3D5E0468260E}"/>
              </a:ext>
            </a:extLst>
          </p:cNvPr>
          <p:cNvSpPr txBox="1"/>
          <p:nvPr/>
        </p:nvSpPr>
        <p:spPr>
          <a:xfrm>
            <a:off x="812631" y="1690688"/>
            <a:ext cx="5283369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40B85-A6B3-2506-6D1C-19E622FD12D5}"/>
              </a:ext>
            </a:extLst>
          </p:cNvPr>
          <p:cNvSpPr txBox="1"/>
          <p:nvPr/>
        </p:nvSpPr>
        <p:spPr>
          <a:xfrm>
            <a:off x="6640286" y="1690688"/>
            <a:ext cx="5283819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    </a:t>
            </a:r>
            <a:r>
              <a:rPr lang="en-US" dirty="0" err="1"/>
              <a:t>IsInSameClass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499CB1-9789-1B02-2B39-AF09BC822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660" y="4936479"/>
            <a:ext cx="8306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 err="1"/>
              <a:t>schemeList</a:t>
            </a:r>
            <a:r>
              <a:rPr lang="en-US" altLang="en-US" dirty="0"/>
              <a:t>	-&gt;	scheme </a:t>
            </a:r>
            <a:r>
              <a:rPr lang="en-US" altLang="en-US" b="1" dirty="0" err="1"/>
              <a:t>schemeList</a:t>
            </a:r>
            <a:r>
              <a:rPr lang="en-US" altLang="en-US" dirty="0"/>
              <a:t> | lambda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431EE-B9A8-A364-A60F-1558FF07A4E0}"/>
              </a:ext>
            </a:extLst>
          </p:cNvPr>
          <p:cNvSpPr txBox="1"/>
          <p:nvPr/>
        </p:nvSpPr>
        <p:spPr>
          <a:xfrm>
            <a:off x="812631" y="5725885"/>
            <a:ext cx="101729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Keep recursing (adding new schemes) if next input character is ID</a:t>
            </a:r>
          </a:p>
          <a:p>
            <a:r>
              <a:rPr lang="en-US" sz="2800" dirty="0"/>
              <a:t>Stop recursing (adding new schemes) if next input character is FACTS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35C4A-BF09-537A-A33F-0EA185B1BFF5}"/>
              </a:ext>
            </a:extLst>
          </p:cNvPr>
          <p:cNvSpPr txBox="1"/>
          <p:nvPr/>
        </p:nvSpPr>
        <p:spPr>
          <a:xfrm>
            <a:off x="2855177" y="1924844"/>
            <a:ext cx="6637166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FACTS follows the recursion</a:t>
            </a:r>
          </a:p>
          <a:p>
            <a:r>
              <a:rPr lang="en-US" sz="4000" dirty="0"/>
              <a:t>FOLLOW(</a:t>
            </a:r>
            <a:r>
              <a:rPr lang="en-US" sz="4000" dirty="0" err="1"/>
              <a:t>schemeList</a:t>
            </a:r>
            <a:r>
              <a:rPr lang="en-US" sz="4000" dirty="0"/>
              <a:t>) = {FACTS}</a:t>
            </a:r>
          </a:p>
        </p:txBody>
      </p:sp>
    </p:spTree>
    <p:extLst>
      <p:ext uri="{BB962C8B-B14F-4D97-AF65-F5344CB8AC3E}">
        <p14:creationId xmlns:p14="http://schemas.microsoft.com/office/powerpoint/2010/main" val="8840098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7CE34A-6675-DD14-827B-D40C4991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FOLLOW Sets Look Like in a Parse Tree?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B03AA-07B5-BF1D-4A06-5C8ED5F9A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948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2">
            <a:extLst>
              <a:ext uri="{FF2B5EF4-FFF2-40B4-BE49-F238E27FC236}">
                <a16:creationId xmlns:a16="http://schemas.microsoft.com/office/drawing/2014/main" id="{FA5F10F0-AADB-6348-9650-75B122A7F1BC}"/>
              </a:ext>
            </a:extLst>
          </p:cNvPr>
          <p:cNvSpPr txBox="1">
            <a:spLocks noChangeArrowheads="1"/>
          </p:cNvSpPr>
          <p:nvPr/>
        </p:nvSpPr>
        <p:spPr>
          <a:xfrm>
            <a:off x="3020072" y="2038385"/>
            <a:ext cx="4697457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Goal is to parse the string above</a:t>
            </a: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DF0D7EAF-7F76-F94E-B7D2-756E5B13E1F8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 FACTS</a:t>
            </a:r>
          </a:p>
        </p:txBody>
      </p:sp>
    </p:spTree>
    <p:extLst>
      <p:ext uri="{BB962C8B-B14F-4D97-AF65-F5344CB8AC3E}">
        <p14:creationId xmlns:p14="http://schemas.microsoft.com/office/powerpoint/2010/main" val="33385731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>
            <a:extLst>
              <a:ext uri="{FF2B5EF4-FFF2-40B4-BE49-F238E27FC236}">
                <a16:creationId xmlns:a16="http://schemas.microsoft.com/office/drawing/2014/main" id="{2AEC613E-A1F5-2E4A-B77B-353A970EA42D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 FACTS</a:t>
            </a:r>
          </a:p>
        </p:txBody>
      </p:sp>
    </p:spTree>
    <p:extLst>
      <p:ext uri="{BB962C8B-B14F-4D97-AF65-F5344CB8AC3E}">
        <p14:creationId xmlns:p14="http://schemas.microsoft.com/office/powerpoint/2010/main" val="30194644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SCHEMES  COLON  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ID  LEFT_PAREN  ID  RIGHT_PAREN  ID LEFT_PAREN  ID  RIGHT_PAREN  FACTS</a:t>
            </a:r>
          </a:p>
        </p:txBody>
      </p:sp>
    </p:spTree>
    <p:extLst>
      <p:ext uri="{BB962C8B-B14F-4D97-AF65-F5344CB8AC3E}">
        <p14:creationId xmlns:p14="http://schemas.microsoft.com/office/powerpoint/2010/main" val="17135359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F75513-6A14-5845-BDDD-0C7DE3ED8EFD}"/>
              </a:ext>
            </a:extLst>
          </p:cNvPr>
          <p:cNvCxnSpPr>
            <a:cxnSpLocks/>
          </p:cNvCxnSpPr>
          <p:nvPr/>
        </p:nvCxnSpPr>
        <p:spPr>
          <a:xfrm flipH="1">
            <a:off x="4496537" y="2031554"/>
            <a:ext cx="450831" cy="447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>
            <a:extLst>
              <a:ext uri="{FF2B5EF4-FFF2-40B4-BE49-F238E27FC236}">
                <a16:creationId xmlns:a16="http://schemas.microsoft.com/office/drawing/2014/main" id="{9D82EEEF-6051-7545-915A-169A6FA8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and stuff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</a:t>
            </a:r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ID  LEFT_PAREN  ID  RIGHT_PAREN  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ID LEFT_PAREN  ID  RIGHT_PAREN  FACTS</a:t>
            </a:r>
          </a:p>
        </p:txBody>
      </p:sp>
    </p:spTree>
    <p:extLst>
      <p:ext uri="{BB962C8B-B14F-4D97-AF65-F5344CB8AC3E}">
        <p14:creationId xmlns:p14="http://schemas.microsoft.com/office/powerpoint/2010/main" val="17128349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F75513-6A14-5845-BDDD-0C7DE3ED8EFD}"/>
              </a:ext>
            </a:extLst>
          </p:cNvPr>
          <p:cNvCxnSpPr>
            <a:cxnSpLocks/>
          </p:cNvCxnSpPr>
          <p:nvPr/>
        </p:nvCxnSpPr>
        <p:spPr>
          <a:xfrm flipH="1">
            <a:off x="4496537" y="2031554"/>
            <a:ext cx="450831" cy="447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>
            <a:extLst>
              <a:ext uri="{FF2B5EF4-FFF2-40B4-BE49-F238E27FC236}">
                <a16:creationId xmlns:a16="http://schemas.microsoft.com/office/drawing/2014/main" id="{9D82EEEF-6051-7545-915A-169A6FA8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and stuff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</a:t>
            </a:r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ID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LEFT_PAREN  ID  RIGHT_PAREN  FACTS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52F767-12C1-3F56-330A-7A1CDA4907FC}"/>
              </a:ext>
            </a:extLst>
          </p:cNvPr>
          <p:cNvSpPr txBox="1"/>
          <p:nvPr/>
        </p:nvSpPr>
        <p:spPr>
          <a:xfrm>
            <a:off x="804682" y="3928737"/>
            <a:ext cx="435568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ID is in FIRST(scheme 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88513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68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982307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17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F75513-6A14-5845-BDDD-0C7DE3ED8EFD}"/>
              </a:ext>
            </a:extLst>
          </p:cNvPr>
          <p:cNvCxnSpPr>
            <a:cxnSpLocks/>
          </p:cNvCxnSpPr>
          <p:nvPr/>
        </p:nvCxnSpPr>
        <p:spPr>
          <a:xfrm flipH="1">
            <a:off x="4496537" y="2031554"/>
            <a:ext cx="450831" cy="447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>
            <a:extLst>
              <a:ext uri="{FF2B5EF4-FFF2-40B4-BE49-F238E27FC236}">
                <a16:creationId xmlns:a16="http://schemas.microsoft.com/office/drawing/2014/main" id="{9D82EEEF-6051-7545-915A-169A6FA8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and stuff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</a:t>
            </a:r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ID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LEFT_PAREN  ID  RIGHT_PAREN  FACTS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6C695-B410-A635-F198-AF6D35170D35}"/>
              </a:ext>
            </a:extLst>
          </p:cNvPr>
          <p:cNvSpPr txBox="1"/>
          <p:nvPr/>
        </p:nvSpPr>
        <p:spPr>
          <a:xfrm>
            <a:off x="804682" y="3928737"/>
            <a:ext cx="435568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ID is in FIRST(scheme 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75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Parser?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B4958-7F53-AC48-BF44-B488BA569531}"/>
              </a:ext>
            </a:extLst>
          </p:cNvPr>
          <p:cNvSpPr txBox="1"/>
          <p:nvPr/>
        </p:nvSpPr>
        <p:spPr>
          <a:xfrm>
            <a:off x="1695819" y="1531446"/>
            <a:ext cx="145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3260610-B9E2-FF42-B490-96B363218F01}"/>
              </a:ext>
            </a:extLst>
          </p:cNvPr>
          <p:cNvSpPr/>
          <p:nvPr/>
        </p:nvSpPr>
        <p:spPr>
          <a:xfrm>
            <a:off x="2940469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EF8D89-AB9B-AB4E-8A4D-C6B7C57CF065}"/>
              </a:ext>
            </a:extLst>
          </p:cNvPr>
          <p:cNvSpPr/>
          <p:nvPr/>
        </p:nvSpPr>
        <p:spPr>
          <a:xfrm>
            <a:off x="3667834" y="1459756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FABFDA5-34EF-9349-82ED-F96B5AD6F083}"/>
              </a:ext>
            </a:extLst>
          </p:cNvPr>
          <p:cNvSpPr/>
          <p:nvPr/>
        </p:nvSpPr>
        <p:spPr>
          <a:xfrm>
            <a:off x="511974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C6BED-C982-6448-B579-C671249763F1}"/>
              </a:ext>
            </a:extLst>
          </p:cNvPr>
          <p:cNvSpPr txBox="1"/>
          <p:nvPr/>
        </p:nvSpPr>
        <p:spPr>
          <a:xfrm>
            <a:off x="5706040" y="1644423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26ED3BD-8444-894B-BA9A-37A99A4D584E}"/>
              </a:ext>
            </a:extLst>
          </p:cNvPr>
          <p:cNvSpPr/>
          <p:nvPr/>
        </p:nvSpPr>
        <p:spPr>
          <a:xfrm>
            <a:off x="648535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EB18887-5B56-2247-A8AA-7CF8E177F0FC}"/>
              </a:ext>
            </a:extLst>
          </p:cNvPr>
          <p:cNvSpPr/>
          <p:nvPr/>
        </p:nvSpPr>
        <p:spPr>
          <a:xfrm>
            <a:off x="8659871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E1B2A-57C7-2E4A-A079-5F7ED04D1089}"/>
              </a:ext>
            </a:extLst>
          </p:cNvPr>
          <p:cNvSpPr/>
          <p:nvPr/>
        </p:nvSpPr>
        <p:spPr>
          <a:xfrm>
            <a:off x="7202944" y="1410627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369" cy="286232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A4614-D321-EF45-B1E9-7BCB0634ACA4}"/>
              </a:ext>
            </a:extLst>
          </p:cNvPr>
          <p:cNvSpPr txBox="1"/>
          <p:nvPr/>
        </p:nvSpPr>
        <p:spPr>
          <a:xfrm>
            <a:off x="4402430" y="2309275"/>
            <a:ext cx="2664897" cy="23083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(SCHEMES,"Schemes",1)</a:t>
            </a:r>
          </a:p>
          <a:p>
            <a:r>
              <a:rPr lang="en-US" dirty="0"/>
              <a:t>(COLON,":",1)</a:t>
            </a:r>
          </a:p>
          <a:p>
            <a:r>
              <a:rPr lang="en-US" dirty="0"/>
              <a:t>(ID,"snap",2)</a:t>
            </a:r>
          </a:p>
          <a:p>
            <a:r>
              <a:rPr lang="en-US" dirty="0"/>
              <a:t>(LEFT_PAREN,"(",2)</a:t>
            </a:r>
          </a:p>
          <a:p>
            <a:r>
              <a:rPr lang="en-US" dirty="0"/>
              <a:t>(ID,"S",2)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(ID,"N",2)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(ID,"A",2)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(ID,"P",2)</a:t>
            </a:r>
          </a:p>
          <a:p>
            <a:r>
              <a:rPr lang="en-US" dirty="0"/>
              <a:t>(RIGHT_PAREN,")",2)</a:t>
            </a:r>
          </a:p>
          <a:p>
            <a:r>
              <a:rPr lang="en-US" dirty="0"/>
              <a:t>(ID,"HasSameAddress",3)</a:t>
            </a:r>
          </a:p>
          <a:p>
            <a:r>
              <a:rPr lang="en-US" dirty="0"/>
              <a:t>(LEFT_PAREN,"(",3)</a:t>
            </a:r>
          </a:p>
          <a:p>
            <a:r>
              <a:rPr lang="en-US" dirty="0"/>
              <a:t>(ID,"X",3)</a:t>
            </a:r>
          </a:p>
          <a:p>
            <a:r>
              <a:rPr lang="en-US" dirty="0"/>
              <a:t>(COMMA,",",3)</a:t>
            </a:r>
          </a:p>
          <a:p>
            <a:r>
              <a:rPr lang="en-US" dirty="0"/>
              <a:t>(ID,"Y",3)</a:t>
            </a:r>
          </a:p>
          <a:p>
            <a:r>
              <a:rPr lang="en-US" dirty="0"/>
              <a:t>(RIGHT_PAREN,")",3)</a:t>
            </a:r>
          </a:p>
          <a:p>
            <a:r>
              <a:rPr lang="en-US" dirty="0"/>
              <a:t>(FACTS,"Facts",5)</a:t>
            </a:r>
          </a:p>
          <a:p>
            <a:r>
              <a:rPr lang="en-US" dirty="0"/>
              <a:t>(COLON,":",5)</a:t>
            </a:r>
          </a:p>
          <a:p>
            <a:r>
              <a:rPr lang="en-US" dirty="0"/>
              <a:t>(ID,"snap",6)</a:t>
            </a:r>
          </a:p>
          <a:p>
            <a:r>
              <a:rPr lang="en-US" dirty="0"/>
              <a:t>(LEFT_PAREN,"(",6)</a:t>
            </a:r>
          </a:p>
          <a:p>
            <a:r>
              <a:rPr lang="en-US" dirty="0"/>
              <a:t>(STRING,"'12345'",6)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(STRING,"'C. Brown'",6)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(STRING,"'12 Apple'",6)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(STRING,"'555-1234'",6)</a:t>
            </a:r>
          </a:p>
          <a:p>
            <a:r>
              <a:rPr lang="en-US" dirty="0"/>
              <a:t>(RIGHT_PAREN,")",6)</a:t>
            </a:r>
          </a:p>
          <a:p>
            <a:r>
              <a:rPr lang="en-US" dirty="0"/>
              <a:t>(PERIOD,".",6)</a:t>
            </a:r>
          </a:p>
          <a:p>
            <a:r>
              <a:rPr lang="en-US" dirty="0"/>
              <a:t>(ID,"snap",7)</a:t>
            </a:r>
          </a:p>
          <a:p>
            <a:r>
              <a:rPr lang="en-US" dirty="0"/>
              <a:t>(LEFT_PAREN,"(",7)</a:t>
            </a:r>
          </a:p>
          <a:p>
            <a:r>
              <a:rPr lang="en-US" dirty="0"/>
              <a:t>(STRING,"'33333'",7)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(STRING,"'Snoopy'",7)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(STRING,"'12 Apple'",7)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(STRING,"'555-1234'",7)</a:t>
            </a:r>
          </a:p>
          <a:p>
            <a:r>
              <a:rPr lang="en-US" dirty="0"/>
              <a:t>(RIGHT_PAREN,")",7)</a:t>
            </a:r>
          </a:p>
          <a:p>
            <a:r>
              <a:rPr lang="en-US" dirty="0"/>
              <a:t>(PERIOD,".",7)</a:t>
            </a:r>
          </a:p>
          <a:p>
            <a:r>
              <a:rPr lang="en-US" dirty="0"/>
              <a:t>(RULES,"Rules",9)</a:t>
            </a:r>
          </a:p>
          <a:p>
            <a:r>
              <a:rPr lang="en-US" dirty="0"/>
              <a:t>(COLON,":",9)</a:t>
            </a:r>
          </a:p>
          <a:p>
            <a:r>
              <a:rPr lang="en-US" dirty="0"/>
              <a:t>(ID,"HasSameAddress",10)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(ID,"X",10)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(ID,"Y",10)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(COLON_DASH,":-",10)</a:t>
            </a:r>
          </a:p>
          <a:p>
            <a:r>
              <a:rPr lang="en-US" dirty="0"/>
              <a:t>(ID,"snap",10)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(ID,"A",10)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(ID,"X",10)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(ID,"B",10)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(ID,"C",10)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(ID,"snap",10)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(ID,"D",10)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(ID,"Y",10)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(ID,"B",10)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(ID,"E",10)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(PERIOD,".",10)</a:t>
            </a:r>
          </a:p>
          <a:p>
            <a:r>
              <a:rPr lang="en-US" dirty="0"/>
              <a:t>(QUERIES,"Queries",12)</a:t>
            </a:r>
          </a:p>
          <a:p>
            <a:r>
              <a:rPr lang="en-US" dirty="0"/>
              <a:t>(COLON,":",12)</a:t>
            </a:r>
          </a:p>
          <a:p>
            <a:r>
              <a:rPr lang="en-US" dirty="0"/>
              <a:t>(ID,"HasSameAddress",13)</a:t>
            </a:r>
          </a:p>
          <a:p>
            <a:r>
              <a:rPr lang="en-US" dirty="0"/>
              <a:t>(LEFT_PAREN,"(",13)</a:t>
            </a:r>
          </a:p>
          <a:p>
            <a:r>
              <a:rPr lang="en-US" dirty="0"/>
              <a:t>(STRING,"'Snoopy'",13)</a:t>
            </a:r>
          </a:p>
          <a:p>
            <a:r>
              <a:rPr lang="en-US" dirty="0"/>
              <a:t>(COMMA,",",13)</a:t>
            </a:r>
          </a:p>
          <a:p>
            <a:r>
              <a:rPr lang="en-US" dirty="0"/>
              <a:t>(ID,"Who",13)</a:t>
            </a:r>
          </a:p>
          <a:p>
            <a:r>
              <a:rPr lang="en-US" dirty="0"/>
              <a:t>(RIGHT_PAREN,")",13)</a:t>
            </a:r>
          </a:p>
          <a:p>
            <a:r>
              <a:rPr lang="en-US" dirty="0"/>
              <a:t>(Q_MARK,"?",13)</a:t>
            </a:r>
          </a:p>
          <a:p>
            <a:r>
              <a:rPr lang="en-US" dirty="0"/>
              <a:t>(EOF,"",14)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F30103-8568-ED48-BC1D-B9D1B9545494}"/>
              </a:ext>
            </a:extLst>
          </p:cNvPr>
          <p:cNvSpPr txBox="1"/>
          <p:nvPr/>
        </p:nvSpPr>
        <p:spPr>
          <a:xfrm>
            <a:off x="9245008" y="1644423"/>
            <a:ext cx="12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“meaning”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C4E1A-6DDC-954C-8810-E64E40C35839}"/>
              </a:ext>
            </a:extLst>
          </p:cNvPr>
          <p:cNvSpPr txBox="1"/>
          <p:nvPr/>
        </p:nvSpPr>
        <p:spPr>
          <a:xfrm>
            <a:off x="7067327" y="2273073"/>
            <a:ext cx="5124673" cy="5355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Success!</a:t>
            </a:r>
          </a:p>
          <a:p>
            <a:r>
              <a:rPr lang="en-US" dirty="0"/>
              <a:t>Schemes(2):</a:t>
            </a:r>
          </a:p>
          <a:p>
            <a:r>
              <a:rPr lang="en-US" dirty="0"/>
              <a:t>  snap(S,N,A,P)</a:t>
            </a:r>
          </a:p>
          <a:p>
            <a:r>
              <a:rPr lang="en-US" dirty="0"/>
              <a:t> 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Facts(2):</a:t>
            </a:r>
          </a:p>
          <a:p>
            <a:r>
              <a:rPr lang="en-US" dirty="0"/>
              <a:t>  snap('12345','C. Brown','12 Apple','555-1234').</a:t>
            </a:r>
          </a:p>
          <a:p>
            <a:r>
              <a:rPr lang="en-US" dirty="0"/>
              <a:t>  snap('33333','Snoopy','12 Apple','555-1234').</a:t>
            </a:r>
          </a:p>
          <a:p>
            <a:r>
              <a:rPr lang="en-US" dirty="0"/>
              <a:t>Rules(1):</a:t>
            </a:r>
          </a:p>
          <a:p>
            <a:r>
              <a:rPr lang="en-US" dirty="0"/>
              <a:t>  </a:t>
            </a:r>
            <a:r>
              <a:rPr lang="en-US" dirty="0" err="1"/>
              <a:t>HasSameAddress</a:t>
            </a:r>
            <a:r>
              <a:rPr lang="en-US" dirty="0"/>
              <a:t>(X,Y) :- snap(A,X,B,C),snap(D,Y,B,E).</a:t>
            </a:r>
          </a:p>
          <a:p>
            <a:r>
              <a:rPr lang="en-US" dirty="0"/>
              <a:t>Queries(1):</a:t>
            </a:r>
          </a:p>
          <a:p>
            <a:r>
              <a:rPr lang="en-US" dirty="0"/>
              <a:t> 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  <a:p>
            <a:r>
              <a:rPr lang="en-US" dirty="0"/>
              <a:t>Domain(6):</a:t>
            </a:r>
          </a:p>
          <a:p>
            <a:r>
              <a:rPr lang="en-US" dirty="0"/>
              <a:t>  '12 Apple'</a:t>
            </a:r>
          </a:p>
          <a:p>
            <a:r>
              <a:rPr lang="en-US" dirty="0"/>
              <a:t>  '12345'</a:t>
            </a:r>
          </a:p>
          <a:p>
            <a:r>
              <a:rPr lang="en-US" dirty="0"/>
              <a:t>  '33333'</a:t>
            </a:r>
          </a:p>
          <a:p>
            <a:r>
              <a:rPr lang="en-US" dirty="0"/>
              <a:t>  '555-1234'</a:t>
            </a:r>
          </a:p>
          <a:p>
            <a:r>
              <a:rPr lang="en-US" dirty="0"/>
              <a:t>  'C. Brown'</a:t>
            </a:r>
          </a:p>
          <a:p>
            <a:r>
              <a:rPr lang="en-US" dirty="0"/>
              <a:t>  'Snoopy'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474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68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982307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17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F75513-6A14-5845-BDDD-0C7DE3ED8EFD}"/>
              </a:ext>
            </a:extLst>
          </p:cNvPr>
          <p:cNvCxnSpPr>
            <a:cxnSpLocks/>
          </p:cNvCxnSpPr>
          <p:nvPr/>
        </p:nvCxnSpPr>
        <p:spPr>
          <a:xfrm flipH="1">
            <a:off x="4496537" y="2031554"/>
            <a:ext cx="450831" cy="447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>
            <a:extLst>
              <a:ext uri="{FF2B5EF4-FFF2-40B4-BE49-F238E27FC236}">
                <a16:creationId xmlns:a16="http://schemas.microsoft.com/office/drawing/2014/main" id="{9D82EEEF-6051-7545-915A-169A6FA8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and stuff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E5E590-DE8C-DB4E-B671-1EB4263A9F67}"/>
              </a:ext>
            </a:extLst>
          </p:cNvPr>
          <p:cNvCxnSpPr>
            <a:cxnSpLocks/>
          </p:cNvCxnSpPr>
          <p:nvPr/>
        </p:nvCxnSpPr>
        <p:spPr>
          <a:xfrm flipH="1">
            <a:off x="5497197" y="2666885"/>
            <a:ext cx="450831" cy="447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">
            <a:extLst>
              <a:ext uri="{FF2B5EF4-FFF2-40B4-BE49-F238E27FC236}">
                <a16:creationId xmlns:a16="http://schemas.microsoft.com/office/drawing/2014/main" id="{0F4BBBBC-8599-3C49-A199-70F43A497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934" y="293310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and stuff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</a:t>
            </a:r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ID LEFT_PAREN  ID  RIGHT_PAREN  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FACTS</a:t>
            </a:r>
          </a:p>
        </p:txBody>
      </p:sp>
    </p:spTree>
    <p:extLst>
      <p:ext uri="{BB962C8B-B14F-4D97-AF65-F5344CB8AC3E}">
        <p14:creationId xmlns:p14="http://schemas.microsoft.com/office/powerpoint/2010/main" val="11344246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68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982307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17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F75513-6A14-5845-BDDD-0C7DE3ED8EFD}"/>
              </a:ext>
            </a:extLst>
          </p:cNvPr>
          <p:cNvCxnSpPr>
            <a:cxnSpLocks/>
          </p:cNvCxnSpPr>
          <p:nvPr/>
        </p:nvCxnSpPr>
        <p:spPr>
          <a:xfrm flipH="1">
            <a:off x="4496537" y="2031554"/>
            <a:ext cx="450831" cy="447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>
            <a:extLst>
              <a:ext uri="{FF2B5EF4-FFF2-40B4-BE49-F238E27FC236}">
                <a16:creationId xmlns:a16="http://schemas.microsoft.com/office/drawing/2014/main" id="{9D82EEEF-6051-7545-915A-169A6FA8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and stuff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</a:t>
            </a:r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 FACTS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6C695-B410-A635-F198-AF6D35170D35}"/>
              </a:ext>
            </a:extLst>
          </p:cNvPr>
          <p:cNvSpPr txBox="1"/>
          <p:nvPr/>
        </p:nvSpPr>
        <p:spPr>
          <a:xfrm>
            <a:off x="804682" y="3928737"/>
            <a:ext cx="435568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ID is in FIRST(scheme 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  <a:p>
            <a:r>
              <a:rPr lang="en-US" sz="2400" dirty="0"/>
              <a:t>FACTS is in FOLLOW(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37554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68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982307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17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F75513-6A14-5845-BDDD-0C7DE3ED8EFD}"/>
              </a:ext>
            </a:extLst>
          </p:cNvPr>
          <p:cNvCxnSpPr>
            <a:cxnSpLocks/>
          </p:cNvCxnSpPr>
          <p:nvPr/>
        </p:nvCxnSpPr>
        <p:spPr>
          <a:xfrm flipH="1">
            <a:off x="4496537" y="2031554"/>
            <a:ext cx="450831" cy="447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>
            <a:extLst>
              <a:ext uri="{FF2B5EF4-FFF2-40B4-BE49-F238E27FC236}">
                <a16:creationId xmlns:a16="http://schemas.microsoft.com/office/drawing/2014/main" id="{9D82EEEF-6051-7545-915A-169A6FA8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and stuff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</a:t>
            </a:r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 FACTS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6C695-B410-A635-F198-AF6D35170D35}"/>
              </a:ext>
            </a:extLst>
          </p:cNvPr>
          <p:cNvSpPr txBox="1"/>
          <p:nvPr/>
        </p:nvSpPr>
        <p:spPr>
          <a:xfrm>
            <a:off x="804682" y="3928737"/>
            <a:ext cx="435568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ID is in FIRST(scheme 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  <a:p>
            <a:r>
              <a:rPr lang="en-US" sz="2400" dirty="0"/>
              <a:t>FACTS is in FOLLOW(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5110A0-8D5F-13EA-3AA1-D7B233F20131}"/>
              </a:ext>
            </a:extLst>
          </p:cNvPr>
          <p:cNvCxnSpPr/>
          <p:nvPr/>
        </p:nvCxnSpPr>
        <p:spPr>
          <a:xfrm>
            <a:off x="7812159" y="2746859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>
            <a:extLst>
              <a:ext uri="{FF2B5EF4-FFF2-40B4-BE49-F238E27FC236}">
                <a16:creationId xmlns:a16="http://schemas.microsoft.com/office/drawing/2014/main" id="{77793B94-C5DB-DED0-FB1B-41BE0210B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101" y="286372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2296054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Rectangle 2">
            <a:extLst>
              <a:ext uri="{FF2B5EF4-FFF2-40B4-BE49-F238E27FC236}">
                <a16:creationId xmlns:a16="http://schemas.microsoft.com/office/drawing/2014/main" id="{DA81E3A5-6163-2E46-B10D-02BF6EEEB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9" y="3791181"/>
            <a:ext cx="771048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 err="1"/>
              <a:t>schemeList</a:t>
            </a:r>
            <a:r>
              <a:rPr lang="en-US" altLang="en-US" dirty="0"/>
              <a:t>	-&gt;	scheme </a:t>
            </a:r>
            <a:r>
              <a:rPr lang="en-US" altLang="en-US" b="1" dirty="0" err="1"/>
              <a:t>schemeList</a:t>
            </a:r>
            <a:r>
              <a:rPr lang="en-US" altLang="en-US" dirty="0"/>
              <a:t> | lambda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FOLLOW(</a:t>
            </a:r>
            <a:r>
              <a:rPr lang="en-US" altLang="en-US" dirty="0" err="1"/>
              <a:t>schemeList</a:t>
            </a:r>
            <a:r>
              <a:rPr lang="en-US" altLang="en-US" dirty="0"/>
              <a:t>) = ?</a:t>
            </a:r>
          </a:p>
          <a:p>
            <a:pPr eaLnBrk="1" hangingPunct="1"/>
            <a:r>
              <a:rPr lang="en-US" altLang="en-US" dirty="0"/>
              <a:t>The FOLLOW set says when to apply this production</a:t>
            </a:r>
          </a:p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68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982307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17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64C131-153D-3842-B577-B1286746B946}"/>
              </a:ext>
            </a:extLst>
          </p:cNvPr>
          <p:cNvCxnSpPr/>
          <p:nvPr/>
        </p:nvCxnSpPr>
        <p:spPr>
          <a:xfrm>
            <a:off x="7812159" y="2746859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">
            <a:extLst>
              <a:ext uri="{FF2B5EF4-FFF2-40B4-BE49-F238E27FC236}">
                <a16:creationId xmlns:a16="http://schemas.microsoft.com/office/drawing/2014/main" id="{FC06065B-228A-4A46-91CE-29AB39330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101" y="286372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lambda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968234-38CA-5C42-B825-D2CB84875505}"/>
              </a:ext>
            </a:extLst>
          </p:cNvPr>
          <p:cNvSpPr/>
          <p:nvPr/>
        </p:nvSpPr>
        <p:spPr>
          <a:xfrm>
            <a:off x="5958933" y="1488657"/>
            <a:ext cx="3636621" cy="92528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F75513-6A14-5845-BDDD-0C7DE3ED8EFD}"/>
              </a:ext>
            </a:extLst>
          </p:cNvPr>
          <p:cNvCxnSpPr>
            <a:cxnSpLocks/>
          </p:cNvCxnSpPr>
          <p:nvPr/>
        </p:nvCxnSpPr>
        <p:spPr>
          <a:xfrm flipH="1">
            <a:off x="4496537" y="2031554"/>
            <a:ext cx="450831" cy="447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>
            <a:extLst>
              <a:ext uri="{FF2B5EF4-FFF2-40B4-BE49-F238E27FC236}">
                <a16:creationId xmlns:a16="http://schemas.microsoft.com/office/drawing/2014/main" id="{9D82EEEF-6051-7545-915A-169A6FA8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and stuff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E5E590-DE8C-DB4E-B671-1EB4263A9F67}"/>
              </a:ext>
            </a:extLst>
          </p:cNvPr>
          <p:cNvCxnSpPr>
            <a:cxnSpLocks/>
          </p:cNvCxnSpPr>
          <p:nvPr/>
        </p:nvCxnSpPr>
        <p:spPr>
          <a:xfrm flipH="1">
            <a:off x="5497197" y="2666885"/>
            <a:ext cx="450831" cy="447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">
            <a:extLst>
              <a:ext uri="{FF2B5EF4-FFF2-40B4-BE49-F238E27FC236}">
                <a16:creationId xmlns:a16="http://schemas.microsoft.com/office/drawing/2014/main" id="{0F4BBBBC-8599-3C49-A199-70F43A497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934" y="293310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and stuff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 FACTS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65BAE-B49D-914A-9D75-1957386FD35E}"/>
              </a:ext>
            </a:extLst>
          </p:cNvPr>
          <p:cNvSpPr txBox="1"/>
          <p:nvPr/>
        </p:nvSpPr>
        <p:spPr>
          <a:xfrm>
            <a:off x="9733456" y="1283200"/>
            <a:ext cx="2199901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FACTS terminal can legally follow the </a:t>
            </a:r>
            <a:r>
              <a:rPr lang="en-US" sz="2400" dirty="0" err="1"/>
              <a:t>schemeList</a:t>
            </a:r>
            <a:r>
              <a:rPr lang="en-US" sz="2400" dirty="0"/>
              <a:t> nonterminal</a:t>
            </a:r>
          </a:p>
        </p:txBody>
      </p:sp>
    </p:spTree>
    <p:extLst>
      <p:ext uri="{BB962C8B-B14F-4D97-AF65-F5344CB8AC3E}">
        <p14:creationId xmlns:p14="http://schemas.microsoft.com/office/powerpoint/2010/main" val="32498194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Rectangle 2">
            <a:extLst>
              <a:ext uri="{FF2B5EF4-FFF2-40B4-BE49-F238E27FC236}">
                <a16:creationId xmlns:a16="http://schemas.microsoft.com/office/drawing/2014/main" id="{DA81E3A5-6163-2E46-B10D-02BF6EEEB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9" y="3791181"/>
            <a:ext cx="771048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 err="1"/>
              <a:t>schemeList</a:t>
            </a:r>
            <a:r>
              <a:rPr lang="en-US" altLang="en-US" dirty="0"/>
              <a:t>	-&gt;	scheme </a:t>
            </a:r>
            <a:r>
              <a:rPr lang="en-US" altLang="en-US" b="1" dirty="0" err="1"/>
              <a:t>schemeList</a:t>
            </a:r>
            <a:r>
              <a:rPr lang="en-US" altLang="en-US" dirty="0"/>
              <a:t> | lambda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FOLLOW(</a:t>
            </a:r>
            <a:r>
              <a:rPr lang="en-US" altLang="en-US" dirty="0" err="1"/>
              <a:t>schemeList</a:t>
            </a:r>
            <a:r>
              <a:rPr lang="en-US" altLang="en-US" dirty="0"/>
              <a:t>) = ?</a:t>
            </a:r>
          </a:p>
          <a:p>
            <a:pPr eaLnBrk="1" hangingPunct="1"/>
            <a:r>
              <a:rPr lang="en-US" altLang="en-US" dirty="0"/>
              <a:t>The FOLLOW set says when to apply this production</a:t>
            </a:r>
          </a:p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68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982307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17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64C131-153D-3842-B577-B1286746B946}"/>
              </a:ext>
            </a:extLst>
          </p:cNvPr>
          <p:cNvCxnSpPr/>
          <p:nvPr/>
        </p:nvCxnSpPr>
        <p:spPr>
          <a:xfrm>
            <a:off x="7812159" y="2746859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">
            <a:extLst>
              <a:ext uri="{FF2B5EF4-FFF2-40B4-BE49-F238E27FC236}">
                <a16:creationId xmlns:a16="http://schemas.microsoft.com/office/drawing/2014/main" id="{FC06065B-228A-4A46-91CE-29AB39330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101" y="286372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lambda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968234-38CA-5C42-B825-D2CB84875505}"/>
              </a:ext>
            </a:extLst>
          </p:cNvPr>
          <p:cNvSpPr/>
          <p:nvPr/>
        </p:nvSpPr>
        <p:spPr>
          <a:xfrm>
            <a:off x="5958933" y="1488657"/>
            <a:ext cx="3636621" cy="92528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F75513-6A14-5845-BDDD-0C7DE3ED8EFD}"/>
              </a:ext>
            </a:extLst>
          </p:cNvPr>
          <p:cNvCxnSpPr>
            <a:cxnSpLocks/>
          </p:cNvCxnSpPr>
          <p:nvPr/>
        </p:nvCxnSpPr>
        <p:spPr>
          <a:xfrm flipH="1">
            <a:off x="4496537" y="2031554"/>
            <a:ext cx="450831" cy="447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>
            <a:extLst>
              <a:ext uri="{FF2B5EF4-FFF2-40B4-BE49-F238E27FC236}">
                <a16:creationId xmlns:a16="http://schemas.microsoft.com/office/drawing/2014/main" id="{9D82EEEF-6051-7545-915A-169A6FA8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and stuff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E5E590-DE8C-DB4E-B671-1EB4263A9F67}"/>
              </a:ext>
            </a:extLst>
          </p:cNvPr>
          <p:cNvCxnSpPr>
            <a:cxnSpLocks/>
          </p:cNvCxnSpPr>
          <p:nvPr/>
        </p:nvCxnSpPr>
        <p:spPr>
          <a:xfrm flipH="1">
            <a:off x="5497197" y="2666885"/>
            <a:ext cx="450831" cy="447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">
            <a:extLst>
              <a:ext uri="{FF2B5EF4-FFF2-40B4-BE49-F238E27FC236}">
                <a16:creationId xmlns:a16="http://schemas.microsoft.com/office/drawing/2014/main" id="{0F4BBBBC-8599-3C49-A199-70F43A497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934" y="293310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and stuff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 FACTS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65BAE-B49D-914A-9D75-1957386FD35E}"/>
              </a:ext>
            </a:extLst>
          </p:cNvPr>
          <p:cNvSpPr txBox="1"/>
          <p:nvPr/>
        </p:nvSpPr>
        <p:spPr>
          <a:xfrm>
            <a:off x="9733456" y="1283200"/>
            <a:ext cx="2199901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FACTS terminal can legally follow the </a:t>
            </a:r>
            <a:r>
              <a:rPr lang="en-US" sz="2400" dirty="0" err="1"/>
              <a:t>schemeList</a:t>
            </a:r>
            <a:r>
              <a:rPr lang="en-US" sz="2400" dirty="0"/>
              <a:t> nonterminal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173F85-8A23-2E4B-8B86-13411574DDE0}"/>
              </a:ext>
            </a:extLst>
          </p:cNvPr>
          <p:cNvSpPr txBox="1"/>
          <p:nvPr/>
        </p:nvSpPr>
        <p:spPr>
          <a:xfrm>
            <a:off x="9733456" y="3446071"/>
            <a:ext cx="219990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Note that FACTS is not a descendent of </a:t>
            </a:r>
            <a:r>
              <a:rPr lang="en-US" sz="2400" dirty="0" err="1"/>
              <a:t>schemeList</a:t>
            </a:r>
            <a:r>
              <a:rPr lang="en-US" sz="2400" dirty="0"/>
              <a:t>. It is the “leftmost right cousin”</a:t>
            </a:r>
          </a:p>
        </p:txBody>
      </p:sp>
    </p:spTree>
    <p:extLst>
      <p:ext uri="{BB962C8B-B14F-4D97-AF65-F5344CB8AC3E}">
        <p14:creationId xmlns:p14="http://schemas.microsoft.com/office/powerpoint/2010/main" val="836299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FOLLOW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What are the FOLLOW sets for </a:t>
            </a:r>
            <a:r>
              <a:rPr lang="en-US" sz="2400" dirty="0" err="1">
                <a:cs typeface="Courier New" panose="02070309020205020404" pitchFamily="49" charset="0"/>
              </a:rPr>
              <a:t>factList</a:t>
            </a:r>
            <a:r>
              <a:rPr lang="en-US" sz="2400" dirty="0">
                <a:cs typeface="Courier New" panose="02070309020205020404" pitchFamily="49" charset="0"/>
              </a:rPr>
              <a:t>, </a:t>
            </a:r>
            <a:r>
              <a:rPr lang="en-US" sz="2400" dirty="0" err="1">
                <a:cs typeface="Courier New" panose="02070309020205020404" pitchFamily="49" charset="0"/>
              </a:rPr>
              <a:t>ruleList</a:t>
            </a:r>
            <a:r>
              <a:rPr lang="en-US" sz="2400" dirty="0">
                <a:cs typeface="Courier New" panose="02070309020205020404" pitchFamily="49" charset="0"/>
              </a:rPr>
              <a:t>, and </a:t>
            </a:r>
            <a:r>
              <a:rPr lang="en-US" sz="2400" dirty="0" err="1">
                <a:cs typeface="Courier New" panose="02070309020205020404" pitchFamily="49" charset="0"/>
              </a:rPr>
              <a:t>queryList</a:t>
            </a:r>
            <a:r>
              <a:rPr lang="en-US" sz="2400" dirty="0">
                <a:cs typeface="Courier New" panose="02070309020205020404" pitchFamily="49" charset="0"/>
              </a:rPr>
              <a:t>?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07" y="3474650"/>
            <a:ext cx="66675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7" y="2355401"/>
            <a:ext cx="7581900" cy="1428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0D9878-E2BF-4B49-8F55-36D39A3BF737}"/>
              </a:ext>
            </a:extLst>
          </p:cNvPr>
          <p:cNvSpPr/>
          <p:nvPr/>
        </p:nvSpPr>
        <p:spPr>
          <a:xfrm>
            <a:off x="1143000" y="2355401"/>
            <a:ext cx="6096000" cy="387798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???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???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???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534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257" y="163130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factList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430334" y="1453461"/>
            <a:ext cx="146913" cy="277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756" y="1691829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FACTS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416455" y="1503966"/>
            <a:ext cx="1151719" cy="268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SCHEMES</a:t>
            </a:r>
          </a:p>
          <a:p>
            <a:pPr algn="ctr" eaLnBrk="1" hangingPunct="1"/>
            <a:r>
              <a:rPr lang="en-US" altLang="en-US" sz="1800" dirty="0"/>
              <a:t>and stuff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342" y="1730942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COLON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568174" y="1442351"/>
            <a:ext cx="405466" cy="343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1340894" cy="329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234" y="1749563"/>
            <a:ext cx="5339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RULES   COLON   </a:t>
            </a:r>
            <a:r>
              <a:rPr lang="en-US" altLang="en-US" sz="1800" dirty="0" err="1"/>
              <a:t>ruleList</a:t>
            </a:r>
            <a:r>
              <a:rPr lang="en-US" altLang="en-US" sz="1800" dirty="0"/>
              <a:t>   QUERIES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 FACTS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8415133-6FE4-5747-A279-386E616F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3" y="5631412"/>
            <a:ext cx="6667500" cy="1333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A8DC10C-DCB5-5A49-9099-CDD2CF6E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3" y="4200772"/>
            <a:ext cx="7581900" cy="1428750"/>
          </a:xfrm>
          <a:prstGeom prst="rect">
            <a:avLst/>
          </a:prstGeom>
        </p:spPr>
      </p:pic>
      <p:sp>
        <p:nvSpPr>
          <p:cNvPr id="37" name="Notched Right Arrow 36">
            <a:extLst>
              <a:ext uri="{FF2B5EF4-FFF2-40B4-BE49-F238E27FC236}">
                <a16:creationId xmlns:a16="http://schemas.microsoft.com/office/drawing/2014/main" id="{EFB493AB-792F-FF43-8B42-8BE39D2A5891}"/>
              </a:ext>
            </a:extLst>
          </p:cNvPr>
          <p:cNvSpPr/>
          <p:nvPr/>
        </p:nvSpPr>
        <p:spPr>
          <a:xfrm rot="9987255">
            <a:off x="2567758" y="1378806"/>
            <a:ext cx="1699926" cy="23595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B1DAE7-20B7-E843-86BD-02B41D06396D}"/>
              </a:ext>
            </a:extLst>
          </p:cNvPr>
          <p:cNvCxnSpPr>
            <a:cxnSpLocks/>
          </p:cNvCxnSpPr>
          <p:nvPr/>
        </p:nvCxnSpPr>
        <p:spPr>
          <a:xfrm>
            <a:off x="5909817" y="1462728"/>
            <a:ext cx="801705" cy="399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A32F8-2065-0342-A791-F5D9EBA905B5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2323794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CF586C-420C-694A-B077-1F099F49822D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3126527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410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361" y="1739727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factList</a:t>
            </a:r>
            <a:endParaRPr lang="en-US" altLang="en-US" sz="1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430334" y="1453461"/>
            <a:ext cx="146913" cy="277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756" y="1691829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FACTS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416455" y="1503966"/>
            <a:ext cx="1151719" cy="268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59968234-38CA-5C42-B825-D2CB84875505}"/>
              </a:ext>
            </a:extLst>
          </p:cNvPr>
          <p:cNvSpPr/>
          <p:nvPr/>
        </p:nvSpPr>
        <p:spPr>
          <a:xfrm>
            <a:off x="5095050" y="1605372"/>
            <a:ext cx="2144317" cy="7194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SCHEMES</a:t>
            </a:r>
          </a:p>
          <a:p>
            <a:pPr algn="ctr" eaLnBrk="1" hangingPunct="1"/>
            <a:r>
              <a:rPr lang="en-US" altLang="en-US" sz="1800" dirty="0"/>
              <a:t>and stuff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342" y="1730942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COLON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568174" y="1442351"/>
            <a:ext cx="405466" cy="343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1340894" cy="329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234" y="1749563"/>
            <a:ext cx="5339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RULES   COLON   </a:t>
            </a:r>
            <a:r>
              <a:rPr lang="en-US" altLang="en-US" sz="1800" dirty="0" err="1"/>
              <a:t>ruleList</a:t>
            </a:r>
            <a:r>
              <a:rPr lang="en-US" altLang="en-US" sz="1800" dirty="0"/>
              <a:t>   QUERIES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 FACTS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8415133-6FE4-5747-A279-386E616F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3" y="5631412"/>
            <a:ext cx="6667500" cy="1333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A8DC10C-DCB5-5A49-9099-CDD2CF6E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3" y="4200772"/>
            <a:ext cx="7581900" cy="1428750"/>
          </a:xfrm>
          <a:prstGeom prst="rect">
            <a:avLst/>
          </a:prstGeom>
        </p:spPr>
      </p:pic>
      <p:sp>
        <p:nvSpPr>
          <p:cNvPr id="37" name="Notched Right Arrow 36">
            <a:extLst>
              <a:ext uri="{FF2B5EF4-FFF2-40B4-BE49-F238E27FC236}">
                <a16:creationId xmlns:a16="http://schemas.microsoft.com/office/drawing/2014/main" id="{EFB493AB-792F-FF43-8B42-8BE39D2A5891}"/>
              </a:ext>
            </a:extLst>
          </p:cNvPr>
          <p:cNvSpPr/>
          <p:nvPr/>
        </p:nvSpPr>
        <p:spPr>
          <a:xfrm rot="9987255">
            <a:off x="2567758" y="1378806"/>
            <a:ext cx="1699926" cy="23595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B1DAE7-20B7-E843-86BD-02B41D06396D}"/>
              </a:ext>
            </a:extLst>
          </p:cNvPr>
          <p:cNvCxnSpPr>
            <a:cxnSpLocks/>
          </p:cNvCxnSpPr>
          <p:nvPr/>
        </p:nvCxnSpPr>
        <p:spPr>
          <a:xfrm>
            <a:off x="5909817" y="1462728"/>
            <a:ext cx="801705" cy="399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A32F8-2065-0342-A791-F5D9EBA905B5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2323794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CF586C-420C-694A-B077-1F099F49822D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3126527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D3D7CA-DB81-C543-AB3A-57855F72E12F}"/>
              </a:ext>
            </a:extLst>
          </p:cNvPr>
          <p:cNvSpPr/>
          <p:nvPr/>
        </p:nvSpPr>
        <p:spPr>
          <a:xfrm>
            <a:off x="1143000" y="23554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RULES}</a:t>
            </a:r>
          </a:p>
        </p:txBody>
      </p:sp>
    </p:spTree>
    <p:extLst>
      <p:ext uri="{BB962C8B-B14F-4D97-AF65-F5344CB8AC3E}">
        <p14:creationId xmlns:p14="http://schemas.microsoft.com/office/powerpoint/2010/main" val="31880283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257" y="1631301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factList</a:t>
            </a:r>
            <a:endParaRPr lang="en-US" altLang="en-US" sz="1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430334" y="1453461"/>
            <a:ext cx="146913" cy="277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756" y="1691829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FACTS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416455" y="1503966"/>
            <a:ext cx="1151719" cy="268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SCHEMES</a:t>
            </a:r>
          </a:p>
          <a:p>
            <a:pPr algn="ctr" eaLnBrk="1" hangingPunct="1"/>
            <a:r>
              <a:rPr lang="en-US" altLang="en-US" sz="1800" dirty="0"/>
              <a:t>and stuff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342" y="1730942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COLON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568174" y="1442351"/>
            <a:ext cx="405466" cy="343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1340894" cy="329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234" y="1749563"/>
            <a:ext cx="5339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RULES   COLON   </a:t>
            </a:r>
            <a:r>
              <a:rPr lang="en-US" altLang="en-US" sz="1800" dirty="0" err="1"/>
              <a:t>ruleList</a:t>
            </a:r>
            <a:r>
              <a:rPr lang="en-US" altLang="en-US" sz="1800" dirty="0"/>
              <a:t>   QUERIES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 FACTS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8415133-6FE4-5747-A279-386E616F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3" y="5631412"/>
            <a:ext cx="6667500" cy="1333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A8DC10C-DCB5-5A49-9099-CDD2CF6E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3" y="4200772"/>
            <a:ext cx="7581900" cy="1428750"/>
          </a:xfrm>
          <a:prstGeom prst="rect">
            <a:avLst/>
          </a:prstGeom>
        </p:spPr>
      </p:pic>
      <p:sp>
        <p:nvSpPr>
          <p:cNvPr id="37" name="Notched Right Arrow 36">
            <a:extLst>
              <a:ext uri="{FF2B5EF4-FFF2-40B4-BE49-F238E27FC236}">
                <a16:creationId xmlns:a16="http://schemas.microsoft.com/office/drawing/2014/main" id="{EFB493AB-792F-FF43-8B42-8BE39D2A5891}"/>
              </a:ext>
            </a:extLst>
          </p:cNvPr>
          <p:cNvSpPr/>
          <p:nvPr/>
        </p:nvSpPr>
        <p:spPr>
          <a:xfrm rot="9987255">
            <a:off x="2567758" y="1378806"/>
            <a:ext cx="1699926" cy="23595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B1DAE7-20B7-E843-86BD-02B41D06396D}"/>
              </a:ext>
            </a:extLst>
          </p:cNvPr>
          <p:cNvCxnSpPr>
            <a:cxnSpLocks/>
          </p:cNvCxnSpPr>
          <p:nvPr/>
        </p:nvCxnSpPr>
        <p:spPr>
          <a:xfrm>
            <a:off x="5909817" y="1462728"/>
            <a:ext cx="801705" cy="399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A32F8-2065-0342-A791-F5D9EBA905B5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2323794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CF586C-420C-694A-B077-1F099F49822D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3126527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D3D7CA-DB81-C543-AB3A-57855F72E12F}"/>
              </a:ext>
            </a:extLst>
          </p:cNvPr>
          <p:cNvSpPr/>
          <p:nvPr/>
        </p:nvSpPr>
        <p:spPr>
          <a:xfrm>
            <a:off x="1143000" y="23554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RULES}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{???} </a:t>
            </a:r>
          </a:p>
        </p:txBody>
      </p:sp>
    </p:spTree>
    <p:extLst>
      <p:ext uri="{BB962C8B-B14F-4D97-AF65-F5344CB8AC3E}">
        <p14:creationId xmlns:p14="http://schemas.microsoft.com/office/powerpoint/2010/main" val="388274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257" y="1631301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factList</a:t>
            </a:r>
            <a:endParaRPr lang="en-US" altLang="en-US" sz="1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430334" y="1453461"/>
            <a:ext cx="146913" cy="277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756" y="1691829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FACTS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416455" y="1503966"/>
            <a:ext cx="1151719" cy="268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SCHEMES</a:t>
            </a:r>
          </a:p>
          <a:p>
            <a:pPr algn="ctr" eaLnBrk="1" hangingPunct="1"/>
            <a:r>
              <a:rPr lang="en-US" altLang="en-US" sz="1800" dirty="0"/>
              <a:t>and stuff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342" y="1730942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COLON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568174" y="1442351"/>
            <a:ext cx="405466" cy="343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1340894" cy="329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234" y="1749563"/>
            <a:ext cx="5339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RULES   COLON   </a:t>
            </a:r>
            <a:r>
              <a:rPr lang="en-US" altLang="en-US" sz="1800" dirty="0" err="1"/>
              <a:t>ruleList</a:t>
            </a:r>
            <a:r>
              <a:rPr lang="en-US" altLang="en-US" sz="1800" dirty="0"/>
              <a:t>   QUERIES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 FACTS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8415133-6FE4-5747-A279-386E616F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3" y="5631412"/>
            <a:ext cx="6667500" cy="1333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A8DC10C-DCB5-5A49-9099-CDD2CF6E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3" y="4200772"/>
            <a:ext cx="7581900" cy="1428750"/>
          </a:xfrm>
          <a:prstGeom prst="rect">
            <a:avLst/>
          </a:prstGeom>
        </p:spPr>
      </p:pic>
      <p:sp>
        <p:nvSpPr>
          <p:cNvPr id="37" name="Notched Right Arrow 36">
            <a:extLst>
              <a:ext uri="{FF2B5EF4-FFF2-40B4-BE49-F238E27FC236}">
                <a16:creationId xmlns:a16="http://schemas.microsoft.com/office/drawing/2014/main" id="{EFB493AB-792F-FF43-8B42-8BE39D2A5891}"/>
              </a:ext>
            </a:extLst>
          </p:cNvPr>
          <p:cNvSpPr/>
          <p:nvPr/>
        </p:nvSpPr>
        <p:spPr>
          <a:xfrm rot="9987255">
            <a:off x="2567758" y="1378806"/>
            <a:ext cx="1699926" cy="23595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B1DAE7-20B7-E843-86BD-02B41D06396D}"/>
              </a:ext>
            </a:extLst>
          </p:cNvPr>
          <p:cNvCxnSpPr>
            <a:cxnSpLocks/>
          </p:cNvCxnSpPr>
          <p:nvPr/>
        </p:nvCxnSpPr>
        <p:spPr>
          <a:xfrm>
            <a:off x="5909817" y="1462728"/>
            <a:ext cx="801705" cy="399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A32F8-2065-0342-A791-F5D9EBA905B5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2323794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CF586C-420C-694A-B077-1F099F49822D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3126527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D3D7CA-DB81-C543-AB3A-57855F72E12F}"/>
              </a:ext>
            </a:extLst>
          </p:cNvPr>
          <p:cNvSpPr/>
          <p:nvPr/>
        </p:nvSpPr>
        <p:spPr>
          <a:xfrm>
            <a:off x="1143000" y="23554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RULES}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{???}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6314FE-E462-5A4B-B5A5-0585D2179AC4}"/>
              </a:ext>
            </a:extLst>
          </p:cNvPr>
          <p:cNvSpPr/>
          <p:nvPr/>
        </p:nvSpPr>
        <p:spPr>
          <a:xfrm>
            <a:off x="8123732" y="1614004"/>
            <a:ext cx="2144317" cy="7194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3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Parser needs a Grammar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Box 148">
            <a:extLst>
              <a:ext uri="{FF2B5EF4-FFF2-40B4-BE49-F238E27FC236}">
                <a16:creationId xmlns:a16="http://schemas.microsoft.com/office/drawing/2014/main" id="{AC80C4DA-1929-01FB-8F3F-56DCBE653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4435" y="2064603"/>
            <a:ext cx="2667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 dirty="0">
                <a:latin typeface="+mn-lt"/>
              </a:rPr>
              <a:t>Grammar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6" name="Text Box 149">
            <a:extLst>
              <a:ext uri="{FF2B5EF4-FFF2-40B4-BE49-F238E27FC236}">
                <a16:creationId xmlns:a16="http://schemas.microsoft.com/office/drawing/2014/main" id="{B3D44928-837F-5CC1-776D-925A54627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653" y="2254279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8A752-6463-B60B-E45F-D27832D4547B}"/>
              </a:ext>
            </a:extLst>
          </p:cNvPr>
          <p:cNvSpPr txBox="1"/>
          <p:nvPr/>
        </p:nvSpPr>
        <p:spPr>
          <a:xfrm>
            <a:off x="1689653" y="187993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</p:spTree>
    <p:extLst>
      <p:ext uri="{BB962C8B-B14F-4D97-AF65-F5344CB8AC3E}">
        <p14:creationId xmlns:p14="http://schemas.microsoft.com/office/powerpoint/2010/main" val="13361131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257" y="1631301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factList</a:t>
            </a:r>
            <a:endParaRPr lang="en-US" altLang="en-US" sz="1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430334" y="1453461"/>
            <a:ext cx="146913" cy="277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756" y="1691829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FACTS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416455" y="1503966"/>
            <a:ext cx="1151719" cy="268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SCHEMES</a:t>
            </a:r>
          </a:p>
          <a:p>
            <a:pPr algn="ctr" eaLnBrk="1" hangingPunct="1"/>
            <a:r>
              <a:rPr lang="en-US" altLang="en-US" sz="1800" dirty="0"/>
              <a:t>and stuff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342" y="1730942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COLON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568174" y="1442351"/>
            <a:ext cx="405466" cy="343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1340894" cy="329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234" y="1749563"/>
            <a:ext cx="5339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RULES   COLON   </a:t>
            </a:r>
            <a:r>
              <a:rPr lang="en-US" altLang="en-US" sz="1800" dirty="0" err="1"/>
              <a:t>ruleList</a:t>
            </a:r>
            <a:r>
              <a:rPr lang="en-US" altLang="en-US" sz="1800" dirty="0"/>
              <a:t>   QUERIES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 FACTS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8415133-6FE4-5747-A279-386E616F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3" y="5631412"/>
            <a:ext cx="6667500" cy="1333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A8DC10C-DCB5-5A49-9099-CDD2CF6E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3" y="4200772"/>
            <a:ext cx="7581900" cy="1428750"/>
          </a:xfrm>
          <a:prstGeom prst="rect">
            <a:avLst/>
          </a:prstGeom>
        </p:spPr>
      </p:pic>
      <p:sp>
        <p:nvSpPr>
          <p:cNvPr id="37" name="Notched Right Arrow 36">
            <a:extLst>
              <a:ext uri="{FF2B5EF4-FFF2-40B4-BE49-F238E27FC236}">
                <a16:creationId xmlns:a16="http://schemas.microsoft.com/office/drawing/2014/main" id="{EFB493AB-792F-FF43-8B42-8BE39D2A5891}"/>
              </a:ext>
            </a:extLst>
          </p:cNvPr>
          <p:cNvSpPr/>
          <p:nvPr/>
        </p:nvSpPr>
        <p:spPr>
          <a:xfrm rot="9987255">
            <a:off x="2567758" y="1378806"/>
            <a:ext cx="1699926" cy="23595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B1DAE7-20B7-E843-86BD-02B41D06396D}"/>
              </a:ext>
            </a:extLst>
          </p:cNvPr>
          <p:cNvCxnSpPr>
            <a:cxnSpLocks/>
          </p:cNvCxnSpPr>
          <p:nvPr/>
        </p:nvCxnSpPr>
        <p:spPr>
          <a:xfrm>
            <a:off x="5909817" y="1462728"/>
            <a:ext cx="801705" cy="399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A32F8-2065-0342-A791-F5D9EBA905B5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2323794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CF586C-420C-694A-B077-1F099F49822D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3126527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D3D7CA-DB81-C543-AB3A-57855F72E12F}"/>
              </a:ext>
            </a:extLst>
          </p:cNvPr>
          <p:cNvSpPr/>
          <p:nvPr/>
        </p:nvSpPr>
        <p:spPr>
          <a:xfrm>
            <a:off x="1143000" y="23554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RULES}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{QUERIES}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6314FE-E462-5A4B-B5A5-0585D2179AC4}"/>
              </a:ext>
            </a:extLst>
          </p:cNvPr>
          <p:cNvSpPr/>
          <p:nvPr/>
        </p:nvSpPr>
        <p:spPr>
          <a:xfrm>
            <a:off x="8123732" y="1614004"/>
            <a:ext cx="2144317" cy="7194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237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257" y="1631301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factList</a:t>
            </a:r>
            <a:endParaRPr lang="en-US" altLang="en-US" sz="1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430334" y="1453461"/>
            <a:ext cx="146913" cy="277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756" y="1691829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FACTS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416455" y="1503966"/>
            <a:ext cx="1151719" cy="268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SCHEMES</a:t>
            </a:r>
          </a:p>
          <a:p>
            <a:pPr algn="ctr" eaLnBrk="1" hangingPunct="1"/>
            <a:r>
              <a:rPr lang="en-US" altLang="en-US" sz="1800" dirty="0"/>
              <a:t>and stuff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342" y="1730942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COLON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568174" y="1442351"/>
            <a:ext cx="405466" cy="343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1340894" cy="329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234" y="1749563"/>
            <a:ext cx="5339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RULES   COLON   </a:t>
            </a:r>
            <a:r>
              <a:rPr lang="en-US" altLang="en-US" sz="1800" dirty="0" err="1"/>
              <a:t>ruleList</a:t>
            </a:r>
            <a:r>
              <a:rPr lang="en-US" altLang="en-US" sz="1800" dirty="0"/>
              <a:t>   QUERIES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 FACTS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8415133-6FE4-5747-A279-386E616F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3" y="5631412"/>
            <a:ext cx="6667500" cy="1333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A8DC10C-DCB5-5A49-9099-CDD2CF6E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3" y="4200772"/>
            <a:ext cx="7581900" cy="1428750"/>
          </a:xfrm>
          <a:prstGeom prst="rect">
            <a:avLst/>
          </a:prstGeom>
        </p:spPr>
      </p:pic>
      <p:sp>
        <p:nvSpPr>
          <p:cNvPr id="37" name="Notched Right Arrow 36">
            <a:extLst>
              <a:ext uri="{FF2B5EF4-FFF2-40B4-BE49-F238E27FC236}">
                <a16:creationId xmlns:a16="http://schemas.microsoft.com/office/drawing/2014/main" id="{EFB493AB-792F-FF43-8B42-8BE39D2A5891}"/>
              </a:ext>
            </a:extLst>
          </p:cNvPr>
          <p:cNvSpPr/>
          <p:nvPr/>
        </p:nvSpPr>
        <p:spPr>
          <a:xfrm rot="9987255">
            <a:off x="2567758" y="1378806"/>
            <a:ext cx="1699926" cy="23595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B1DAE7-20B7-E843-86BD-02B41D06396D}"/>
              </a:ext>
            </a:extLst>
          </p:cNvPr>
          <p:cNvCxnSpPr>
            <a:cxnSpLocks/>
          </p:cNvCxnSpPr>
          <p:nvPr/>
        </p:nvCxnSpPr>
        <p:spPr>
          <a:xfrm>
            <a:off x="5909817" y="1462728"/>
            <a:ext cx="801705" cy="399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A32F8-2065-0342-A791-F5D9EBA905B5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2323794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CF586C-420C-694A-B077-1F099F49822D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3126527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D3D7CA-DB81-C543-AB3A-57855F72E12F}"/>
              </a:ext>
            </a:extLst>
          </p:cNvPr>
          <p:cNvSpPr/>
          <p:nvPr/>
        </p:nvSpPr>
        <p:spPr>
          <a:xfrm>
            <a:off x="1143000" y="23554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RULES}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{QUERIES}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{???} </a:t>
            </a:r>
          </a:p>
        </p:txBody>
      </p:sp>
    </p:spTree>
    <p:extLst>
      <p:ext uri="{BB962C8B-B14F-4D97-AF65-F5344CB8AC3E}">
        <p14:creationId xmlns:p14="http://schemas.microsoft.com/office/powerpoint/2010/main" val="20002634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FOLLOW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What are the FOLLOW sets for </a:t>
            </a:r>
            <a:r>
              <a:rPr lang="en-US" sz="2400" dirty="0" err="1">
                <a:cs typeface="Courier New" panose="02070309020205020404" pitchFamily="49" charset="0"/>
              </a:rPr>
              <a:t>factList</a:t>
            </a:r>
            <a:r>
              <a:rPr lang="en-US" sz="2400" dirty="0">
                <a:cs typeface="Courier New" panose="02070309020205020404" pitchFamily="49" charset="0"/>
              </a:rPr>
              <a:t>, </a:t>
            </a:r>
            <a:r>
              <a:rPr lang="en-US" sz="2400" dirty="0" err="1">
                <a:cs typeface="Courier New" panose="02070309020205020404" pitchFamily="49" charset="0"/>
              </a:rPr>
              <a:t>ruleList</a:t>
            </a:r>
            <a:r>
              <a:rPr lang="en-US" sz="2400" dirty="0">
                <a:cs typeface="Courier New" panose="02070309020205020404" pitchFamily="49" charset="0"/>
              </a:rPr>
              <a:t>, and </a:t>
            </a:r>
            <a:r>
              <a:rPr lang="en-US" sz="2400" dirty="0" err="1">
                <a:cs typeface="Courier New" panose="02070309020205020404" pitchFamily="49" charset="0"/>
              </a:rPr>
              <a:t>queryList</a:t>
            </a:r>
            <a:r>
              <a:rPr lang="en-US" sz="2400" dirty="0">
                <a:cs typeface="Courier New" panose="02070309020205020404" pitchFamily="49" charset="0"/>
              </a:rPr>
              <a:t>?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{ RULES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{ QUERIES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{ EOF 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07" y="3474650"/>
            <a:ext cx="66675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7" y="2355401"/>
            <a:ext cx="75819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495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FOLLOW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What are the FOLLOW sets for </a:t>
            </a:r>
            <a:r>
              <a:rPr lang="en-US" sz="2400" dirty="0" err="1">
                <a:cs typeface="Courier New" panose="02070309020205020404" pitchFamily="49" charset="0"/>
              </a:rPr>
              <a:t>factList</a:t>
            </a:r>
            <a:r>
              <a:rPr lang="en-US" sz="2400" dirty="0">
                <a:cs typeface="Courier New" panose="02070309020205020404" pitchFamily="49" charset="0"/>
              </a:rPr>
              <a:t>, </a:t>
            </a:r>
            <a:r>
              <a:rPr lang="en-US" sz="2400" dirty="0" err="1">
                <a:cs typeface="Courier New" panose="02070309020205020404" pitchFamily="49" charset="0"/>
              </a:rPr>
              <a:t>ruleList</a:t>
            </a:r>
            <a:r>
              <a:rPr lang="en-US" sz="2400" dirty="0">
                <a:cs typeface="Courier New" panose="02070309020205020404" pitchFamily="49" charset="0"/>
              </a:rPr>
              <a:t>, and </a:t>
            </a:r>
            <a:r>
              <a:rPr lang="en-US" sz="2400" dirty="0" err="1">
                <a:cs typeface="Courier New" panose="02070309020205020404" pitchFamily="49" charset="0"/>
              </a:rPr>
              <a:t>queryList</a:t>
            </a:r>
            <a:r>
              <a:rPr lang="en-US" sz="2400" dirty="0">
                <a:cs typeface="Courier New" panose="02070309020205020404" pitchFamily="49" charset="0"/>
              </a:rPr>
              <a:t>?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{ RULES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{ QUERIES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{ EOF 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07" y="3474650"/>
            <a:ext cx="66675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7" y="2355401"/>
            <a:ext cx="7581900" cy="1428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3223" y="5382883"/>
            <a:ext cx="200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formal definition: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5955C2-6D4D-7D4B-9412-5E82A9E27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300" y="5953257"/>
            <a:ext cx="72517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05736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8E85F9-B364-B449-9752-E99DC434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FOLLOW Sets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CDB69-6BD8-DC41-9F7E-4D373DFD7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Connecting mathematical formula to parse tree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9C3435-EEBA-1141-9DBC-A6B253E2E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1815414"/>
            <a:ext cx="72517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572734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8E85F9-B364-B449-9752-E99DC434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FOLLOW Sets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CDB69-6BD8-DC41-9F7E-4D373DFD7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Connecting mathematical formula to parse tree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9C3435-EEBA-1141-9DBC-A6B253E2E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1815414"/>
            <a:ext cx="72517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157F6E-F8D7-E893-F5EA-A501D24E6D27}"/>
              </a:ext>
            </a:extLst>
          </p:cNvPr>
          <p:cNvSpPr txBox="1"/>
          <p:nvPr/>
        </p:nvSpPr>
        <p:spPr>
          <a:xfrm>
            <a:off x="831850" y="3684147"/>
            <a:ext cx="8805231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800" dirty="0"/>
              <a:t>I’m going to skip these slides</a:t>
            </a:r>
          </a:p>
          <a:p>
            <a:r>
              <a:rPr lang="en-US" sz="4800" dirty="0"/>
              <a:t>but you can read them if they help</a:t>
            </a:r>
          </a:p>
        </p:txBody>
      </p:sp>
    </p:spTree>
    <p:extLst>
      <p:ext uri="{BB962C8B-B14F-4D97-AF65-F5344CB8AC3E}">
        <p14:creationId xmlns:p14="http://schemas.microsoft.com/office/powerpoint/2010/main" val="5521154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8E85F9-B364-B449-9752-E99DC434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FOLLOW Sets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CDB69-6BD8-DC41-9F7E-4D373DFD7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 is the starting nonterminal</a:t>
            </a:r>
          </a:p>
          <a:p>
            <a:r>
              <a:rPr lang="en-US" dirty="0"/>
              <a:t>t is a terminal</a:t>
            </a:r>
          </a:p>
          <a:p>
            <a:r>
              <a:rPr lang="en-US" dirty="0"/>
              <a:t>𝜔 is some combination of terminals and </a:t>
            </a:r>
            <a:r>
              <a:rPr lang="en-US" dirty="0" err="1"/>
              <a:t>nonterminals</a:t>
            </a:r>
            <a:endParaRPr lang="en-US" dirty="0"/>
          </a:p>
          <a:p>
            <a:r>
              <a:rPr lang="en-US" dirty="0"/>
              <a:t>𝜈 is come combination of terminals and </a:t>
            </a:r>
            <a:r>
              <a:rPr lang="en-US" dirty="0" err="1"/>
              <a:t>nonterminals</a:t>
            </a:r>
            <a:endParaRPr lang="en-US" dirty="0"/>
          </a:p>
          <a:p>
            <a:r>
              <a:rPr lang="en-US" dirty="0"/>
              <a:t>         means can be derived in zero or more steps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A1F68-5145-B34C-9F44-F92D8CD0D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023" y="3785394"/>
            <a:ext cx="419100" cy="43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E0AF01-6164-0245-B017-86355F003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150" y="4608041"/>
            <a:ext cx="72517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474847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68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982307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17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64C131-153D-3842-B577-B1286746B946}"/>
              </a:ext>
            </a:extLst>
          </p:cNvPr>
          <p:cNvCxnSpPr/>
          <p:nvPr/>
        </p:nvCxnSpPr>
        <p:spPr>
          <a:xfrm>
            <a:off x="7812159" y="2746859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">
            <a:extLst>
              <a:ext uri="{FF2B5EF4-FFF2-40B4-BE49-F238E27FC236}">
                <a16:creationId xmlns:a16="http://schemas.microsoft.com/office/drawing/2014/main" id="{FC06065B-228A-4A46-91CE-29AB39330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101" y="286372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lambda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F75513-6A14-5845-BDDD-0C7DE3ED8EFD}"/>
              </a:ext>
            </a:extLst>
          </p:cNvPr>
          <p:cNvCxnSpPr>
            <a:cxnSpLocks/>
          </p:cNvCxnSpPr>
          <p:nvPr/>
        </p:nvCxnSpPr>
        <p:spPr>
          <a:xfrm flipH="1">
            <a:off x="4496537" y="2031554"/>
            <a:ext cx="450831" cy="447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>
            <a:extLst>
              <a:ext uri="{FF2B5EF4-FFF2-40B4-BE49-F238E27FC236}">
                <a16:creationId xmlns:a16="http://schemas.microsoft.com/office/drawing/2014/main" id="{9D82EEEF-6051-7545-915A-169A6FA8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and stuff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E5E590-DE8C-DB4E-B671-1EB4263A9F67}"/>
              </a:ext>
            </a:extLst>
          </p:cNvPr>
          <p:cNvCxnSpPr>
            <a:cxnSpLocks/>
          </p:cNvCxnSpPr>
          <p:nvPr/>
        </p:nvCxnSpPr>
        <p:spPr>
          <a:xfrm flipH="1">
            <a:off x="5497197" y="2666885"/>
            <a:ext cx="450831" cy="447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">
            <a:extLst>
              <a:ext uri="{FF2B5EF4-FFF2-40B4-BE49-F238E27FC236}">
                <a16:creationId xmlns:a16="http://schemas.microsoft.com/office/drawing/2014/main" id="{0F4BBBBC-8599-3C49-A199-70F43A497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934" y="293310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and stuff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7953EBB-19CA-AD48-8B3D-D53C1ED8C0B6}"/>
              </a:ext>
            </a:extLst>
          </p:cNvPr>
          <p:cNvSpPr/>
          <p:nvPr/>
        </p:nvSpPr>
        <p:spPr>
          <a:xfrm>
            <a:off x="3534744" y="867230"/>
            <a:ext cx="6653150" cy="3079592"/>
          </a:xfrm>
          <a:prstGeom prst="triangl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F3DDC-8095-DF42-B07F-7AC8A780904D}"/>
              </a:ext>
            </a:extLst>
          </p:cNvPr>
          <p:cNvSpPr txBox="1"/>
          <p:nvPr/>
        </p:nvSpPr>
        <p:spPr>
          <a:xfrm>
            <a:off x="5660181" y="4008263"/>
            <a:ext cx="264425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schemeList</a:t>
            </a:r>
            <a:r>
              <a:rPr lang="en-US" sz="2000" dirty="0"/>
              <a:t> subtree</a:t>
            </a:r>
          </a:p>
        </p:txBody>
      </p:sp>
    </p:spTree>
    <p:extLst>
      <p:ext uri="{BB962C8B-B14F-4D97-AF65-F5344CB8AC3E}">
        <p14:creationId xmlns:p14="http://schemas.microsoft.com/office/powerpoint/2010/main" val="24624442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68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982307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17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64C131-153D-3842-B577-B1286746B946}"/>
              </a:ext>
            </a:extLst>
          </p:cNvPr>
          <p:cNvCxnSpPr/>
          <p:nvPr/>
        </p:nvCxnSpPr>
        <p:spPr>
          <a:xfrm>
            <a:off x="7812159" y="2746859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">
            <a:extLst>
              <a:ext uri="{FF2B5EF4-FFF2-40B4-BE49-F238E27FC236}">
                <a16:creationId xmlns:a16="http://schemas.microsoft.com/office/drawing/2014/main" id="{FC06065B-228A-4A46-91CE-29AB39330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101" y="286372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lambda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F75513-6A14-5845-BDDD-0C7DE3ED8EFD}"/>
              </a:ext>
            </a:extLst>
          </p:cNvPr>
          <p:cNvCxnSpPr>
            <a:cxnSpLocks/>
          </p:cNvCxnSpPr>
          <p:nvPr/>
        </p:nvCxnSpPr>
        <p:spPr>
          <a:xfrm flipH="1">
            <a:off x="4496537" y="2031554"/>
            <a:ext cx="450831" cy="447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>
            <a:extLst>
              <a:ext uri="{FF2B5EF4-FFF2-40B4-BE49-F238E27FC236}">
                <a16:creationId xmlns:a16="http://schemas.microsoft.com/office/drawing/2014/main" id="{9D82EEEF-6051-7545-915A-169A6FA8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and stuff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E5E590-DE8C-DB4E-B671-1EB4263A9F67}"/>
              </a:ext>
            </a:extLst>
          </p:cNvPr>
          <p:cNvCxnSpPr>
            <a:cxnSpLocks/>
          </p:cNvCxnSpPr>
          <p:nvPr/>
        </p:nvCxnSpPr>
        <p:spPr>
          <a:xfrm flipH="1">
            <a:off x="5497197" y="2666885"/>
            <a:ext cx="450831" cy="447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">
            <a:extLst>
              <a:ext uri="{FF2B5EF4-FFF2-40B4-BE49-F238E27FC236}">
                <a16:creationId xmlns:a16="http://schemas.microsoft.com/office/drawing/2014/main" id="{0F4BBBBC-8599-3C49-A199-70F43A497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934" y="293310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and stuff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7953EBB-19CA-AD48-8B3D-D53C1ED8C0B6}"/>
              </a:ext>
            </a:extLst>
          </p:cNvPr>
          <p:cNvSpPr/>
          <p:nvPr/>
        </p:nvSpPr>
        <p:spPr>
          <a:xfrm>
            <a:off x="3534744" y="867230"/>
            <a:ext cx="6653150" cy="3079592"/>
          </a:xfrm>
          <a:prstGeom prst="triangl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F3DDC-8095-DF42-B07F-7AC8A780904D}"/>
              </a:ext>
            </a:extLst>
          </p:cNvPr>
          <p:cNvSpPr txBox="1"/>
          <p:nvPr/>
        </p:nvSpPr>
        <p:spPr>
          <a:xfrm>
            <a:off x="5660181" y="4008263"/>
            <a:ext cx="264425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schemeList</a:t>
            </a:r>
            <a:r>
              <a:rPr lang="en-US" sz="2000" dirty="0"/>
              <a:t> subtree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87273379-9C5D-1348-AAAB-4BE8240A0297}"/>
              </a:ext>
            </a:extLst>
          </p:cNvPr>
          <p:cNvSpPr/>
          <p:nvPr/>
        </p:nvSpPr>
        <p:spPr>
          <a:xfrm rot="10800000">
            <a:off x="7922891" y="1555702"/>
            <a:ext cx="2326926" cy="1056875"/>
          </a:xfrm>
          <a:prstGeom prst="triangle">
            <a:avLst>
              <a:gd name="adj" fmla="val 49232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8287BB-84F1-6049-A6B3-3E9EB20C5B36}"/>
              </a:ext>
            </a:extLst>
          </p:cNvPr>
          <p:cNvSpPr txBox="1"/>
          <p:nvPr/>
        </p:nvSpPr>
        <p:spPr>
          <a:xfrm>
            <a:off x="8304431" y="1001241"/>
            <a:ext cx="146469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FOLLOW Set</a:t>
            </a:r>
          </a:p>
        </p:txBody>
      </p:sp>
    </p:spTree>
    <p:extLst>
      <p:ext uri="{BB962C8B-B14F-4D97-AF65-F5344CB8AC3E}">
        <p14:creationId xmlns:p14="http://schemas.microsoft.com/office/powerpoint/2010/main" val="3220907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 flipH="1">
            <a:off x="4059627" y="1466449"/>
            <a:ext cx="949883" cy="329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E9ECF0-225F-7C49-AC81-0CC285723DF6}"/>
              </a:ext>
            </a:extLst>
          </p:cNvPr>
          <p:cNvGrpSpPr/>
          <p:nvPr/>
        </p:nvGrpSpPr>
        <p:grpSpPr>
          <a:xfrm>
            <a:off x="1267596" y="1668477"/>
            <a:ext cx="5425565" cy="1727969"/>
            <a:chOff x="4337934" y="1666797"/>
            <a:chExt cx="5425565" cy="172796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AD367C0A-8D66-0B49-8E3A-0D06462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107" y="1666797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B2161436-C23F-6147-BC07-5CBDAAB7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7268" y="2288562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56EA0C-5344-B849-B118-DA05AB31F68F}"/>
                </a:ext>
              </a:extLst>
            </p:cNvPr>
            <p:cNvCxnSpPr/>
            <p:nvPr/>
          </p:nvCxnSpPr>
          <p:spPr>
            <a:xfrm>
              <a:off x="6982307" y="2118548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38269CD-8E44-B14C-B1B6-ED663F94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117" y="228856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scheme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EED438-43E5-D34F-B1EC-15905F1F5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805" y="2098367"/>
              <a:ext cx="319090" cy="308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4C131-153D-3842-B577-B1286746B946}"/>
                </a:ext>
              </a:extLst>
            </p:cNvPr>
            <p:cNvCxnSpPr/>
            <p:nvPr/>
          </p:nvCxnSpPr>
          <p:spPr>
            <a:xfrm>
              <a:off x="7812159" y="2746859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FC06065B-228A-4A46-91CE-29AB39330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101" y="2863729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lambda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E5E590-DE8C-DB4E-B671-1EB4263A9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7197" y="2666885"/>
              <a:ext cx="450831" cy="447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0F4BBBBC-8599-3C49-A199-70F43A49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934" y="293310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ID and stuff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799305" cy="400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598" y="1810945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7953EBB-19CA-AD48-8B3D-D53C1ED8C0B6}"/>
              </a:ext>
            </a:extLst>
          </p:cNvPr>
          <p:cNvSpPr/>
          <p:nvPr/>
        </p:nvSpPr>
        <p:spPr>
          <a:xfrm>
            <a:off x="388570" y="930697"/>
            <a:ext cx="6653150" cy="3079592"/>
          </a:xfrm>
          <a:prstGeom prst="triangl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F3DDC-8095-DF42-B07F-7AC8A780904D}"/>
              </a:ext>
            </a:extLst>
          </p:cNvPr>
          <p:cNvSpPr txBox="1"/>
          <p:nvPr/>
        </p:nvSpPr>
        <p:spPr>
          <a:xfrm>
            <a:off x="2341053" y="3586337"/>
            <a:ext cx="264425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schemeList</a:t>
            </a:r>
            <a:r>
              <a:rPr lang="en-US" sz="2000" dirty="0"/>
              <a:t> subtree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87273379-9C5D-1348-AAAB-4BE8240A0297}"/>
              </a:ext>
            </a:extLst>
          </p:cNvPr>
          <p:cNvSpPr/>
          <p:nvPr/>
        </p:nvSpPr>
        <p:spPr>
          <a:xfrm rot="10800000">
            <a:off x="5888408" y="1691664"/>
            <a:ext cx="2326926" cy="1056875"/>
          </a:xfrm>
          <a:prstGeom prst="triangle">
            <a:avLst>
              <a:gd name="adj" fmla="val 49232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8287BB-84F1-6049-A6B3-3E9EB20C5B36}"/>
              </a:ext>
            </a:extLst>
          </p:cNvPr>
          <p:cNvSpPr txBox="1"/>
          <p:nvPr/>
        </p:nvSpPr>
        <p:spPr>
          <a:xfrm>
            <a:off x="7254102" y="2668565"/>
            <a:ext cx="2416495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FOLLOW Sets are </a:t>
            </a:r>
          </a:p>
          <a:p>
            <a:r>
              <a:rPr lang="en-US" sz="2000" dirty="0"/>
              <a:t>made up of terminals</a:t>
            </a:r>
          </a:p>
          <a:p>
            <a:r>
              <a:rPr lang="en-US" sz="2000" dirty="0"/>
              <a:t>that are the </a:t>
            </a:r>
            <a:r>
              <a:rPr lang="en-US" sz="2000" b="1" i="1" dirty="0"/>
              <a:t>leftmost</a:t>
            </a:r>
          </a:p>
          <a:p>
            <a:r>
              <a:rPr lang="en-US" sz="2000" b="1" i="1" dirty="0"/>
              <a:t>right cousins </a:t>
            </a:r>
            <a:r>
              <a:rPr lang="en-US" sz="2000" dirty="0"/>
              <a:t>of the</a:t>
            </a:r>
          </a:p>
          <a:p>
            <a:r>
              <a:rPr lang="en-US" sz="2000" dirty="0" err="1"/>
              <a:t>schemeList</a:t>
            </a:r>
            <a:r>
              <a:rPr lang="en-US" sz="2000" dirty="0"/>
              <a:t> subtree</a:t>
            </a:r>
          </a:p>
        </p:txBody>
      </p:sp>
    </p:spTree>
    <p:extLst>
      <p:ext uri="{BB962C8B-B14F-4D97-AF65-F5344CB8AC3E}">
        <p14:creationId xmlns:p14="http://schemas.microsoft.com/office/powerpoint/2010/main" val="161510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nonterminals</a:t>
            </a:r>
            <a:r>
              <a:rPr lang="en-US" dirty="0"/>
              <a:t> are on LHS of multiple productions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Box 148">
            <a:extLst>
              <a:ext uri="{FF2B5EF4-FFF2-40B4-BE49-F238E27FC236}">
                <a16:creationId xmlns:a16="http://schemas.microsoft.com/office/drawing/2014/main" id="{AC80C4DA-1929-01FB-8F3F-56DCBE653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4435" y="2064603"/>
            <a:ext cx="2667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 dirty="0">
                <a:latin typeface="+mn-lt"/>
              </a:rPr>
              <a:t>Grammar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highlight>
                  <a:srgbClr val="FFFF00"/>
                </a:highlight>
              </a:rPr>
              <a:t>E </a:t>
            </a:r>
            <a:r>
              <a:rPr lang="en-US" altLang="en-US" sz="2400" dirty="0">
                <a:highlight>
                  <a:srgbClr val="FFFF00"/>
                </a:highlight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6" name="Text Box 149">
            <a:extLst>
              <a:ext uri="{FF2B5EF4-FFF2-40B4-BE49-F238E27FC236}">
                <a16:creationId xmlns:a16="http://schemas.microsoft.com/office/drawing/2014/main" id="{B3D44928-837F-5CC1-776D-925A54627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653" y="2254279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8A752-6463-B60B-E45F-D27832D4547B}"/>
              </a:ext>
            </a:extLst>
          </p:cNvPr>
          <p:cNvSpPr txBox="1"/>
          <p:nvPr/>
        </p:nvSpPr>
        <p:spPr>
          <a:xfrm>
            <a:off x="1689653" y="187993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</p:spTree>
    <p:extLst>
      <p:ext uri="{BB962C8B-B14F-4D97-AF65-F5344CB8AC3E}">
        <p14:creationId xmlns:p14="http://schemas.microsoft.com/office/powerpoint/2010/main" val="4526641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 flipH="1">
            <a:off x="4059627" y="1466449"/>
            <a:ext cx="949883" cy="329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E9ECF0-225F-7C49-AC81-0CC285723DF6}"/>
              </a:ext>
            </a:extLst>
          </p:cNvPr>
          <p:cNvGrpSpPr/>
          <p:nvPr/>
        </p:nvGrpSpPr>
        <p:grpSpPr>
          <a:xfrm>
            <a:off x="1267596" y="1668477"/>
            <a:ext cx="5425565" cy="1727969"/>
            <a:chOff x="4337934" y="1666797"/>
            <a:chExt cx="5425565" cy="172796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AD367C0A-8D66-0B49-8E3A-0D06462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107" y="1666797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B2161436-C23F-6147-BC07-5CBDAAB7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7268" y="2288562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56EA0C-5344-B849-B118-DA05AB31F68F}"/>
                </a:ext>
              </a:extLst>
            </p:cNvPr>
            <p:cNvCxnSpPr/>
            <p:nvPr/>
          </p:nvCxnSpPr>
          <p:spPr>
            <a:xfrm>
              <a:off x="6982307" y="2118548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38269CD-8E44-B14C-B1B6-ED663F94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117" y="228856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scheme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EED438-43E5-D34F-B1EC-15905F1F5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805" y="2098367"/>
              <a:ext cx="319090" cy="308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4C131-153D-3842-B577-B1286746B946}"/>
                </a:ext>
              </a:extLst>
            </p:cNvPr>
            <p:cNvCxnSpPr/>
            <p:nvPr/>
          </p:nvCxnSpPr>
          <p:spPr>
            <a:xfrm>
              <a:off x="7812159" y="2746859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FC06065B-228A-4A46-91CE-29AB39330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101" y="2863729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lambda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E5E590-DE8C-DB4E-B671-1EB4263A9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7197" y="2666885"/>
              <a:ext cx="450831" cy="447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0F4BBBBC-8599-3C49-A199-70F43A49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934" y="293310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ID and stuff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799305" cy="400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598" y="1810945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7953EBB-19CA-AD48-8B3D-D53C1ED8C0B6}"/>
              </a:ext>
            </a:extLst>
          </p:cNvPr>
          <p:cNvSpPr/>
          <p:nvPr/>
        </p:nvSpPr>
        <p:spPr>
          <a:xfrm>
            <a:off x="388570" y="930697"/>
            <a:ext cx="6653150" cy="3079592"/>
          </a:xfrm>
          <a:prstGeom prst="triangl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F3DDC-8095-DF42-B07F-7AC8A780904D}"/>
              </a:ext>
            </a:extLst>
          </p:cNvPr>
          <p:cNvSpPr txBox="1"/>
          <p:nvPr/>
        </p:nvSpPr>
        <p:spPr>
          <a:xfrm>
            <a:off x="2341053" y="3586337"/>
            <a:ext cx="264425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schemeList</a:t>
            </a:r>
            <a:r>
              <a:rPr lang="en-US" sz="2000" dirty="0"/>
              <a:t> subtree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87273379-9C5D-1348-AAAB-4BE8240A0297}"/>
              </a:ext>
            </a:extLst>
          </p:cNvPr>
          <p:cNvSpPr/>
          <p:nvPr/>
        </p:nvSpPr>
        <p:spPr>
          <a:xfrm rot="10800000">
            <a:off x="5888408" y="1691664"/>
            <a:ext cx="2326926" cy="1056875"/>
          </a:xfrm>
          <a:prstGeom prst="triangle">
            <a:avLst>
              <a:gd name="adj" fmla="val 49232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8287BB-84F1-6049-A6B3-3E9EB20C5B36}"/>
              </a:ext>
            </a:extLst>
          </p:cNvPr>
          <p:cNvSpPr txBox="1"/>
          <p:nvPr/>
        </p:nvSpPr>
        <p:spPr>
          <a:xfrm>
            <a:off x="7254102" y="2668565"/>
            <a:ext cx="2416495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FOLLOW Sets are </a:t>
            </a:r>
          </a:p>
          <a:p>
            <a:r>
              <a:rPr lang="en-US" sz="2000" dirty="0"/>
              <a:t>made up of terminals</a:t>
            </a:r>
          </a:p>
          <a:p>
            <a:r>
              <a:rPr lang="en-US" sz="2000" dirty="0"/>
              <a:t>that are the </a:t>
            </a:r>
            <a:r>
              <a:rPr lang="en-US" sz="2000" b="1" i="1" dirty="0"/>
              <a:t>leftmost</a:t>
            </a:r>
          </a:p>
          <a:p>
            <a:r>
              <a:rPr lang="en-US" sz="2000" b="1" i="1" dirty="0"/>
              <a:t>right cousins </a:t>
            </a:r>
            <a:r>
              <a:rPr lang="en-US" sz="2000" dirty="0"/>
              <a:t>of the</a:t>
            </a:r>
          </a:p>
          <a:p>
            <a:r>
              <a:rPr lang="en-US" sz="2000" dirty="0" err="1"/>
              <a:t>schemeList</a:t>
            </a:r>
            <a:r>
              <a:rPr lang="en-US" sz="2000" dirty="0"/>
              <a:t> subtree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F23CCC-1690-BB44-BFE6-96CF6B51B3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32221" y="1275865"/>
            <a:ext cx="3511209" cy="45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">
            <a:extLst>
              <a:ext uri="{FF2B5EF4-FFF2-40B4-BE49-F238E27FC236}">
                <a16:creationId xmlns:a16="http://schemas.microsoft.com/office/drawing/2014/main" id="{9C6227D4-42F9-EB47-9C51-03E01882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568" y="1729596"/>
            <a:ext cx="2832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Other right cousins</a:t>
            </a:r>
          </a:p>
        </p:txBody>
      </p:sp>
    </p:spTree>
    <p:extLst>
      <p:ext uri="{BB962C8B-B14F-4D97-AF65-F5344CB8AC3E}">
        <p14:creationId xmlns:p14="http://schemas.microsoft.com/office/powerpoint/2010/main" val="6075237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 flipH="1">
            <a:off x="4059627" y="1466449"/>
            <a:ext cx="949883" cy="329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E9ECF0-225F-7C49-AC81-0CC285723DF6}"/>
              </a:ext>
            </a:extLst>
          </p:cNvPr>
          <p:cNvGrpSpPr/>
          <p:nvPr/>
        </p:nvGrpSpPr>
        <p:grpSpPr>
          <a:xfrm>
            <a:off x="1267596" y="1668477"/>
            <a:ext cx="5425565" cy="1727969"/>
            <a:chOff x="4337934" y="1666797"/>
            <a:chExt cx="5425565" cy="172796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AD367C0A-8D66-0B49-8E3A-0D06462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107" y="1666797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B2161436-C23F-6147-BC07-5CBDAAB7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7268" y="2288562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56EA0C-5344-B849-B118-DA05AB31F68F}"/>
                </a:ext>
              </a:extLst>
            </p:cNvPr>
            <p:cNvCxnSpPr/>
            <p:nvPr/>
          </p:nvCxnSpPr>
          <p:spPr>
            <a:xfrm>
              <a:off x="6982307" y="2118548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38269CD-8E44-B14C-B1B6-ED663F94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117" y="228856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scheme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EED438-43E5-D34F-B1EC-15905F1F5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805" y="2098367"/>
              <a:ext cx="319090" cy="308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4C131-153D-3842-B577-B1286746B946}"/>
                </a:ext>
              </a:extLst>
            </p:cNvPr>
            <p:cNvCxnSpPr/>
            <p:nvPr/>
          </p:nvCxnSpPr>
          <p:spPr>
            <a:xfrm>
              <a:off x="7812159" y="2746859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FC06065B-228A-4A46-91CE-29AB39330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101" y="2863729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lambda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E5E590-DE8C-DB4E-B671-1EB4263A9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7197" y="2666885"/>
              <a:ext cx="450831" cy="447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0F4BBBBC-8599-3C49-A199-70F43A49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934" y="293310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ID and stuff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799305" cy="400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598" y="1810945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F23CCC-1690-BB44-BFE6-96CF6B51B3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32221" y="1275865"/>
            <a:ext cx="3511209" cy="45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">
            <a:extLst>
              <a:ext uri="{FF2B5EF4-FFF2-40B4-BE49-F238E27FC236}">
                <a16:creationId xmlns:a16="http://schemas.microsoft.com/office/drawing/2014/main" id="{9C6227D4-42F9-EB47-9C51-03E01882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568" y="1729596"/>
            <a:ext cx="2832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Other right cousins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AAE950-8BC1-0B4F-88D7-63E52A41C39B}"/>
              </a:ext>
            </a:extLst>
          </p:cNvPr>
          <p:cNvGrpSpPr/>
          <p:nvPr/>
        </p:nvGrpSpPr>
        <p:grpSpPr>
          <a:xfrm>
            <a:off x="4187396" y="4057013"/>
            <a:ext cx="3141437" cy="707886"/>
            <a:chOff x="2891028" y="4116802"/>
            <a:chExt cx="3141437" cy="7078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DCB20B-223B-134C-BA83-FF5D4E02B030}"/>
                </a:ext>
              </a:extLst>
            </p:cNvPr>
            <p:cNvSpPr txBox="1"/>
            <p:nvPr/>
          </p:nvSpPr>
          <p:spPr>
            <a:xfrm>
              <a:off x="2891028" y="4116802"/>
              <a:ext cx="3141437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 is in the FOLLOW set of A if</a:t>
              </a:r>
            </a:p>
            <a:p>
              <a:r>
                <a:rPr lang="en-US" sz="2000" dirty="0"/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CF1068-83D3-9947-B24E-8E461328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8641" y="4456389"/>
              <a:ext cx="1975419" cy="320040"/>
            </a:xfrm>
            <a:prstGeom prst="rect">
              <a:avLst/>
            </a:prstGeom>
          </p:spPr>
        </p:pic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DCE38BB4-3AFE-E54A-9926-9E21983AD1EA}"/>
              </a:ext>
            </a:extLst>
          </p:cNvPr>
          <p:cNvSpPr/>
          <p:nvPr/>
        </p:nvSpPr>
        <p:spPr>
          <a:xfrm>
            <a:off x="4462944" y="4294402"/>
            <a:ext cx="596445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992118-6633-654E-89DB-28479817539C}"/>
              </a:ext>
            </a:extLst>
          </p:cNvPr>
          <p:cNvSpPr/>
          <p:nvPr/>
        </p:nvSpPr>
        <p:spPr>
          <a:xfrm>
            <a:off x="4155294" y="1028990"/>
            <a:ext cx="2176927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81A0F208-CBED-E349-8B6A-A56029790C38}"/>
              </a:ext>
            </a:extLst>
          </p:cNvPr>
          <p:cNvSpPr txBox="1">
            <a:spLocks noChangeArrowheads="1"/>
          </p:cNvSpPr>
          <p:nvPr/>
        </p:nvSpPr>
        <p:spPr>
          <a:xfrm>
            <a:off x="928835" y="1020620"/>
            <a:ext cx="3112837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 is the starting nonterminal</a:t>
            </a:r>
          </a:p>
        </p:txBody>
      </p:sp>
    </p:spTree>
    <p:extLst>
      <p:ext uri="{BB962C8B-B14F-4D97-AF65-F5344CB8AC3E}">
        <p14:creationId xmlns:p14="http://schemas.microsoft.com/office/powerpoint/2010/main" val="14365008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 flipH="1">
            <a:off x="4059627" y="1466449"/>
            <a:ext cx="949883" cy="329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E9ECF0-225F-7C49-AC81-0CC285723DF6}"/>
              </a:ext>
            </a:extLst>
          </p:cNvPr>
          <p:cNvGrpSpPr/>
          <p:nvPr/>
        </p:nvGrpSpPr>
        <p:grpSpPr>
          <a:xfrm>
            <a:off x="1267596" y="1668477"/>
            <a:ext cx="5425565" cy="1727969"/>
            <a:chOff x="4337934" y="1666797"/>
            <a:chExt cx="5425565" cy="172796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AD367C0A-8D66-0B49-8E3A-0D06462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107" y="1666797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B2161436-C23F-6147-BC07-5CBDAAB7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7268" y="2288562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56EA0C-5344-B849-B118-DA05AB31F68F}"/>
                </a:ext>
              </a:extLst>
            </p:cNvPr>
            <p:cNvCxnSpPr/>
            <p:nvPr/>
          </p:nvCxnSpPr>
          <p:spPr>
            <a:xfrm>
              <a:off x="6982307" y="2118548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38269CD-8E44-B14C-B1B6-ED663F94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117" y="228856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scheme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EED438-43E5-D34F-B1EC-15905F1F5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805" y="2098367"/>
              <a:ext cx="319090" cy="308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4C131-153D-3842-B577-B1286746B946}"/>
                </a:ext>
              </a:extLst>
            </p:cNvPr>
            <p:cNvCxnSpPr/>
            <p:nvPr/>
          </p:nvCxnSpPr>
          <p:spPr>
            <a:xfrm>
              <a:off x="7812159" y="2746859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FC06065B-228A-4A46-91CE-29AB39330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101" y="2863729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lambda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E5E590-DE8C-DB4E-B671-1EB4263A9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7197" y="2666885"/>
              <a:ext cx="450831" cy="447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0F4BBBBC-8599-3C49-A199-70F43A49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934" y="293310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ID and stuff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799305" cy="400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598" y="1810945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F23CCC-1690-BB44-BFE6-96CF6B51B3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32221" y="1275865"/>
            <a:ext cx="3511209" cy="45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">
            <a:extLst>
              <a:ext uri="{FF2B5EF4-FFF2-40B4-BE49-F238E27FC236}">
                <a16:creationId xmlns:a16="http://schemas.microsoft.com/office/drawing/2014/main" id="{9C6227D4-42F9-EB47-9C51-03E01882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568" y="1729596"/>
            <a:ext cx="2832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Other right cousins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AAE950-8BC1-0B4F-88D7-63E52A41C39B}"/>
              </a:ext>
            </a:extLst>
          </p:cNvPr>
          <p:cNvGrpSpPr/>
          <p:nvPr/>
        </p:nvGrpSpPr>
        <p:grpSpPr>
          <a:xfrm>
            <a:off x="4187396" y="4057013"/>
            <a:ext cx="3141437" cy="707886"/>
            <a:chOff x="2891028" y="4116802"/>
            <a:chExt cx="3141437" cy="7078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DCB20B-223B-134C-BA83-FF5D4E02B030}"/>
                </a:ext>
              </a:extLst>
            </p:cNvPr>
            <p:cNvSpPr txBox="1"/>
            <p:nvPr/>
          </p:nvSpPr>
          <p:spPr>
            <a:xfrm>
              <a:off x="2891028" y="4116802"/>
              <a:ext cx="3141437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 is in the FOLLOW set of A if</a:t>
              </a:r>
            </a:p>
            <a:p>
              <a:r>
                <a:rPr lang="en-US" sz="2000" dirty="0"/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CF1068-83D3-9947-B24E-8E461328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8641" y="4456389"/>
              <a:ext cx="1975419" cy="320040"/>
            </a:xfrm>
            <a:prstGeom prst="rect">
              <a:avLst/>
            </a:prstGeom>
          </p:spPr>
        </p:pic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DCE38BB4-3AFE-E54A-9926-9E21983AD1EA}"/>
              </a:ext>
            </a:extLst>
          </p:cNvPr>
          <p:cNvSpPr/>
          <p:nvPr/>
        </p:nvSpPr>
        <p:spPr>
          <a:xfrm>
            <a:off x="4462944" y="4294402"/>
            <a:ext cx="596445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2FC6AA-87DE-AE42-9275-7ABB75CFC37A}"/>
              </a:ext>
            </a:extLst>
          </p:cNvPr>
          <p:cNvSpPr/>
          <p:nvPr/>
        </p:nvSpPr>
        <p:spPr>
          <a:xfrm>
            <a:off x="5664336" y="4417041"/>
            <a:ext cx="371144" cy="38355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992118-6633-654E-89DB-28479817539C}"/>
              </a:ext>
            </a:extLst>
          </p:cNvPr>
          <p:cNvSpPr/>
          <p:nvPr/>
        </p:nvSpPr>
        <p:spPr>
          <a:xfrm>
            <a:off x="4155294" y="1028990"/>
            <a:ext cx="2176927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82F083-137F-2543-B923-0B7E5E051839}"/>
              </a:ext>
            </a:extLst>
          </p:cNvPr>
          <p:cNvSpPr/>
          <p:nvPr/>
        </p:nvSpPr>
        <p:spPr>
          <a:xfrm>
            <a:off x="1082024" y="2354275"/>
            <a:ext cx="2640810" cy="97255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5857BEAC-4F0B-1D4D-9CAB-EFD39066723F}"/>
              </a:ext>
            </a:extLst>
          </p:cNvPr>
          <p:cNvSpPr txBox="1">
            <a:spLocks noChangeArrowheads="1"/>
          </p:cNvSpPr>
          <p:nvPr/>
        </p:nvSpPr>
        <p:spPr>
          <a:xfrm>
            <a:off x="870440" y="3568060"/>
            <a:ext cx="3112837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is the stuff in the parse </a:t>
            </a:r>
          </a:p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tree to the left</a:t>
            </a:r>
          </a:p>
        </p:txBody>
      </p:sp>
    </p:spTree>
    <p:extLst>
      <p:ext uri="{BB962C8B-B14F-4D97-AF65-F5344CB8AC3E}">
        <p14:creationId xmlns:p14="http://schemas.microsoft.com/office/powerpoint/2010/main" val="41467462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 flipH="1">
            <a:off x="4059627" y="1466449"/>
            <a:ext cx="949883" cy="329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E9ECF0-225F-7C49-AC81-0CC285723DF6}"/>
              </a:ext>
            </a:extLst>
          </p:cNvPr>
          <p:cNvGrpSpPr/>
          <p:nvPr/>
        </p:nvGrpSpPr>
        <p:grpSpPr>
          <a:xfrm>
            <a:off x="1267596" y="1668477"/>
            <a:ext cx="5425565" cy="1727969"/>
            <a:chOff x="4337934" y="1666797"/>
            <a:chExt cx="5425565" cy="172796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AD367C0A-8D66-0B49-8E3A-0D06462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107" y="1666797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B2161436-C23F-6147-BC07-5CBDAAB7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7268" y="2288562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56EA0C-5344-B849-B118-DA05AB31F68F}"/>
                </a:ext>
              </a:extLst>
            </p:cNvPr>
            <p:cNvCxnSpPr/>
            <p:nvPr/>
          </p:nvCxnSpPr>
          <p:spPr>
            <a:xfrm>
              <a:off x="6982307" y="2118548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38269CD-8E44-B14C-B1B6-ED663F94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117" y="228856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scheme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EED438-43E5-D34F-B1EC-15905F1F5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805" y="2098367"/>
              <a:ext cx="319090" cy="308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4C131-153D-3842-B577-B1286746B946}"/>
                </a:ext>
              </a:extLst>
            </p:cNvPr>
            <p:cNvCxnSpPr/>
            <p:nvPr/>
          </p:nvCxnSpPr>
          <p:spPr>
            <a:xfrm>
              <a:off x="7812159" y="2746859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FC06065B-228A-4A46-91CE-29AB39330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101" y="2863729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lambda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E5E590-DE8C-DB4E-B671-1EB4263A9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7197" y="2666885"/>
              <a:ext cx="450831" cy="447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0F4BBBBC-8599-3C49-A199-70F43A49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934" y="293310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ID and stuff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799305" cy="400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598" y="1810945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F23CCC-1690-BB44-BFE6-96CF6B51B3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32221" y="1275865"/>
            <a:ext cx="3511209" cy="45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">
            <a:extLst>
              <a:ext uri="{FF2B5EF4-FFF2-40B4-BE49-F238E27FC236}">
                <a16:creationId xmlns:a16="http://schemas.microsoft.com/office/drawing/2014/main" id="{9C6227D4-42F9-EB47-9C51-03E01882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568" y="1729596"/>
            <a:ext cx="2832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Other right cousins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AAE950-8BC1-0B4F-88D7-63E52A41C39B}"/>
              </a:ext>
            </a:extLst>
          </p:cNvPr>
          <p:cNvGrpSpPr/>
          <p:nvPr/>
        </p:nvGrpSpPr>
        <p:grpSpPr>
          <a:xfrm>
            <a:off x="4187396" y="4057013"/>
            <a:ext cx="3141437" cy="707886"/>
            <a:chOff x="2891028" y="4116802"/>
            <a:chExt cx="3141437" cy="7078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DCB20B-223B-134C-BA83-FF5D4E02B030}"/>
                </a:ext>
              </a:extLst>
            </p:cNvPr>
            <p:cNvSpPr txBox="1"/>
            <p:nvPr/>
          </p:nvSpPr>
          <p:spPr>
            <a:xfrm>
              <a:off x="2891028" y="4116802"/>
              <a:ext cx="3141437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 is in the FOLLOW set of A if</a:t>
              </a:r>
            </a:p>
            <a:p>
              <a:r>
                <a:rPr lang="en-US" sz="2000" dirty="0"/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CF1068-83D3-9947-B24E-8E461328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8641" y="4456389"/>
              <a:ext cx="1975419" cy="320040"/>
            </a:xfrm>
            <a:prstGeom prst="rect">
              <a:avLst/>
            </a:prstGeom>
          </p:spPr>
        </p:pic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DCE38BB4-3AFE-E54A-9926-9E21983AD1EA}"/>
              </a:ext>
            </a:extLst>
          </p:cNvPr>
          <p:cNvSpPr/>
          <p:nvPr/>
        </p:nvSpPr>
        <p:spPr>
          <a:xfrm>
            <a:off x="4462944" y="4294402"/>
            <a:ext cx="596445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2FC6AA-87DE-AE42-9275-7ABB75CFC37A}"/>
              </a:ext>
            </a:extLst>
          </p:cNvPr>
          <p:cNvSpPr/>
          <p:nvPr/>
        </p:nvSpPr>
        <p:spPr>
          <a:xfrm>
            <a:off x="5664336" y="4417041"/>
            <a:ext cx="371144" cy="38355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992118-6633-654E-89DB-28479817539C}"/>
              </a:ext>
            </a:extLst>
          </p:cNvPr>
          <p:cNvSpPr/>
          <p:nvPr/>
        </p:nvSpPr>
        <p:spPr>
          <a:xfrm>
            <a:off x="4155294" y="1028990"/>
            <a:ext cx="2176927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82F083-137F-2543-B923-0B7E5E051839}"/>
              </a:ext>
            </a:extLst>
          </p:cNvPr>
          <p:cNvSpPr/>
          <p:nvPr/>
        </p:nvSpPr>
        <p:spPr>
          <a:xfrm>
            <a:off x="1082024" y="2354275"/>
            <a:ext cx="2640810" cy="97255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5857BEAC-4F0B-1D4D-9CAB-EFD39066723F}"/>
              </a:ext>
            </a:extLst>
          </p:cNvPr>
          <p:cNvSpPr txBox="1">
            <a:spLocks noChangeArrowheads="1"/>
          </p:cNvSpPr>
          <p:nvPr/>
        </p:nvSpPr>
        <p:spPr>
          <a:xfrm>
            <a:off x="5905055" y="2328314"/>
            <a:ext cx="3112837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A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is the nonterminal I’m interested in</a:t>
            </a:r>
          </a:p>
        </p:txBody>
      </p:sp>
      <p:sp>
        <p:nvSpPr>
          <p:cNvPr id="35" name="Snip Same Side Corner Rectangle 34">
            <a:extLst>
              <a:ext uri="{FF2B5EF4-FFF2-40B4-BE49-F238E27FC236}">
                <a16:creationId xmlns:a16="http://schemas.microsoft.com/office/drawing/2014/main" id="{1B491ADB-B282-DD49-81AF-DEBFF4F4A3B1}"/>
              </a:ext>
            </a:extLst>
          </p:cNvPr>
          <p:cNvSpPr/>
          <p:nvPr/>
        </p:nvSpPr>
        <p:spPr>
          <a:xfrm>
            <a:off x="3911968" y="2364280"/>
            <a:ext cx="1698398" cy="336000"/>
          </a:xfrm>
          <a:prstGeom prst="snip2Same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nip Same Side Corner Rectangle 36">
            <a:extLst>
              <a:ext uri="{FF2B5EF4-FFF2-40B4-BE49-F238E27FC236}">
                <a16:creationId xmlns:a16="http://schemas.microsoft.com/office/drawing/2014/main" id="{D206D788-E0B6-0046-9C12-371ADE4479A2}"/>
              </a:ext>
            </a:extLst>
          </p:cNvPr>
          <p:cNvSpPr/>
          <p:nvPr/>
        </p:nvSpPr>
        <p:spPr>
          <a:xfrm>
            <a:off x="6035480" y="4316174"/>
            <a:ext cx="296741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079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 flipH="1">
            <a:off x="4059627" y="1466449"/>
            <a:ext cx="949883" cy="329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E9ECF0-225F-7C49-AC81-0CC285723DF6}"/>
              </a:ext>
            </a:extLst>
          </p:cNvPr>
          <p:cNvGrpSpPr/>
          <p:nvPr/>
        </p:nvGrpSpPr>
        <p:grpSpPr>
          <a:xfrm>
            <a:off x="1267596" y="1668477"/>
            <a:ext cx="5425565" cy="1727969"/>
            <a:chOff x="4337934" y="1666797"/>
            <a:chExt cx="5425565" cy="172796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AD367C0A-8D66-0B49-8E3A-0D06462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107" y="1666797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B2161436-C23F-6147-BC07-5CBDAAB7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7268" y="2288562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56EA0C-5344-B849-B118-DA05AB31F68F}"/>
                </a:ext>
              </a:extLst>
            </p:cNvPr>
            <p:cNvCxnSpPr/>
            <p:nvPr/>
          </p:nvCxnSpPr>
          <p:spPr>
            <a:xfrm>
              <a:off x="6982307" y="2118548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38269CD-8E44-B14C-B1B6-ED663F94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117" y="228856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scheme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EED438-43E5-D34F-B1EC-15905F1F5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805" y="2098367"/>
              <a:ext cx="319090" cy="308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4C131-153D-3842-B577-B1286746B946}"/>
                </a:ext>
              </a:extLst>
            </p:cNvPr>
            <p:cNvCxnSpPr/>
            <p:nvPr/>
          </p:nvCxnSpPr>
          <p:spPr>
            <a:xfrm>
              <a:off x="7812159" y="2746859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FC06065B-228A-4A46-91CE-29AB39330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101" y="2863729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lambda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E5E590-DE8C-DB4E-B671-1EB4263A9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7197" y="2666885"/>
              <a:ext cx="450831" cy="447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0F4BBBBC-8599-3C49-A199-70F43A49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934" y="293310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ID and stuff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799305" cy="400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598" y="1810945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F23CCC-1690-BB44-BFE6-96CF6B51B3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32221" y="1275865"/>
            <a:ext cx="3511209" cy="45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">
            <a:extLst>
              <a:ext uri="{FF2B5EF4-FFF2-40B4-BE49-F238E27FC236}">
                <a16:creationId xmlns:a16="http://schemas.microsoft.com/office/drawing/2014/main" id="{9C6227D4-42F9-EB47-9C51-03E01882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568" y="1729596"/>
            <a:ext cx="2832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Other right cousins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AAE950-8BC1-0B4F-88D7-63E52A41C39B}"/>
              </a:ext>
            </a:extLst>
          </p:cNvPr>
          <p:cNvGrpSpPr/>
          <p:nvPr/>
        </p:nvGrpSpPr>
        <p:grpSpPr>
          <a:xfrm>
            <a:off x="4187396" y="4057013"/>
            <a:ext cx="3141437" cy="707886"/>
            <a:chOff x="2891028" y="4116802"/>
            <a:chExt cx="3141437" cy="7078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DCB20B-223B-134C-BA83-FF5D4E02B030}"/>
                </a:ext>
              </a:extLst>
            </p:cNvPr>
            <p:cNvSpPr txBox="1"/>
            <p:nvPr/>
          </p:nvSpPr>
          <p:spPr>
            <a:xfrm>
              <a:off x="2891028" y="4116802"/>
              <a:ext cx="3141437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 is in the FOLLOW set of A if</a:t>
              </a:r>
            </a:p>
            <a:p>
              <a:r>
                <a:rPr lang="en-US" sz="2000" dirty="0"/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CF1068-83D3-9947-B24E-8E461328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8641" y="4456389"/>
              <a:ext cx="1975419" cy="320040"/>
            </a:xfrm>
            <a:prstGeom prst="rect">
              <a:avLst/>
            </a:prstGeom>
          </p:spPr>
        </p:pic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DCE38BB4-3AFE-E54A-9926-9E21983AD1EA}"/>
              </a:ext>
            </a:extLst>
          </p:cNvPr>
          <p:cNvSpPr/>
          <p:nvPr/>
        </p:nvSpPr>
        <p:spPr>
          <a:xfrm>
            <a:off x="4462944" y="4294402"/>
            <a:ext cx="596445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2FC6AA-87DE-AE42-9275-7ABB75CFC37A}"/>
              </a:ext>
            </a:extLst>
          </p:cNvPr>
          <p:cNvSpPr/>
          <p:nvPr/>
        </p:nvSpPr>
        <p:spPr>
          <a:xfrm>
            <a:off x="5631678" y="4417041"/>
            <a:ext cx="371144" cy="383559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992118-6633-654E-89DB-28479817539C}"/>
              </a:ext>
            </a:extLst>
          </p:cNvPr>
          <p:cNvSpPr/>
          <p:nvPr/>
        </p:nvSpPr>
        <p:spPr>
          <a:xfrm>
            <a:off x="4155294" y="1028990"/>
            <a:ext cx="2176927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82F083-137F-2543-B923-0B7E5E051839}"/>
              </a:ext>
            </a:extLst>
          </p:cNvPr>
          <p:cNvSpPr/>
          <p:nvPr/>
        </p:nvSpPr>
        <p:spPr>
          <a:xfrm>
            <a:off x="1082024" y="2354275"/>
            <a:ext cx="2640810" cy="97255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5857BEAC-4F0B-1D4D-9CAB-EFD39066723F}"/>
              </a:ext>
            </a:extLst>
          </p:cNvPr>
          <p:cNvSpPr txBox="1">
            <a:spLocks noChangeArrowheads="1"/>
          </p:cNvSpPr>
          <p:nvPr/>
        </p:nvSpPr>
        <p:spPr>
          <a:xfrm>
            <a:off x="6123468" y="2534449"/>
            <a:ext cx="3112837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t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is the terminal that is placed in the FOLLOW set</a:t>
            </a:r>
          </a:p>
        </p:txBody>
      </p:sp>
      <p:sp>
        <p:nvSpPr>
          <p:cNvPr id="35" name="Snip Same Side Corner Rectangle 34">
            <a:extLst>
              <a:ext uri="{FF2B5EF4-FFF2-40B4-BE49-F238E27FC236}">
                <a16:creationId xmlns:a16="http://schemas.microsoft.com/office/drawing/2014/main" id="{1B491ADB-B282-DD49-81AF-DEBFF4F4A3B1}"/>
              </a:ext>
            </a:extLst>
          </p:cNvPr>
          <p:cNvSpPr/>
          <p:nvPr/>
        </p:nvSpPr>
        <p:spPr>
          <a:xfrm>
            <a:off x="3911968" y="2364280"/>
            <a:ext cx="1698398" cy="336000"/>
          </a:xfrm>
          <a:prstGeom prst="snip2Same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nip Same Side Corner Rectangle 36">
            <a:extLst>
              <a:ext uri="{FF2B5EF4-FFF2-40B4-BE49-F238E27FC236}">
                <a16:creationId xmlns:a16="http://schemas.microsoft.com/office/drawing/2014/main" id="{D206D788-E0B6-0046-9C12-371ADE4479A2}"/>
              </a:ext>
            </a:extLst>
          </p:cNvPr>
          <p:cNvSpPr/>
          <p:nvPr/>
        </p:nvSpPr>
        <p:spPr>
          <a:xfrm>
            <a:off x="6013708" y="4316174"/>
            <a:ext cx="296741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nip Same Side Corner Rectangle 39">
            <a:extLst>
              <a:ext uri="{FF2B5EF4-FFF2-40B4-BE49-F238E27FC236}">
                <a16:creationId xmlns:a16="http://schemas.microsoft.com/office/drawing/2014/main" id="{0B93D1C5-6225-6541-8AAD-9CA0EAB13F64}"/>
              </a:ext>
            </a:extLst>
          </p:cNvPr>
          <p:cNvSpPr/>
          <p:nvPr/>
        </p:nvSpPr>
        <p:spPr>
          <a:xfrm rot="10800000">
            <a:off x="6220716" y="4359006"/>
            <a:ext cx="296741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nip Same Side Corner Rectangle 43">
            <a:extLst>
              <a:ext uri="{FF2B5EF4-FFF2-40B4-BE49-F238E27FC236}">
                <a16:creationId xmlns:a16="http://schemas.microsoft.com/office/drawing/2014/main" id="{B9FE84FD-ADA5-D04C-B645-71A8FC50548C}"/>
              </a:ext>
            </a:extLst>
          </p:cNvPr>
          <p:cNvSpPr/>
          <p:nvPr/>
        </p:nvSpPr>
        <p:spPr>
          <a:xfrm rot="10800000">
            <a:off x="6492056" y="1887888"/>
            <a:ext cx="1127943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567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 flipH="1">
            <a:off x="4059627" y="1466449"/>
            <a:ext cx="949883" cy="329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E9ECF0-225F-7C49-AC81-0CC285723DF6}"/>
              </a:ext>
            </a:extLst>
          </p:cNvPr>
          <p:cNvGrpSpPr/>
          <p:nvPr/>
        </p:nvGrpSpPr>
        <p:grpSpPr>
          <a:xfrm>
            <a:off x="1267596" y="1668477"/>
            <a:ext cx="5425565" cy="1727969"/>
            <a:chOff x="4337934" y="1666797"/>
            <a:chExt cx="5425565" cy="172796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AD367C0A-8D66-0B49-8E3A-0D06462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107" y="1666797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B2161436-C23F-6147-BC07-5CBDAAB7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7268" y="2288562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56EA0C-5344-B849-B118-DA05AB31F68F}"/>
                </a:ext>
              </a:extLst>
            </p:cNvPr>
            <p:cNvCxnSpPr/>
            <p:nvPr/>
          </p:nvCxnSpPr>
          <p:spPr>
            <a:xfrm>
              <a:off x="6982307" y="2118548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38269CD-8E44-B14C-B1B6-ED663F94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117" y="228856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scheme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EED438-43E5-D34F-B1EC-15905F1F5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805" y="2098367"/>
              <a:ext cx="319090" cy="308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4C131-153D-3842-B577-B1286746B946}"/>
                </a:ext>
              </a:extLst>
            </p:cNvPr>
            <p:cNvCxnSpPr/>
            <p:nvPr/>
          </p:nvCxnSpPr>
          <p:spPr>
            <a:xfrm>
              <a:off x="7812159" y="2746859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FC06065B-228A-4A46-91CE-29AB39330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101" y="2863729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lambda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E5E590-DE8C-DB4E-B671-1EB4263A9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7197" y="2666885"/>
              <a:ext cx="450831" cy="447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0F4BBBBC-8599-3C49-A199-70F43A49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934" y="293310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ID and stuff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799305" cy="400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598" y="1810945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F23CCC-1690-BB44-BFE6-96CF6B51B3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32221" y="1275865"/>
            <a:ext cx="3511209" cy="45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">
            <a:extLst>
              <a:ext uri="{FF2B5EF4-FFF2-40B4-BE49-F238E27FC236}">
                <a16:creationId xmlns:a16="http://schemas.microsoft.com/office/drawing/2014/main" id="{9C6227D4-42F9-EB47-9C51-03E01882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568" y="1729596"/>
            <a:ext cx="2832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Other right cousins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AAE950-8BC1-0B4F-88D7-63E52A41C39B}"/>
              </a:ext>
            </a:extLst>
          </p:cNvPr>
          <p:cNvGrpSpPr/>
          <p:nvPr/>
        </p:nvGrpSpPr>
        <p:grpSpPr>
          <a:xfrm>
            <a:off x="4187396" y="4057013"/>
            <a:ext cx="3141437" cy="707886"/>
            <a:chOff x="2891028" y="4116802"/>
            <a:chExt cx="3141437" cy="7078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DCB20B-223B-134C-BA83-FF5D4E02B030}"/>
                </a:ext>
              </a:extLst>
            </p:cNvPr>
            <p:cNvSpPr txBox="1"/>
            <p:nvPr/>
          </p:nvSpPr>
          <p:spPr>
            <a:xfrm>
              <a:off x="2891028" y="4116802"/>
              <a:ext cx="3141437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 is in the FOLLOW set of A if</a:t>
              </a:r>
            </a:p>
            <a:p>
              <a:r>
                <a:rPr lang="en-US" sz="2000" dirty="0"/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CF1068-83D3-9947-B24E-8E461328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8641" y="4456389"/>
              <a:ext cx="1975419" cy="320040"/>
            </a:xfrm>
            <a:prstGeom prst="rect">
              <a:avLst/>
            </a:prstGeom>
          </p:spPr>
        </p:pic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DCE38BB4-3AFE-E54A-9926-9E21983AD1EA}"/>
              </a:ext>
            </a:extLst>
          </p:cNvPr>
          <p:cNvSpPr/>
          <p:nvPr/>
        </p:nvSpPr>
        <p:spPr>
          <a:xfrm>
            <a:off x="4462944" y="4294402"/>
            <a:ext cx="596445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2FC6AA-87DE-AE42-9275-7ABB75CFC37A}"/>
              </a:ext>
            </a:extLst>
          </p:cNvPr>
          <p:cNvSpPr/>
          <p:nvPr/>
        </p:nvSpPr>
        <p:spPr>
          <a:xfrm>
            <a:off x="5631678" y="4417041"/>
            <a:ext cx="371144" cy="383559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992118-6633-654E-89DB-28479817539C}"/>
              </a:ext>
            </a:extLst>
          </p:cNvPr>
          <p:cNvSpPr/>
          <p:nvPr/>
        </p:nvSpPr>
        <p:spPr>
          <a:xfrm>
            <a:off x="4155294" y="1028990"/>
            <a:ext cx="2176927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82F083-137F-2543-B923-0B7E5E051839}"/>
              </a:ext>
            </a:extLst>
          </p:cNvPr>
          <p:cNvSpPr/>
          <p:nvPr/>
        </p:nvSpPr>
        <p:spPr>
          <a:xfrm>
            <a:off x="1082024" y="2354275"/>
            <a:ext cx="2640810" cy="97255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5857BEAC-4F0B-1D4D-9CAB-EFD39066723F}"/>
              </a:ext>
            </a:extLst>
          </p:cNvPr>
          <p:cNvSpPr txBox="1">
            <a:spLocks noChangeArrowheads="1"/>
          </p:cNvSpPr>
          <p:nvPr/>
        </p:nvSpPr>
        <p:spPr>
          <a:xfrm>
            <a:off x="8400633" y="2406784"/>
            <a:ext cx="3112837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C900BE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is made up of other right cousins that can’t be next to </a:t>
            </a: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A</a:t>
            </a:r>
          </a:p>
        </p:txBody>
      </p:sp>
      <p:sp>
        <p:nvSpPr>
          <p:cNvPr id="35" name="Snip Same Side Corner Rectangle 34">
            <a:extLst>
              <a:ext uri="{FF2B5EF4-FFF2-40B4-BE49-F238E27FC236}">
                <a16:creationId xmlns:a16="http://schemas.microsoft.com/office/drawing/2014/main" id="{1B491ADB-B282-DD49-81AF-DEBFF4F4A3B1}"/>
              </a:ext>
            </a:extLst>
          </p:cNvPr>
          <p:cNvSpPr/>
          <p:nvPr/>
        </p:nvSpPr>
        <p:spPr>
          <a:xfrm>
            <a:off x="3911968" y="2364280"/>
            <a:ext cx="1698398" cy="336000"/>
          </a:xfrm>
          <a:prstGeom prst="snip2Same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nip Same Side Corner Rectangle 36">
            <a:extLst>
              <a:ext uri="{FF2B5EF4-FFF2-40B4-BE49-F238E27FC236}">
                <a16:creationId xmlns:a16="http://schemas.microsoft.com/office/drawing/2014/main" id="{D206D788-E0B6-0046-9C12-371ADE4479A2}"/>
              </a:ext>
            </a:extLst>
          </p:cNvPr>
          <p:cNvSpPr/>
          <p:nvPr/>
        </p:nvSpPr>
        <p:spPr>
          <a:xfrm>
            <a:off x="6013708" y="4316174"/>
            <a:ext cx="296741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nip Same Side Corner Rectangle 39">
            <a:extLst>
              <a:ext uri="{FF2B5EF4-FFF2-40B4-BE49-F238E27FC236}">
                <a16:creationId xmlns:a16="http://schemas.microsoft.com/office/drawing/2014/main" id="{0B93D1C5-6225-6541-8AAD-9CA0EAB13F64}"/>
              </a:ext>
            </a:extLst>
          </p:cNvPr>
          <p:cNvSpPr/>
          <p:nvPr/>
        </p:nvSpPr>
        <p:spPr>
          <a:xfrm rot="10800000">
            <a:off x="6177172" y="4359006"/>
            <a:ext cx="296741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nip Same Side Corner Rectangle 43">
            <a:extLst>
              <a:ext uri="{FF2B5EF4-FFF2-40B4-BE49-F238E27FC236}">
                <a16:creationId xmlns:a16="http://schemas.microsoft.com/office/drawing/2014/main" id="{B9FE84FD-ADA5-D04C-B645-71A8FC50548C}"/>
              </a:ext>
            </a:extLst>
          </p:cNvPr>
          <p:cNvSpPr/>
          <p:nvPr/>
        </p:nvSpPr>
        <p:spPr>
          <a:xfrm rot="10800000">
            <a:off x="6492056" y="1887888"/>
            <a:ext cx="1127943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nip Same Side Corner Rectangle 44">
            <a:extLst>
              <a:ext uri="{FF2B5EF4-FFF2-40B4-BE49-F238E27FC236}">
                <a16:creationId xmlns:a16="http://schemas.microsoft.com/office/drawing/2014/main" id="{AD238ADC-6690-E54F-B478-6B19D76ED590}"/>
              </a:ext>
            </a:extLst>
          </p:cNvPr>
          <p:cNvSpPr/>
          <p:nvPr/>
        </p:nvSpPr>
        <p:spPr>
          <a:xfrm rot="5400000">
            <a:off x="6499891" y="4366121"/>
            <a:ext cx="296741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C90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D3CAFA80-6117-2F45-93F2-CB6DD51422BB}"/>
              </a:ext>
            </a:extLst>
          </p:cNvPr>
          <p:cNvSpPr/>
          <p:nvPr/>
        </p:nvSpPr>
        <p:spPr>
          <a:xfrm rot="5400000">
            <a:off x="9778115" y="686181"/>
            <a:ext cx="400384" cy="2620357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C90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787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FOLLOW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What are the FOLLOW sets for </a:t>
            </a:r>
            <a:r>
              <a:rPr lang="en-US" sz="2400" dirty="0" err="1">
                <a:cs typeface="Courier New" panose="02070309020205020404" pitchFamily="49" charset="0"/>
              </a:rPr>
              <a:t>factList</a:t>
            </a:r>
            <a:r>
              <a:rPr lang="en-US" sz="2400" dirty="0">
                <a:cs typeface="Courier New" panose="02070309020205020404" pitchFamily="49" charset="0"/>
              </a:rPr>
              <a:t>, </a:t>
            </a:r>
            <a:r>
              <a:rPr lang="en-US" sz="2400" dirty="0" err="1">
                <a:cs typeface="Courier New" panose="02070309020205020404" pitchFamily="49" charset="0"/>
              </a:rPr>
              <a:t>ruleList</a:t>
            </a:r>
            <a:r>
              <a:rPr lang="en-US" sz="2400" dirty="0">
                <a:cs typeface="Courier New" panose="02070309020205020404" pitchFamily="49" charset="0"/>
              </a:rPr>
              <a:t>, and </a:t>
            </a:r>
            <a:r>
              <a:rPr lang="en-US" sz="2400" dirty="0" err="1">
                <a:cs typeface="Courier New" panose="02070309020205020404" pitchFamily="49" charset="0"/>
              </a:rPr>
              <a:t>queryList</a:t>
            </a:r>
            <a:r>
              <a:rPr lang="en-US" sz="2400" dirty="0">
                <a:cs typeface="Courier New" panose="02070309020205020404" pitchFamily="49" charset="0"/>
              </a:rPr>
              <a:t>?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07" y="3474650"/>
            <a:ext cx="66675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7" y="2355401"/>
            <a:ext cx="7581900" cy="1428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3223" y="5382883"/>
            <a:ext cx="27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our formal definition:</a:t>
            </a:r>
          </a:p>
        </p:txBody>
      </p:sp>
    </p:spTree>
    <p:extLst>
      <p:ext uri="{BB962C8B-B14F-4D97-AF65-F5344CB8AC3E}">
        <p14:creationId xmlns:p14="http://schemas.microsoft.com/office/powerpoint/2010/main" val="19134736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FOLLOW Sets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07" y="3474650"/>
            <a:ext cx="66675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7" y="2355401"/>
            <a:ext cx="7581900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141" y="5729612"/>
            <a:ext cx="2943585" cy="6043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3223" y="5382883"/>
            <a:ext cx="27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our formal definition:</a:t>
            </a:r>
          </a:p>
        </p:txBody>
      </p:sp>
      <p:sp>
        <p:nvSpPr>
          <p:cNvPr id="8" name="Oval 7"/>
          <p:cNvSpPr/>
          <p:nvPr/>
        </p:nvSpPr>
        <p:spPr>
          <a:xfrm>
            <a:off x="5960853" y="2665562"/>
            <a:ext cx="1112807" cy="405442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177177" y="2850228"/>
            <a:ext cx="1964679" cy="1805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714" y="2649208"/>
            <a:ext cx="323850" cy="43815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6201772-5D07-494A-8087-CFAA82BA7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What are the FOLLOW sets of the following nonterminals?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</p:txBody>
      </p:sp>
    </p:spTree>
    <p:extLst>
      <p:ext uri="{BB962C8B-B14F-4D97-AF65-F5344CB8AC3E}">
        <p14:creationId xmlns:p14="http://schemas.microsoft.com/office/powerpoint/2010/main" val="33215901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FOLLOW Sets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07" y="3474650"/>
            <a:ext cx="66675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7" y="2355401"/>
            <a:ext cx="7581900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141" y="5729612"/>
            <a:ext cx="2943585" cy="6043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3223" y="5382883"/>
            <a:ext cx="27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our formal definition:</a:t>
            </a:r>
          </a:p>
        </p:txBody>
      </p:sp>
      <p:sp>
        <p:nvSpPr>
          <p:cNvPr id="8" name="Oval 7"/>
          <p:cNvSpPr/>
          <p:nvPr/>
        </p:nvSpPr>
        <p:spPr>
          <a:xfrm>
            <a:off x="5960853" y="2665562"/>
            <a:ext cx="1112807" cy="4054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177177" y="2850228"/>
            <a:ext cx="1964679" cy="180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714" y="2649208"/>
            <a:ext cx="323850" cy="438150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4146346" y="2330625"/>
            <a:ext cx="4725999" cy="739273"/>
          </a:xfrm>
          <a:custGeom>
            <a:avLst/>
            <a:gdLst>
              <a:gd name="connsiteX0" fmla="*/ 373896 w 4725999"/>
              <a:gd name="connsiteY0" fmla="*/ 41639 h 739273"/>
              <a:gd name="connsiteX1" fmla="*/ 149609 w 4725999"/>
              <a:gd name="connsiteY1" fmla="*/ 265926 h 739273"/>
              <a:gd name="connsiteX2" fmla="*/ 270379 w 4725999"/>
              <a:gd name="connsiteY2" fmla="*/ 697247 h 739273"/>
              <a:gd name="connsiteX3" fmla="*/ 1745496 w 4725999"/>
              <a:gd name="connsiteY3" fmla="*/ 688620 h 739273"/>
              <a:gd name="connsiteX4" fmla="*/ 1667858 w 4725999"/>
              <a:gd name="connsiteY4" fmla="*/ 395322 h 739273"/>
              <a:gd name="connsiteX5" fmla="*/ 4316167 w 4725999"/>
              <a:gd name="connsiteY5" fmla="*/ 369443 h 739273"/>
              <a:gd name="connsiteX6" fmla="*/ 4307541 w 4725999"/>
              <a:gd name="connsiteY6" fmla="*/ 33013 h 739273"/>
              <a:gd name="connsiteX7" fmla="*/ 373896 w 4725999"/>
              <a:gd name="connsiteY7" fmla="*/ 41639 h 73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5999" h="739273">
                <a:moveTo>
                  <a:pt x="373896" y="41639"/>
                </a:moveTo>
                <a:cubicBezTo>
                  <a:pt x="-319093" y="80458"/>
                  <a:pt x="166862" y="156658"/>
                  <a:pt x="149609" y="265926"/>
                </a:cubicBezTo>
                <a:cubicBezTo>
                  <a:pt x="132356" y="375194"/>
                  <a:pt x="4398" y="626798"/>
                  <a:pt x="270379" y="697247"/>
                </a:cubicBezTo>
                <a:cubicBezTo>
                  <a:pt x="536360" y="767696"/>
                  <a:pt x="1512583" y="738941"/>
                  <a:pt x="1745496" y="688620"/>
                </a:cubicBezTo>
                <a:cubicBezTo>
                  <a:pt x="1978409" y="638299"/>
                  <a:pt x="1239413" y="448518"/>
                  <a:pt x="1667858" y="395322"/>
                </a:cubicBezTo>
                <a:cubicBezTo>
                  <a:pt x="2096303" y="342126"/>
                  <a:pt x="3876220" y="429828"/>
                  <a:pt x="4316167" y="369443"/>
                </a:cubicBezTo>
                <a:cubicBezTo>
                  <a:pt x="4756114" y="309058"/>
                  <a:pt x="4963149" y="90523"/>
                  <a:pt x="4307541" y="33013"/>
                </a:cubicBezTo>
                <a:cubicBezTo>
                  <a:pt x="3651934" y="-24497"/>
                  <a:pt x="1066885" y="2820"/>
                  <a:pt x="373896" y="41639"/>
                </a:cubicBezTo>
                <a:close/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557939" y="1987623"/>
            <a:ext cx="491170" cy="30031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4501" y="1620046"/>
            <a:ext cx="352425" cy="3429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81A502-4CE0-F94B-A05E-C2D80EC6E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What are the FOLLOW sets of the following nonterminals?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</p:txBody>
      </p:sp>
    </p:spTree>
    <p:extLst>
      <p:ext uri="{BB962C8B-B14F-4D97-AF65-F5344CB8AC3E}">
        <p14:creationId xmlns:p14="http://schemas.microsoft.com/office/powerpoint/2010/main" val="329880960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FOLLOW Sets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07" y="3474650"/>
            <a:ext cx="66675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7" y="2355401"/>
            <a:ext cx="7581900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141" y="5729612"/>
            <a:ext cx="2943585" cy="6043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3223" y="5382883"/>
            <a:ext cx="27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our formal definition:</a:t>
            </a:r>
          </a:p>
        </p:txBody>
      </p:sp>
      <p:sp>
        <p:nvSpPr>
          <p:cNvPr id="8" name="Oval 7"/>
          <p:cNvSpPr/>
          <p:nvPr/>
        </p:nvSpPr>
        <p:spPr>
          <a:xfrm>
            <a:off x="5960853" y="2665562"/>
            <a:ext cx="1112807" cy="4054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177177" y="2850228"/>
            <a:ext cx="1964679" cy="180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714" y="2649208"/>
            <a:ext cx="323850" cy="438150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4146346" y="2330625"/>
            <a:ext cx="4725999" cy="739273"/>
          </a:xfrm>
          <a:custGeom>
            <a:avLst/>
            <a:gdLst>
              <a:gd name="connsiteX0" fmla="*/ 373896 w 4725999"/>
              <a:gd name="connsiteY0" fmla="*/ 41639 h 739273"/>
              <a:gd name="connsiteX1" fmla="*/ 149609 w 4725999"/>
              <a:gd name="connsiteY1" fmla="*/ 265926 h 739273"/>
              <a:gd name="connsiteX2" fmla="*/ 270379 w 4725999"/>
              <a:gd name="connsiteY2" fmla="*/ 697247 h 739273"/>
              <a:gd name="connsiteX3" fmla="*/ 1745496 w 4725999"/>
              <a:gd name="connsiteY3" fmla="*/ 688620 h 739273"/>
              <a:gd name="connsiteX4" fmla="*/ 1667858 w 4725999"/>
              <a:gd name="connsiteY4" fmla="*/ 395322 h 739273"/>
              <a:gd name="connsiteX5" fmla="*/ 4316167 w 4725999"/>
              <a:gd name="connsiteY5" fmla="*/ 369443 h 739273"/>
              <a:gd name="connsiteX6" fmla="*/ 4307541 w 4725999"/>
              <a:gd name="connsiteY6" fmla="*/ 33013 h 739273"/>
              <a:gd name="connsiteX7" fmla="*/ 373896 w 4725999"/>
              <a:gd name="connsiteY7" fmla="*/ 41639 h 73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5999" h="739273">
                <a:moveTo>
                  <a:pt x="373896" y="41639"/>
                </a:moveTo>
                <a:cubicBezTo>
                  <a:pt x="-319093" y="80458"/>
                  <a:pt x="166862" y="156658"/>
                  <a:pt x="149609" y="265926"/>
                </a:cubicBezTo>
                <a:cubicBezTo>
                  <a:pt x="132356" y="375194"/>
                  <a:pt x="4398" y="626798"/>
                  <a:pt x="270379" y="697247"/>
                </a:cubicBezTo>
                <a:cubicBezTo>
                  <a:pt x="536360" y="767696"/>
                  <a:pt x="1512583" y="738941"/>
                  <a:pt x="1745496" y="688620"/>
                </a:cubicBezTo>
                <a:cubicBezTo>
                  <a:pt x="1978409" y="638299"/>
                  <a:pt x="1239413" y="448518"/>
                  <a:pt x="1667858" y="395322"/>
                </a:cubicBezTo>
                <a:cubicBezTo>
                  <a:pt x="2096303" y="342126"/>
                  <a:pt x="3876220" y="429828"/>
                  <a:pt x="4316167" y="369443"/>
                </a:cubicBezTo>
                <a:cubicBezTo>
                  <a:pt x="4756114" y="309058"/>
                  <a:pt x="4963149" y="90523"/>
                  <a:pt x="4307541" y="33013"/>
                </a:cubicBezTo>
                <a:cubicBezTo>
                  <a:pt x="3651934" y="-24497"/>
                  <a:pt x="1066885" y="2820"/>
                  <a:pt x="373896" y="41639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557939" y="1987623"/>
            <a:ext cx="491170" cy="3003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4501" y="1620046"/>
            <a:ext cx="3524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691" y="2947912"/>
            <a:ext cx="314325" cy="514350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231617" y="3028294"/>
            <a:ext cx="955644" cy="342592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9" idx="3"/>
          </p:cNvCxnSpPr>
          <p:nvPr/>
        </p:nvCxnSpPr>
        <p:spPr>
          <a:xfrm>
            <a:off x="3591016" y="3205087"/>
            <a:ext cx="555330" cy="192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CD80219-D008-164B-BF41-D609AE620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What are the FOLLOW sets of the following nonterminals?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</p:txBody>
      </p:sp>
    </p:spTree>
    <p:extLst>
      <p:ext uri="{BB962C8B-B14F-4D97-AF65-F5344CB8AC3E}">
        <p14:creationId xmlns:p14="http://schemas.microsoft.com/office/powerpoint/2010/main" val="132277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nonterminals</a:t>
            </a:r>
            <a:r>
              <a:rPr lang="en-US" dirty="0"/>
              <a:t> are on LHS of multiple productions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Box 148">
            <a:extLst>
              <a:ext uri="{FF2B5EF4-FFF2-40B4-BE49-F238E27FC236}">
                <a16:creationId xmlns:a16="http://schemas.microsoft.com/office/drawing/2014/main" id="{AC80C4DA-1929-01FB-8F3F-56DCBE653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4435" y="2064603"/>
            <a:ext cx="2667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 dirty="0">
                <a:latin typeface="+mn-lt"/>
              </a:rPr>
              <a:t>Grammar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highlight>
                  <a:srgbClr val="FFFF00"/>
                </a:highlight>
              </a:rPr>
              <a:t>E </a:t>
            </a:r>
            <a:r>
              <a:rPr lang="en-US" altLang="en-US" sz="2400" dirty="0">
                <a:highlight>
                  <a:srgbClr val="FFFF00"/>
                </a:highlight>
                <a:sym typeface="Symbol" pitchFamily="2" charset="2"/>
              </a:rPr>
              <a:t> 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highlight>
                  <a:srgbClr val="FFFF00"/>
                </a:highlight>
              </a:rPr>
              <a:t>E </a:t>
            </a:r>
            <a:r>
              <a:rPr lang="en-US" altLang="en-US" sz="2400" dirty="0">
                <a:highlight>
                  <a:srgbClr val="FFFF00"/>
                </a:highlight>
                <a:sym typeface="Symbol" pitchFamily="2" charset="2"/>
              </a:rPr>
              <a:t>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6" name="Text Box 149">
            <a:extLst>
              <a:ext uri="{FF2B5EF4-FFF2-40B4-BE49-F238E27FC236}">
                <a16:creationId xmlns:a16="http://schemas.microsoft.com/office/drawing/2014/main" id="{B3D44928-837F-5CC1-776D-925A54627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653" y="2254279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8A752-6463-B60B-E45F-D27832D4547B}"/>
              </a:ext>
            </a:extLst>
          </p:cNvPr>
          <p:cNvSpPr txBox="1"/>
          <p:nvPr/>
        </p:nvSpPr>
        <p:spPr>
          <a:xfrm>
            <a:off x="1689653" y="187993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String</a:t>
            </a:r>
          </a:p>
        </p:txBody>
      </p:sp>
    </p:spTree>
    <p:extLst>
      <p:ext uri="{BB962C8B-B14F-4D97-AF65-F5344CB8AC3E}">
        <p14:creationId xmlns:p14="http://schemas.microsoft.com/office/powerpoint/2010/main" val="31759887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FOLLOW Sets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07" y="3474650"/>
            <a:ext cx="66675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7" y="2355401"/>
            <a:ext cx="7581900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141" y="5729612"/>
            <a:ext cx="2943585" cy="6043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3223" y="5382883"/>
            <a:ext cx="27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our formal definition:</a:t>
            </a:r>
          </a:p>
        </p:txBody>
      </p:sp>
      <p:sp>
        <p:nvSpPr>
          <p:cNvPr id="8" name="Oval 7"/>
          <p:cNvSpPr/>
          <p:nvPr/>
        </p:nvSpPr>
        <p:spPr>
          <a:xfrm>
            <a:off x="5960853" y="2665562"/>
            <a:ext cx="1112807" cy="4054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177177" y="2850228"/>
            <a:ext cx="1964679" cy="180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714" y="2649208"/>
            <a:ext cx="323850" cy="438150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4146346" y="2330625"/>
            <a:ext cx="4725999" cy="739273"/>
          </a:xfrm>
          <a:custGeom>
            <a:avLst/>
            <a:gdLst>
              <a:gd name="connsiteX0" fmla="*/ 373896 w 4725999"/>
              <a:gd name="connsiteY0" fmla="*/ 41639 h 739273"/>
              <a:gd name="connsiteX1" fmla="*/ 149609 w 4725999"/>
              <a:gd name="connsiteY1" fmla="*/ 265926 h 739273"/>
              <a:gd name="connsiteX2" fmla="*/ 270379 w 4725999"/>
              <a:gd name="connsiteY2" fmla="*/ 697247 h 739273"/>
              <a:gd name="connsiteX3" fmla="*/ 1745496 w 4725999"/>
              <a:gd name="connsiteY3" fmla="*/ 688620 h 739273"/>
              <a:gd name="connsiteX4" fmla="*/ 1667858 w 4725999"/>
              <a:gd name="connsiteY4" fmla="*/ 395322 h 739273"/>
              <a:gd name="connsiteX5" fmla="*/ 4316167 w 4725999"/>
              <a:gd name="connsiteY5" fmla="*/ 369443 h 739273"/>
              <a:gd name="connsiteX6" fmla="*/ 4307541 w 4725999"/>
              <a:gd name="connsiteY6" fmla="*/ 33013 h 739273"/>
              <a:gd name="connsiteX7" fmla="*/ 373896 w 4725999"/>
              <a:gd name="connsiteY7" fmla="*/ 41639 h 73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5999" h="739273">
                <a:moveTo>
                  <a:pt x="373896" y="41639"/>
                </a:moveTo>
                <a:cubicBezTo>
                  <a:pt x="-319093" y="80458"/>
                  <a:pt x="166862" y="156658"/>
                  <a:pt x="149609" y="265926"/>
                </a:cubicBezTo>
                <a:cubicBezTo>
                  <a:pt x="132356" y="375194"/>
                  <a:pt x="4398" y="626798"/>
                  <a:pt x="270379" y="697247"/>
                </a:cubicBezTo>
                <a:cubicBezTo>
                  <a:pt x="536360" y="767696"/>
                  <a:pt x="1512583" y="738941"/>
                  <a:pt x="1745496" y="688620"/>
                </a:cubicBezTo>
                <a:cubicBezTo>
                  <a:pt x="1978409" y="638299"/>
                  <a:pt x="1239413" y="448518"/>
                  <a:pt x="1667858" y="395322"/>
                </a:cubicBezTo>
                <a:cubicBezTo>
                  <a:pt x="2096303" y="342126"/>
                  <a:pt x="3876220" y="429828"/>
                  <a:pt x="4316167" y="369443"/>
                </a:cubicBezTo>
                <a:cubicBezTo>
                  <a:pt x="4756114" y="309058"/>
                  <a:pt x="4963149" y="90523"/>
                  <a:pt x="4307541" y="33013"/>
                </a:cubicBezTo>
                <a:cubicBezTo>
                  <a:pt x="3651934" y="-24497"/>
                  <a:pt x="1066885" y="2820"/>
                  <a:pt x="373896" y="41639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557939" y="1987623"/>
            <a:ext cx="491170" cy="3003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4501" y="1620046"/>
            <a:ext cx="3524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691" y="2947912"/>
            <a:ext cx="314325" cy="514350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231617" y="3028294"/>
            <a:ext cx="955644" cy="342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9" idx="3"/>
          </p:cNvCxnSpPr>
          <p:nvPr/>
        </p:nvCxnSpPr>
        <p:spPr>
          <a:xfrm>
            <a:off x="3591016" y="3205087"/>
            <a:ext cx="555330" cy="19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4066866" y="3038956"/>
            <a:ext cx="4956819" cy="699199"/>
          </a:xfrm>
          <a:custGeom>
            <a:avLst/>
            <a:gdLst>
              <a:gd name="connsiteX0" fmla="*/ 1143489 w 4956819"/>
              <a:gd name="connsiteY0" fmla="*/ 23421 h 699199"/>
              <a:gd name="connsiteX1" fmla="*/ 1134862 w 4956819"/>
              <a:gd name="connsiteY1" fmla="*/ 299467 h 699199"/>
              <a:gd name="connsiteX2" fmla="*/ 306726 w 4956819"/>
              <a:gd name="connsiteY2" fmla="*/ 359852 h 699199"/>
              <a:gd name="connsiteX3" fmla="*/ 367111 w 4956819"/>
              <a:gd name="connsiteY3" fmla="*/ 670402 h 699199"/>
              <a:gd name="connsiteX4" fmla="*/ 4594055 w 4956819"/>
              <a:gd name="connsiteY4" fmla="*/ 644523 h 699199"/>
              <a:gd name="connsiteX5" fmla="*/ 4542296 w 4956819"/>
              <a:gd name="connsiteY5" fmla="*/ 308093 h 699199"/>
              <a:gd name="connsiteX6" fmla="*/ 2929157 w 4956819"/>
              <a:gd name="connsiteY6" fmla="*/ 49301 h 699199"/>
              <a:gd name="connsiteX7" fmla="*/ 1143489 w 4956819"/>
              <a:gd name="connsiteY7" fmla="*/ 23421 h 69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819" h="699199">
                <a:moveTo>
                  <a:pt x="1143489" y="23421"/>
                </a:moveTo>
                <a:cubicBezTo>
                  <a:pt x="844440" y="65115"/>
                  <a:pt x="1274322" y="243395"/>
                  <a:pt x="1134862" y="299467"/>
                </a:cubicBezTo>
                <a:cubicBezTo>
                  <a:pt x="995402" y="355539"/>
                  <a:pt x="434684" y="298030"/>
                  <a:pt x="306726" y="359852"/>
                </a:cubicBezTo>
                <a:cubicBezTo>
                  <a:pt x="178768" y="421674"/>
                  <a:pt x="-347444" y="622957"/>
                  <a:pt x="367111" y="670402"/>
                </a:cubicBezTo>
                <a:cubicBezTo>
                  <a:pt x="1081666" y="717847"/>
                  <a:pt x="3898191" y="704908"/>
                  <a:pt x="4594055" y="644523"/>
                </a:cubicBezTo>
                <a:cubicBezTo>
                  <a:pt x="5289919" y="584138"/>
                  <a:pt x="4819779" y="407297"/>
                  <a:pt x="4542296" y="308093"/>
                </a:cubicBezTo>
                <a:cubicBezTo>
                  <a:pt x="4264813" y="208889"/>
                  <a:pt x="3491312" y="99622"/>
                  <a:pt x="2929157" y="49301"/>
                </a:cubicBezTo>
                <a:cubicBezTo>
                  <a:pt x="2367002" y="-1020"/>
                  <a:pt x="1442538" y="-18273"/>
                  <a:pt x="1143489" y="23421"/>
                </a:cubicBezTo>
                <a:close/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8417" y="3462262"/>
            <a:ext cx="304800" cy="46672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 flipV="1">
            <a:off x="9166601" y="3605559"/>
            <a:ext cx="538116" cy="5653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E7FA38B-7324-324E-A27B-102E52CE7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What are the FOLLOW sets of the following nonterminals?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{RULES}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</p:txBody>
      </p:sp>
    </p:spTree>
    <p:extLst>
      <p:ext uri="{BB962C8B-B14F-4D97-AF65-F5344CB8AC3E}">
        <p14:creationId xmlns:p14="http://schemas.microsoft.com/office/powerpoint/2010/main" val="4453944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132D-8ABC-D84B-807C-2747DED5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FOLLOW Sets affect the parse table?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3217F-A40A-014E-A386-23C10DC58E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3795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F49D-B79D-804D-833E-9ED2F92F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Table with FOLLOW Sets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BD2904B-9C2B-304D-AF6D-36AAE1B72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455"/>
            <a:ext cx="12192000" cy="2736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2F2E41-FF0A-3E43-A02A-24653662C4AB}"/>
              </a:ext>
            </a:extLst>
          </p:cNvPr>
          <p:cNvSpPr txBox="1"/>
          <p:nvPr/>
        </p:nvSpPr>
        <p:spPr>
          <a:xfrm>
            <a:off x="1316736" y="4913376"/>
            <a:ext cx="9191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FIRST(fact) = FIRST(</a:t>
            </a:r>
            <a:r>
              <a:rPr lang="en-US" dirty="0" err="1"/>
              <a:t>factList</a:t>
            </a:r>
            <a:r>
              <a:rPr lang="en-US" dirty="0"/>
              <a:t>) = FIRST(rule) = FIRST(</a:t>
            </a:r>
            <a:r>
              <a:rPr lang="en-US" dirty="0" err="1"/>
              <a:t>ruleList</a:t>
            </a:r>
            <a:r>
              <a:rPr lang="en-US" dirty="0"/>
              <a:t>) = FIRST(query) = FIRST(</a:t>
            </a:r>
            <a:r>
              <a:rPr lang="en-US" dirty="0" err="1"/>
              <a:t>queryList</a:t>
            </a:r>
            <a:r>
              <a:rPr lang="en-US" dirty="0"/>
              <a:t>) = {ID}</a:t>
            </a:r>
          </a:p>
          <a:p>
            <a:r>
              <a:rPr lang="en-US" dirty="0"/>
              <a:t>FOLLOW(</a:t>
            </a:r>
            <a:r>
              <a:rPr lang="en-US" dirty="0" err="1"/>
              <a:t>factList</a:t>
            </a:r>
            <a:r>
              <a:rPr lang="en-US" dirty="0"/>
              <a:t>) = {RULES}</a:t>
            </a:r>
          </a:p>
          <a:p>
            <a:r>
              <a:rPr lang="en-US" dirty="0"/>
              <a:t>FOLLOW(</a:t>
            </a:r>
            <a:r>
              <a:rPr lang="en-US" dirty="0" err="1"/>
              <a:t>ruleList</a:t>
            </a:r>
            <a:r>
              <a:rPr lang="en-US" dirty="0"/>
              <a:t>) = {QUERIES}</a:t>
            </a:r>
          </a:p>
          <a:p>
            <a:r>
              <a:rPr lang="en-US" dirty="0"/>
              <a:t>FOLLOW(</a:t>
            </a:r>
            <a:r>
              <a:rPr lang="en-US" dirty="0" err="1"/>
              <a:t>queryList</a:t>
            </a:r>
            <a:r>
              <a:rPr lang="en-US" dirty="0"/>
              <a:t>) = {EOF}</a:t>
            </a:r>
          </a:p>
        </p:txBody>
      </p:sp>
    </p:spTree>
    <p:extLst>
      <p:ext uri="{BB962C8B-B14F-4D97-AF65-F5344CB8AC3E}">
        <p14:creationId xmlns:p14="http://schemas.microsoft.com/office/powerpoint/2010/main" val="737346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339798359"/>
              </p:ext>
            </p:extLst>
          </p:nvPr>
        </p:nvGraphicFramePr>
        <p:xfrm>
          <a:off x="1731264" y="2895601"/>
          <a:ext cx="9936481" cy="3408293"/>
        </p:xfrm>
        <a:graphic>
          <a:graphicData uri="http://schemas.openxmlformats.org/drawingml/2006/table">
            <a:tbl>
              <a:tblPr/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EOF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charset="0"/>
                        <a:ea typeface="ＭＳ Ｐゴシック" charset="0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charset="0"/>
                        <a:ea typeface="ＭＳ Ｐゴシック" charset="0"/>
                        <a:cs typeface="+mn-cs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charset="0"/>
                        <a:ea typeface="ＭＳ Ｐゴシック" charset="0"/>
                        <a:cs typeface="+mn-cs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76" y="42767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1BA71-8269-5D42-ACCF-FC603B0ED6A6}"/>
              </a:ext>
            </a:extLst>
          </p:cNvPr>
          <p:cNvSpPr txBox="1"/>
          <p:nvPr/>
        </p:nvSpPr>
        <p:spPr>
          <a:xfrm>
            <a:off x="646176" y="1919494"/>
            <a:ext cx="438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FIRST(fact) = FIRST(rule) = FIRST(query) = {ID}</a:t>
            </a:r>
          </a:p>
        </p:txBody>
      </p:sp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78F678D-CA21-2E43-BEC7-8336C142A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52" r="39261" b="-1"/>
          <a:stretch/>
        </p:blipFill>
        <p:spPr>
          <a:xfrm>
            <a:off x="646176" y="179338"/>
            <a:ext cx="9666492" cy="14447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CE9B56-5049-F44E-BC05-7BBC129DD362}"/>
              </a:ext>
            </a:extLst>
          </p:cNvPr>
          <p:cNvSpPr txBox="1"/>
          <p:nvPr/>
        </p:nvSpPr>
        <p:spPr>
          <a:xfrm>
            <a:off x="2086955" y="1224482"/>
            <a:ext cx="678493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handle the FIRST sets for these productions first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CBF8ADE-CA9F-0DA1-AB77-2984219CDB6B}"/>
              </a:ext>
            </a:extLst>
          </p:cNvPr>
          <p:cNvSpPr/>
          <p:nvPr/>
        </p:nvSpPr>
        <p:spPr>
          <a:xfrm>
            <a:off x="521016" y="-17630"/>
            <a:ext cx="1563624" cy="14994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990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31264" y="2895601"/>
          <a:ext cx="9936481" cy="3341237"/>
        </p:xfrm>
        <a:graphic>
          <a:graphicData uri="http://schemas.openxmlformats.org/drawingml/2006/table">
            <a:tbl>
              <a:tblPr/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EOF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 LEFT_PAREN ID STRING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stringList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RIGHT_PAREN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headPredicate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COLON_DASH predicate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predicateList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 Q_MARK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76" y="42767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1BA71-8269-5D42-ACCF-FC603B0ED6A6}"/>
              </a:ext>
            </a:extLst>
          </p:cNvPr>
          <p:cNvSpPr txBox="1"/>
          <p:nvPr/>
        </p:nvSpPr>
        <p:spPr>
          <a:xfrm>
            <a:off x="646176" y="1919494"/>
            <a:ext cx="438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FIRST(fact) = FIRST(rule) = FIRST(query) = {ID}</a:t>
            </a:r>
          </a:p>
        </p:txBody>
      </p:sp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78F678D-CA21-2E43-BEC7-8336C142A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52" r="39261" b="-1"/>
          <a:stretch/>
        </p:blipFill>
        <p:spPr>
          <a:xfrm>
            <a:off x="646176" y="179338"/>
            <a:ext cx="9666492" cy="14447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CE9B56-5049-F44E-BC05-7BBC129DD362}"/>
              </a:ext>
            </a:extLst>
          </p:cNvPr>
          <p:cNvSpPr txBox="1"/>
          <p:nvPr/>
        </p:nvSpPr>
        <p:spPr>
          <a:xfrm>
            <a:off x="2086955" y="1224482"/>
            <a:ext cx="678493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handle the FIRST sets for these productions first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CBF8ADE-CA9F-0DA1-AB77-2984219CDB6B}"/>
              </a:ext>
            </a:extLst>
          </p:cNvPr>
          <p:cNvSpPr/>
          <p:nvPr/>
        </p:nvSpPr>
        <p:spPr>
          <a:xfrm>
            <a:off x="521016" y="-17630"/>
            <a:ext cx="1563624" cy="14994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6189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5A5AF9-A2D1-EE41-B9A9-8F70D8210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8" r="39261" b="42426"/>
          <a:stretch/>
        </p:blipFill>
        <p:spPr>
          <a:xfrm>
            <a:off x="646176" y="127211"/>
            <a:ext cx="9666492" cy="13389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B1BA71-8269-5D42-ACCF-FC603B0ED6A6}"/>
              </a:ext>
            </a:extLst>
          </p:cNvPr>
          <p:cNvSpPr txBox="1"/>
          <p:nvPr/>
        </p:nvSpPr>
        <p:spPr>
          <a:xfrm>
            <a:off x="610922" y="1883606"/>
            <a:ext cx="533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FIRST(</a:t>
            </a:r>
            <a:r>
              <a:rPr lang="en-US" dirty="0" err="1"/>
              <a:t>factList</a:t>
            </a:r>
            <a:r>
              <a:rPr lang="en-US" dirty="0"/>
              <a:t>) = FIRST(</a:t>
            </a:r>
            <a:r>
              <a:rPr lang="en-US" dirty="0" err="1"/>
              <a:t>ruleList</a:t>
            </a:r>
            <a:r>
              <a:rPr lang="en-US" dirty="0"/>
              <a:t>) = FIRST(</a:t>
            </a:r>
            <a:r>
              <a:rPr lang="en-US" dirty="0" err="1"/>
              <a:t>queryList</a:t>
            </a:r>
            <a:r>
              <a:rPr lang="en-US" dirty="0"/>
              <a:t>) = {ID}</a:t>
            </a:r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98D46173-E0A7-BE43-BCAD-6C19217ADA1F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891038808"/>
              </p:ext>
            </p:extLst>
          </p:nvPr>
        </p:nvGraphicFramePr>
        <p:xfrm>
          <a:off x="1731264" y="2895601"/>
          <a:ext cx="9936481" cy="3341237"/>
        </p:xfrm>
        <a:graphic>
          <a:graphicData uri="http://schemas.openxmlformats.org/drawingml/2006/table">
            <a:tbl>
              <a:tblPr/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EOF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 LEFT_PAREN ID STRING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stringList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RIGHT_PAREN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headPredicate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COLON_DASH predicate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predicateList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 Q_MARK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 Box 115">
            <a:extLst>
              <a:ext uri="{FF2B5EF4-FFF2-40B4-BE49-F238E27FC236}">
                <a16:creationId xmlns:a16="http://schemas.microsoft.com/office/drawing/2014/main" id="{174D80DD-51D2-7647-9CE3-F587262CE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76" y="42767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2" name="Text Box 116">
            <a:extLst>
              <a:ext uri="{FF2B5EF4-FFF2-40B4-BE49-F238E27FC236}">
                <a16:creationId xmlns:a16="http://schemas.microsoft.com/office/drawing/2014/main" id="{83E51FD4-FB4C-BB4E-AF72-0C19CF414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0AB4F-7686-8942-BE94-B62984BA79A9}"/>
              </a:ext>
            </a:extLst>
          </p:cNvPr>
          <p:cNvSpPr txBox="1"/>
          <p:nvPr/>
        </p:nvSpPr>
        <p:spPr>
          <a:xfrm>
            <a:off x="1731264" y="1333904"/>
            <a:ext cx="684597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handle the FIRST sets for these productions next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EBAB4FE-F981-5D24-7E3E-B11B014570DB}"/>
              </a:ext>
            </a:extLst>
          </p:cNvPr>
          <p:cNvSpPr/>
          <p:nvPr/>
        </p:nvSpPr>
        <p:spPr>
          <a:xfrm>
            <a:off x="684306" y="-17630"/>
            <a:ext cx="1563624" cy="14994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337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5A5AF9-A2D1-EE41-B9A9-8F70D8210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8" r="39261" b="42426"/>
          <a:stretch/>
        </p:blipFill>
        <p:spPr>
          <a:xfrm>
            <a:off x="646176" y="127211"/>
            <a:ext cx="9666492" cy="13389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B1BA71-8269-5D42-ACCF-FC603B0ED6A6}"/>
              </a:ext>
            </a:extLst>
          </p:cNvPr>
          <p:cNvSpPr txBox="1"/>
          <p:nvPr/>
        </p:nvSpPr>
        <p:spPr>
          <a:xfrm>
            <a:off x="610922" y="1883606"/>
            <a:ext cx="533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FIRST(</a:t>
            </a:r>
            <a:r>
              <a:rPr lang="en-US" dirty="0" err="1"/>
              <a:t>factList</a:t>
            </a:r>
            <a:r>
              <a:rPr lang="en-US" dirty="0"/>
              <a:t>) = FIRST(</a:t>
            </a:r>
            <a:r>
              <a:rPr lang="en-US" dirty="0" err="1"/>
              <a:t>ruleList</a:t>
            </a:r>
            <a:r>
              <a:rPr lang="en-US" dirty="0"/>
              <a:t>) = FIRST(</a:t>
            </a:r>
            <a:r>
              <a:rPr lang="en-US" dirty="0" err="1"/>
              <a:t>queryList</a:t>
            </a:r>
            <a:r>
              <a:rPr lang="en-US" dirty="0"/>
              <a:t>) = {ID}</a:t>
            </a:r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98D46173-E0A7-BE43-BCAD-6C19217ADA1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31264" y="2895601"/>
          <a:ext cx="9936481" cy="3341237"/>
        </p:xfrm>
        <a:graphic>
          <a:graphicData uri="http://schemas.openxmlformats.org/drawingml/2006/table">
            <a:tbl>
              <a:tblPr/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EOF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 LEFT_PAREN ID STRING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stringList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RIGHT_PAREN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headPredicate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COLON_DASH predicate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predicateList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 Q_MARK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 Box 115">
            <a:extLst>
              <a:ext uri="{FF2B5EF4-FFF2-40B4-BE49-F238E27FC236}">
                <a16:creationId xmlns:a16="http://schemas.microsoft.com/office/drawing/2014/main" id="{174D80DD-51D2-7647-9CE3-F587262CE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76" y="42767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2" name="Text Box 116">
            <a:extLst>
              <a:ext uri="{FF2B5EF4-FFF2-40B4-BE49-F238E27FC236}">
                <a16:creationId xmlns:a16="http://schemas.microsoft.com/office/drawing/2014/main" id="{83E51FD4-FB4C-BB4E-AF72-0C19CF414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0AB4F-7686-8942-BE94-B62984BA79A9}"/>
              </a:ext>
            </a:extLst>
          </p:cNvPr>
          <p:cNvSpPr txBox="1"/>
          <p:nvPr/>
        </p:nvSpPr>
        <p:spPr>
          <a:xfrm>
            <a:off x="1731264" y="1333904"/>
            <a:ext cx="684597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handle the FIRST sets for these productions next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EBAB4FE-F981-5D24-7E3E-B11B014570DB}"/>
              </a:ext>
            </a:extLst>
          </p:cNvPr>
          <p:cNvSpPr/>
          <p:nvPr/>
        </p:nvSpPr>
        <p:spPr>
          <a:xfrm>
            <a:off x="684306" y="-17630"/>
            <a:ext cx="1563624" cy="14994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6078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5A5AF9-A2D1-EE41-B9A9-8F70D8210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8" r="39261" b="42426"/>
          <a:stretch/>
        </p:blipFill>
        <p:spPr>
          <a:xfrm>
            <a:off x="646176" y="127211"/>
            <a:ext cx="9666492" cy="1338906"/>
          </a:xfrm>
          <a:prstGeom prst="rect">
            <a:avLst/>
          </a:prstGeom>
        </p:spPr>
      </p:pic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98D46173-E0A7-BE43-BCAD-6C19217ADA1F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961431338"/>
              </p:ext>
            </p:extLst>
          </p:nvPr>
        </p:nvGraphicFramePr>
        <p:xfrm>
          <a:off x="1731264" y="2895601"/>
          <a:ext cx="9936481" cy="3341237"/>
        </p:xfrm>
        <a:graphic>
          <a:graphicData uri="http://schemas.openxmlformats.org/drawingml/2006/table">
            <a:tbl>
              <a:tblPr/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EOF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 LEFT_PAREN ID STRING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stringList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RIGHT_PAREN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headPredicate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COLON_DASH predicate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predicateList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 Q_MARK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 Box 115">
            <a:extLst>
              <a:ext uri="{FF2B5EF4-FFF2-40B4-BE49-F238E27FC236}">
                <a16:creationId xmlns:a16="http://schemas.microsoft.com/office/drawing/2014/main" id="{174D80DD-51D2-7647-9CE3-F587262CE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76" y="42767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2" name="Text Box 116">
            <a:extLst>
              <a:ext uri="{FF2B5EF4-FFF2-40B4-BE49-F238E27FC236}">
                <a16:creationId xmlns:a16="http://schemas.microsoft.com/office/drawing/2014/main" id="{83E51FD4-FB4C-BB4E-AF72-0C19CF414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0AB4F-7686-8942-BE94-B62984BA79A9}"/>
              </a:ext>
            </a:extLst>
          </p:cNvPr>
          <p:cNvSpPr txBox="1"/>
          <p:nvPr/>
        </p:nvSpPr>
        <p:spPr>
          <a:xfrm>
            <a:off x="1731264" y="1333904"/>
            <a:ext cx="724493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handle the FOLLOW sets for these productions 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4A8C6-2700-C74A-B854-45694CDDD29F}"/>
              </a:ext>
            </a:extLst>
          </p:cNvPr>
          <p:cNvSpPr txBox="1"/>
          <p:nvPr/>
        </p:nvSpPr>
        <p:spPr>
          <a:xfrm>
            <a:off x="646176" y="1755909"/>
            <a:ext cx="2991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FOLLOW(</a:t>
            </a:r>
            <a:r>
              <a:rPr lang="en-US" dirty="0" err="1"/>
              <a:t>factList</a:t>
            </a:r>
            <a:r>
              <a:rPr lang="en-US" dirty="0"/>
              <a:t>) = {RULES}</a:t>
            </a:r>
          </a:p>
          <a:p>
            <a:r>
              <a:rPr lang="en-US" dirty="0"/>
              <a:t>FOLLOW(</a:t>
            </a:r>
            <a:r>
              <a:rPr lang="en-US" dirty="0" err="1"/>
              <a:t>ruleList</a:t>
            </a:r>
            <a:r>
              <a:rPr lang="en-US" dirty="0"/>
              <a:t>) = {QUERIES}</a:t>
            </a:r>
          </a:p>
          <a:p>
            <a:r>
              <a:rPr lang="en-US" dirty="0"/>
              <a:t>FOLLOW(</a:t>
            </a:r>
            <a:r>
              <a:rPr lang="en-US" dirty="0" err="1"/>
              <a:t>queryList</a:t>
            </a:r>
            <a:r>
              <a:rPr lang="en-US" dirty="0"/>
              <a:t>) = {EOF}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E597B73-25FC-1696-49FC-54A5BB16B1BB}"/>
              </a:ext>
            </a:extLst>
          </p:cNvPr>
          <p:cNvSpPr/>
          <p:nvPr/>
        </p:nvSpPr>
        <p:spPr>
          <a:xfrm>
            <a:off x="684306" y="-17630"/>
            <a:ext cx="1563624" cy="14994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783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5A5AF9-A2D1-EE41-B9A9-8F70D8210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8" r="39261" b="42426"/>
          <a:stretch/>
        </p:blipFill>
        <p:spPr>
          <a:xfrm>
            <a:off x="646176" y="127211"/>
            <a:ext cx="9666492" cy="1338906"/>
          </a:xfrm>
          <a:prstGeom prst="rect">
            <a:avLst/>
          </a:prstGeom>
        </p:spPr>
      </p:pic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98D46173-E0A7-BE43-BCAD-6C19217ADA1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31264" y="2895601"/>
          <a:ext cx="9936481" cy="3341237"/>
        </p:xfrm>
        <a:graphic>
          <a:graphicData uri="http://schemas.openxmlformats.org/drawingml/2006/table">
            <a:tbl>
              <a:tblPr/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EOF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 LEFT_PAREN ID STRING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stringList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RIGHT_PAREN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headPredicate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COLON_DASH predicate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predicateList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 Q_MARK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 Box 115">
            <a:extLst>
              <a:ext uri="{FF2B5EF4-FFF2-40B4-BE49-F238E27FC236}">
                <a16:creationId xmlns:a16="http://schemas.microsoft.com/office/drawing/2014/main" id="{174D80DD-51D2-7647-9CE3-F587262CE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76" y="42767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2" name="Text Box 116">
            <a:extLst>
              <a:ext uri="{FF2B5EF4-FFF2-40B4-BE49-F238E27FC236}">
                <a16:creationId xmlns:a16="http://schemas.microsoft.com/office/drawing/2014/main" id="{83E51FD4-FB4C-BB4E-AF72-0C19CF414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0AB4F-7686-8942-BE94-B62984BA79A9}"/>
              </a:ext>
            </a:extLst>
          </p:cNvPr>
          <p:cNvSpPr txBox="1"/>
          <p:nvPr/>
        </p:nvSpPr>
        <p:spPr>
          <a:xfrm>
            <a:off x="1731264" y="1333904"/>
            <a:ext cx="724493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handle the FOLLOW sets for these productions 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4A8C6-2700-C74A-B854-45694CDDD29F}"/>
              </a:ext>
            </a:extLst>
          </p:cNvPr>
          <p:cNvSpPr txBox="1"/>
          <p:nvPr/>
        </p:nvSpPr>
        <p:spPr>
          <a:xfrm>
            <a:off x="646176" y="1755909"/>
            <a:ext cx="2991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FOLLOW(</a:t>
            </a:r>
            <a:r>
              <a:rPr lang="en-US" dirty="0" err="1"/>
              <a:t>factList</a:t>
            </a:r>
            <a:r>
              <a:rPr lang="en-US" dirty="0"/>
              <a:t>) = {RULES}</a:t>
            </a:r>
          </a:p>
          <a:p>
            <a:r>
              <a:rPr lang="en-US" dirty="0"/>
              <a:t>FOLLOW(</a:t>
            </a:r>
            <a:r>
              <a:rPr lang="en-US" dirty="0" err="1"/>
              <a:t>ruleList</a:t>
            </a:r>
            <a:r>
              <a:rPr lang="en-US" dirty="0"/>
              <a:t>) = {QUERIES}</a:t>
            </a:r>
          </a:p>
          <a:p>
            <a:r>
              <a:rPr lang="en-US" dirty="0"/>
              <a:t>FOLLOW(</a:t>
            </a:r>
            <a:r>
              <a:rPr lang="en-US" dirty="0" err="1"/>
              <a:t>queryList</a:t>
            </a:r>
            <a:r>
              <a:rPr lang="en-US" dirty="0"/>
              <a:t>) = {EOF}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C652A4D-5350-CB7B-04B5-C9DDC98958D1}"/>
              </a:ext>
            </a:extLst>
          </p:cNvPr>
          <p:cNvSpPr/>
          <p:nvPr/>
        </p:nvSpPr>
        <p:spPr>
          <a:xfrm>
            <a:off x="684306" y="-17630"/>
            <a:ext cx="1563624" cy="14994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451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5A5AF9-A2D1-EE41-B9A9-8F70D8210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8" r="39261" b="42426"/>
          <a:stretch/>
        </p:blipFill>
        <p:spPr>
          <a:xfrm>
            <a:off x="646176" y="127211"/>
            <a:ext cx="9666492" cy="1338906"/>
          </a:xfrm>
          <a:prstGeom prst="rect">
            <a:avLst/>
          </a:prstGeom>
        </p:spPr>
      </p:pic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98D46173-E0A7-BE43-BCAD-6C19217ADA1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31264" y="2895601"/>
          <a:ext cx="9936481" cy="3341237"/>
        </p:xfrm>
        <a:graphic>
          <a:graphicData uri="http://schemas.openxmlformats.org/drawingml/2006/table">
            <a:tbl>
              <a:tblPr/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EOF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 LEFT_PAREN ID STRING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stringList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RIGHT_PAREN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headPredicate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COLON_DASH predicate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predicateList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 Q_MARK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 Box 115">
            <a:extLst>
              <a:ext uri="{FF2B5EF4-FFF2-40B4-BE49-F238E27FC236}">
                <a16:creationId xmlns:a16="http://schemas.microsoft.com/office/drawing/2014/main" id="{174D80DD-51D2-7647-9CE3-F587262CE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76" y="42767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2" name="Text Box 116">
            <a:extLst>
              <a:ext uri="{FF2B5EF4-FFF2-40B4-BE49-F238E27FC236}">
                <a16:creationId xmlns:a16="http://schemas.microsoft.com/office/drawing/2014/main" id="{83E51FD4-FB4C-BB4E-AF72-0C19CF414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0AB4F-7686-8942-BE94-B62984BA79A9}"/>
              </a:ext>
            </a:extLst>
          </p:cNvPr>
          <p:cNvSpPr txBox="1"/>
          <p:nvPr/>
        </p:nvSpPr>
        <p:spPr>
          <a:xfrm>
            <a:off x="1731264" y="1333904"/>
            <a:ext cx="724493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handle the FOLLOW sets for these productions 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4A8C6-2700-C74A-B854-45694CDDD29F}"/>
              </a:ext>
            </a:extLst>
          </p:cNvPr>
          <p:cNvSpPr txBox="1"/>
          <p:nvPr/>
        </p:nvSpPr>
        <p:spPr>
          <a:xfrm>
            <a:off x="646176" y="1755909"/>
            <a:ext cx="2991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FOLLOW(</a:t>
            </a:r>
            <a:r>
              <a:rPr lang="en-US" dirty="0" err="1"/>
              <a:t>factList</a:t>
            </a:r>
            <a:r>
              <a:rPr lang="en-US" dirty="0"/>
              <a:t>) = {RULES}</a:t>
            </a:r>
          </a:p>
          <a:p>
            <a:r>
              <a:rPr lang="en-US" dirty="0"/>
              <a:t>FOLLOW(</a:t>
            </a:r>
            <a:r>
              <a:rPr lang="en-US" dirty="0" err="1"/>
              <a:t>ruleList</a:t>
            </a:r>
            <a:r>
              <a:rPr lang="en-US" dirty="0"/>
              <a:t>) = {QUERIES}</a:t>
            </a:r>
          </a:p>
          <a:p>
            <a:r>
              <a:rPr lang="en-US" dirty="0"/>
              <a:t>FOLLOW(</a:t>
            </a:r>
            <a:r>
              <a:rPr lang="en-US" dirty="0" err="1"/>
              <a:t>queryList</a:t>
            </a:r>
            <a:r>
              <a:rPr lang="en-US" dirty="0"/>
              <a:t>) = {EOF}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7C4963-9BD5-6346-BFDB-393C980E413A}"/>
              </a:ext>
            </a:extLst>
          </p:cNvPr>
          <p:cNvSpPr/>
          <p:nvPr/>
        </p:nvSpPr>
        <p:spPr>
          <a:xfrm>
            <a:off x="6289858" y="3429000"/>
            <a:ext cx="1045893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2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7370</Words>
  <Application>Microsoft Macintosh PowerPoint</Application>
  <PresentationFormat>Widescreen</PresentationFormat>
  <Paragraphs>1686</Paragraphs>
  <Slides>121</Slides>
  <Notes>26</Notes>
  <HiddenSlides>12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27" baseType="lpstr">
      <vt:lpstr>Arial</vt:lpstr>
      <vt:lpstr>Calibri</vt:lpstr>
      <vt:lpstr>Calibri Light</vt:lpstr>
      <vt:lpstr>Courier New</vt:lpstr>
      <vt:lpstr>Times New Roman</vt:lpstr>
      <vt:lpstr>Office Theme</vt:lpstr>
      <vt:lpstr>FOLLOW Sets When to end recursion</vt:lpstr>
      <vt:lpstr>Overview and Due</vt:lpstr>
      <vt:lpstr>Self evaluation</vt:lpstr>
      <vt:lpstr>Self evaluation</vt:lpstr>
      <vt:lpstr>FIRST Sets – Review </vt:lpstr>
      <vt:lpstr>What is a Parser?</vt:lpstr>
      <vt:lpstr>A Parser needs a Grammar</vt:lpstr>
      <vt:lpstr>Some nonterminals are on LHS of multiple productions</vt:lpstr>
      <vt:lpstr>Some nonterminals are on LHS of multiple productions</vt:lpstr>
      <vt:lpstr>FIRST Sets tell me which production to use</vt:lpstr>
      <vt:lpstr>FIRST Sets tell me which production to use</vt:lpstr>
      <vt:lpstr>FIRST Sets tell me which production to use</vt:lpstr>
      <vt:lpstr>FIRST Sets tell me which production to use</vt:lpstr>
      <vt:lpstr>FIRST Sets tell me which production to use</vt:lpstr>
      <vt:lpstr>E  D | OEE O  + | * D  0 | 1 | 2 | 3</vt:lpstr>
      <vt:lpstr>E  D | OEE O  + | * D  0 | 1 | 2 | 3</vt:lpstr>
      <vt:lpstr>Two Data Structures </vt:lpstr>
      <vt:lpstr>Two Data Structures </vt:lpstr>
      <vt:lpstr>Two Data Structures </vt:lpstr>
      <vt:lpstr>Tail Recursion</vt:lpstr>
      <vt:lpstr>A Parser needs a Grammar</vt:lpstr>
      <vt:lpstr>A Parser needs a Grammar</vt:lpstr>
      <vt:lpstr>A Parser needs a Grammar</vt:lpstr>
      <vt:lpstr>Tail (Right) Recursion</vt:lpstr>
      <vt:lpstr>List of schemes</vt:lpstr>
      <vt:lpstr>List of schemes</vt:lpstr>
      <vt:lpstr>List of schemes</vt:lpstr>
      <vt:lpstr>List of schemes</vt:lpstr>
      <vt:lpstr>List of schemes</vt:lpstr>
      <vt:lpstr>List of schemes</vt:lpstr>
      <vt:lpstr>List of schemes</vt:lpstr>
      <vt:lpstr>List of schemes</vt:lpstr>
      <vt:lpstr>List of schemes</vt:lpstr>
      <vt:lpstr>List of schemes</vt:lpstr>
      <vt:lpstr>List of schemes</vt:lpstr>
      <vt:lpstr>List of schemes</vt:lpstr>
      <vt:lpstr>List of schemes</vt:lpstr>
      <vt:lpstr>List of schemes</vt:lpstr>
      <vt:lpstr>Tail (Right) Recursion</vt:lpstr>
      <vt:lpstr>Tail (Right) Recursion</vt:lpstr>
      <vt:lpstr>Tail (Right) Recursion</vt:lpstr>
      <vt:lpstr>FOLLOW Sets</vt:lpstr>
      <vt:lpstr>Tail (Right) Recursion</vt:lpstr>
      <vt:lpstr>Tail (Right) Recursion</vt:lpstr>
      <vt:lpstr>Tail (Right) Recursion</vt:lpstr>
      <vt:lpstr>Tail (Right) Recursion</vt:lpstr>
      <vt:lpstr>FOLLOW Sets – The Idea</vt:lpstr>
      <vt:lpstr>FOLLOW Sets – The Idea</vt:lpstr>
      <vt:lpstr>FOLLOW Sets – The Idea</vt:lpstr>
      <vt:lpstr>FOLLOW Sets – The Idea</vt:lpstr>
      <vt:lpstr>FOLLOW Sets – The Idea</vt:lpstr>
      <vt:lpstr>FOLLOW Sets – The Idea</vt:lpstr>
      <vt:lpstr>What do FOLLOW Sets Look Like in a Parse Tree?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Exercise: FOLLOW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Exercise: FOLLOW Sets</vt:lpstr>
      <vt:lpstr>Exercise: FOLLOW Sets</vt:lpstr>
      <vt:lpstr>Formalizing FOLLOW Sets</vt:lpstr>
      <vt:lpstr>Formalizing FOLLOW Sets</vt:lpstr>
      <vt:lpstr>Formalizing FOLLOW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Exercise: FOLLOW Sets</vt:lpstr>
      <vt:lpstr>Exercise: FOLLOW Sets</vt:lpstr>
      <vt:lpstr>Exercise: FOLLOW Sets</vt:lpstr>
      <vt:lpstr>Exercise: FOLLOW Sets</vt:lpstr>
      <vt:lpstr>Exercise: FOLLOW Sets</vt:lpstr>
      <vt:lpstr>How do FOLLOW Sets affect the parse table?</vt:lpstr>
      <vt:lpstr>Parse Table with FOLLOW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Note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Microsoft account</dc:creator>
  <cp:lastModifiedBy>Michael Goodrich</cp:lastModifiedBy>
  <cp:revision>188</cp:revision>
  <dcterms:created xsi:type="dcterms:W3CDTF">2020-09-01T17:51:58Z</dcterms:created>
  <dcterms:modified xsi:type="dcterms:W3CDTF">2023-10-02T14:23:52Z</dcterms:modified>
</cp:coreProperties>
</file>