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78" r:id="rId3"/>
    <p:sldId id="349" r:id="rId4"/>
    <p:sldId id="341" r:id="rId5"/>
    <p:sldId id="342" r:id="rId6"/>
    <p:sldId id="343" r:id="rId7"/>
    <p:sldId id="344" r:id="rId8"/>
    <p:sldId id="345" r:id="rId9"/>
    <p:sldId id="346" r:id="rId10"/>
    <p:sldId id="279" r:id="rId11"/>
    <p:sldId id="306" r:id="rId12"/>
    <p:sldId id="308" r:id="rId13"/>
    <p:sldId id="347" r:id="rId14"/>
    <p:sldId id="309" r:id="rId15"/>
    <p:sldId id="282" r:id="rId16"/>
    <p:sldId id="348" r:id="rId17"/>
    <p:sldId id="350" r:id="rId18"/>
    <p:sldId id="352" r:id="rId19"/>
    <p:sldId id="353" r:id="rId20"/>
    <p:sldId id="355" r:id="rId21"/>
    <p:sldId id="354" r:id="rId22"/>
    <p:sldId id="356" r:id="rId23"/>
    <p:sldId id="286" r:id="rId24"/>
    <p:sldId id="359" r:id="rId25"/>
    <p:sldId id="360" r:id="rId26"/>
    <p:sldId id="323" r:id="rId27"/>
    <p:sldId id="357" r:id="rId28"/>
    <p:sldId id="325" r:id="rId29"/>
    <p:sldId id="358" r:id="rId30"/>
    <p:sldId id="287" r:id="rId31"/>
    <p:sldId id="288" r:id="rId32"/>
    <p:sldId id="326" r:id="rId33"/>
    <p:sldId id="289" r:id="rId34"/>
    <p:sldId id="311" r:id="rId35"/>
    <p:sldId id="327" r:id="rId36"/>
    <p:sldId id="330" r:id="rId37"/>
    <p:sldId id="328" r:id="rId38"/>
    <p:sldId id="257" r:id="rId39"/>
    <p:sldId id="329" r:id="rId40"/>
    <p:sldId id="332" r:id="rId41"/>
    <p:sldId id="268" r:id="rId42"/>
    <p:sldId id="269" r:id="rId43"/>
    <p:sldId id="271" r:id="rId44"/>
    <p:sldId id="270" r:id="rId45"/>
    <p:sldId id="361" r:id="rId46"/>
    <p:sldId id="290" r:id="rId47"/>
    <p:sldId id="331" r:id="rId48"/>
    <p:sldId id="272" r:id="rId49"/>
    <p:sldId id="291" r:id="rId50"/>
    <p:sldId id="317" r:id="rId51"/>
    <p:sldId id="312" r:id="rId52"/>
    <p:sldId id="314" r:id="rId53"/>
    <p:sldId id="316" r:id="rId54"/>
    <p:sldId id="319" r:id="rId55"/>
    <p:sldId id="315" r:id="rId56"/>
    <p:sldId id="313" r:id="rId57"/>
    <p:sldId id="273" r:id="rId58"/>
    <p:sldId id="274" r:id="rId59"/>
    <p:sldId id="320" r:id="rId60"/>
    <p:sldId id="277" r:id="rId61"/>
    <p:sldId id="293" r:id="rId62"/>
    <p:sldId id="321" r:id="rId63"/>
    <p:sldId id="275" r:id="rId64"/>
    <p:sldId id="276" r:id="rId65"/>
    <p:sldId id="294" r:id="rId66"/>
    <p:sldId id="333" r:id="rId67"/>
    <p:sldId id="295" r:id="rId68"/>
    <p:sldId id="296" r:id="rId69"/>
    <p:sldId id="363" r:id="rId70"/>
    <p:sldId id="364" r:id="rId71"/>
    <p:sldId id="365" r:id="rId72"/>
    <p:sldId id="297" r:id="rId73"/>
    <p:sldId id="335" r:id="rId74"/>
    <p:sldId id="336" r:id="rId75"/>
    <p:sldId id="366" r:id="rId76"/>
    <p:sldId id="367" r:id="rId77"/>
    <p:sldId id="298" r:id="rId78"/>
    <p:sldId id="368" r:id="rId79"/>
    <p:sldId id="300" r:id="rId80"/>
    <p:sldId id="369" r:id="rId81"/>
    <p:sldId id="370" r:id="rId82"/>
    <p:sldId id="29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 autoAdjust="0"/>
    <p:restoredTop sz="94830"/>
  </p:normalViewPr>
  <p:slideViewPr>
    <p:cSldViewPr snapToGrid="0">
      <p:cViewPr varScale="1">
        <p:scale>
          <a:sx n="93" d="100"/>
          <a:sy n="93" d="100"/>
        </p:scale>
        <p:origin x="2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 custT="1"/>
      <dgm:spPr/>
      <dgm:t>
        <a:bodyPr/>
        <a:lstStyle/>
        <a:p>
          <a:r>
            <a:rPr lang="en-US" sz="3400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 phldr="1"/>
      <dgm:spPr/>
      <dgm:t>
        <a:bodyPr/>
        <a:lstStyle/>
        <a:p>
          <a:endParaRPr lang="en-US"/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 phldr="1"/>
      <dgm:spPr/>
      <dgm:t>
        <a:bodyPr/>
        <a:lstStyle/>
        <a:p>
          <a:endParaRPr lang="en-US"/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 phldr="1"/>
      <dgm:spPr/>
      <dgm:t>
        <a:bodyPr/>
        <a:lstStyle/>
        <a:p>
          <a:endParaRPr lang="en-US"/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66B6F5-71DA-7240-AD78-A165B041A6B2}" type="doc">
      <dgm:prSet loTypeId="urn:microsoft.com/office/officeart/2005/8/layout/hChevron3" loCatId="" qsTypeId="urn:microsoft.com/office/officeart/2005/8/quickstyle/simple1" qsCatId="simple" csTypeId="urn:microsoft.com/office/officeart/2005/8/colors/accent1_1" csCatId="accent1" phldr="1"/>
      <dgm:spPr/>
    </dgm:pt>
    <dgm:pt modelId="{1021F9D5-60C9-9A4F-94AA-BECEE189DF1E}">
      <dgm:prSet phldrT="[Text]"/>
      <dgm:spPr/>
      <dgm:t>
        <a:bodyPr/>
        <a:lstStyle/>
        <a:p>
          <a:r>
            <a:rPr lang="en-US" dirty="0"/>
            <a:t>Identify facts in the world</a:t>
          </a:r>
        </a:p>
      </dgm:t>
    </dgm:pt>
    <dgm:pt modelId="{7BD3F950-55B9-EC41-A7C3-F1A2287000DF}" type="parTrans" cxnId="{6CAB678E-708C-D64E-88F7-6E2096641C9E}">
      <dgm:prSet/>
      <dgm:spPr/>
      <dgm:t>
        <a:bodyPr/>
        <a:lstStyle/>
        <a:p>
          <a:endParaRPr lang="en-US"/>
        </a:p>
      </dgm:t>
    </dgm:pt>
    <dgm:pt modelId="{27196350-6E4C-D84F-B4D3-A4558582D659}" type="sibTrans" cxnId="{6CAB678E-708C-D64E-88F7-6E2096641C9E}">
      <dgm:prSet/>
      <dgm:spPr/>
      <dgm:t>
        <a:bodyPr/>
        <a:lstStyle/>
        <a:p>
          <a:endParaRPr lang="en-US"/>
        </a:p>
      </dgm:t>
    </dgm:pt>
    <dgm:pt modelId="{545CF073-9501-3C42-96EB-0BD2F292E521}">
      <dgm:prSet phldrT="[Text]"/>
      <dgm:spPr/>
      <dgm:t>
        <a:bodyPr/>
        <a:lstStyle/>
        <a:p>
          <a:r>
            <a:rPr lang="en-US" dirty="0"/>
            <a:t>Use logic to derive new facts</a:t>
          </a:r>
        </a:p>
      </dgm:t>
    </dgm:pt>
    <dgm:pt modelId="{5B5EB977-87FA-5642-8996-6C073C98B195}" type="parTrans" cxnId="{9F83D501-9717-944D-A26C-58B3DCC31090}">
      <dgm:prSet/>
      <dgm:spPr/>
      <dgm:t>
        <a:bodyPr/>
        <a:lstStyle/>
        <a:p>
          <a:endParaRPr lang="en-US"/>
        </a:p>
      </dgm:t>
    </dgm:pt>
    <dgm:pt modelId="{039CE40A-83F9-724E-90BD-52C1729ACDA7}" type="sibTrans" cxnId="{9F83D501-9717-944D-A26C-58B3DCC31090}">
      <dgm:prSet/>
      <dgm:spPr/>
      <dgm:t>
        <a:bodyPr/>
        <a:lstStyle/>
        <a:p>
          <a:endParaRPr lang="en-US"/>
        </a:p>
      </dgm:t>
    </dgm:pt>
    <dgm:pt modelId="{42BBE1A0-D900-BF4A-959E-AC8CD258C8FE}">
      <dgm:prSet phldrT="[Text]"/>
      <dgm:spPr/>
      <dgm:t>
        <a:bodyPr/>
        <a:lstStyle/>
        <a:p>
          <a:r>
            <a:rPr lang="en-US" dirty="0"/>
            <a:t>Conclude an interesting fact</a:t>
          </a:r>
        </a:p>
      </dgm:t>
    </dgm:pt>
    <dgm:pt modelId="{FE13AE81-30E8-4D49-9F9C-BEBFE7F784A0}" type="parTrans" cxnId="{49CC1014-B194-314C-A3A8-27841EFEA189}">
      <dgm:prSet/>
      <dgm:spPr/>
      <dgm:t>
        <a:bodyPr/>
        <a:lstStyle/>
        <a:p>
          <a:endParaRPr lang="en-US"/>
        </a:p>
      </dgm:t>
    </dgm:pt>
    <dgm:pt modelId="{DC2D6596-328C-3347-9723-6107A10E8D1A}" type="sibTrans" cxnId="{49CC1014-B194-314C-A3A8-27841EFEA189}">
      <dgm:prSet/>
      <dgm:spPr/>
      <dgm:t>
        <a:bodyPr/>
        <a:lstStyle/>
        <a:p>
          <a:endParaRPr lang="en-US"/>
        </a:p>
      </dgm:t>
    </dgm:pt>
    <dgm:pt modelId="{3581ED7B-CE9D-7E4B-904B-C5E0EABC9AA3}" type="pres">
      <dgm:prSet presAssocID="{EE66B6F5-71DA-7240-AD78-A165B041A6B2}" presName="Name0" presStyleCnt="0">
        <dgm:presLayoutVars>
          <dgm:dir/>
          <dgm:resizeHandles val="exact"/>
        </dgm:presLayoutVars>
      </dgm:prSet>
      <dgm:spPr/>
    </dgm:pt>
    <dgm:pt modelId="{E7F18068-64DE-124D-AA7C-71834DA76615}" type="pres">
      <dgm:prSet presAssocID="{1021F9D5-60C9-9A4F-94AA-BECEE189DF1E}" presName="parTxOnly" presStyleLbl="node1" presStyleIdx="0" presStyleCnt="3">
        <dgm:presLayoutVars>
          <dgm:bulletEnabled val="1"/>
        </dgm:presLayoutVars>
      </dgm:prSet>
      <dgm:spPr/>
    </dgm:pt>
    <dgm:pt modelId="{31BB819A-64AA-5145-A816-64A1B8721832}" type="pres">
      <dgm:prSet presAssocID="{27196350-6E4C-D84F-B4D3-A4558582D659}" presName="parSpace" presStyleCnt="0"/>
      <dgm:spPr/>
    </dgm:pt>
    <dgm:pt modelId="{2E094DBF-4CF4-4748-9F59-1781702D15DF}" type="pres">
      <dgm:prSet presAssocID="{545CF073-9501-3C42-96EB-0BD2F292E521}" presName="parTxOnly" presStyleLbl="node1" presStyleIdx="1" presStyleCnt="3">
        <dgm:presLayoutVars>
          <dgm:bulletEnabled val="1"/>
        </dgm:presLayoutVars>
      </dgm:prSet>
      <dgm:spPr/>
    </dgm:pt>
    <dgm:pt modelId="{F72DC8B8-0506-AD4A-BEF7-E3D465E47AE6}" type="pres">
      <dgm:prSet presAssocID="{039CE40A-83F9-724E-90BD-52C1729ACDA7}" presName="parSpace" presStyleCnt="0"/>
      <dgm:spPr/>
    </dgm:pt>
    <dgm:pt modelId="{AECBB677-F100-5D44-A10D-60C9A3819462}" type="pres">
      <dgm:prSet presAssocID="{42BBE1A0-D900-BF4A-959E-AC8CD258C8F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F83D501-9717-944D-A26C-58B3DCC31090}" srcId="{EE66B6F5-71DA-7240-AD78-A165B041A6B2}" destId="{545CF073-9501-3C42-96EB-0BD2F292E521}" srcOrd="1" destOrd="0" parTransId="{5B5EB977-87FA-5642-8996-6C073C98B195}" sibTransId="{039CE40A-83F9-724E-90BD-52C1729ACDA7}"/>
    <dgm:cxn modelId="{871F9C0B-9EFE-4E48-9902-3C2F047BE6A7}" type="presOf" srcId="{545CF073-9501-3C42-96EB-0BD2F292E521}" destId="{2E094DBF-4CF4-4748-9F59-1781702D15DF}" srcOrd="0" destOrd="0" presId="urn:microsoft.com/office/officeart/2005/8/layout/hChevron3"/>
    <dgm:cxn modelId="{49CC1014-B194-314C-A3A8-27841EFEA189}" srcId="{EE66B6F5-71DA-7240-AD78-A165B041A6B2}" destId="{42BBE1A0-D900-BF4A-959E-AC8CD258C8FE}" srcOrd="2" destOrd="0" parTransId="{FE13AE81-30E8-4D49-9F9C-BEBFE7F784A0}" sibTransId="{DC2D6596-328C-3347-9723-6107A10E8D1A}"/>
    <dgm:cxn modelId="{6CAB678E-708C-D64E-88F7-6E2096641C9E}" srcId="{EE66B6F5-71DA-7240-AD78-A165B041A6B2}" destId="{1021F9D5-60C9-9A4F-94AA-BECEE189DF1E}" srcOrd="0" destOrd="0" parTransId="{7BD3F950-55B9-EC41-A7C3-F1A2287000DF}" sibTransId="{27196350-6E4C-D84F-B4D3-A4558582D659}"/>
    <dgm:cxn modelId="{189A8A8F-5EEF-0648-9A0D-413321B2E3BF}" type="presOf" srcId="{EE66B6F5-71DA-7240-AD78-A165B041A6B2}" destId="{3581ED7B-CE9D-7E4B-904B-C5E0EABC9AA3}" srcOrd="0" destOrd="0" presId="urn:microsoft.com/office/officeart/2005/8/layout/hChevron3"/>
    <dgm:cxn modelId="{E32ABFDA-FB71-4241-A994-E8ACF0FF2BEA}" type="presOf" srcId="{42BBE1A0-D900-BF4A-959E-AC8CD258C8FE}" destId="{AECBB677-F100-5D44-A10D-60C9A3819462}" srcOrd="0" destOrd="0" presId="urn:microsoft.com/office/officeart/2005/8/layout/hChevron3"/>
    <dgm:cxn modelId="{F31818DF-CCE5-9A44-9B08-2CFFB24A92E6}" type="presOf" srcId="{1021F9D5-60C9-9A4F-94AA-BECEE189DF1E}" destId="{E7F18068-64DE-124D-AA7C-71834DA76615}" srcOrd="0" destOrd="0" presId="urn:microsoft.com/office/officeart/2005/8/layout/hChevron3"/>
    <dgm:cxn modelId="{8ABF9FA4-25BB-3C46-AA67-F39235A232E7}" type="presParOf" srcId="{3581ED7B-CE9D-7E4B-904B-C5E0EABC9AA3}" destId="{E7F18068-64DE-124D-AA7C-71834DA76615}" srcOrd="0" destOrd="0" presId="urn:microsoft.com/office/officeart/2005/8/layout/hChevron3"/>
    <dgm:cxn modelId="{24A100F4-4054-8C44-8519-D9581417208D}" type="presParOf" srcId="{3581ED7B-CE9D-7E4B-904B-C5E0EABC9AA3}" destId="{31BB819A-64AA-5145-A816-64A1B8721832}" srcOrd="1" destOrd="0" presId="urn:microsoft.com/office/officeart/2005/8/layout/hChevron3"/>
    <dgm:cxn modelId="{73B9F32A-E82A-2746-9253-21FF99EE6BFC}" type="presParOf" srcId="{3581ED7B-CE9D-7E4B-904B-C5E0EABC9AA3}" destId="{2E094DBF-4CF4-4748-9F59-1781702D15DF}" srcOrd="2" destOrd="0" presId="urn:microsoft.com/office/officeart/2005/8/layout/hChevron3"/>
    <dgm:cxn modelId="{0CBDCA69-5F25-2D42-B2FA-200CA619C2CC}" type="presParOf" srcId="{3581ED7B-CE9D-7E4B-904B-C5E0EABC9AA3}" destId="{F72DC8B8-0506-AD4A-BEF7-E3D465E47AE6}" srcOrd="3" destOrd="0" presId="urn:microsoft.com/office/officeart/2005/8/layout/hChevron3"/>
    <dgm:cxn modelId="{DAB7669F-DC0F-E34E-8AC1-83DC2283A487}" type="presParOf" srcId="{3581ED7B-CE9D-7E4B-904B-C5E0EABC9AA3}" destId="{AECBB677-F100-5D44-A10D-60C9A3819462}" srcOrd="4" destOrd="0" presId="urn:microsoft.com/office/officeart/2005/8/layout/hChevron3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278253" y="1367487"/>
        <a:ext cx="2424544" cy="16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278253" y="1367487"/>
        <a:ext cx="2424544" cy="1616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8068-64DE-124D-AA7C-71834DA7661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Identify facts in the world</a:t>
          </a:r>
        </a:p>
      </dsp:txBody>
      <dsp:txXfrm>
        <a:off x="4621" y="1367487"/>
        <a:ext cx="3636816" cy="1616362"/>
      </dsp:txXfrm>
    </dsp:sp>
    <dsp:sp modelId="{2E094DBF-4CF4-4748-9F59-1781702D15DF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logic to derive new facts</a:t>
          </a:r>
        </a:p>
      </dsp:txBody>
      <dsp:txXfrm>
        <a:off x="4045527" y="1367487"/>
        <a:ext cx="2424544" cy="1616362"/>
      </dsp:txXfrm>
    </dsp:sp>
    <dsp:sp modelId="{AECBB677-F100-5D44-A10D-60C9A3819462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Conclude an interesting fact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Proofs: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give me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32062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p </a:t>
            </a:r>
            <a:r>
              <a:rPr lang="en-US" sz="240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p = “I’m elected”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q = “I’ll lower taxes”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itchFamily="2" charset="2"/>
              </a:rPr>
              <a:t>pq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628554" y="5385213"/>
            <a:ext cx="5924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Does the assertion hold when the world looks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079E1-B964-2946-BCAA-2DEEC9180075}"/>
              </a:ext>
            </a:extLst>
          </p:cNvPr>
          <p:cNvCxnSpPr/>
          <p:nvPr/>
        </p:nvCxnSpPr>
        <p:spPr>
          <a:xfrm>
            <a:off x="6722076" y="5585268"/>
            <a:ext cx="831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691C75-427E-0042-A02F-C7EBA665947A}"/>
              </a:ext>
            </a:extLst>
          </p:cNvPr>
          <p:cNvSpPr txBox="1"/>
          <p:nvPr/>
        </p:nvSpPr>
        <p:spPr>
          <a:xfrm>
            <a:off x="1201552" y="5896401"/>
            <a:ext cx="464834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is the </a:t>
            </a:r>
            <a:r>
              <a:rPr lang="en-US" sz="2400" i="1" dirty="0"/>
              <a:t>premise. </a:t>
            </a:r>
            <a:r>
              <a:rPr lang="en-US" sz="2400" dirty="0"/>
              <a:t>When the premise if false, the assertion is true</a:t>
            </a:r>
          </a:p>
        </p:txBody>
      </p:sp>
    </p:spTree>
    <p:extLst>
      <p:ext uri="{BB962C8B-B14F-4D97-AF65-F5344CB8AC3E}">
        <p14:creationId xmlns:p14="http://schemas.microsoft.com/office/powerpoint/2010/main" val="2178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B95E0-5085-8A43-8D42-CBACE2D99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tautology</a:t>
            </a:r>
            <a:r>
              <a:rPr lang="en-US" dirty="0"/>
              <a:t> is a compound proposition that is always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r>
              <a:rPr lang="en-US" dirty="0"/>
              <a:t>Which of the following compound propositions are tautologies?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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pq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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qp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D93B9-C5E3-FE4D-895A-197F6ACC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11" y="3786910"/>
            <a:ext cx="7192137" cy="19141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63B497-192F-DA4A-8D06-ACCF5DF3DD95}"/>
              </a:ext>
            </a:extLst>
          </p:cNvPr>
          <p:cNvSpPr/>
          <p:nvPr/>
        </p:nvSpPr>
        <p:spPr>
          <a:xfrm>
            <a:off x="9373845" y="4133858"/>
            <a:ext cx="638355" cy="15671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8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B95E0-5085-8A43-8D42-CBACE2D99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tautology</a:t>
            </a:r>
            <a:r>
              <a:rPr lang="en-US" dirty="0"/>
              <a:t> is a compound proposition that is always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r>
              <a:rPr lang="en-US" dirty="0"/>
              <a:t>Which of the following compound propositions are tautologies?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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pq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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qp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D93B9-C5E3-FE4D-895A-197F6ACC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11" y="3786910"/>
            <a:ext cx="7192137" cy="19141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63B497-192F-DA4A-8D06-ACCF5DF3DD95}"/>
              </a:ext>
            </a:extLst>
          </p:cNvPr>
          <p:cNvSpPr/>
          <p:nvPr/>
        </p:nvSpPr>
        <p:spPr>
          <a:xfrm>
            <a:off x="9373845" y="4133858"/>
            <a:ext cx="638355" cy="15671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A87C0-2618-A7E6-5BEE-0B71E5E7C375}"/>
              </a:ext>
            </a:extLst>
          </p:cNvPr>
          <p:cNvSpPr txBox="1"/>
          <p:nvPr/>
        </p:nvSpPr>
        <p:spPr>
          <a:xfrm>
            <a:off x="1201552" y="5896401"/>
            <a:ext cx="99790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Tautology: Doesn’t matter what world I’m in, the compound proposition is true</a:t>
            </a:r>
          </a:p>
        </p:txBody>
      </p:sp>
    </p:spTree>
    <p:extLst>
      <p:ext uri="{BB962C8B-B14F-4D97-AF65-F5344CB8AC3E}">
        <p14:creationId xmlns:p14="http://schemas.microsoft.com/office/powerpoint/2010/main" val="222212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Compound propositions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are called </a:t>
            </a:r>
            <a:r>
              <a:rPr lang="en-US" i="1" dirty="0"/>
              <a:t>logically equivalent</a:t>
            </a:r>
            <a:r>
              <a:rPr lang="en-US" dirty="0"/>
              <a:t> if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  <a:r>
              <a:rPr lang="en-US" dirty="0"/>
              <a:t> is a tautology  </a:t>
            </a:r>
            <a:r>
              <a:rPr lang="en-US" sz="1600" dirty="0"/>
              <a:t>(Definition 2, from Section 1.3.2)</a:t>
            </a:r>
          </a:p>
          <a:p>
            <a:r>
              <a:rPr lang="en-US" dirty="0"/>
              <a:t>We denote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are called logically equivalent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⟶ q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 =  ¬p ∨ 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Example, conditional-disjunction equivalence: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F3E3C-50E4-D549-92E4-A30D7D5B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4" y="4220876"/>
            <a:ext cx="8639175" cy="23526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C7AE17-AC59-4547-9C50-DD83A6A3C096}"/>
              </a:ext>
            </a:extLst>
          </p:cNvPr>
          <p:cNvSpPr/>
          <p:nvPr/>
        </p:nvSpPr>
        <p:spPr>
          <a:xfrm>
            <a:off x="6586786" y="4726463"/>
            <a:ext cx="483079" cy="17007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22ADD-8B70-7049-B971-583C4FC1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69" y="3783596"/>
            <a:ext cx="2352675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74E1-F8EC-1F46-84D5-740FC8FDAE1E}"/>
              </a:ext>
            </a:extLst>
          </p:cNvPr>
          <p:cNvSpPr txBox="1"/>
          <p:nvPr/>
        </p:nvSpPr>
        <p:spPr>
          <a:xfrm>
            <a:off x="7928472" y="3397291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244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F4F95-A5FE-904E-AAB0-06F4F343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contradiction </a:t>
            </a:r>
            <a:r>
              <a:rPr lang="en-US" dirty="0"/>
              <a:t>is a compound proposition that is always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 following compound proposition a contradiction?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52606-CFCD-534D-B052-7815C97F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56" y="3795263"/>
            <a:ext cx="3829050" cy="1562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63CE909-71C6-9740-BD36-6A3D9DC2CE46}"/>
              </a:ext>
            </a:extLst>
          </p:cNvPr>
          <p:cNvSpPr/>
          <p:nvPr/>
        </p:nvSpPr>
        <p:spPr>
          <a:xfrm>
            <a:off x="6349042" y="4341904"/>
            <a:ext cx="483079" cy="93746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F4F95-A5FE-904E-AAB0-06F4F343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contradiction </a:t>
            </a:r>
            <a:r>
              <a:rPr lang="en-US" dirty="0"/>
              <a:t>is a compound proposition that is always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 following compound proposition a contradiction?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52606-CFCD-534D-B052-7815C97F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56" y="3795263"/>
            <a:ext cx="3829050" cy="1562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63CE909-71C6-9740-BD36-6A3D9DC2CE46}"/>
              </a:ext>
            </a:extLst>
          </p:cNvPr>
          <p:cNvSpPr/>
          <p:nvPr/>
        </p:nvSpPr>
        <p:spPr>
          <a:xfrm>
            <a:off x="6349042" y="4341904"/>
            <a:ext cx="483079" cy="93746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935C8-52BA-D699-1E67-4FABCC1D4A03}"/>
              </a:ext>
            </a:extLst>
          </p:cNvPr>
          <p:cNvSpPr txBox="1"/>
          <p:nvPr/>
        </p:nvSpPr>
        <p:spPr>
          <a:xfrm>
            <a:off x="637309" y="5850235"/>
            <a:ext cx="109173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Contradiction: Doesn’t matter what world I’m in, the compound proposition is not true</a:t>
            </a:r>
          </a:p>
        </p:txBody>
      </p:sp>
    </p:spTree>
    <p:extLst>
      <p:ext uri="{BB962C8B-B14F-4D97-AF65-F5344CB8AC3E}">
        <p14:creationId xmlns:p14="http://schemas.microsoft.com/office/powerpoint/2010/main" val="366994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EE1DE-02C9-2495-27ED-4393891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Doing Proofs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4FD96-6078-AB7E-ACE8-063EE75B5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5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4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4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31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5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Brief review of truth tables, tautologies, contradictions, logical equivalences</a:t>
            </a:r>
          </a:p>
          <a:p>
            <a:pPr lvl="1"/>
            <a:r>
              <a:rPr lang="en-US" dirty="0"/>
              <a:t>Logical equivalences vs rules of inference</a:t>
            </a:r>
          </a:p>
          <a:p>
            <a:pPr lvl="1"/>
            <a:r>
              <a:rPr lang="en-US" dirty="0"/>
              <a:t>Proof techniques: Deduction, contradiction, resolution with contradiction</a:t>
            </a:r>
          </a:p>
          <a:p>
            <a:r>
              <a:rPr lang="en-US" b="1" i="1" dirty="0"/>
              <a:t>Project 2 hackathon on Wednesday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9a and 9b due Wednesday, Oct 11</a:t>
            </a:r>
          </a:p>
          <a:p>
            <a:pPr lvl="1"/>
            <a:r>
              <a:rPr lang="en-US" dirty="0"/>
              <a:t>Project 2 due Monday, Oct 16</a:t>
            </a:r>
          </a:p>
          <a:p>
            <a:pPr lvl="1"/>
            <a:r>
              <a:rPr lang="en-US" dirty="0"/>
              <a:t>Midterm Oct 24--27</a:t>
            </a:r>
          </a:p>
        </p:txBody>
      </p:sp>
    </p:spTree>
    <p:extLst>
      <p:ext uri="{BB962C8B-B14F-4D97-AF65-F5344CB8AC3E}">
        <p14:creationId xmlns:p14="http://schemas.microsoft.com/office/powerpoint/2010/main" val="346722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01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 Propositional Logic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78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1F383C-959A-119A-A5FA-B3B57E77F774}"/>
              </a:ext>
            </a:extLst>
          </p:cNvPr>
          <p:cNvSpPr txBox="1"/>
          <p:nvPr/>
        </p:nvSpPr>
        <p:spPr>
          <a:xfrm>
            <a:off x="838200" y="5107880"/>
            <a:ext cx="339436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 propositional logic, facts are represented as propositions</a:t>
            </a:r>
          </a:p>
        </p:txBody>
      </p:sp>
    </p:spTree>
    <p:extLst>
      <p:ext uri="{BB962C8B-B14F-4D97-AF65-F5344CB8AC3E}">
        <p14:creationId xmlns:p14="http://schemas.microsoft.com/office/powerpoint/2010/main" val="29999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 Logical Equivalences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1F383C-959A-119A-A5FA-B3B57E77F774}"/>
              </a:ext>
            </a:extLst>
          </p:cNvPr>
          <p:cNvSpPr txBox="1"/>
          <p:nvPr/>
        </p:nvSpPr>
        <p:spPr>
          <a:xfrm>
            <a:off x="838200" y="5107880"/>
            <a:ext cx="339436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 propositional logic, facts are represented as propositions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8B8AE-8320-7CB6-C224-A975F80FE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5660" y="2312930"/>
            <a:ext cx="2787320" cy="665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BF93F-0F71-A5BA-A328-B835405283A2}"/>
              </a:ext>
            </a:extLst>
          </p:cNvPr>
          <p:cNvSpPr txBox="1"/>
          <p:nvPr/>
        </p:nvSpPr>
        <p:spPr>
          <a:xfrm>
            <a:off x="4398818" y="5107880"/>
            <a:ext cx="339436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No matter what facts are true, you can do this substitution</a:t>
            </a:r>
          </a:p>
        </p:txBody>
      </p:sp>
    </p:spTree>
    <p:extLst>
      <p:ext uri="{BB962C8B-B14F-4D97-AF65-F5344CB8AC3E}">
        <p14:creationId xmlns:p14="http://schemas.microsoft.com/office/powerpoint/2010/main" val="33502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Logical Equivalences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denote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are called logically equivalent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CC63-8665-F04A-B07F-5DC1EE2C9CB8}"/>
              </a:ext>
            </a:extLst>
          </p:cNvPr>
          <p:cNvSpPr txBox="1"/>
          <p:nvPr/>
        </p:nvSpPr>
        <p:spPr>
          <a:xfrm>
            <a:off x="2237911" y="3429000"/>
            <a:ext cx="2073003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Section 1.3.2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54B2A-B389-C848-B5B9-2C792C5AD244}"/>
              </a:ext>
            </a:extLst>
          </p:cNvPr>
          <p:cNvSpPr txBox="1"/>
          <p:nvPr/>
        </p:nvSpPr>
        <p:spPr>
          <a:xfrm>
            <a:off x="5666988" y="3429000"/>
            <a:ext cx="526894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 the top entry in Table 7</a:t>
            </a:r>
          </a:p>
          <a:p>
            <a:pPr algn="ctr"/>
            <a:r>
              <a:rPr lang="en-US" sz="2800" i="1" dirty="0"/>
              <a:t>conditional disjunction equivalence</a:t>
            </a:r>
          </a:p>
          <a:p>
            <a:pPr algn="ctr"/>
            <a:endParaRPr lang="en-US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2482E-E0F3-4648-87F5-C39FEAD1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5121" y="4252020"/>
            <a:ext cx="2352675" cy="561975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BBB4076D-1EAD-C948-A9C1-B40FD5B186F8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236668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Logical Equivalence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7E8F2D-1606-AF43-8945-AAC42258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A4BAF-BE5A-544F-97B9-ED6C8BF5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29" y="230188"/>
            <a:ext cx="2352675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6AC84-05E8-F43B-4676-18E3C9BD1637}"/>
              </a:ext>
            </a:extLst>
          </p:cNvPr>
          <p:cNvSpPr txBox="1"/>
          <p:nvPr/>
        </p:nvSpPr>
        <p:spPr>
          <a:xfrm>
            <a:off x="7626928" y="2044005"/>
            <a:ext cx="27639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call the facts given to us in the world </a:t>
            </a:r>
            <a:r>
              <a:rPr lang="en-US" sz="2800" i="1" dirty="0"/>
              <a:t>premises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24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Logical Equivalence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7E8F2D-1606-AF43-8945-AAC42258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∨ q 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Conditional disjunction equivalence on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A4BAF-BE5A-544F-97B9-ED6C8BF5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29" y="230188"/>
            <a:ext cx="2352675" cy="56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09EE4-98C6-FB57-DB53-75CBAA1EE81A}"/>
              </a:ext>
            </a:extLst>
          </p:cNvPr>
          <p:cNvSpPr txBox="1"/>
          <p:nvPr/>
        </p:nvSpPr>
        <p:spPr>
          <a:xfrm>
            <a:off x="7626928" y="2044005"/>
            <a:ext cx="27639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call the facts given to us in the world </a:t>
            </a:r>
            <a:r>
              <a:rPr lang="en-US" sz="2800" i="1" dirty="0"/>
              <a:t>premises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A295E-12F2-E8C0-F231-B67A2BD120AB}"/>
              </a:ext>
            </a:extLst>
          </p:cNvPr>
          <p:cNvSpPr txBox="1"/>
          <p:nvPr/>
        </p:nvSpPr>
        <p:spPr>
          <a:xfrm>
            <a:off x="1794164" y="4108332"/>
            <a:ext cx="34151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use a logical equivalence to derive a new “fact”</a:t>
            </a:r>
          </a:p>
        </p:txBody>
      </p:sp>
    </p:spTree>
    <p:extLst>
      <p:ext uri="{BB962C8B-B14F-4D97-AF65-F5344CB8AC3E}">
        <p14:creationId xmlns:p14="http://schemas.microsoft.com/office/powerpoint/2010/main" val="219817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BEC-5523-1B4E-AC8C-8F07A8CB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Proof Tools for Propositional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BADB-A62A-4F45-8A18-F8DECBDE6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Logical Equivalences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237B4-5CA7-0E4E-872B-C127153BE5E1}"/>
              </a:ext>
            </a:extLst>
          </p:cNvPr>
          <p:cNvSpPr txBox="1"/>
          <p:nvPr/>
        </p:nvSpPr>
        <p:spPr>
          <a:xfrm>
            <a:off x="4304682" y="2534603"/>
            <a:ext cx="15440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B31BD-8DE2-E144-A1DB-A970760D49A3}"/>
              </a:ext>
            </a:extLst>
          </p:cNvPr>
          <p:cNvSpPr txBox="1"/>
          <p:nvPr/>
        </p:nvSpPr>
        <p:spPr>
          <a:xfrm>
            <a:off x="4548522" y="4166404"/>
            <a:ext cx="73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D7FC9-2D1D-B74E-B9EA-B34375829B00}"/>
              </a:ext>
            </a:extLst>
          </p:cNvPr>
          <p:cNvSpPr txBox="1"/>
          <p:nvPr/>
        </p:nvSpPr>
        <p:spPr>
          <a:xfrm>
            <a:off x="3998829" y="5385043"/>
            <a:ext cx="18499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Foundation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27F1B3-FE3C-AE46-BA35-6642B12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60" y="2534603"/>
            <a:ext cx="2787320" cy="665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D68D53-C060-754D-80CF-E8372B57CF39}"/>
              </a:ext>
            </a:extLst>
          </p:cNvPr>
          <p:cNvSpPr txBox="1"/>
          <p:nvPr/>
        </p:nvSpPr>
        <p:spPr>
          <a:xfrm>
            <a:off x="1031398" y="4001294"/>
            <a:ext cx="271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one fact with another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753FE-BD06-1145-9B51-1A7CFC54F76C}"/>
              </a:ext>
            </a:extLst>
          </p:cNvPr>
          <p:cNvSpPr txBox="1"/>
          <p:nvPr/>
        </p:nvSpPr>
        <p:spPr>
          <a:xfrm>
            <a:off x="995929" y="5385043"/>
            <a:ext cx="27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Tautology</a:t>
            </a:r>
          </a:p>
        </p:txBody>
      </p:sp>
    </p:spTree>
    <p:extLst>
      <p:ext uri="{BB962C8B-B14F-4D97-AF65-F5344CB8AC3E}">
        <p14:creationId xmlns:p14="http://schemas.microsoft.com/office/powerpoint/2010/main" val="31226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BEC-5523-1B4E-AC8C-8F07A8CB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Proof Tools for Propositional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BADB-A62A-4F45-8A18-F8DECBDE6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Logical Equivalences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C4AC4-1FC3-B343-A35E-8ABA50EF7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237B4-5CA7-0E4E-872B-C127153BE5E1}"/>
              </a:ext>
            </a:extLst>
          </p:cNvPr>
          <p:cNvSpPr txBox="1"/>
          <p:nvPr/>
        </p:nvSpPr>
        <p:spPr>
          <a:xfrm>
            <a:off x="4304682" y="2534603"/>
            <a:ext cx="15440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B31BD-8DE2-E144-A1DB-A970760D49A3}"/>
              </a:ext>
            </a:extLst>
          </p:cNvPr>
          <p:cNvSpPr txBox="1"/>
          <p:nvPr/>
        </p:nvSpPr>
        <p:spPr>
          <a:xfrm>
            <a:off x="4548522" y="4166404"/>
            <a:ext cx="73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D7FC9-2D1D-B74E-B9EA-B34375829B00}"/>
              </a:ext>
            </a:extLst>
          </p:cNvPr>
          <p:cNvSpPr txBox="1"/>
          <p:nvPr/>
        </p:nvSpPr>
        <p:spPr>
          <a:xfrm>
            <a:off x="3998829" y="5385043"/>
            <a:ext cx="184993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Foundation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27F1B3-FE3C-AE46-BA35-6642B12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60" y="2534603"/>
            <a:ext cx="2787320" cy="665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F1059C-EC4B-1B4C-9637-42A411F4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550" y="2504124"/>
            <a:ext cx="1424790" cy="1235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D68D53-C060-754D-80CF-E8372B57CF39}"/>
              </a:ext>
            </a:extLst>
          </p:cNvPr>
          <p:cNvSpPr txBox="1"/>
          <p:nvPr/>
        </p:nvSpPr>
        <p:spPr>
          <a:xfrm>
            <a:off x="1031398" y="4001294"/>
            <a:ext cx="271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one fact with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A5761-FAF8-6849-B11F-B5F3CEFDC211}"/>
              </a:ext>
            </a:extLst>
          </p:cNvPr>
          <p:cNvSpPr txBox="1"/>
          <p:nvPr/>
        </p:nvSpPr>
        <p:spPr>
          <a:xfrm>
            <a:off x="6533038" y="4001293"/>
            <a:ext cx="271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new fact from two others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753FE-BD06-1145-9B51-1A7CFC54F76C}"/>
              </a:ext>
            </a:extLst>
          </p:cNvPr>
          <p:cNvSpPr txBox="1"/>
          <p:nvPr/>
        </p:nvSpPr>
        <p:spPr>
          <a:xfrm>
            <a:off x="995929" y="5385043"/>
            <a:ext cx="27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Tautology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F2062-C36B-8F43-8182-5D48067585DA}"/>
              </a:ext>
            </a:extLst>
          </p:cNvPr>
          <p:cNvSpPr txBox="1"/>
          <p:nvPr/>
        </p:nvSpPr>
        <p:spPr>
          <a:xfrm>
            <a:off x="6533038" y="5385043"/>
            <a:ext cx="27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220052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2D444-EF91-CD42-8183-BDB2DBB1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AA4DE-EF45-A54E-93D3-6C29D39F8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5CB5E-AF7E-88DE-4B8F-9FB4A805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 </a:t>
            </a:r>
            <a:r>
              <a:rPr lang="en-US" dirty="0">
                <a:highlight>
                  <a:srgbClr val="FFFF00"/>
                </a:highlight>
              </a:rPr>
              <a:t>Rules of Inference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D6F-7CBE-7C9B-F221-53526B8164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1F383C-959A-119A-A5FA-B3B57E77F774}"/>
              </a:ext>
            </a:extLst>
          </p:cNvPr>
          <p:cNvSpPr txBox="1"/>
          <p:nvPr/>
        </p:nvSpPr>
        <p:spPr>
          <a:xfrm>
            <a:off x="838200" y="5107880"/>
            <a:ext cx="339436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 propositional logic, facts are represented as propositions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BF93F-0F71-A5BA-A328-B835405283A2}"/>
              </a:ext>
            </a:extLst>
          </p:cNvPr>
          <p:cNvSpPr txBox="1"/>
          <p:nvPr/>
        </p:nvSpPr>
        <p:spPr>
          <a:xfrm>
            <a:off x="4398818" y="5107880"/>
            <a:ext cx="339436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Can only derive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/>
              <a:t> if both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⟶ q </a:t>
            </a:r>
            <a:r>
              <a:rPr lang="en-US" sz="2800" dirty="0"/>
              <a:t>are facts in the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F033C-464D-5B6F-B899-36C48B605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605" y="1613413"/>
            <a:ext cx="1424790" cy="12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EE1DE-02C9-2495-27ED-4393891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 and Possible Worlds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4FD96-6078-AB7E-ACE8-063EE75B5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6A6AD-75E1-804A-95CF-2AECBCFAE7B1}"/>
              </a:ext>
            </a:extLst>
          </p:cNvPr>
          <p:cNvSpPr txBox="1"/>
          <p:nvPr/>
        </p:nvSpPr>
        <p:spPr>
          <a:xfrm>
            <a:off x="6783859" y="2520778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        as “therefore”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59D5E8-82B7-214D-97E3-1AAAD0F5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17" y="2599126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5E692-FA62-A54A-BD86-A5779C77E2D0}"/>
              </a:ext>
            </a:extLst>
          </p:cNvPr>
          <p:cNvSpPr txBox="1"/>
          <p:nvPr/>
        </p:nvSpPr>
        <p:spPr>
          <a:xfrm>
            <a:off x="4760888" y="3163475"/>
            <a:ext cx="6747488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44C4C-EF6C-6840-92E1-BAE6700CCAF1}"/>
              </a:ext>
            </a:extLst>
          </p:cNvPr>
          <p:cNvCxnSpPr/>
          <p:nvPr/>
        </p:nvCxnSpPr>
        <p:spPr>
          <a:xfrm flipH="1" flipV="1">
            <a:off x="2450756" y="3225114"/>
            <a:ext cx="2356022" cy="1112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D4CA8-FD0B-9B4B-ABCF-DCC62B2C4D6B}"/>
              </a:ext>
            </a:extLst>
          </p:cNvPr>
          <p:cNvCxnSpPr>
            <a:cxnSpLocks/>
          </p:cNvCxnSpPr>
          <p:nvPr/>
        </p:nvCxnSpPr>
        <p:spPr>
          <a:xfrm flipH="1">
            <a:off x="3052119" y="3336324"/>
            <a:ext cx="1754659" cy="3700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5E692-FA62-A54A-BD86-A5779C77E2D0}"/>
              </a:ext>
            </a:extLst>
          </p:cNvPr>
          <p:cNvSpPr txBox="1"/>
          <p:nvPr/>
        </p:nvSpPr>
        <p:spPr>
          <a:xfrm>
            <a:off x="4760888" y="3163475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r>
              <a:rPr lang="en-US" sz="2800" dirty="0"/>
              <a:t>then I can add this thing to my knowledge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8A0753-AA33-164E-9860-3A9219345CFF}"/>
              </a:ext>
            </a:extLst>
          </p:cNvPr>
          <p:cNvCxnSpPr>
            <a:cxnSpLocks/>
          </p:cNvCxnSpPr>
          <p:nvPr/>
        </p:nvCxnSpPr>
        <p:spPr>
          <a:xfrm flipH="1">
            <a:off x="2619632" y="4001294"/>
            <a:ext cx="4765592" cy="3308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7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5E692-FA62-A54A-BD86-A5779C77E2D0}"/>
              </a:ext>
            </a:extLst>
          </p:cNvPr>
          <p:cNvSpPr txBox="1"/>
          <p:nvPr/>
        </p:nvSpPr>
        <p:spPr>
          <a:xfrm>
            <a:off x="4760888" y="3163475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r>
              <a:rPr lang="en-US" sz="2800" dirty="0"/>
              <a:t>then I can add this thing to my knowledge 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593B1-C08A-F841-B502-8FEB59D8EDBF}"/>
              </a:ext>
            </a:extLst>
          </p:cNvPr>
          <p:cNvSpPr txBox="1"/>
          <p:nvPr/>
        </p:nvSpPr>
        <p:spPr>
          <a:xfrm>
            <a:off x="5232042" y="4693791"/>
            <a:ext cx="610173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i="1" dirty="0"/>
              <a:t>I can infer new things from what I know</a:t>
            </a:r>
          </a:p>
        </p:txBody>
      </p:sp>
    </p:spTree>
    <p:extLst>
      <p:ext uri="{BB962C8B-B14F-4D97-AF65-F5344CB8AC3E}">
        <p14:creationId xmlns:p14="http://schemas.microsoft.com/office/powerpoint/2010/main" val="2850810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ADF1A-0774-0B41-ACB9-688D798B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63" y="3429000"/>
            <a:ext cx="34798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87B2-A3F8-6241-96B9-DFEF57F75ECB}"/>
              </a:ext>
            </a:extLst>
          </p:cNvPr>
          <p:cNvSpPr txBox="1"/>
          <p:nvPr/>
        </p:nvSpPr>
        <p:spPr>
          <a:xfrm>
            <a:off x="7837684" y="4799003"/>
            <a:ext cx="25961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Implication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EBEB6-12EA-1248-B15E-D7ADF10AA633}"/>
              </a:ext>
            </a:extLst>
          </p:cNvPr>
          <p:cNvSpPr txBox="1"/>
          <p:nvPr/>
        </p:nvSpPr>
        <p:spPr>
          <a:xfrm>
            <a:off x="5147956" y="2243059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98D62E-5D95-FF4C-8E9E-3F6454E61F04}"/>
              </a:ext>
            </a:extLst>
          </p:cNvPr>
          <p:cNvCxnSpPr>
            <a:cxnSpLocks/>
          </p:cNvCxnSpPr>
          <p:nvPr/>
        </p:nvCxnSpPr>
        <p:spPr>
          <a:xfrm>
            <a:off x="6888480" y="2636520"/>
            <a:ext cx="716280" cy="10243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AFF218-517C-AB40-9BED-51A02794CEA7}"/>
              </a:ext>
            </a:extLst>
          </p:cNvPr>
          <p:cNvCxnSpPr>
            <a:cxnSpLocks/>
          </p:cNvCxnSpPr>
          <p:nvPr/>
        </p:nvCxnSpPr>
        <p:spPr>
          <a:xfrm>
            <a:off x="6888480" y="2636520"/>
            <a:ext cx="2194560" cy="10243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03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2223-DA15-A14C-983D-DEB111AA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(Table 1 section 1.6.3)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2737-55A3-F84A-957E-CB1C1338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them as useful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B1BD-EE95-FC4E-982D-26D559EE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6" y="3057783"/>
            <a:ext cx="1625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ADF1A-0774-0B41-ACB9-688D798B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63" y="3429000"/>
            <a:ext cx="34798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32CE5-AA9B-BD47-8B82-91BBCD3B0A93}"/>
              </a:ext>
            </a:extLst>
          </p:cNvPr>
          <p:cNvSpPr txBox="1"/>
          <p:nvPr/>
        </p:nvSpPr>
        <p:spPr>
          <a:xfrm>
            <a:off x="731022" y="4799003"/>
            <a:ext cx="3439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of inference form</a:t>
            </a:r>
            <a:endParaRPr lang="en-US" sz="28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87B2-A3F8-6241-96B9-DFEF57F75ECB}"/>
              </a:ext>
            </a:extLst>
          </p:cNvPr>
          <p:cNvSpPr txBox="1"/>
          <p:nvPr/>
        </p:nvSpPr>
        <p:spPr>
          <a:xfrm>
            <a:off x="7837684" y="4799003"/>
            <a:ext cx="25961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Implication form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EBEB6-12EA-1248-B15E-D7ADF10AA633}"/>
              </a:ext>
            </a:extLst>
          </p:cNvPr>
          <p:cNvSpPr txBox="1"/>
          <p:nvPr/>
        </p:nvSpPr>
        <p:spPr>
          <a:xfrm>
            <a:off x="5147956" y="2243059"/>
            <a:ext cx="7044044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these two things are in my knowledge base</a:t>
            </a:r>
          </a:p>
          <a:p>
            <a:r>
              <a:rPr lang="en-US" sz="2800" dirty="0"/>
              <a:t>then I can add this thing to my knowledge 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AFF218-517C-AB40-9BED-51A02794CEA7}"/>
              </a:ext>
            </a:extLst>
          </p:cNvPr>
          <p:cNvCxnSpPr>
            <a:cxnSpLocks/>
          </p:cNvCxnSpPr>
          <p:nvPr/>
        </p:nvCxnSpPr>
        <p:spPr>
          <a:xfrm>
            <a:off x="8714509" y="3057783"/>
            <a:ext cx="2029691" cy="6030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6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Rules of Inference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Frequently encountered rules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modus ponens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modus tollens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disjunctive syllogism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resolution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CC63-8665-F04A-B07F-5DC1EE2C9CB8}"/>
              </a:ext>
            </a:extLst>
          </p:cNvPr>
          <p:cNvSpPr txBox="1"/>
          <p:nvPr/>
        </p:nvSpPr>
        <p:spPr>
          <a:xfrm>
            <a:off x="1434347" y="4371109"/>
            <a:ext cx="207300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Section 1.6.3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Table 1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BB4076D-1EAD-C948-A9C1-B40FD5B186F8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512471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E3E4-57DB-F440-9A59-53853CBE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Logical Equivalences and Rules of Inference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F941-CBBE-3149-A1A8-ECDAAAE54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premises (the knowledge base)</a:t>
            </a:r>
          </a:p>
          <a:p>
            <a:r>
              <a:rPr lang="en-US" dirty="0"/>
              <a:t>Establish some conclusion</a:t>
            </a:r>
          </a:p>
          <a:p>
            <a:endParaRPr lang="en-US" dirty="0"/>
          </a:p>
          <a:p>
            <a:r>
              <a:rPr lang="en-US" dirty="0"/>
              <a:t>Proofs are valid arguments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argument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is a sequence of statements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We call the last statement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conclusion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and all proceeding statements are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An argument is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valid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when the conclusion must be true when all premises are true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3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04CF-936D-5C41-99C7-BC4D937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proof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09BF-FD6E-B34E-9582-DC8F357F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Resolution and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64153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3505200" y="2424545"/>
            <a:ext cx="6539346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B678E-269B-8341-A5F4-518C3A9D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2410A-527A-2642-B4B0-8A989CAAE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</p:spTree>
    <p:extLst>
      <p:ext uri="{BB962C8B-B14F-4D97-AF65-F5344CB8AC3E}">
        <p14:creationId xmlns:p14="http://schemas.microsoft.com/office/powerpoint/2010/main" val="3626267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1" y="3093554"/>
            <a:ext cx="3180969" cy="18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4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			</a:t>
            </a:r>
            <a:r>
              <a:rPr lang="en-US" sz="2400" dirty="0">
                <a:cs typeface="Courier New" panose="02070309020205020404" pitchFamily="49" charset="0"/>
              </a:rPr>
              <a:t>Modus Ponens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1" y="3093554"/>
            <a:ext cx="3180969" cy="1815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37" y="5509641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5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			</a:t>
            </a:r>
            <a:r>
              <a:rPr lang="en-US" sz="2400" dirty="0">
                <a:cs typeface="Courier New" panose="02070309020205020404" pitchFamily="49" charset="0"/>
              </a:rPr>
              <a:t>Modus Ponens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1591056" y="4133088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3776" y="4133088"/>
            <a:ext cx="1097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starting 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133" y="5095249"/>
            <a:ext cx="159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deduction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472184" y="5279915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72184" y="5688347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3464" y="5503681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deduction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1" y="3093554"/>
            <a:ext cx="3180969" cy="1815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37" y="5509641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8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from existing premises to create new facts using logical equivalences or rules of inference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			</a:t>
            </a:r>
            <a:r>
              <a:rPr lang="en-US" sz="2400" dirty="0">
                <a:cs typeface="Courier New" panose="02070309020205020404" pitchFamily="49" charset="0"/>
              </a:rPr>
              <a:t>Modus Ponens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1600477" y="3709429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703" y="3767097"/>
            <a:ext cx="1097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starting 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109" y="4775646"/>
            <a:ext cx="18032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deductions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488255" y="4960312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72184" y="5688347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3464" y="5503681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conclusion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1" y="3093554"/>
            <a:ext cx="3180969" cy="1815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37" y="5509641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13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deduction as a proof technique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deduce</a:t>
            </a:r>
            <a:r>
              <a:rPr lang="en-US" dirty="0"/>
              <a:t> a conclusion by using existing premises to create new facts using logical equivalences or rules of inference</a:t>
            </a:r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given the following premises: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			</a:t>
            </a:r>
            <a:r>
              <a:rPr lang="en-US" sz="2400" dirty="0">
                <a:cs typeface="Courier New" panose="02070309020205020404" pitchFamily="49" charset="0"/>
              </a:rPr>
              <a:t>Modus Ponens using 1 and 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			</a:t>
            </a:r>
            <a:r>
              <a:rPr lang="en-US" sz="2400" dirty="0">
                <a:cs typeface="Courier New" panose="02070309020205020404" pitchFamily="49" charset="0"/>
              </a:rPr>
              <a:t>Modus Ponens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BAB8B-D64D-1D43-9684-DB4C4D26F444}"/>
              </a:ext>
            </a:extLst>
          </p:cNvPr>
          <p:cNvCxnSpPr>
            <a:cxnSpLocks/>
          </p:cNvCxnSpPr>
          <p:nvPr/>
        </p:nvCxnSpPr>
        <p:spPr>
          <a:xfrm>
            <a:off x="3917092" y="4176590"/>
            <a:ext cx="0" cy="2000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E4D19C-90E3-5246-9868-0D7449884112}"/>
              </a:ext>
            </a:extLst>
          </p:cNvPr>
          <p:cNvCxnSpPr>
            <a:cxnSpLocks/>
          </p:cNvCxnSpPr>
          <p:nvPr/>
        </p:nvCxnSpPr>
        <p:spPr>
          <a:xfrm>
            <a:off x="1820037" y="4176590"/>
            <a:ext cx="6352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C3BEFB-4B83-B441-B031-AFC633A147EE}"/>
              </a:ext>
            </a:extLst>
          </p:cNvPr>
          <p:cNvSpPr txBox="1"/>
          <p:nvPr/>
        </p:nvSpPr>
        <p:spPr>
          <a:xfrm>
            <a:off x="8076785" y="4165433"/>
            <a:ext cx="332892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this “T structure”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70046-6ED1-F742-B990-F2FE3873DE6A}"/>
              </a:ext>
            </a:extLst>
          </p:cNvPr>
          <p:cNvSpPr txBox="1"/>
          <p:nvPr/>
        </p:nvSpPr>
        <p:spPr>
          <a:xfrm>
            <a:off x="2143590" y="3613838"/>
            <a:ext cx="593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fact                      reason     </a:t>
            </a:r>
          </a:p>
        </p:txBody>
      </p:sp>
    </p:spTree>
    <p:extLst>
      <p:ext uri="{BB962C8B-B14F-4D97-AF65-F5344CB8AC3E}">
        <p14:creationId xmlns:p14="http://schemas.microsoft.com/office/powerpoint/2010/main" val="112377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FED7E-8B51-EC49-BD30-E50FB25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9753F-F497-7540-A784-DD31B64EB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8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</p:spTree>
    <p:extLst>
      <p:ext uri="{BB962C8B-B14F-4D97-AF65-F5344CB8AC3E}">
        <p14:creationId xmlns:p14="http://schemas.microsoft.com/office/powerpoint/2010/main" val="3324178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B011A-6939-2B40-895A-6312352A1878}"/>
              </a:ext>
            </a:extLst>
          </p:cNvPr>
          <p:cNvSpPr txBox="1"/>
          <p:nvPr/>
        </p:nvSpPr>
        <p:spPr>
          <a:xfrm>
            <a:off x="6301897" y="3639065"/>
            <a:ext cx="556889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we try to “squeeze” something</a:t>
            </a:r>
          </a:p>
          <a:p>
            <a:pPr algn="ctr"/>
            <a:r>
              <a:rPr lang="en-US" sz="2800" dirty="0"/>
              <a:t>false into a true knowledge base</a:t>
            </a:r>
          </a:p>
          <a:p>
            <a:pPr algn="ctr"/>
            <a:r>
              <a:rPr lang="en-US" sz="2800" dirty="0"/>
              <a:t>we end up with something ridiculous</a:t>
            </a:r>
          </a:p>
        </p:txBody>
      </p:sp>
    </p:spTree>
    <p:extLst>
      <p:ext uri="{BB962C8B-B14F-4D97-AF65-F5344CB8AC3E}">
        <p14:creationId xmlns:p14="http://schemas.microsoft.com/office/powerpoint/2010/main" val="170202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4405745" y="2424545"/>
            <a:ext cx="5624946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9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B011A-6939-2B40-895A-6312352A1878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4149581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2" y="3782317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D4B03-96DC-6F4A-9187-4FE1B491C16C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1513809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2" y="3782317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75FF5-DD8D-174E-B0A2-EF0087ACF8A5}"/>
              </a:ext>
            </a:extLst>
          </p:cNvPr>
          <p:cNvSpPr txBox="1"/>
          <p:nvPr/>
        </p:nvSpPr>
        <p:spPr>
          <a:xfrm>
            <a:off x="103751" y="5139459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“were it not for these conditions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CBF2B-902E-2B40-B0C8-FA8971E77FC6}"/>
              </a:ext>
            </a:extLst>
          </p:cNvPr>
          <p:cNvSpPr txBox="1"/>
          <p:nvPr/>
        </p:nvSpPr>
        <p:spPr>
          <a:xfrm>
            <a:off x="443944" y="6042026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Negate the thing we want to 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895E6-8215-C941-9ACE-11EB5E6BE3EA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4125232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45C53-73D6-1448-A21C-40F73F54F824}"/>
              </a:ext>
            </a:extLst>
          </p:cNvPr>
          <p:cNvSpPr txBox="1"/>
          <p:nvPr/>
        </p:nvSpPr>
        <p:spPr>
          <a:xfrm>
            <a:off x="6412760" y="5167312"/>
            <a:ext cx="512191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1" y="2737651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75FF5-DD8D-174E-B0A2-EF0087ACF8A5}"/>
              </a:ext>
            </a:extLst>
          </p:cNvPr>
          <p:cNvSpPr txBox="1"/>
          <p:nvPr/>
        </p:nvSpPr>
        <p:spPr>
          <a:xfrm>
            <a:off x="103750" y="4122646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“were it not for these conditions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31047-97F0-3546-8EA7-736EC1DB84A7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6E36-9AE5-E142-BC65-328934E90619}"/>
              </a:ext>
            </a:extLst>
          </p:cNvPr>
          <p:cNvSpPr txBox="1"/>
          <p:nvPr/>
        </p:nvSpPr>
        <p:spPr>
          <a:xfrm>
            <a:off x="103749" y="4605282"/>
            <a:ext cx="609599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mercy could not take effect except it should destroy the work of justice.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8322B-E641-5143-A725-1444F9C08D98}"/>
              </a:ext>
            </a:extLst>
          </p:cNvPr>
          <p:cNvSpPr txBox="1"/>
          <p:nvPr/>
        </p:nvSpPr>
        <p:spPr>
          <a:xfrm>
            <a:off x="1160636" y="5822169"/>
            <a:ext cx="2949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 some reasoning</a:t>
            </a:r>
          </a:p>
        </p:txBody>
      </p:sp>
    </p:spTree>
    <p:extLst>
      <p:ext uri="{BB962C8B-B14F-4D97-AF65-F5344CB8AC3E}">
        <p14:creationId xmlns:p14="http://schemas.microsoft.com/office/powerpoint/2010/main" val="4200619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45C53-73D6-1448-A21C-40F73F54F824}"/>
              </a:ext>
            </a:extLst>
          </p:cNvPr>
          <p:cNvSpPr txBox="1"/>
          <p:nvPr/>
        </p:nvSpPr>
        <p:spPr>
          <a:xfrm>
            <a:off x="6412760" y="5167312"/>
            <a:ext cx="512191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A11CA-DCC3-0642-BB4C-21047FB21CC8}"/>
              </a:ext>
            </a:extLst>
          </p:cNvPr>
          <p:cNvSpPr txBox="1"/>
          <p:nvPr/>
        </p:nvSpPr>
        <p:spPr>
          <a:xfrm>
            <a:off x="103751" y="2737651"/>
            <a:ext cx="6095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“the plan of redemption [is] brought about only on conditions of repentance”</a:t>
            </a:r>
          </a:p>
          <a:p>
            <a:r>
              <a:rPr lang="en-US" sz="2800" dirty="0"/>
              <a:t>   -- Alma to </a:t>
            </a:r>
            <a:r>
              <a:rPr lang="en-US" sz="2800" dirty="0" err="1"/>
              <a:t>Corianton</a:t>
            </a:r>
            <a:r>
              <a:rPr lang="en-US" sz="2800" dirty="0"/>
              <a:t> (Alma 42:13)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75FF5-DD8D-174E-B0A2-EF0087ACF8A5}"/>
              </a:ext>
            </a:extLst>
          </p:cNvPr>
          <p:cNvSpPr txBox="1"/>
          <p:nvPr/>
        </p:nvSpPr>
        <p:spPr>
          <a:xfrm>
            <a:off x="103750" y="4122646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“were it not for these conditions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31047-97F0-3546-8EA7-736EC1DB84A7}"/>
              </a:ext>
            </a:extLst>
          </p:cNvPr>
          <p:cNvSpPr txBox="1"/>
          <p:nvPr/>
        </p:nvSpPr>
        <p:spPr>
          <a:xfrm>
            <a:off x="6720336" y="3540210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6E36-9AE5-E142-BC65-328934E90619}"/>
              </a:ext>
            </a:extLst>
          </p:cNvPr>
          <p:cNvSpPr txBox="1"/>
          <p:nvPr/>
        </p:nvSpPr>
        <p:spPr>
          <a:xfrm>
            <a:off x="103749" y="4605282"/>
            <a:ext cx="609599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mercy could not take effect except it should destroy the work of justice.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8322B-E641-5143-A725-1444F9C08D98}"/>
              </a:ext>
            </a:extLst>
          </p:cNvPr>
          <p:cNvSpPr txBox="1"/>
          <p:nvPr/>
        </p:nvSpPr>
        <p:spPr>
          <a:xfrm>
            <a:off x="1148279" y="6125533"/>
            <a:ext cx="376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Reach something absurd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A2A96-080C-534E-852A-718A1CE000E2}"/>
              </a:ext>
            </a:extLst>
          </p:cNvPr>
          <p:cNvSpPr txBox="1"/>
          <p:nvPr/>
        </p:nvSpPr>
        <p:spPr>
          <a:xfrm>
            <a:off x="103748" y="5518805"/>
            <a:ext cx="60959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</p:spTree>
    <p:extLst>
      <p:ext uri="{BB962C8B-B14F-4D97-AF65-F5344CB8AC3E}">
        <p14:creationId xmlns:p14="http://schemas.microsoft.com/office/powerpoint/2010/main" val="3453061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904E91-2C50-6C4F-9EA2-B0A53414C7FB}"/>
              </a:ext>
            </a:extLst>
          </p:cNvPr>
          <p:cNvSpPr/>
          <p:nvPr/>
        </p:nvSpPr>
        <p:spPr>
          <a:xfrm>
            <a:off x="951471" y="3206578"/>
            <a:ext cx="5449330" cy="21562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304BA-465D-9E40-B01A-2E331C2CEC54}"/>
              </a:ext>
            </a:extLst>
          </p:cNvPr>
          <p:cNvSpPr txBox="1"/>
          <p:nvPr/>
        </p:nvSpPr>
        <p:spPr>
          <a:xfrm>
            <a:off x="838200" y="5969655"/>
            <a:ext cx="575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Things we know (our knowledge base)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EB7F2-BAE3-2747-AFD9-EF77B012E515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1993458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876D-16B7-6546-96B7-B02E24A79461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1137361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61134-636C-F74D-ABCB-49183E114CF8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</a:t>
            </a:r>
            <a:r>
              <a:rPr lang="en-US" sz="2400" dirty="0">
                <a:highlight>
                  <a:srgbClr val="FFFF00"/>
                </a:highlight>
                <a:cs typeface="Courier New" panose="02070309020205020404" pitchFamily="49" charset="0"/>
                <a:sym typeface="Symbol" panose="05050102010706020507" pitchFamily="18" charset="2"/>
              </a:rPr>
              <a:t>Negate the conclusion,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50568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68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4D886-8FFF-4443-9CE4-56627EF3E8D1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392731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5694217" y="2424545"/>
            <a:ext cx="4336473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0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062C2-3022-8F4A-A214-44CE09A83073}"/>
              </a:ext>
            </a:extLst>
          </p:cNvPr>
          <p:cNvSpPr txBox="1"/>
          <p:nvPr/>
        </p:nvSpPr>
        <p:spPr>
          <a:xfrm>
            <a:off x="6301897" y="3639065"/>
            <a:ext cx="556889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we try to “squeeze” something</a:t>
            </a:r>
          </a:p>
          <a:p>
            <a:pPr algn="ctr"/>
            <a:r>
              <a:rPr lang="en-US" sz="2800" dirty="0"/>
              <a:t>false into a true knowledge base</a:t>
            </a:r>
          </a:p>
          <a:p>
            <a:pPr algn="ctr"/>
            <a:r>
              <a:rPr lang="en-US" sz="2800" dirty="0"/>
              <a:t>we end up with something ridiculous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2974E-8714-724E-AFE0-53A4EA82643C}"/>
              </a:ext>
            </a:extLst>
          </p:cNvPr>
          <p:cNvCxnSpPr/>
          <p:nvPr/>
        </p:nvCxnSpPr>
        <p:spPr>
          <a:xfrm flipH="1">
            <a:off x="2533135" y="4572000"/>
            <a:ext cx="3917092" cy="132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268AC-FF7A-A44B-9832-11E4C070D42F}"/>
              </a:ext>
            </a:extLst>
          </p:cNvPr>
          <p:cNvSpPr txBox="1"/>
          <p:nvPr/>
        </p:nvSpPr>
        <p:spPr>
          <a:xfrm>
            <a:off x="6525195" y="5135394"/>
            <a:ext cx="51223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“and God would cease to be God”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5BC121-1274-6E46-8C87-0AF21CADA62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31989" y="5397004"/>
            <a:ext cx="3893206" cy="5599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92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2974E-8714-724E-AFE0-53A4EA82643C}"/>
              </a:ext>
            </a:extLst>
          </p:cNvPr>
          <p:cNvCxnSpPr>
            <a:cxnSpLocks/>
          </p:cNvCxnSpPr>
          <p:nvPr/>
        </p:nvCxnSpPr>
        <p:spPr>
          <a:xfrm flipH="1">
            <a:off x="2533135" y="5362832"/>
            <a:ext cx="4250724" cy="5313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EF56F1-F602-2A43-8248-5EFCE2E70164}"/>
              </a:ext>
            </a:extLst>
          </p:cNvPr>
          <p:cNvSpPr txBox="1"/>
          <p:nvPr/>
        </p:nvSpPr>
        <p:spPr>
          <a:xfrm>
            <a:off x="6783859" y="2933483"/>
            <a:ext cx="526355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what we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what we want 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Negate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Reach something absurd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val="4093794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cs typeface="Courier New" panose="02070309020205020404" pitchFamily="49" charset="0"/>
              </a:rPr>
              <a:t> contradiction at 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609485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06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2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          </a:t>
            </a:r>
            <a:r>
              <a:rPr lang="en-US" sz="2400" dirty="0">
                <a:cs typeface="Courier New" panose="02070309020205020404" pitchFamily="49" charset="0"/>
              </a:rPr>
              <a:t> contradiction at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>
            <a:off x="1572768" y="3732976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488" y="3732976"/>
            <a:ext cx="1097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starting premises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112" y="4807785"/>
            <a:ext cx="1353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deductions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53896" y="5882595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5697929"/>
            <a:ext cx="14538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contradiction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1572768" y="4790155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53896" y="6234249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5176" y="6049583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93" y="609485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          </a:t>
            </a:r>
            <a:r>
              <a:rPr lang="en-US" sz="2400" dirty="0">
                <a:cs typeface="Courier New" panose="02070309020205020404" pitchFamily="49" charset="0"/>
              </a:rPr>
              <a:t> contradiction at 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3074604"/>
            <a:ext cx="3361944" cy="1853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6094857"/>
            <a:ext cx="347091" cy="311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088B5-524C-0944-8A57-E62CC47E0466}"/>
              </a:ext>
            </a:extLst>
          </p:cNvPr>
          <p:cNvSpPr txBox="1"/>
          <p:nvPr/>
        </p:nvSpPr>
        <p:spPr>
          <a:xfrm>
            <a:off x="6218895" y="3639065"/>
            <a:ext cx="5734903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we try to “squeeze” something</a:t>
            </a:r>
          </a:p>
          <a:p>
            <a:pPr algn="ctr"/>
            <a:r>
              <a:rPr lang="en-US" sz="2800" dirty="0"/>
              <a:t>false into a true knowledge base</a:t>
            </a:r>
          </a:p>
          <a:p>
            <a:pPr algn="ctr"/>
            <a:r>
              <a:rPr lang="en-US" sz="2800" dirty="0"/>
              <a:t>we end up with something ridiculous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which means the negation of the false</a:t>
            </a:r>
          </a:p>
          <a:p>
            <a:pPr algn="ctr"/>
            <a:r>
              <a:rPr lang="en-US" sz="2800" dirty="0"/>
              <a:t>thing is true</a:t>
            </a:r>
          </a:p>
        </p:txBody>
      </p:sp>
    </p:spTree>
    <p:extLst>
      <p:ext uri="{BB962C8B-B14F-4D97-AF65-F5344CB8AC3E}">
        <p14:creationId xmlns:p14="http://schemas.microsoft.com/office/powerpoint/2010/main" val="2944306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B0414-9571-A24C-B829-07596285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with Contradiction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33A5E-F10D-5048-B5DF-32FE066F6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1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Resolution: last line of table 1 section 1.6.3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13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5248366" y="2009053"/>
            <a:ext cx="5378444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The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 on the first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p on the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q from the first line is </a:t>
            </a:r>
            <a:r>
              <a:rPr lang="en-US" sz="2800" dirty="0" err="1"/>
              <a:t>or’d</a:t>
            </a:r>
            <a:r>
              <a:rPr lang="en-US" sz="2800" dirty="0"/>
              <a:t> with the r from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2212317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Given this conjunction of facts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q) ∧ (q  s) ∧ p</a:t>
            </a:r>
          </a:p>
          <a:p>
            <a:r>
              <a:rPr lang="en-US" dirty="0"/>
              <a:t>Prove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endParaRPr lang="en-US" dirty="0"/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E6E5F-38AB-8740-8FDC-937D2FAA8E8B}"/>
              </a:ext>
            </a:extLst>
          </p:cNvPr>
          <p:cNvSpPr/>
          <p:nvPr/>
        </p:nvSpPr>
        <p:spPr>
          <a:xfrm>
            <a:off x="1280160" y="3872350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6996545" y="2424545"/>
            <a:ext cx="3034145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07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Given this conjunction of facts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q) ∧ (q  s) ∧ p</a:t>
            </a:r>
          </a:p>
          <a:p>
            <a:r>
              <a:rPr lang="en-US" dirty="0"/>
              <a:t>Prove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r>
              <a:rPr lang="en-US" dirty="0"/>
              <a:t>Reframing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q) ∧ (q  s) ∧ p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 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Simplification on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Simplification on 1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Simplification on 1</a:t>
            </a:r>
            <a:endParaRPr lang="en-US" dirty="0"/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D837645-D975-F8A3-C755-11249FE8DB9D}"/>
              </a:ext>
            </a:extLst>
          </p:cNvPr>
          <p:cNvSpPr/>
          <p:nvPr/>
        </p:nvSpPr>
        <p:spPr>
          <a:xfrm>
            <a:off x="1496291" y="3519053"/>
            <a:ext cx="6303818" cy="14270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9025C-D292-3522-D6B9-BE693DDBE6FE}"/>
              </a:ext>
            </a:extLst>
          </p:cNvPr>
          <p:cNvSpPr txBox="1"/>
          <p:nvPr/>
        </p:nvSpPr>
        <p:spPr>
          <a:xfrm>
            <a:off x="1385455" y="5192475"/>
            <a:ext cx="7703501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Let’s just start with the knowledge base in this form</a:t>
            </a:r>
          </a:p>
        </p:txBody>
      </p:sp>
    </p:spTree>
    <p:extLst>
      <p:ext uri="{BB962C8B-B14F-4D97-AF65-F5344CB8AC3E}">
        <p14:creationId xmlns:p14="http://schemas.microsoft.com/office/powerpoint/2010/main" val="8837088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E6E5F-38AB-8740-8FDC-937D2FAA8E8B}"/>
              </a:ext>
            </a:extLst>
          </p:cNvPr>
          <p:cNvSpPr/>
          <p:nvPr/>
        </p:nvSpPr>
        <p:spPr>
          <a:xfrm>
            <a:off x="1280160" y="3387431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71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q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 s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Modus Tollens using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Modus Tollens using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Negation law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(Section 1.3.1 Table 6)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E6E5F-38AB-8740-8FDC-937D2FAA8E8B}"/>
              </a:ext>
            </a:extLst>
          </p:cNvPr>
          <p:cNvSpPr/>
          <p:nvPr/>
        </p:nvSpPr>
        <p:spPr>
          <a:xfrm>
            <a:off x="1280160" y="3387431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2B9FA-463E-FD60-A56D-960AE9A3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859" y="1921205"/>
            <a:ext cx="1544636" cy="1235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BFD4E-6E2A-1D10-95D9-8D84CBC70A3A}"/>
              </a:ext>
            </a:extLst>
          </p:cNvPr>
          <p:cNvSpPr txBox="1"/>
          <p:nvPr/>
        </p:nvSpPr>
        <p:spPr>
          <a:xfrm>
            <a:off x="1385456" y="5192475"/>
            <a:ext cx="692727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facts in our knowledge base don’t match the pattern needed for resolution!</a:t>
            </a:r>
          </a:p>
        </p:txBody>
      </p:sp>
    </p:spTree>
    <p:extLst>
      <p:ext uri="{BB962C8B-B14F-4D97-AF65-F5344CB8AC3E}">
        <p14:creationId xmlns:p14="http://schemas.microsoft.com/office/powerpoint/2010/main" val="1776842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always write our premises in the correct form!</a:t>
            </a:r>
          </a:p>
          <a:p>
            <a:pPr lvl="1"/>
            <a:r>
              <a:rPr lang="en-US" dirty="0"/>
              <a:t>When I ask you to use only resolution and proof by contradiction, I’ll give you the premises in the correct form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096" y="3412491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CCB6BE-FE6B-A644-9B07-49289FDA174B}"/>
              </a:ext>
            </a:extLst>
          </p:cNvPr>
          <p:cNvSpPr/>
          <p:nvPr/>
        </p:nvSpPr>
        <p:spPr>
          <a:xfrm>
            <a:off x="1280160" y="4648200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9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3344703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2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3760349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96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162144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A1E20-EFA6-9145-8E8E-AE27003F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47" y="2395838"/>
            <a:ext cx="17272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B0F3B-CB03-7D4A-A5CF-99439D2D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4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563934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64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FC560-3F06-464F-8609-1BB01BAF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22" y="2395838"/>
            <a:ext cx="12446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7C3A5-C44A-A64E-9B5F-208F5ED4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C52CE-B2EC-7300-A290-4F83B15A09D5}"/>
              </a:ext>
            </a:extLst>
          </p:cNvPr>
          <p:cNvSpPr/>
          <p:nvPr/>
        </p:nvSpPr>
        <p:spPr>
          <a:xfrm>
            <a:off x="8492836" y="2424545"/>
            <a:ext cx="1537854" cy="267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9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910307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3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4" y="2108994"/>
            <a:ext cx="1544636" cy="1235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E0015C-8478-7ECB-43A5-DB17FE476C79}"/>
              </a:ext>
            </a:extLst>
          </p:cNvPr>
          <p:cNvSpPr txBox="1"/>
          <p:nvPr/>
        </p:nvSpPr>
        <p:spPr>
          <a:xfrm>
            <a:off x="1385456" y="5192475"/>
            <a:ext cx="692727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/>
              <a:t>therefore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/>
              <a:t> </a:t>
            </a:r>
            <a:r>
              <a:rPr lang="en-US" sz="2800" dirty="0"/>
              <a:t>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9557427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ED7B1-7EFA-714F-9130-E5587B292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5" y="2461581"/>
            <a:ext cx="3327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proposition – the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3306-CB6D-85A7-02FB-2DCD16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2" y="2453986"/>
            <a:ext cx="8005937" cy="257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5312C-F983-AB82-D9D8-543670D7EDC7}"/>
              </a:ext>
            </a:extLst>
          </p:cNvPr>
          <p:cNvSpPr txBox="1"/>
          <p:nvPr/>
        </p:nvSpPr>
        <p:spPr>
          <a:xfrm>
            <a:off x="5299364" y="74180"/>
            <a:ext cx="689263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2400" b="1" u="sng" dirty="0">
                <a:sym typeface="Wingdings" pitchFamily="2" charset="2"/>
              </a:rPr>
              <a:t>Propositions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“I’m elected”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“I’ll lower taxes”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ym typeface="Wingdings" pitchFamily="2" charset="2"/>
            </a:endParaRPr>
          </a:p>
          <a:p>
            <a:r>
              <a:rPr lang="en-US" sz="2400" b="1" u="sng" dirty="0">
                <a:sym typeface="Wingdings" pitchFamily="2" charset="2"/>
              </a:rPr>
              <a:t>Possible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299495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3864</Words>
  <Application>Microsoft Macintosh PowerPoint</Application>
  <PresentationFormat>Widescreen</PresentationFormat>
  <Paragraphs>690</Paragraphs>
  <Slides>82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Courier New</vt:lpstr>
      <vt:lpstr>Times New Roman</vt:lpstr>
      <vt:lpstr>Office Theme</vt:lpstr>
      <vt:lpstr>Proofs: Propositional Logic</vt:lpstr>
      <vt:lpstr>Overview</vt:lpstr>
      <vt:lpstr>Propositions and Possible Worlds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Tools for Doing Proofs</vt:lpstr>
      <vt:lpstr>What is a Proof?</vt:lpstr>
      <vt:lpstr>What is a Proof?</vt:lpstr>
      <vt:lpstr>What is a Proof?</vt:lpstr>
      <vt:lpstr>What is a Proof? Propositional Logic</vt:lpstr>
      <vt:lpstr>What is a Proof? Logical Equivalences</vt:lpstr>
      <vt:lpstr>Common Logical Equivalences</vt:lpstr>
      <vt:lpstr>Using a Logical Equivalence</vt:lpstr>
      <vt:lpstr>Using a Logical Equivalence</vt:lpstr>
      <vt:lpstr>Two Proof Tools for Propositional Logic</vt:lpstr>
      <vt:lpstr>Two Proof Tools for Propositional Logic</vt:lpstr>
      <vt:lpstr>Rules of Inference</vt:lpstr>
      <vt:lpstr>What is a Proof? Rules of Inference</vt:lpstr>
      <vt:lpstr>Rules of Inference (Table 1 section 1.6.3)</vt:lpstr>
      <vt:lpstr>Rules of Inference (Table 1 section 1.6.3)</vt:lpstr>
      <vt:lpstr>Rules of Inference (Table 1 section 1.6.3)</vt:lpstr>
      <vt:lpstr>Rules of Inference (Table 1 section 1.6.3)</vt:lpstr>
      <vt:lpstr>Rules of Inference (Table 1 section 1.6.3)</vt:lpstr>
      <vt:lpstr>Rules of Inference (Table 1 section 1.6.3)</vt:lpstr>
      <vt:lpstr>Common Rules of Inference</vt:lpstr>
      <vt:lpstr>Using the Logical Equivalences and Rules of Inference</vt:lpstr>
      <vt:lpstr>What are Proofs?</vt:lpstr>
      <vt:lpstr>Three proof patterns</vt:lpstr>
      <vt:lpstr>Deduction</vt:lpstr>
      <vt:lpstr>Deduction</vt:lpstr>
      <vt:lpstr>Deduction</vt:lpstr>
      <vt:lpstr>Deduction</vt:lpstr>
      <vt:lpstr>Deduction</vt:lpstr>
      <vt:lpstr>Deduction</vt:lpstr>
      <vt:lpstr>Deduction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Contradiction</vt:lpstr>
      <vt:lpstr>Resolution with Contradiction</vt:lpstr>
      <vt:lpstr>Resolution: last line of table 1 section 1.6.3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241</cp:revision>
  <dcterms:created xsi:type="dcterms:W3CDTF">2020-09-01T17:51:58Z</dcterms:created>
  <dcterms:modified xsi:type="dcterms:W3CDTF">2023-10-05T19:20:41Z</dcterms:modified>
</cp:coreProperties>
</file>