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47" r:id="rId3"/>
    <p:sldId id="348" r:id="rId4"/>
    <p:sldId id="349" r:id="rId5"/>
    <p:sldId id="350" r:id="rId6"/>
    <p:sldId id="365" r:id="rId7"/>
    <p:sldId id="366" r:id="rId8"/>
    <p:sldId id="367" r:id="rId9"/>
    <p:sldId id="368" r:id="rId10"/>
    <p:sldId id="358" r:id="rId11"/>
    <p:sldId id="351" r:id="rId12"/>
    <p:sldId id="354" r:id="rId13"/>
    <p:sldId id="352" r:id="rId14"/>
    <p:sldId id="357" r:id="rId15"/>
    <p:sldId id="355" r:id="rId16"/>
    <p:sldId id="353" r:id="rId17"/>
    <p:sldId id="356" r:id="rId18"/>
    <p:sldId id="359" r:id="rId19"/>
    <p:sldId id="360" r:id="rId20"/>
    <p:sldId id="361" r:id="rId21"/>
    <p:sldId id="362" r:id="rId22"/>
    <p:sldId id="363" r:id="rId23"/>
    <p:sldId id="364" r:id="rId24"/>
    <p:sldId id="369" r:id="rId25"/>
    <p:sldId id="371" r:id="rId26"/>
    <p:sldId id="373" r:id="rId27"/>
    <p:sldId id="375" r:id="rId28"/>
    <p:sldId id="374" r:id="rId29"/>
    <p:sldId id="376" r:id="rId30"/>
    <p:sldId id="379" r:id="rId31"/>
    <p:sldId id="380" r:id="rId32"/>
    <p:sldId id="381" r:id="rId33"/>
    <p:sldId id="395" r:id="rId34"/>
    <p:sldId id="377" r:id="rId35"/>
    <p:sldId id="382" r:id="rId36"/>
    <p:sldId id="383" r:id="rId37"/>
    <p:sldId id="384" r:id="rId38"/>
    <p:sldId id="385" r:id="rId39"/>
    <p:sldId id="390" r:id="rId40"/>
    <p:sldId id="388" r:id="rId41"/>
    <p:sldId id="389" r:id="rId42"/>
    <p:sldId id="386" r:id="rId43"/>
    <p:sldId id="391" r:id="rId44"/>
    <p:sldId id="392" r:id="rId45"/>
    <p:sldId id="393" r:id="rId46"/>
    <p:sldId id="394" r:id="rId47"/>
    <p:sldId id="397" r:id="rId48"/>
    <p:sldId id="396" r:id="rId49"/>
    <p:sldId id="398" r:id="rId50"/>
    <p:sldId id="399" r:id="rId51"/>
    <p:sldId id="411" r:id="rId52"/>
    <p:sldId id="404" r:id="rId53"/>
    <p:sldId id="405" r:id="rId54"/>
    <p:sldId id="406" r:id="rId55"/>
    <p:sldId id="407" r:id="rId56"/>
    <p:sldId id="401" r:id="rId57"/>
    <p:sldId id="412" r:id="rId58"/>
    <p:sldId id="409" r:id="rId59"/>
    <p:sldId id="408" r:id="rId60"/>
    <p:sldId id="413" r:id="rId61"/>
    <p:sldId id="414" r:id="rId62"/>
    <p:sldId id="415" r:id="rId63"/>
    <p:sldId id="416" r:id="rId64"/>
    <p:sldId id="417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/>
    <p:restoredTop sz="96327"/>
  </p:normalViewPr>
  <p:slideViewPr>
    <p:cSldViewPr snapToGrid="0" showGuides="1">
      <p:cViewPr varScale="1">
        <p:scale>
          <a:sx n="109" d="100"/>
          <a:sy n="109" d="100"/>
        </p:scale>
        <p:origin x="208" y="424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D2B1-A7E4-D41F-47F5-91BE87119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665B1-D5FC-DBA5-A033-6DF5BB83D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EBCA4-900D-F5CB-B45F-F36A157E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16AC-0D0F-5A40-84C9-821CCFE7D33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B0A01-13B0-0D0D-56FA-255D301A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69359-CBB1-58A6-9D05-BEE9490B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4F24-7DC3-6B4F-9563-E4F1D8BAA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303D-A0D0-F85C-5717-9A8E5550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F8E04-C1A7-77D2-F291-02CCC8658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0034-E40C-9A35-10CF-FDE23B99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16AC-0D0F-5A40-84C9-821CCFE7D33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754C2-91F1-4FEB-6943-CE28CE08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D6996-0AC4-D081-0E71-85FA9497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4F24-7DC3-6B4F-9563-E4F1D8BAA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6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94A35-B3B7-0C60-6A92-F5C92FA6C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97D35-9275-7A1C-5268-BF32F867F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CA65C-9165-C0B0-F607-F1AA38C6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16AC-0D0F-5A40-84C9-821CCFE7D33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CBCF7-FAF5-D38B-BADB-4ACB96AF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1C92B-1F86-3F07-34A2-479C3D5C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4F24-7DC3-6B4F-9563-E4F1D8BAA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1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B0F5-7C47-5733-57B0-E5B634AD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631A-C81F-CF54-F2BA-A051112E4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C6744-C299-A67F-5A44-28BBB8F5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16AC-0D0F-5A40-84C9-821CCFE7D33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DA068-AB58-5717-D8EF-B47E47F3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4472A-1204-D984-FB51-30BB996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4F24-7DC3-6B4F-9563-E4F1D8BAA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8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12B8-6BE0-2415-2FC3-17BCA547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1B0C2-455E-54E3-4BE7-710D33A12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5FFD7-4C66-E19B-6022-F45BC6E6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16AC-0D0F-5A40-84C9-821CCFE7D33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7028D-064C-D89E-2117-882AE421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00529-C4F0-B722-152C-7B333DBC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4F24-7DC3-6B4F-9563-E4F1D8BAA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9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53DD-0D69-EAFD-6D74-BF841368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23EE-37FD-A357-EDD3-1686A0F27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0829D-8F4D-7D30-0807-6040ACBA0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DA05D-6E9E-FDE2-77D6-02058BA5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16AC-0D0F-5A40-84C9-821CCFE7D33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E2D39-1DBC-D275-7D26-8A36275A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FD842-2142-6ECB-F98F-DCEF4FCD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4F24-7DC3-6B4F-9563-E4F1D8BAA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1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3B7B-74B5-8E41-2363-4C6520DA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42A81-CA22-5D6F-33D6-9721F812B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47C71-6E74-6899-7946-ABCE6A3EA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F0C3A-CE32-F35A-5D9D-6AC09F492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94B19-62A2-B8F3-6EA1-C2E41D473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44597B-5578-A55D-510E-8761995E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16AC-0D0F-5A40-84C9-821CCFE7D33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A3A7-055D-BFE1-5D74-EE9EAE86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D5F43-C9A4-94EC-FE84-CE80B177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4F24-7DC3-6B4F-9563-E4F1D8BAA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9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0F03-110F-E18B-19F2-30335788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6C090-51E6-D31A-AB19-F9EE8CF7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16AC-0D0F-5A40-84C9-821CCFE7D33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06681-FA70-C555-AE80-638E1F8F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DAFF7-908C-B79E-A83E-6F0527A5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4F24-7DC3-6B4F-9563-E4F1D8BAA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9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7F78A-C3A5-17B3-4835-53B87995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16AC-0D0F-5A40-84C9-821CCFE7D33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44912-70EF-382B-722C-48949574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1CE0F-0FBD-1B6B-1B52-31977A30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4F24-7DC3-6B4F-9563-E4F1D8BAA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6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BE50-5C8A-E462-84F7-FCA62ABD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5738-6812-EB35-78B7-F24695F2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DC50E-3897-4BD5-64C0-777993CB5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822D2-EBED-BE8A-1026-4B843451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16AC-0D0F-5A40-84C9-821CCFE7D33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0128B-F8A3-B307-A24A-36AC6E5A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9D652-1519-8F2C-C8BE-24EE7DE1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4F24-7DC3-6B4F-9563-E4F1D8BAA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7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22D9-506B-07F2-E7EC-7806E891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CF7D0-4F46-390F-3BE3-7F5588FD4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C8CEF-F615-1A3B-86CB-530F6A1BE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EF361-8EA5-93B4-7FAA-049807DA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16AC-0D0F-5A40-84C9-821CCFE7D33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EF912-FD66-FA76-E229-87046203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5B0EA-3255-91D6-A4DD-D0990AFB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4F24-7DC3-6B4F-9563-E4F1D8BAA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4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B1E22-69E9-254F-DA5B-15957F03C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89362-A284-7716-D9BF-A562D785C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BFB89-B05F-33A5-ED62-B73A90FE6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216AC-0D0F-5A40-84C9-821CCFE7D33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9F0D9-B248-39D7-24D4-15772F03E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086B0-FCE0-C101-2B22-DC78E779D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4F24-7DC3-6B4F-9563-E4F1D8BAA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1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Relational Data Model</a:t>
            </a:r>
            <a:br>
              <a:rPr lang="en-US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4826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E68DC3-29D9-8D2A-F043-74A87952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 Class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341A1-1F8D-13DD-3939-E5CC21FD6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3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932B8-6D60-7660-3331-1C1B8C9A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6EBD35-F2E0-5180-D595-BE1085F57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853855" cy="4351338"/>
          </a:xfrm>
        </p:spPr>
        <p:txBody>
          <a:bodyPr/>
          <a:lstStyle/>
          <a:p>
            <a:r>
              <a:rPr lang="en-US" dirty="0"/>
              <a:t>Build the database</a:t>
            </a:r>
          </a:p>
          <a:p>
            <a:pPr lvl="1"/>
            <a:r>
              <a:rPr lang="en-US" dirty="0"/>
              <a:t>Create instance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US" dirty="0">
                <a:cs typeface="Times New Roman" panose="02020603050405020304" pitchFamily="18" charset="0"/>
              </a:rPr>
              <a:t> for each Scheme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Create instance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cs typeface="Times New Roman" panose="02020603050405020304" pitchFamily="18" charset="0"/>
              </a:rPr>
              <a:t> for each Fact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Add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cs typeface="Times New Roman" panose="02020603050405020304" pitchFamily="18" charset="0"/>
              </a:rPr>
              <a:t> to correct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78DC0-AC88-425B-5A72-62349F6C2309}"/>
              </a:ext>
            </a:extLst>
          </p:cNvPr>
          <p:cNvSpPr txBox="1"/>
          <p:nvPr/>
        </p:nvSpPr>
        <p:spPr>
          <a:xfrm>
            <a:off x="4048" y="4100583"/>
            <a:ext cx="12187952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Relation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def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 -&gt; 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915988" indent="-915988"/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endParaRPr lang="en-US" sz="2000" b="0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pPr marL="915988" indent="-915988"/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915988" indent="-915988"/>
            <a:r>
              <a:rPr lang="en-US" sz="2000" dirty="0">
                <a:solidFill>
                  <a:srgbClr val="CCCCCC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r_tuples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353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932B8-6D60-7660-3331-1C1B8C9A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6EBD35-F2E0-5180-D595-BE1085F57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853855" cy="4351338"/>
          </a:xfrm>
        </p:spPr>
        <p:txBody>
          <a:bodyPr/>
          <a:lstStyle/>
          <a:p>
            <a:r>
              <a:rPr lang="en-US" dirty="0"/>
              <a:t>Build the database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Create instance of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US" dirty="0">
                <a:highlight>
                  <a:srgbClr val="FFFF00"/>
                </a:highlight>
                <a:cs typeface="Times New Roman" panose="02020603050405020304" pitchFamily="18" charset="0"/>
              </a:rPr>
              <a:t> for each Scheme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Create instance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cs typeface="Times New Roman" panose="02020603050405020304" pitchFamily="18" charset="0"/>
              </a:rPr>
              <a:t> for each Fact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Add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cs typeface="Times New Roman" panose="02020603050405020304" pitchFamily="18" charset="0"/>
              </a:rPr>
              <a:t> to correct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32CE83-B240-3537-928E-1FCF49349506}"/>
              </a:ext>
            </a:extLst>
          </p:cNvPr>
          <p:cNvSpPr txBox="1"/>
          <p:nvPr/>
        </p:nvSpPr>
        <p:spPr>
          <a:xfrm>
            <a:off x="4048" y="4100583"/>
            <a:ext cx="12187952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Relation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def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 -&gt; 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915988" indent="-915988"/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endParaRPr lang="en-US" sz="2000" b="0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pPr marL="915988" indent="-915988"/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915988" indent="-915988"/>
            <a:r>
              <a:rPr lang="en-US" sz="2000" dirty="0">
                <a:solidFill>
                  <a:srgbClr val="CCCCCC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r_tuples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39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1E4F2E8-1A1A-6FBC-41CA-3CB66DC4CF88}"/>
              </a:ext>
            </a:extLst>
          </p:cNvPr>
          <p:cNvSpPr txBox="1"/>
          <p:nvPr/>
        </p:nvSpPr>
        <p:spPr>
          <a:xfrm>
            <a:off x="4048" y="4100583"/>
            <a:ext cx="12187952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Relation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def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 -&gt; 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915988" indent="-915988"/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endParaRPr lang="en-US" sz="2000" b="0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pPr marL="915988" indent="-915988"/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915988" indent="-915988"/>
            <a:r>
              <a:rPr lang="en-US" sz="2000" dirty="0">
                <a:solidFill>
                  <a:srgbClr val="CCCCCC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r_tuples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F932B8-6D60-7660-3331-1C1B8C9A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data structures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36702E5-5067-D7F1-D3CD-F5EBA8F2D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018" y="812800"/>
            <a:ext cx="4445000" cy="2616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1B5EAA-A1EF-1247-7654-1CDB352822EB}"/>
              </a:ext>
            </a:extLst>
          </p:cNvPr>
          <p:cNvSpPr txBox="1"/>
          <p:nvPr/>
        </p:nvSpPr>
        <p:spPr>
          <a:xfrm>
            <a:off x="1031262" y="1594836"/>
            <a:ext cx="51504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Schemes: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(P, C)               # P - parent, C - child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(S1, S2)     # S1 - spouse, S2 - spouse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6C6382-F8CF-BC44-6038-0CF823200170}"/>
              </a:ext>
            </a:extLst>
          </p:cNvPr>
          <p:cNvSpPr/>
          <p:nvPr/>
        </p:nvSpPr>
        <p:spPr>
          <a:xfrm>
            <a:off x="7556939" y="1786759"/>
            <a:ext cx="2806262" cy="1631731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0B224A-6936-5A70-0E9F-5190D8DCF2AA}"/>
              </a:ext>
            </a:extLst>
          </p:cNvPr>
          <p:cNvSpPr/>
          <p:nvPr/>
        </p:nvSpPr>
        <p:spPr>
          <a:xfrm>
            <a:off x="3261544" y="5286812"/>
            <a:ext cx="2456084" cy="43953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5A01EA-1E22-BA19-6A7C-A210EAD526D1}"/>
              </a:ext>
            </a:extLst>
          </p:cNvPr>
          <p:cNvSpPr/>
          <p:nvPr/>
        </p:nvSpPr>
        <p:spPr>
          <a:xfrm>
            <a:off x="10264488" y="743371"/>
            <a:ext cx="1241431" cy="54636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F18169-49D8-AF82-FECD-5B70060CEB0E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357943" y="1209724"/>
            <a:ext cx="5088348" cy="414145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08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E59640-D16A-61A6-A4E9-D629AF64394E}"/>
              </a:ext>
            </a:extLst>
          </p:cNvPr>
          <p:cNvSpPr txBox="1"/>
          <p:nvPr/>
        </p:nvSpPr>
        <p:spPr>
          <a:xfrm>
            <a:off x="4048" y="4100583"/>
            <a:ext cx="12187952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Relation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def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 -&gt; 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915988" indent="-915988"/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endParaRPr lang="en-US" sz="2000" b="0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pPr marL="915988" indent="-915988"/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915988" indent="-915988"/>
            <a:r>
              <a:rPr lang="en-US" sz="2000" dirty="0">
                <a:solidFill>
                  <a:srgbClr val="CCCCCC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r_tuples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F932B8-6D60-7660-3331-1C1B8C9A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data structures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36702E5-5067-D7F1-D3CD-F5EBA8F2D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018" y="812800"/>
            <a:ext cx="4445000" cy="2616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1B5EAA-A1EF-1247-7654-1CDB352822EB}"/>
              </a:ext>
            </a:extLst>
          </p:cNvPr>
          <p:cNvSpPr txBox="1"/>
          <p:nvPr/>
        </p:nvSpPr>
        <p:spPr>
          <a:xfrm>
            <a:off x="1031262" y="1594836"/>
            <a:ext cx="51504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Schemes: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(P, C)               # P - parent, C - child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(S1, S2)     # S1 - spouse, S2 - spouse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6C6382-F8CF-BC44-6038-0CF823200170}"/>
              </a:ext>
            </a:extLst>
          </p:cNvPr>
          <p:cNvSpPr/>
          <p:nvPr/>
        </p:nvSpPr>
        <p:spPr>
          <a:xfrm>
            <a:off x="7556939" y="1786759"/>
            <a:ext cx="2806262" cy="1631731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0B224A-6936-5A70-0E9F-5190D8DCF2AA}"/>
              </a:ext>
            </a:extLst>
          </p:cNvPr>
          <p:cNvSpPr/>
          <p:nvPr/>
        </p:nvSpPr>
        <p:spPr>
          <a:xfrm>
            <a:off x="5100855" y="5605665"/>
            <a:ext cx="2929048" cy="43953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5A01EA-1E22-BA19-6A7C-A210EAD526D1}"/>
              </a:ext>
            </a:extLst>
          </p:cNvPr>
          <p:cNvSpPr/>
          <p:nvPr/>
        </p:nvSpPr>
        <p:spPr>
          <a:xfrm>
            <a:off x="7447018" y="1192356"/>
            <a:ext cx="3136899" cy="54636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F18169-49D8-AF82-FECD-5B70060CEB0E}"/>
              </a:ext>
            </a:extLst>
          </p:cNvPr>
          <p:cNvCxnSpPr>
            <a:cxnSpLocks/>
            <a:stCxn id="11" idx="0"/>
            <a:endCxn id="12" idx="4"/>
          </p:cNvCxnSpPr>
          <p:nvPr/>
        </p:nvCxnSpPr>
        <p:spPr>
          <a:xfrm flipV="1">
            <a:off x="6565379" y="1738723"/>
            <a:ext cx="2450089" cy="386694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594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932B8-6D60-7660-3331-1C1B8C9A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6EBD35-F2E0-5180-D595-BE1085F57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853855" cy="4351338"/>
          </a:xfrm>
        </p:spPr>
        <p:txBody>
          <a:bodyPr/>
          <a:lstStyle/>
          <a:p>
            <a:r>
              <a:rPr lang="en-US" dirty="0"/>
              <a:t>Build the database</a:t>
            </a:r>
          </a:p>
          <a:p>
            <a:pPr lvl="1"/>
            <a:r>
              <a:rPr lang="en-US" dirty="0"/>
              <a:t>Create instance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US" dirty="0">
                <a:cs typeface="Times New Roman" panose="02020603050405020304" pitchFamily="18" charset="0"/>
              </a:rPr>
              <a:t> for each Scheme</a:t>
            </a:r>
          </a:p>
          <a:p>
            <a:pPr lvl="1"/>
            <a:r>
              <a:rPr lang="en-US" dirty="0">
                <a:highlight>
                  <a:srgbClr val="FFFF00"/>
                </a:highlight>
                <a:cs typeface="Times New Roman" panose="02020603050405020304" pitchFamily="18" charset="0"/>
              </a:rPr>
              <a:t>Create instance of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highlight>
                  <a:srgbClr val="FFFF00"/>
                </a:highlight>
                <a:cs typeface="Times New Roman" panose="02020603050405020304" pitchFamily="18" charset="0"/>
              </a:rPr>
              <a:t> for each Fact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Add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cs typeface="Times New Roman" panose="02020603050405020304" pitchFamily="18" charset="0"/>
              </a:rPr>
              <a:t> to correct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35C59-1BE4-0F31-B5B8-41110C5DC12B}"/>
              </a:ext>
            </a:extLst>
          </p:cNvPr>
          <p:cNvSpPr txBox="1"/>
          <p:nvPr/>
        </p:nvSpPr>
        <p:spPr>
          <a:xfrm>
            <a:off x="4048" y="4100583"/>
            <a:ext cx="12187952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Relation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def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 -&gt; 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915988" indent="-915988"/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endParaRPr lang="en-US" sz="2000" b="0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pPr marL="915988" indent="-915988"/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915988" indent="-915988"/>
            <a:r>
              <a:rPr lang="en-US" sz="2000" dirty="0">
                <a:solidFill>
                  <a:srgbClr val="CCCCCC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r_tuples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17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1A848D1-187C-746A-E157-3406A81C3A8D}"/>
              </a:ext>
            </a:extLst>
          </p:cNvPr>
          <p:cNvSpPr txBox="1"/>
          <p:nvPr/>
        </p:nvSpPr>
        <p:spPr>
          <a:xfrm>
            <a:off x="4048" y="4100583"/>
            <a:ext cx="12187952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Relation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def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 -&gt; 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915988" indent="-915988"/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endParaRPr lang="en-US" sz="2000" b="0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pPr marL="915988" indent="-915988"/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915988" indent="-915988"/>
            <a:r>
              <a:rPr lang="en-US" sz="2000" dirty="0">
                <a:solidFill>
                  <a:srgbClr val="CCCCCC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r_tuples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F932B8-6D60-7660-3331-1C1B8C9A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data structures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36702E5-5067-D7F1-D3CD-F5EBA8F2D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018" y="812800"/>
            <a:ext cx="4445000" cy="2616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1B5EAA-A1EF-1247-7654-1CDB352822EB}"/>
              </a:ext>
            </a:extLst>
          </p:cNvPr>
          <p:cNvSpPr txBox="1"/>
          <p:nvPr/>
        </p:nvSpPr>
        <p:spPr>
          <a:xfrm>
            <a:off x="1031262" y="1594836"/>
            <a:ext cx="322594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Facts: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('Jack', 'Jill').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('Annie', 'Aaron').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('Molly', 'Matt').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('Jack', 'Matt').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('Annie', 'Molly').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('Matt', 'Nate').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F273481-4A7C-46D7-E15A-D80E8BA33D3E}"/>
              </a:ext>
            </a:extLst>
          </p:cNvPr>
          <p:cNvSpPr/>
          <p:nvPr/>
        </p:nvSpPr>
        <p:spPr>
          <a:xfrm>
            <a:off x="2792686" y="5889445"/>
            <a:ext cx="2929048" cy="43953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37156B-A42A-BF33-472B-92FF929019D9}"/>
              </a:ext>
            </a:extLst>
          </p:cNvPr>
          <p:cNvSpPr/>
          <p:nvPr/>
        </p:nvSpPr>
        <p:spPr>
          <a:xfrm>
            <a:off x="7289363" y="1599352"/>
            <a:ext cx="3136899" cy="208862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AE0DE3-F1B3-42E2-3EBC-35FCBF7CFD03}"/>
              </a:ext>
            </a:extLst>
          </p:cNvPr>
          <p:cNvCxnSpPr>
            <a:cxnSpLocks/>
            <a:stCxn id="2" idx="0"/>
            <a:endCxn id="5" idx="3"/>
          </p:cNvCxnSpPr>
          <p:nvPr/>
        </p:nvCxnSpPr>
        <p:spPr>
          <a:xfrm flipV="1">
            <a:off x="4257210" y="3382106"/>
            <a:ext cx="3491541" cy="250733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58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932B8-6D60-7660-3331-1C1B8C9A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data structures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B5EAA-A1EF-1247-7654-1CDB352822EB}"/>
              </a:ext>
            </a:extLst>
          </p:cNvPr>
          <p:cNvSpPr txBox="1"/>
          <p:nvPr/>
        </p:nvSpPr>
        <p:spPr>
          <a:xfrm>
            <a:off x="1031262" y="1594836"/>
            <a:ext cx="322594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Facts: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('Jack', 'Jill').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('Annie', 'Aaron').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('Molly', 'Matt').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('Jack', 'Matt').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('Annie', 'Molly').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('Matt', 'Nate').</a:t>
            </a:r>
          </a:p>
        </p:txBody>
      </p:sp>
      <p:pic>
        <p:nvPicPr>
          <p:cNvPr id="5" name="Picture 4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98776070-7387-572B-F6FF-5B8E64B99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018" y="823913"/>
            <a:ext cx="4394200" cy="2628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4D545B-6FCC-4991-8C9B-B1DD0C9A30EC}"/>
              </a:ext>
            </a:extLst>
          </p:cNvPr>
          <p:cNvSpPr txBox="1"/>
          <p:nvPr/>
        </p:nvSpPr>
        <p:spPr>
          <a:xfrm>
            <a:off x="4048" y="4100583"/>
            <a:ext cx="12187952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Relation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def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 -&gt; 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915988" indent="-915988"/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endParaRPr lang="en-US" sz="2000" b="0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pPr marL="915988" indent="-915988"/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915988" indent="-915988"/>
            <a:r>
              <a:rPr lang="en-US" sz="2000" dirty="0">
                <a:solidFill>
                  <a:srgbClr val="CCCCCC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r_tuples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9271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E68DC3-29D9-8D2A-F043-74A87952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Tuple Class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341A1-1F8D-13DD-3939-E5CC21FD6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91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03C6BC-1F19-AE27-0E55-6FCC0AB5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define our own tuple class?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22A6FB-FEB2-9592-B09A-8D603D8604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“tuple” is a reserved word in Python that defines a </a:t>
            </a:r>
            <a:r>
              <a:rPr lang="en-US" i="1" dirty="0"/>
              <a:t>tuple type</a:t>
            </a:r>
          </a:p>
          <a:p>
            <a:r>
              <a:rPr lang="en-US" i="1" dirty="0"/>
              <a:t>tuple types </a:t>
            </a:r>
            <a:r>
              <a:rPr lang="en-US" dirty="0"/>
              <a:t>are </a:t>
            </a:r>
            <a:r>
              <a:rPr lang="en-US" b="1" i="1" dirty="0"/>
              <a:t>immutable</a:t>
            </a:r>
          </a:p>
          <a:p>
            <a:pPr lvl="1"/>
            <a:r>
              <a:rPr lang="en-US" dirty="0"/>
              <a:t>once created, can’t change</a:t>
            </a:r>
          </a:p>
          <a:p>
            <a:r>
              <a:rPr lang="en-US" dirty="0"/>
              <a:t>We want to be able to switch columns a la π</a:t>
            </a:r>
            <a:r>
              <a:rPr lang="en-US" baseline="-25000" dirty="0"/>
              <a:t>DC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5ADC5-8F64-EE49-833C-F56097F92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0C3E5-78AF-9F1E-C173-B237F90AD0EA}"/>
              </a:ext>
            </a:extLst>
          </p:cNvPr>
          <p:cNvSpPr txBox="1"/>
          <p:nvPr/>
        </p:nvSpPr>
        <p:spPr>
          <a:xfrm>
            <a:off x="4048" y="5226784"/>
            <a:ext cx="12187952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Relation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def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 -&gt; 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915988" indent="-915988"/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	</a:t>
            </a:r>
            <a:r>
              <a:rPr lang="en-US" sz="2000" dirty="0">
                <a:solidFill>
                  <a:srgbClr val="CCCCCC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r_tuples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en-US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1E3D83-79C1-3AD2-F026-619DC3576923}"/>
              </a:ext>
            </a:extLst>
          </p:cNvPr>
          <p:cNvSpPr/>
          <p:nvPr/>
        </p:nvSpPr>
        <p:spPr>
          <a:xfrm>
            <a:off x="4400769" y="5226784"/>
            <a:ext cx="2929048" cy="43953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 – Using relational operators in a database</a:t>
            </a:r>
          </a:p>
          <a:p>
            <a:r>
              <a:rPr lang="en-US" dirty="0"/>
              <a:t>Project 3 hackathon?</a:t>
            </a:r>
          </a:p>
          <a:p>
            <a:pPr lvl="1"/>
            <a:r>
              <a:rPr lang="en-US" dirty="0"/>
              <a:t>Today’s lecture</a:t>
            </a:r>
          </a:p>
          <a:p>
            <a:pPr lvl="1"/>
            <a:r>
              <a:rPr lang="en-US" dirty="0"/>
              <a:t>Recorded TA help session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Homework 15 due today</a:t>
            </a:r>
          </a:p>
          <a:p>
            <a:pPr lvl="1"/>
            <a:r>
              <a:rPr lang="en-US" dirty="0"/>
              <a:t>Homework 16 due Monday</a:t>
            </a:r>
          </a:p>
          <a:p>
            <a:pPr lvl="1"/>
            <a:r>
              <a:rPr lang="en-US" dirty="0"/>
              <a:t>Project 3 due Thursday, Nov 9</a:t>
            </a:r>
          </a:p>
          <a:p>
            <a:pPr lvl="2"/>
            <a:r>
              <a:rPr lang="en-US" dirty="0"/>
              <a:t>historically one of the more easy projects</a:t>
            </a:r>
          </a:p>
          <a:p>
            <a:pPr lvl="2"/>
            <a:r>
              <a:rPr lang="en-US" dirty="0"/>
              <a:t>be sure to see TA video or notes about __eq__ and __hash__</a:t>
            </a:r>
          </a:p>
        </p:txBody>
      </p:sp>
    </p:spTree>
    <p:extLst>
      <p:ext uri="{BB962C8B-B14F-4D97-AF65-F5344CB8AC3E}">
        <p14:creationId xmlns:p14="http://schemas.microsoft.com/office/powerpoint/2010/main" val="4042721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03C6BC-1F19-AE27-0E55-6FCC0AB5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define our own tuple class?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22A6FB-FEB2-9592-B09A-8D603D8604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“tuple” is a reserved word in Python that defines a </a:t>
            </a:r>
            <a:r>
              <a:rPr lang="en-US" i="1" dirty="0"/>
              <a:t>tuple type</a:t>
            </a:r>
          </a:p>
          <a:p>
            <a:r>
              <a:rPr lang="en-US" i="1" dirty="0"/>
              <a:t>tuple types </a:t>
            </a:r>
            <a:r>
              <a:rPr lang="en-US" dirty="0"/>
              <a:t>are </a:t>
            </a:r>
            <a:r>
              <a:rPr lang="en-US" b="1" i="1" dirty="0"/>
              <a:t>immutable</a:t>
            </a:r>
          </a:p>
          <a:p>
            <a:pPr lvl="1"/>
            <a:r>
              <a:rPr lang="en-US" dirty="0"/>
              <a:t>once created, can’t change</a:t>
            </a:r>
          </a:p>
          <a:p>
            <a:r>
              <a:rPr lang="en-US" dirty="0"/>
              <a:t>We want to be able to switch columns a la π</a:t>
            </a:r>
            <a:r>
              <a:rPr lang="en-US" baseline="-25000" dirty="0"/>
              <a:t>DC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5ADC5-8F64-EE49-833C-F56097F92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sets can’t repeat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sets are implemented using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r_tuples</a:t>
            </a:r>
            <a:r>
              <a:rPr lang="en-US" dirty="0"/>
              <a:t> must be sortable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0C3E5-78AF-9F1E-C173-B237F90AD0EA}"/>
              </a:ext>
            </a:extLst>
          </p:cNvPr>
          <p:cNvSpPr txBox="1"/>
          <p:nvPr/>
        </p:nvSpPr>
        <p:spPr>
          <a:xfrm>
            <a:off x="4048" y="5226784"/>
            <a:ext cx="12187952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Relation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def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 -&gt; 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915988" indent="-915988"/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	</a:t>
            </a:r>
            <a:r>
              <a:rPr lang="en-US" sz="2000" dirty="0">
                <a:solidFill>
                  <a:srgbClr val="CCCCCC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r_tuples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en-US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1E3D83-79C1-3AD2-F026-619DC3576923}"/>
              </a:ext>
            </a:extLst>
          </p:cNvPr>
          <p:cNvSpPr/>
          <p:nvPr/>
        </p:nvSpPr>
        <p:spPr>
          <a:xfrm>
            <a:off x="4064438" y="6053340"/>
            <a:ext cx="3418928" cy="58919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73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03C6BC-1F19-AE27-0E55-6FCC0AB5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define our own tuple class?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5ADC5-8F64-EE49-833C-F56097F92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sets can’t repeat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sets are implemented using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r_tuples</a:t>
            </a:r>
            <a:r>
              <a:rPr lang="en-US" dirty="0"/>
              <a:t> must be sortable</a:t>
            </a:r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C965032-C6A4-2EEF-46C9-965C2AEB1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68"/>
          <a:stretch/>
        </p:blipFill>
        <p:spPr>
          <a:xfrm>
            <a:off x="160064" y="1539109"/>
            <a:ext cx="5715219" cy="340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15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03C6BC-1F19-AE27-0E55-6FCC0AB5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define our own tuple class?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5ADC5-8F64-EE49-833C-F56097F92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sets can’t repeat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sets are implemented using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r_tuples</a:t>
            </a:r>
            <a:r>
              <a:rPr lang="en-US" dirty="0"/>
              <a:t> must be sortable</a:t>
            </a:r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C965032-C6A4-2EEF-46C9-965C2AEB1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68"/>
          <a:stretch/>
        </p:blipFill>
        <p:spPr>
          <a:xfrm>
            <a:off x="160064" y="1539109"/>
            <a:ext cx="5715219" cy="34011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49DC8E-0B3F-41A4-A7D4-30A571747CB4}"/>
              </a:ext>
            </a:extLst>
          </p:cNvPr>
          <p:cNvSpPr txBox="1"/>
          <p:nvPr/>
        </p:nvSpPr>
        <p:spPr>
          <a:xfrm>
            <a:off x="160064" y="4951431"/>
            <a:ext cx="5715219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class has default </a:t>
            </a:r>
            <a:r>
              <a:rPr lang="en-US" sz="2400" dirty="0" err="1"/>
              <a:t>dunder</a:t>
            </a:r>
            <a:r>
              <a:rPr lang="en-US" sz="2400" dirty="0"/>
              <a:t>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dunder</a:t>
            </a:r>
            <a:r>
              <a:rPr lang="en-US" sz="2400" dirty="0"/>
              <a:t> = double underscore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equal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hash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less than</a:t>
            </a:r>
          </a:p>
        </p:txBody>
      </p:sp>
    </p:spTree>
    <p:extLst>
      <p:ext uri="{BB962C8B-B14F-4D97-AF65-F5344CB8AC3E}">
        <p14:creationId xmlns:p14="http://schemas.microsoft.com/office/powerpoint/2010/main" val="724662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03C6BC-1F19-AE27-0E55-6FCC0AB5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define our own tuple class?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5ADC5-8F64-EE49-833C-F56097F92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sets can’t repeat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sets are implemented using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r_tuples</a:t>
            </a:r>
            <a:r>
              <a:rPr lang="en-US" dirty="0"/>
              <a:t> must be sortable</a:t>
            </a:r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C965032-C6A4-2EEF-46C9-965C2AEB1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68"/>
          <a:stretch/>
        </p:blipFill>
        <p:spPr>
          <a:xfrm>
            <a:off x="160064" y="1539109"/>
            <a:ext cx="5715219" cy="34011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49DC8E-0B3F-41A4-A7D4-30A571747CB4}"/>
              </a:ext>
            </a:extLst>
          </p:cNvPr>
          <p:cNvSpPr txBox="1"/>
          <p:nvPr/>
        </p:nvSpPr>
        <p:spPr>
          <a:xfrm>
            <a:off x="160064" y="4951431"/>
            <a:ext cx="5715219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class has default </a:t>
            </a:r>
            <a:r>
              <a:rPr lang="en-US" sz="2400" dirty="0" err="1"/>
              <a:t>dunder</a:t>
            </a:r>
            <a:r>
              <a:rPr lang="en-US" sz="2400" dirty="0"/>
              <a:t>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dunder</a:t>
            </a:r>
            <a:r>
              <a:rPr lang="en-US" sz="2400" dirty="0"/>
              <a:t> = double underscore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equal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hash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less than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2E21EF-D353-DAD0-B681-FF57CE064D52}"/>
              </a:ext>
            </a:extLst>
          </p:cNvPr>
          <p:cNvSpPr txBox="1"/>
          <p:nvPr/>
        </p:nvSpPr>
        <p:spPr>
          <a:xfrm>
            <a:off x="6634657" y="4940264"/>
            <a:ext cx="486366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solve the three problems by overwriting the </a:t>
            </a:r>
            <a:r>
              <a:rPr lang="en-US" sz="2400" dirty="0" err="1"/>
              <a:t>dunder</a:t>
            </a:r>
            <a:r>
              <a:rPr lang="en-US" sz="2400" dirty="0"/>
              <a:t>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 help info provides two solutions to the sorting problem</a:t>
            </a:r>
          </a:p>
        </p:txBody>
      </p:sp>
    </p:spTree>
    <p:extLst>
      <p:ext uri="{BB962C8B-B14F-4D97-AF65-F5344CB8AC3E}">
        <p14:creationId xmlns:p14="http://schemas.microsoft.com/office/powerpoint/2010/main" val="3859841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E68DC3-29D9-8D2A-F043-74A87952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Algorithm continued 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341A1-1F8D-13DD-3939-E5CC21FD6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98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9DB1AC-669F-4721-4915-8947B2076B96}"/>
              </a:ext>
            </a:extLst>
          </p:cNvPr>
          <p:cNvSpPr txBox="1"/>
          <p:nvPr/>
        </p:nvSpPr>
        <p:spPr>
          <a:xfrm>
            <a:off x="0" y="1291295"/>
            <a:ext cx="677563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525"/>
            <a:r>
              <a:rPr lang="en-US" sz="2000" dirty="0"/>
              <a:t>for each scheme ‘s’</a:t>
            </a:r>
          </a:p>
          <a:p>
            <a:pPr marL="457200"/>
            <a:r>
              <a:rPr lang="en-US" sz="2000" dirty="0"/>
              <a:t>create a relation using name and parameter values from ‘s’</a:t>
            </a:r>
          </a:p>
          <a:p>
            <a:pPr marL="457200" indent="-447675"/>
            <a:r>
              <a:rPr lang="en-US" sz="2000" dirty="0"/>
              <a:t>for each fact ‘f’</a:t>
            </a:r>
          </a:p>
          <a:p>
            <a:pPr marL="457200" indent="-447675"/>
            <a:r>
              <a:rPr lang="en-US" sz="2000" dirty="0"/>
              <a:t>	make a tuple ‘t’ using the values from ‘f’</a:t>
            </a:r>
          </a:p>
          <a:p>
            <a:pPr marL="457200" indent="-447675"/>
            <a:r>
              <a:rPr lang="en-US" sz="2000" dirty="0"/>
              <a:t>	add ‘t’ to relation with same name as ‘s’</a:t>
            </a:r>
          </a:p>
          <a:p>
            <a:pPr marL="457200" indent="-447675"/>
            <a:r>
              <a:rPr lang="en-US" sz="2000" dirty="0">
                <a:highlight>
                  <a:srgbClr val="FFFF00"/>
                </a:highlight>
              </a:rPr>
              <a:t>for each query ‘q’</a:t>
            </a:r>
          </a:p>
          <a:p>
            <a:pPr marL="457200" indent="-447675"/>
            <a:r>
              <a:rPr lang="en-US" sz="2000" dirty="0">
                <a:highlight>
                  <a:srgbClr val="FFFF00"/>
                </a:highlight>
              </a:rPr>
              <a:t>	get the relation ‘r’ with same name as ‘q’</a:t>
            </a:r>
          </a:p>
          <a:p>
            <a:pPr marL="457200" indent="-447675"/>
            <a:r>
              <a:rPr lang="en-US" sz="2000" dirty="0">
                <a:highlight>
                  <a:srgbClr val="FFFF00"/>
                </a:highlight>
              </a:rPr>
              <a:t>	select for each constant (string) in ‘q’</a:t>
            </a:r>
          </a:p>
          <a:p>
            <a:pPr marL="457200" indent="-447675"/>
            <a:r>
              <a:rPr lang="en-US" sz="2000" dirty="0">
                <a:highlight>
                  <a:srgbClr val="FFFF00"/>
                </a:highlight>
              </a:rPr>
              <a:t>	select for each pair of matching variables (IDs) in ‘q’</a:t>
            </a:r>
          </a:p>
          <a:p>
            <a:pPr marL="457200" indent="-447675"/>
            <a:r>
              <a:rPr lang="en-US" sz="2000" dirty="0">
                <a:highlight>
                  <a:srgbClr val="FFFF00"/>
                </a:highlight>
              </a:rPr>
              <a:t>	project using the positions of the variables (IDs) in ‘q’</a:t>
            </a:r>
          </a:p>
          <a:p>
            <a:pPr marL="457200" indent="-447675"/>
            <a:r>
              <a:rPr lang="en-US" sz="2000" dirty="0">
                <a:highlight>
                  <a:srgbClr val="FFFF00"/>
                </a:highlight>
              </a:rPr>
              <a:t>	rename to match the names of variables in ‘q’</a:t>
            </a:r>
          </a:p>
          <a:p>
            <a:pPr marL="457200" indent="-447675"/>
            <a:r>
              <a:rPr lang="en-US" sz="2000" dirty="0">
                <a:highlight>
                  <a:srgbClr val="FFFF00"/>
                </a:highlight>
              </a:rPr>
              <a:t>	print the resulting relation</a:t>
            </a:r>
          </a:p>
        </p:txBody>
      </p:sp>
    </p:spTree>
    <p:extLst>
      <p:ext uri="{BB962C8B-B14F-4D97-AF65-F5344CB8AC3E}">
        <p14:creationId xmlns:p14="http://schemas.microsoft.com/office/powerpoint/2010/main" val="1813978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89F2A-3684-E97A-85F9-C1F72DDE5858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B05A193-7240-4A91-5157-42F1E015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142" y="1558377"/>
            <a:ext cx="4394200" cy="2616200"/>
          </a:xfrm>
          <a:prstGeom prst="rect">
            <a:avLst/>
          </a:prstGeom>
        </p:spPr>
      </p:pic>
      <p:pic>
        <p:nvPicPr>
          <p:cNvPr id="8" name="Picture 7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18E5E258-10E9-B2D6-F8C0-6D14C4C1B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142" y="4174577"/>
            <a:ext cx="4394200" cy="2628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43F970-45B7-1D1D-6E97-4FCA7575BCE7}"/>
              </a:ext>
            </a:extLst>
          </p:cNvPr>
          <p:cNvSpPr txBox="1"/>
          <p:nvPr/>
        </p:nvSpPr>
        <p:spPr>
          <a:xfrm>
            <a:off x="9079732" y="1027906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527165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89F2A-3684-E97A-85F9-C1F72DDE5858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B05A193-7240-4A91-5157-42F1E015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142" y="1558377"/>
            <a:ext cx="4394200" cy="2616200"/>
          </a:xfrm>
          <a:prstGeom prst="rect">
            <a:avLst/>
          </a:prstGeom>
        </p:spPr>
      </p:pic>
      <p:pic>
        <p:nvPicPr>
          <p:cNvPr id="8" name="Picture 7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18E5E258-10E9-B2D6-F8C0-6D14C4C1B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142" y="4174577"/>
            <a:ext cx="4394200" cy="2628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43F970-45B7-1D1D-6E97-4FCA7575BCE7}"/>
              </a:ext>
            </a:extLst>
          </p:cNvPr>
          <p:cNvSpPr txBox="1"/>
          <p:nvPr/>
        </p:nvSpPr>
        <p:spPr>
          <a:xfrm>
            <a:off x="9079732" y="1027906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82216C7-858B-148B-3F24-B7E20575B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177" y="4336577"/>
            <a:ext cx="3556000" cy="105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664512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89F2A-3684-E97A-85F9-C1F72DDE5858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B05A193-7240-4A91-5157-42F1E015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142" y="1558377"/>
            <a:ext cx="4394200" cy="2616200"/>
          </a:xfrm>
          <a:prstGeom prst="rect">
            <a:avLst/>
          </a:prstGeom>
        </p:spPr>
      </p:pic>
      <p:pic>
        <p:nvPicPr>
          <p:cNvPr id="8" name="Picture 7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18E5E258-10E9-B2D6-F8C0-6D14C4C1B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142" y="4174577"/>
            <a:ext cx="4394200" cy="2628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43F970-45B7-1D1D-6E97-4FCA7575BCE7}"/>
              </a:ext>
            </a:extLst>
          </p:cNvPr>
          <p:cNvSpPr txBox="1"/>
          <p:nvPr/>
        </p:nvSpPr>
        <p:spPr>
          <a:xfrm>
            <a:off x="9079732" y="1027906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82216C7-858B-148B-3F24-B7E20575B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177" y="4336577"/>
            <a:ext cx="3556000" cy="105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17B048B-841E-79A8-01E7-A0CA8E584787}"/>
              </a:ext>
            </a:extLst>
          </p:cNvPr>
          <p:cNvSpPr/>
          <p:nvPr/>
        </p:nvSpPr>
        <p:spPr>
          <a:xfrm>
            <a:off x="1545021" y="4572000"/>
            <a:ext cx="127175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8A010CD-19AE-4C2E-4162-0B8F3E045E59}"/>
              </a:ext>
            </a:extLst>
          </p:cNvPr>
          <p:cNvSpPr/>
          <p:nvPr/>
        </p:nvSpPr>
        <p:spPr>
          <a:xfrm>
            <a:off x="10460751" y="4174577"/>
            <a:ext cx="127175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34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89F2A-3684-E97A-85F9-C1F72DDE5858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pic>
        <p:nvPicPr>
          <p:cNvPr id="8" name="Picture 7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18E5E258-10E9-B2D6-F8C0-6D14C4C1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142" y="4174577"/>
            <a:ext cx="4394200" cy="2628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43F970-45B7-1D1D-6E97-4FCA7575BCE7}"/>
              </a:ext>
            </a:extLst>
          </p:cNvPr>
          <p:cNvSpPr txBox="1"/>
          <p:nvPr/>
        </p:nvSpPr>
        <p:spPr>
          <a:xfrm>
            <a:off x="9079732" y="1027906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82216C7-858B-148B-3F24-B7E20575B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177" y="4336577"/>
            <a:ext cx="3556000" cy="105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17B048B-841E-79A8-01E7-A0CA8E584787}"/>
              </a:ext>
            </a:extLst>
          </p:cNvPr>
          <p:cNvSpPr/>
          <p:nvPr/>
        </p:nvSpPr>
        <p:spPr>
          <a:xfrm>
            <a:off x="1545021" y="4572000"/>
            <a:ext cx="127175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8A010CD-19AE-4C2E-4162-0B8F3E045E59}"/>
              </a:ext>
            </a:extLst>
          </p:cNvPr>
          <p:cNvSpPr/>
          <p:nvPr/>
        </p:nvSpPr>
        <p:spPr>
          <a:xfrm>
            <a:off x="10460751" y="4174577"/>
            <a:ext cx="127175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1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932B8-6D60-7660-3331-1C1B8C9A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Datalog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6EBD35-F2E0-5180-D595-BE1085F57B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Datalog</a:t>
            </a:r>
            <a:r>
              <a:rPr lang="en-US" dirty="0"/>
              <a:t> program defines a </a:t>
            </a:r>
            <a:r>
              <a:rPr lang="en-US" i="1" dirty="0"/>
              <a:t>relational database</a:t>
            </a:r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Datalog</a:t>
            </a:r>
            <a:r>
              <a:rPr lang="en-US" dirty="0"/>
              <a:t> program defines </a:t>
            </a:r>
            <a:r>
              <a:rPr lang="en-US" i="1" dirty="0"/>
              <a:t>queries</a:t>
            </a:r>
            <a:r>
              <a:rPr lang="en-US" dirty="0"/>
              <a:t> to run against the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78DC0-AC88-425B-5A72-62349F6C2309}"/>
              </a:ext>
            </a:extLst>
          </p:cNvPr>
          <p:cNvSpPr txBox="1"/>
          <p:nvPr/>
        </p:nvSpPr>
        <p:spPr>
          <a:xfrm>
            <a:off x="6203351" y="365125"/>
            <a:ext cx="5150449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Schemes: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(P, C)               # P - parent, C - child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(S1, S2)     # S1 - spouse, S2 - spouse</a:t>
            </a:r>
          </a:p>
          <a:p>
            <a:endParaRPr lang="en-US" sz="2000" dirty="0"/>
          </a:p>
          <a:p>
            <a:r>
              <a:rPr lang="en-US" sz="2000" dirty="0"/>
              <a:t>Facts: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('Jack', 'Jill').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('Annie', 'Aaron').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('Molly', 'Matt').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('Jack', 'Matt').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('Annie', 'Molly').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('Matt', 'Nate').</a:t>
            </a:r>
          </a:p>
          <a:p>
            <a:endParaRPr lang="en-US" sz="2000" dirty="0"/>
          </a:p>
          <a:p>
            <a:r>
              <a:rPr lang="en-US" sz="2000" dirty="0"/>
              <a:t>Rules: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(Y, X) :- </a:t>
            </a:r>
            <a:r>
              <a:rPr lang="en-US" sz="2000" dirty="0" err="1"/>
              <a:t>childOf</a:t>
            </a:r>
            <a:r>
              <a:rPr lang="en-US" sz="2000" dirty="0"/>
              <a:t>(Z, X), </a:t>
            </a:r>
            <a:r>
              <a:rPr lang="en-US" sz="2000" dirty="0" err="1"/>
              <a:t>marriedTo</a:t>
            </a:r>
            <a:r>
              <a:rPr lang="en-US" sz="2000" dirty="0"/>
              <a:t>(Y, Z).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(X, Y) :- </a:t>
            </a:r>
            <a:r>
              <a:rPr lang="en-US" sz="2000" dirty="0" err="1"/>
              <a:t>marriedTo</a:t>
            </a:r>
            <a:r>
              <a:rPr lang="en-US" sz="2000" dirty="0"/>
              <a:t>(Y, X).</a:t>
            </a:r>
          </a:p>
          <a:p>
            <a:endParaRPr lang="en-US" sz="2000" dirty="0"/>
          </a:p>
          <a:p>
            <a:r>
              <a:rPr lang="en-US" sz="2000" dirty="0"/>
              <a:t>Queries: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('Jack', 'Jill')?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('Aaron', 'Molly')? 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(P, 'Nate')?</a:t>
            </a:r>
          </a:p>
        </p:txBody>
      </p:sp>
    </p:spTree>
    <p:extLst>
      <p:ext uri="{BB962C8B-B14F-4D97-AF65-F5344CB8AC3E}">
        <p14:creationId xmlns:p14="http://schemas.microsoft.com/office/powerpoint/2010/main" val="2348360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89F2A-3684-E97A-85F9-C1F72DDE5858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select</a:t>
            </a:r>
            <a:r>
              <a:rPr lang="en-US" sz="2000" dirty="0"/>
              <a:t> for each constant (string)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select</a:t>
            </a:r>
            <a:r>
              <a:rPr lang="en-US" sz="2000" dirty="0"/>
              <a:t> for each pair of matching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project</a:t>
            </a:r>
            <a:r>
              <a:rPr lang="en-US" sz="2000" dirty="0"/>
              <a:t> using the positions of the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rename</a:t>
            </a:r>
            <a:r>
              <a:rPr lang="en-US" sz="2000" dirty="0"/>
              <a:t> to match the names of variables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</p:spTree>
    <p:extLst>
      <p:ext uri="{BB962C8B-B14F-4D97-AF65-F5344CB8AC3E}">
        <p14:creationId xmlns:p14="http://schemas.microsoft.com/office/powerpoint/2010/main" val="1089305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89F2A-3684-E97A-85F9-C1F72DDE5858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select</a:t>
            </a:r>
            <a:r>
              <a:rPr lang="en-US" sz="2000" dirty="0"/>
              <a:t> for each constant (string)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select</a:t>
            </a:r>
            <a:r>
              <a:rPr lang="en-US" sz="2000" dirty="0"/>
              <a:t> for each pair of matching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project</a:t>
            </a:r>
            <a:r>
              <a:rPr lang="en-US" sz="2000" dirty="0"/>
              <a:t> using the positions of the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rename</a:t>
            </a:r>
            <a:r>
              <a:rPr lang="en-US" sz="2000" dirty="0"/>
              <a:t> to match the names of variables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3F970-45B7-1D1D-6E97-4FCA7575BCE7}"/>
              </a:ext>
            </a:extLst>
          </p:cNvPr>
          <p:cNvSpPr txBox="1"/>
          <p:nvPr/>
        </p:nvSpPr>
        <p:spPr>
          <a:xfrm>
            <a:off x="7892063" y="637597"/>
            <a:ext cx="1953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Relation Class</a:t>
            </a:r>
          </a:p>
        </p:txBody>
      </p:sp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B45D9D8-016D-4D3D-A0CE-F9B011DC2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969" y="1291295"/>
            <a:ext cx="6667500" cy="54483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FC24F97-E352-D739-7162-4BA7D616D92B}"/>
              </a:ext>
            </a:extLst>
          </p:cNvPr>
          <p:cNvSpPr/>
          <p:nvPr/>
        </p:nvSpPr>
        <p:spPr>
          <a:xfrm>
            <a:off x="6316717" y="1208689"/>
            <a:ext cx="1575345" cy="481999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B02D1E-7DF4-3A59-9123-AA08B9AC05D1}"/>
              </a:ext>
            </a:extLst>
          </p:cNvPr>
          <p:cNvGrpSpPr/>
          <p:nvPr/>
        </p:nvGrpSpPr>
        <p:grpSpPr>
          <a:xfrm>
            <a:off x="5631574" y="4050978"/>
            <a:ext cx="6390290" cy="1087851"/>
            <a:chOff x="0" y="3920308"/>
            <a:chExt cx="6390290" cy="108785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7C8DE1-03F9-7C2F-0C8E-A12B9E58319C}"/>
                </a:ext>
              </a:extLst>
            </p:cNvPr>
            <p:cNvSpPr/>
            <p:nvPr/>
          </p:nvSpPr>
          <p:spPr>
            <a:xfrm>
              <a:off x="0" y="3920308"/>
              <a:ext cx="6390290" cy="1087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F2E396C-FCD3-B983-F28A-2434F457116B}"/>
                </a:ext>
              </a:extLst>
            </p:cNvPr>
            <p:cNvGrpSpPr/>
            <p:nvPr/>
          </p:nvGrpSpPr>
          <p:grpSpPr>
            <a:xfrm>
              <a:off x="137721" y="4083234"/>
              <a:ext cx="6055728" cy="762000"/>
              <a:chOff x="260133" y="4083234"/>
              <a:chExt cx="6055728" cy="762000"/>
            </a:xfrm>
            <a:solidFill>
              <a:schemeClr val="bg1"/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224AB6B-E185-8A95-5368-8BF54C0FC807}"/>
                  </a:ext>
                </a:extLst>
              </p:cNvPr>
              <p:cNvSpPr/>
              <p:nvPr/>
            </p:nvSpPr>
            <p:spPr bwMode="auto">
              <a:xfrm>
                <a:off x="2165132" y="4083234"/>
                <a:ext cx="1524000" cy="762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Unary operator</a:t>
                </a:r>
              </a:p>
            </p:txBody>
          </p:sp>
          <p:cxnSp>
            <p:nvCxnSpPr>
              <p:cNvPr id="14" name="Straight Arrow Connector 4">
                <a:extLst>
                  <a:ext uri="{FF2B5EF4-FFF2-40B4-BE49-F238E27FC236}">
                    <a16:creationId xmlns:a16="http://schemas.microsoft.com/office/drawing/2014/main" id="{3A73A993-74B3-5A9E-DB1F-EE3A7D40EDB2}"/>
                  </a:ext>
                </a:extLst>
              </p:cNvPr>
              <p:cNvCxnSpPr>
                <a:cxnSpLocks noChangeShapeType="1"/>
                <a:endCxn id="13" idx="1"/>
              </p:cNvCxnSpPr>
              <p:nvPr/>
            </p:nvCxnSpPr>
            <p:spPr bwMode="auto">
              <a:xfrm>
                <a:off x="1403132" y="4464234"/>
                <a:ext cx="762000" cy="0"/>
              </a:xfrm>
              <a:prstGeom prst="straightConnector1">
                <a:avLst/>
              </a:prstGeom>
              <a:grp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" name="Straight Arrow Connector 7">
                <a:extLst>
                  <a:ext uri="{FF2B5EF4-FFF2-40B4-BE49-F238E27FC236}">
                    <a16:creationId xmlns:a16="http://schemas.microsoft.com/office/drawing/2014/main" id="{9408F3A8-5BDA-049E-1B08-AC05307442B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89132" y="4468996"/>
                <a:ext cx="762000" cy="0"/>
              </a:xfrm>
              <a:prstGeom prst="straightConnector1">
                <a:avLst/>
              </a:prstGeom>
              <a:grp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" name="TextBox 8">
                <a:extLst>
                  <a:ext uri="{FF2B5EF4-FFF2-40B4-BE49-F238E27FC236}">
                    <a16:creationId xmlns:a16="http://schemas.microsoft.com/office/drawing/2014/main" id="{036901D5-DF52-CC02-8B69-0C0BBA5766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3533" y="4214997"/>
                <a:ext cx="1712328" cy="40011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New Relation</a:t>
                </a:r>
              </a:p>
            </p:txBody>
          </p:sp>
          <p:sp>
            <p:nvSpPr>
              <p:cNvPr id="17" name="TextBox 9">
                <a:extLst>
                  <a:ext uri="{FF2B5EF4-FFF2-40B4-BE49-F238E27FC236}">
                    <a16:creationId xmlns:a16="http://schemas.microsoft.com/office/drawing/2014/main" id="{3B510CD3-BB4E-1E36-3E6C-0AB074B262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133" y="4214997"/>
                <a:ext cx="1127232" cy="400110"/>
              </a:xfrm>
              <a:prstGeom prst="rect">
                <a:avLst/>
              </a:prstGeom>
              <a:grpFill/>
              <a:ln w="57150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Relation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4152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89F2A-3684-E97A-85F9-C1F72DDE5858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select</a:t>
            </a:r>
            <a:r>
              <a:rPr lang="en-US" sz="2000" dirty="0"/>
              <a:t> for each constant (string)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select</a:t>
            </a:r>
            <a:r>
              <a:rPr lang="en-US" sz="2000" dirty="0"/>
              <a:t> for each pair of matching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project</a:t>
            </a:r>
            <a:r>
              <a:rPr lang="en-US" sz="2000" dirty="0"/>
              <a:t> using the positions of the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rename</a:t>
            </a:r>
            <a:r>
              <a:rPr lang="en-US" sz="2000" dirty="0"/>
              <a:t> to match the names of variables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3F970-45B7-1D1D-6E97-4FCA7575BCE7}"/>
              </a:ext>
            </a:extLst>
          </p:cNvPr>
          <p:cNvSpPr txBox="1"/>
          <p:nvPr/>
        </p:nvSpPr>
        <p:spPr>
          <a:xfrm>
            <a:off x="7892063" y="637597"/>
            <a:ext cx="1953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Relation Class</a:t>
            </a:r>
          </a:p>
        </p:txBody>
      </p:sp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B45D9D8-016D-4D3D-A0CE-F9B011DC2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969" y="1291295"/>
            <a:ext cx="6667500" cy="54483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FC24F97-E352-D739-7162-4BA7D616D92B}"/>
              </a:ext>
            </a:extLst>
          </p:cNvPr>
          <p:cNvSpPr/>
          <p:nvPr/>
        </p:nvSpPr>
        <p:spPr>
          <a:xfrm>
            <a:off x="9122980" y="5410743"/>
            <a:ext cx="1777388" cy="1328852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B02D1E-7DF4-3A59-9123-AA08B9AC05D1}"/>
              </a:ext>
            </a:extLst>
          </p:cNvPr>
          <p:cNvGrpSpPr/>
          <p:nvPr/>
        </p:nvGrpSpPr>
        <p:grpSpPr>
          <a:xfrm>
            <a:off x="5631574" y="4050978"/>
            <a:ext cx="6390290" cy="1087851"/>
            <a:chOff x="0" y="3920308"/>
            <a:chExt cx="6390290" cy="108785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7C8DE1-03F9-7C2F-0C8E-A12B9E58319C}"/>
                </a:ext>
              </a:extLst>
            </p:cNvPr>
            <p:cNvSpPr/>
            <p:nvPr/>
          </p:nvSpPr>
          <p:spPr>
            <a:xfrm>
              <a:off x="0" y="3920308"/>
              <a:ext cx="6390290" cy="1087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F2E396C-FCD3-B983-F28A-2434F457116B}"/>
                </a:ext>
              </a:extLst>
            </p:cNvPr>
            <p:cNvGrpSpPr/>
            <p:nvPr/>
          </p:nvGrpSpPr>
          <p:grpSpPr>
            <a:xfrm>
              <a:off x="137721" y="4083234"/>
              <a:ext cx="6055728" cy="762000"/>
              <a:chOff x="260133" y="4083234"/>
              <a:chExt cx="6055728" cy="762000"/>
            </a:xfrm>
            <a:solidFill>
              <a:schemeClr val="bg1"/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224AB6B-E185-8A95-5368-8BF54C0FC807}"/>
                  </a:ext>
                </a:extLst>
              </p:cNvPr>
              <p:cNvSpPr/>
              <p:nvPr/>
            </p:nvSpPr>
            <p:spPr bwMode="auto">
              <a:xfrm>
                <a:off x="2165132" y="4083234"/>
                <a:ext cx="1524000" cy="762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Unary operator</a:t>
                </a:r>
              </a:p>
            </p:txBody>
          </p:sp>
          <p:cxnSp>
            <p:nvCxnSpPr>
              <p:cNvPr id="14" name="Straight Arrow Connector 4">
                <a:extLst>
                  <a:ext uri="{FF2B5EF4-FFF2-40B4-BE49-F238E27FC236}">
                    <a16:creationId xmlns:a16="http://schemas.microsoft.com/office/drawing/2014/main" id="{3A73A993-74B3-5A9E-DB1F-EE3A7D40EDB2}"/>
                  </a:ext>
                </a:extLst>
              </p:cNvPr>
              <p:cNvCxnSpPr>
                <a:cxnSpLocks noChangeShapeType="1"/>
                <a:endCxn id="13" idx="1"/>
              </p:cNvCxnSpPr>
              <p:nvPr/>
            </p:nvCxnSpPr>
            <p:spPr bwMode="auto">
              <a:xfrm>
                <a:off x="1403132" y="4464234"/>
                <a:ext cx="762000" cy="0"/>
              </a:xfrm>
              <a:prstGeom prst="straightConnector1">
                <a:avLst/>
              </a:prstGeom>
              <a:grp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" name="Straight Arrow Connector 7">
                <a:extLst>
                  <a:ext uri="{FF2B5EF4-FFF2-40B4-BE49-F238E27FC236}">
                    <a16:creationId xmlns:a16="http://schemas.microsoft.com/office/drawing/2014/main" id="{9408F3A8-5BDA-049E-1B08-AC05307442B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89132" y="4468996"/>
                <a:ext cx="762000" cy="0"/>
              </a:xfrm>
              <a:prstGeom prst="straightConnector1">
                <a:avLst/>
              </a:prstGeom>
              <a:grp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" name="TextBox 8">
                <a:extLst>
                  <a:ext uri="{FF2B5EF4-FFF2-40B4-BE49-F238E27FC236}">
                    <a16:creationId xmlns:a16="http://schemas.microsoft.com/office/drawing/2014/main" id="{036901D5-DF52-CC02-8B69-0C0BBA5766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3533" y="4214997"/>
                <a:ext cx="1712328" cy="400110"/>
              </a:xfrm>
              <a:prstGeom prst="rect">
                <a:avLst/>
              </a:prstGeom>
              <a:grpFill/>
              <a:ln w="57150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New Relation</a:t>
                </a:r>
              </a:p>
            </p:txBody>
          </p:sp>
          <p:sp>
            <p:nvSpPr>
              <p:cNvPr id="17" name="TextBox 9">
                <a:extLst>
                  <a:ext uri="{FF2B5EF4-FFF2-40B4-BE49-F238E27FC236}">
                    <a16:creationId xmlns:a16="http://schemas.microsoft.com/office/drawing/2014/main" id="{3B510CD3-BB4E-1E36-3E6C-0AB074B262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133" y="4214997"/>
                <a:ext cx="1127232" cy="40011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Relation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5604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2FC279-440A-85FD-D8F7-C1C0C192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Select 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0AFA8-9ECF-ED69-84DC-ACFFD2966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19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89F2A-3684-E97A-85F9-C1F72DDE5858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</a:t>
            </a:r>
            <a:r>
              <a:rPr lang="en-US" sz="2000" dirty="0">
                <a:highlight>
                  <a:srgbClr val="FFFF00"/>
                </a:highlight>
              </a:rPr>
              <a:t>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pic>
        <p:nvPicPr>
          <p:cNvPr id="8" name="Picture 7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18E5E258-10E9-B2D6-F8C0-6D14C4C1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141" y="1476844"/>
            <a:ext cx="4394200" cy="2628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43F970-45B7-1D1D-6E97-4FCA7575BCE7}"/>
              </a:ext>
            </a:extLst>
          </p:cNvPr>
          <p:cNvSpPr txBox="1"/>
          <p:nvPr/>
        </p:nvSpPr>
        <p:spPr>
          <a:xfrm>
            <a:off x="9079732" y="1027906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82216C7-858B-148B-3F24-B7E20575B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177" y="4336577"/>
            <a:ext cx="3556000" cy="105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17B048B-841E-79A8-01E7-A0CA8E584787}"/>
              </a:ext>
            </a:extLst>
          </p:cNvPr>
          <p:cNvSpPr/>
          <p:nvPr/>
        </p:nvSpPr>
        <p:spPr>
          <a:xfrm>
            <a:off x="2774733" y="4542439"/>
            <a:ext cx="94593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B261CC-9E5D-AECC-38C0-A846E3D053AD}"/>
              </a:ext>
            </a:extLst>
          </p:cNvPr>
          <p:cNvSpPr/>
          <p:nvPr/>
        </p:nvSpPr>
        <p:spPr>
          <a:xfrm>
            <a:off x="3720664" y="4539154"/>
            <a:ext cx="94593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80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89F2A-3684-E97A-85F9-C1F72DDE5858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</a:t>
            </a:r>
            <a:r>
              <a:rPr lang="en-US" sz="2000" dirty="0">
                <a:highlight>
                  <a:srgbClr val="FFFF00"/>
                </a:highlight>
              </a:rPr>
              <a:t>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3F970-45B7-1D1D-6E97-4FCA7575BCE7}"/>
              </a:ext>
            </a:extLst>
          </p:cNvPr>
          <p:cNvSpPr txBox="1"/>
          <p:nvPr/>
        </p:nvSpPr>
        <p:spPr>
          <a:xfrm>
            <a:off x="9079732" y="1027906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82216C7-858B-148B-3F24-B7E20575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77" y="4336577"/>
            <a:ext cx="3556000" cy="105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17B048B-841E-79A8-01E7-A0CA8E584787}"/>
              </a:ext>
            </a:extLst>
          </p:cNvPr>
          <p:cNvSpPr/>
          <p:nvPr/>
        </p:nvSpPr>
        <p:spPr>
          <a:xfrm>
            <a:off x="2774733" y="4542439"/>
            <a:ext cx="94593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B261CC-9E5D-AECC-38C0-A846E3D053AD}"/>
              </a:ext>
            </a:extLst>
          </p:cNvPr>
          <p:cNvSpPr/>
          <p:nvPr/>
        </p:nvSpPr>
        <p:spPr>
          <a:xfrm>
            <a:off x="3720664" y="4539154"/>
            <a:ext cx="94593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DDD638-50AA-ABD2-3F56-37B1B085DF6D}"/>
                  </a:ext>
                </a:extLst>
              </p:cNvPr>
              <p:cNvSpPr txBox="1"/>
              <p:nvPr/>
            </p:nvSpPr>
            <p:spPr>
              <a:xfrm>
                <a:off x="1226200" y="5489027"/>
                <a:ext cx="4410375" cy="504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𝐽𝑎𝑐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𝐽𝑖𝑙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400" b="0" dirty="0"/>
                  <a:t>(</a:t>
                </a:r>
                <a:r>
                  <a:rPr lang="en-US" sz="2400" b="0" dirty="0" err="1"/>
                  <a:t>marriedTo</a:t>
                </a:r>
                <a:r>
                  <a:rPr lang="en-US" sz="2400" b="0" dirty="0"/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DDD638-50AA-ABD2-3F56-37B1B085D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00" y="5489027"/>
                <a:ext cx="4410375" cy="504112"/>
              </a:xfrm>
              <a:prstGeom prst="rect">
                <a:avLst/>
              </a:prstGeom>
              <a:blipFill>
                <a:blip r:embed="rId3"/>
                <a:stretch>
                  <a:fillRect t="-7500" r="-86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DFEF971E-849A-A0D4-E1BA-83BDC3A69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141" y="1476844"/>
            <a:ext cx="4394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82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89F2A-3684-E97A-85F9-C1F72DDE5858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</a:t>
            </a:r>
            <a:r>
              <a:rPr lang="en-US" sz="2000" dirty="0">
                <a:highlight>
                  <a:srgbClr val="FFFF00"/>
                </a:highlight>
              </a:rPr>
              <a:t>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3F970-45B7-1D1D-6E97-4FCA7575BCE7}"/>
              </a:ext>
            </a:extLst>
          </p:cNvPr>
          <p:cNvSpPr txBox="1"/>
          <p:nvPr/>
        </p:nvSpPr>
        <p:spPr>
          <a:xfrm>
            <a:off x="9079732" y="1027906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82216C7-858B-148B-3F24-B7E20575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77" y="4336577"/>
            <a:ext cx="3556000" cy="105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17B048B-841E-79A8-01E7-A0CA8E584787}"/>
              </a:ext>
            </a:extLst>
          </p:cNvPr>
          <p:cNvSpPr/>
          <p:nvPr/>
        </p:nvSpPr>
        <p:spPr>
          <a:xfrm>
            <a:off x="2774733" y="4542439"/>
            <a:ext cx="94593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B261CC-9E5D-AECC-38C0-A846E3D053AD}"/>
              </a:ext>
            </a:extLst>
          </p:cNvPr>
          <p:cNvSpPr/>
          <p:nvPr/>
        </p:nvSpPr>
        <p:spPr>
          <a:xfrm>
            <a:off x="3720664" y="4539154"/>
            <a:ext cx="94593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DFEF971E-849A-A0D4-E1BA-83BDC3A69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141" y="1476844"/>
            <a:ext cx="4394200" cy="26289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9019F04-D141-B0E6-64C7-6AB39B049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841" y="4863627"/>
            <a:ext cx="5016500" cy="1587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BC77E5-F5D3-DE19-BAD5-5D35B2FC3F1C}"/>
              </a:ext>
            </a:extLst>
          </p:cNvPr>
          <p:cNvSpPr txBox="1"/>
          <p:nvPr/>
        </p:nvSpPr>
        <p:spPr>
          <a:xfrm>
            <a:off x="8648589" y="4401962"/>
            <a:ext cx="1900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New Relation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B83E2F2-935C-DF15-9855-1C9B4FEFD48E}"/>
              </a:ext>
            </a:extLst>
          </p:cNvPr>
          <p:cNvSpPr/>
          <p:nvPr/>
        </p:nvSpPr>
        <p:spPr>
          <a:xfrm>
            <a:off x="7309947" y="5914039"/>
            <a:ext cx="94593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91AB542-31DF-0236-77DC-A8F911A7F5CC}"/>
              </a:ext>
            </a:extLst>
          </p:cNvPr>
          <p:cNvSpPr/>
          <p:nvPr/>
        </p:nvSpPr>
        <p:spPr>
          <a:xfrm>
            <a:off x="8381998" y="5910754"/>
            <a:ext cx="94593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6B0BF9-AB69-0B4C-C319-9A6E3EC5E950}"/>
                  </a:ext>
                </a:extLst>
              </p:cNvPr>
              <p:cNvSpPr txBox="1"/>
              <p:nvPr/>
            </p:nvSpPr>
            <p:spPr>
              <a:xfrm>
                <a:off x="1226200" y="5489027"/>
                <a:ext cx="4410375" cy="504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𝐽𝑎𝑐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𝐽𝑖𝑙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400" b="0" dirty="0"/>
                  <a:t>(</a:t>
                </a:r>
                <a:r>
                  <a:rPr lang="en-US" sz="2400" b="0" dirty="0" err="1"/>
                  <a:t>marriedTo</a:t>
                </a:r>
                <a:r>
                  <a:rPr lang="en-US" sz="2400" b="0" dirty="0"/>
                  <a:t>)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6B0BF9-AB69-0B4C-C319-9A6E3EC5E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00" y="5489027"/>
                <a:ext cx="4410375" cy="504112"/>
              </a:xfrm>
              <a:prstGeom prst="rect">
                <a:avLst/>
              </a:prstGeom>
              <a:blipFill>
                <a:blip r:embed="rId5"/>
                <a:stretch>
                  <a:fillRect t="-7500" r="-86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608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89F2A-3684-E97A-85F9-C1F72DDE5858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</a:t>
            </a:r>
            <a:r>
              <a:rPr lang="en-US" sz="2000" dirty="0">
                <a:highlight>
                  <a:srgbClr val="FFFF00"/>
                </a:highlight>
              </a:rPr>
              <a:t>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3F970-45B7-1D1D-6E97-4FCA7575BCE7}"/>
              </a:ext>
            </a:extLst>
          </p:cNvPr>
          <p:cNvSpPr txBox="1"/>
          <p:nvPr/>
        </p:nvSpPr>
        <p:spPr>
          <a:xfrm>
            <a:off x="9079732" y="1027906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82216C7-858B-148B-3F24-B7E20575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77" y="4336577"/>
            <a:ext cx="3556000" cy="105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17B048B-841E-79A8-01E7-A0CA8E584787}"/>
              </a:ext>
            </a:extLst>
          </p:cNvPr>
          <p:cNvSpPr/>
          <p:nvPr/>
        </p:nvSpPr>
        <p:spPr>
          <a:xfrm>
            <a:off x="2774733" y="4542439"/>
            <a:ext cx="94593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B261CC-9E5D-AECC-38C0-A846E3D053AD}"/>
              </a:ext>
            </a:extLst>
          </p:cNvPr>
          <p:cNvSpPr/>
          <p:nvPr/>
        </p:nvSpPr>
        <p:spPr>
          <a:xfrm>
            <a:off x="3720664" y="4539154"/>
            <a:ext cx="94593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DFEF971E-849A-A0D4-E1BA-83BDC3A69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141" y="1476844"/>
            <a:ext cx="4394200" cy="26289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9019F04-D141-B0E6-64C7-6AB39B049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841" y="4863627"/>
            <a:ext cx="5016500" cy="1587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BC77E5-F5D3-DE19-BAD5-5D35B2FC3F1C}"/>
              </a:ext>
            </a:extLst>
          </p:cNvPr>
          <p:cNvSpPr txBox="1"/>
          <p:nvPr/>
        </p:nvSpPr>
        <p:spPr>
          <a:xfrm>
            <a:off x="8648589" y="4401962"/>
            <a:ext cx="1900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New Relation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B83E2F2-935C-DF15-9855-1C9B4FEFD48E}"/>
              </a:ext>
            </a:extLst>
          </p:cNvPr>
          <p:cNvSpPr/>
          <p:nvPr/>
        </p:nvSpPr>
        <p:spPr>
          <a:xfrm>
            <a:off x="7309947" y="5914039"/>
            <a:ext cx="94593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91AB542-31DF-0236-77DC-A8F911A7F5CC}"/>
              </a:ext>
            </a:extLst>
          </p:cNvPr>
          <p:cNvSpPr/>
          <p:nvPr/>
        </p:nvSpPr>
        <p:spPr>
          <a:xfrm>
            <a:off x="8381998" y="5910754"/>
            <a:ext cx="94593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88170E-A12D-11BE-05D0-A0FD4E51757E}"/>
              </a:ext>
            </a:extLst>
          </p:cNvPr>
          <p:cNvGrpSpPr/>
          <p:nvPr/>
        </p:nvGrpSpPr>
        <p:grpSpPr>
          <a:xfrm>
            <a:off x="5659818" y="3180178"/>
            <a:ext cx="6390290" cy="1087851"/>
            <a:chOff x="0" y="3920308"/>
            <a:chExt cx="6390290" cy="108785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971A2F-14F6-6B99-D2CB-95C6774B9BEE}"/>
                </a:ext>
              </a:extLst>
            </p:cNvPr>
            <p:cNvSpPr/>
            <p:nvPr/>
          </p:nvSpPr>
          <p:spPr>
            <a:xfrm>
              <a:off x="0" y="3920308"/>
              <a:ext cx="6390290" cy="1087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147352-F7C5-B677-C8C0-43A60B046BC7}"/>
                </a:ext>
              </a:extLst>
            </p:cNvPr>
            <p:cNvGrpSpPr/>
            <p:nvPr/>
          </p:nvGrpSpPr>
          <p:grpSpPr>
            <a:xfrm>
              <a:off x="137721" y="4083234"/>
              <a:ext cx="6055728" cy="762000"/>
              <a:chOff x="260133" y="4083234"/>
              <a:chExt cx="6055728" cy="762000"/>
            </a:xfrm>
            <a:solidFill>
              <a:schemeClr val="bg1"/>
            </a:solidFill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B091BDA-F058-A759-22CC-6EB11458FE96}"/>
                  </a:ext>
                </a:extLst>
              </p:cNvPr>
              <p:cNvSpPr/>
              <p:nvPr/>
            </p:nvSpPr>
            <p:spPr bwMode="auto">
              <a:xfrm>
                <a:off x="2165132" y="4083234"/>
                <a:ext cx="1524000" cy="762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Unary operator</a:t>
                </a:r>
              </a:p>
            </p:txBody>
          </p:sp>
          <p:cxnSp>
            <p:nvCxnSpPr>
              <p:cNvPr id="19" name="Straight Arrow Connector 4">
                <a:extLst>
                  <a:ext uri="{FF2B5EF4-FFF2-40B4-BE49-F238E27FC236}">
                    <a16:creationId xmlns:a16="http://schemas.microsoft.com/office/drawing/2014/main" id="{0238CFDD-DDC9-3A46-759F-04372C497754}"/>
                  </a:ext>
                </a:extLst>
              </p:cNvPr>
              <p:cNvCxnSpPr>
                <a:cxnSpLocks noChangeShapeType="1"/>
                <a:endCxn id="18" idx="1"/>
              </p:cNvCxnSpPr>
              <p:nvPr/>
            </p:nvCxnSpPr>
            <p:spPr bwMode="auto">
              <a:xfrm>
                <a:off x="1403132" y="4464234"/>
                <a:ext cx="762000" cy="0"/>
              </a:xfrm>
              <a:prstGeom prst="straightConnector1">
                <a:avLst/>
              </a:prstGeom>
              <a:grp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" name="Straight Arrow Connector 7">
                <a:extLst>
                  <a:ext uri="{FF2B5EF4-FFF2-40B4-BE49-F238E27FC236}">
                    <a16:creationId xmlns:a16="http://schemas.microsoft.com/office/drawing/2014/main" id="{64BFF7EA-E1D7-3886-05D8-89110CB6FB6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89132" y="4468996"/>
                <a:ext cx="762000" cy="0"/>
              </a:xfrm>
              <a:prstGeom prst="straightConnector1">
                <a:avLst/>
              </a:prstGeom>
              <a:grp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1" name="TextBox 8">
                <a:extLst>
                  <a:ext uri="{FF2B5EF4-FFF2-40B4-BE49-F238E27FC236}">
                    <a16:creationId xmlns:a16="http://schemas.microsoft.com/office/drawing/2014/main" id="{AD81C0E2-D379-CFDA-BC83-76E593CDA9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3533" y="4214997"/>
                <a:ext cx="1712328" cy="400110"/>
              </a:xfrm>
              <a:prstGeom prst="rect">
                <a:avLst/>
              </a:prstGeom>
              <a:grpFill/>
              <a:ln w="57150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New Relation</a:t>
                </a:r>
              </a:p>
            </p:txBody>
          </p:sp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70C52013-C59E-1093-9D82-FBE1929A76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133" y="4214997"/>
                <a:ext cx="1127232" cy="400110"/>
              </a:xfrm>
              <a:prstGeom prst="rect">
                <a:avLst/>
              </a:prstGeom>
              <a:grpFill/>
              <a:ln w="57150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Relation</a:t>
                </a:r>
              </a:p>
            </p:txBody>
          </p:sp>
        </p:grp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6CA3001-D51C-2DFF-1A12-E30FAC234037}"/>
              </a:ext>
            </a:extLst>
          </p:cNvPr>
          <p:cNvSpPr/>
          <p:nvPr/>
        </p:nvSpPr>
        <p:spPr>
          <a:xfrm>
            <a:off x="9839393" y="4863627"/>
            <a:ext cx="2127948" cy="35735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7675A2-9CCC-622F-2868-640A389E3B39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10903367" y="3874977"/>
            <a:ext cx="93736" cy="988650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E4A9D47-A637-31B0-0594-1AF3EDB035AF}"/>
              </a:ext>
            </a:extLst>
          </p:cNvPr>
          <p:cNvSpPr/>
          <p:nvPr/>
        </p:nvSpPr>
        <p:spPr>
          <a:xfrm>
            <a:off x="10064052" y="1513184"/>
            <a:ext cx="2127948" cy="35735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B51B6E-7F5D-EA38-FB3E-084D7BC13FC4}"/>
              </a:ext>
            </a:extLst>
          </p:cNvPr>
          <p:cNvCxnSpPr>
            <a:cxnSpLocks/>
            <a:stCxn id="27" idx="2"/>
            <a:endCxn id="22" idx="0"/>
          </p:cNvCxnSpPr>
          <p:nvPr/>
        </p:nvCxnSpPr>
        <p:spPr>
          <a:xfrm flipH="1">
            <a:off x="6361155" y="1870536"/>
            <a:ext cx="4766871" cy="160433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922562-6F53-5FF5-1B27-28D023F95CD9}"/>
                  </a:ext>
                </a:extLst>
              </p:cNvPr>
              <p:cNvSpPr txBox="1"/>
              <p:nvPr/>
            </p:nvSpPr>
            <p:spPr>
              <a:xfrm>
                <a:off x="1226200" y="5489027"/>
                <a:ext cx="4410375" cy="504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𝐽𝑎𝑐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𝐽𝑖𝑙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400" b="0" dirty="0"/>
                  <a:t>(</a:t>
                </a:r>
                <a:r>
                  <a:rPr lang="en-US" sz="2400" b="0" dirty="0" err="1"/>
                  <a:t>marriedTo</a:t>
                </a:r>
                <a:r>
                  <a:rPr lang="en-US" sz="2400" b="0" dirty="0"/>
                  <a:t>)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922562-6F53-5FF5-1B27-28D023F95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00" y="5489027"/>
                <a:ext cx="4410375" cy="504112"/>
              </a:xfrm>
              <a:prstGeom prst="rect">
                <a:avLst/>
              </a:prstGeom>
              <a:blipFill>
                <a:blip r:embed="rId5"/>
                <a:stretch>
                  <a:fillRect t="-7500" r="-86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916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89F2A-3684-E97A-85F9-C1F72DDE5858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</a:t>
            </a:r>
            <a:r>
              <a:rPr lang="en-US" sz="2000" dirty="0">
                <a:highlight>
                  <a:srgbClr val="FFFF00"/>
                </a:highlight>
              </a:rPr>
              <a:t>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3F970-45B7-1D1D-6E97-4FCA7575BCE7}"/>
              </a:ext>
            </a:extLst>
          </p:cNvPr>
          <p:cNvSpPr txBox="1"/>
          <p:nvPr/>
        </p:nvSpPr>
        <p:spPr>
          <a:xfrm>
            <a:off x="9079732" y="554946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82216C7-858B-148B-3F24-B7E20575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77" y="4336577"/>
            <a:ext cx="3556000" cy="105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17B048B-841E-79A8-01E7-A0CA8E584787}"/>
              </a:ext>
            </a:extLst>
          </p:cNvPr>
          <p:cNvSpPr/>
          <p:nvPr/>
        </p:nvSpPr>
        <p:spPr>
          <a:xfrm>
            <a:off x="1604572" y="5082500"/>
            <a:ext cx="94593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BC77E5-F5D3-DE19-BAD5-5D35B2FC3F1C}"/>
              </a:ext>
            </a:extLst>
          </p:cNvPr>
          <p:cNvSpPr txBox="1"/>
          <p:nvPr/>
        </p:nvSpPr>
        <p:spPr>
          <a:xfrm>
            <a:off x="8661440" y="4326235"/>
            <a:ext cx="1900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New Relation</a:t>
            </a:r>
          </a:p>
        </p:txBody>
      </p:sp>
      <p:pic>
        <p:nvPicPr>
          <p:cNvPr id="16" name="Picture 1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84043C5F-CA81-F1DD-9EF4-2D23968ED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966" y="1031770"/>
            <a:ext cx="3860800" cy="32131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B261CC-9E5D-AECC-38C0-A846E3D053AD}"/>
              </a:ext>
            </a:extLst>
          </p:cNvPr>
          <p:cNvSpPr/>
          <p:nvPr/>
        </p:nvSpPr>
        <p:spPr>
          <a:xfrm>
            <a:off x="10825656" y="1027906"/>
            <a:ext cx="94593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83A31C-C613-3B27-3561-6AC3BD534B13}"/>
                  </a:ext>
                </a:extLst>
              </p:cNvPr>
              <p:cNvSpPr txBox="1"/>
              <p:nvPr/>
            </p:nvSpPr>
            <p:spPr>
              <a:xfrm>
                <a:off x="1636224" y="5558151"/>
                <a:ext cx="2708498" cy="466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𝑁𝑎𝑡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400" b="0" dirty="0"/>
                  <a:t>(</a:t>
                </a:r>
                <a:r>
                  <a:rPr lang="en-US" sz="2400" b="0" dirty="0" err="1"/>
                  <a:t>chlidOf</a:t>
                </a:r>
                <a:r>
                  <a:rPr lang="en-US" sz="2400" b="0" dirty="0"/>
                  <a:t>)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83A31C-C613-3B27-3561-6AC3BD534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224" y="5558151"/>
                <a:ext cx="2708498" cy="466538"/>
              </a:xfrm>
              <a:prstGeom prst="rect">
                <a:avLst/>
              </a:prstGeom>
              <a:blipFill>
                <a:blip r:embed="rId4"/>
                <a:stretch>
                  <a:fillRect t="-7895" r="-232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1CDF0634-280F-2150-8BE3-AAA14DD8D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0091" y="4756370"/>
            <a:ext cx="4940300" cy="2070100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0E25F0-0042-5184-8993-DAABDE297497}"/>
              </a:ext>
            </a:extLst>
          </p:cNvPr>
          <p:cNvSpPr/>
          <p:nvPr/>
        </p:nvSpPr>
        <p:spPr>
          <a:xfrm>
            <a:off x="10089123" y="4785064"/>
            <a:ext cx="1976753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86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2FC279-440A-85FD-D8F7-C1C0C192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Select 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0AFA8-9ECF-ED69-84DC-ACFFD2966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3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932B8-6D60-7660-3331-1C1B8C9A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Datalog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6EBD35-F2E0-5180-D595-BE1085F57B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Datalog</a:t>
            </a:r>
            <a:r>
              <a:rPr lang="en-US" dirty="0"/>
              <a:t> program defines a </a:t>
            </a:r>
            <a:r>
              <a:rPr lang="en-US" i="1" dirty="0"/>
              <a:t>relational database</a:t>
            </a:r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Datalog</a:t>
            </a:r>
            <a:r>
              <a:rPr lang="en-US" dirty="0"/>
              <a:t> program defines </a:t>
            </a:r>
            <a:r>
              <a:rPr lang="en-US" i="1" dirty="0"/>
              <a:t>queries</a:t>
            </a:r>
            <a:r>
              <a:rPr lang="en-US" dirty="0"/>
              <a:t> to run against the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78DC0-AC88-425B-5A72-62349F6C2309}"/>
              </a:ext>
            </a:extLst>
          </p:cNvPr>
          <p:cNvSpPr txBox="1"/>
          <p:nvPr/>
        </p:nvSpPr>
        <p:spPr>
          <a:xfrm>
            <a:off x="6203351" y="365125"/>
            <a:ext cx="5150449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Schemes: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(P, C)               # P - parent, C - child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(S1, S2)     # S1 - spouse, S2 - spouse</a:t>
            </a:r>
          </a:p>
          <a:p>
            <a:endParaRPr lang="en-US" sz="2000" dirty="0"/>
          </a:p>
          <a:p>
            <a:r>
              <a:rPr lang="en-US" sz="2000" dirty="0"/>
              <a:t>Facts: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('Jack', 'Jill').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('Annie', 'Aaron').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('Molly', 'Matt').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('Jack', 'Matt').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('Annie', 'Molly').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('Matt', 'Nate').</a:t>
            </a:r>
          </a:p>
          <a:p>
            <a:endParaRPr lang="en-US" sz="2000" dirty="0"/>
          </a:p>
          <a:p>
            <a:r>
              <a:rPr lang="en-US" sz="2000" dirty="0"/>
              <a:t>Rules: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(Y, X) :- </a:t>
            </a:r>
            <a:r>
              <a:rPr lang="en-US" sz="2000" dirty="0" err="1"/>
              <a:t>childOf</a:t>
            </a:r>
            <a:r>
              <a:rPr lang="en-US" sz="2000" dirty="0"/>
              <a:t>(Z, X), </a:t>
            </a:r>
            <a:r>
              <a:rPr lang="en-US" sz="2000" dirty="0" err="1"/>
              <a:t>marriedTo</a:t>
            </a:r>
            <a:r>
              <a:rPr lang="en-US" sz="2000" dirty="0"/>
              <a:t>(Y, Z).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(X, Y) :- </a:t>
            </a:r>
            <a:r>
              <a:rPr lang="en-US" sz="2000" dirty="0" err="1"/>
              <a:t>marriedTo</a:t>
            </a:r>
            <a:r>
              <a:rPr lang="en-US" sz="2000" dirty="0"/>
              <a:t>(Y, X).</a:t>
            </a:r>
          </a:p>
          <a:p>
            <a:endParaRPr lang="en-US" sz="2000" dirty="0"/>
          </a:p>
          <a:p>
            <a:r>
              <a:rPr lang="en-US" sz="2000" dirty="0"/>
              <a:t>Queries: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('Jack', 'Jill')?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('Aaron', 'Molly')? 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(P, 'Nate')?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BCFE95-3AB2-95B6-ABD8-75DFD1F1E69E}"/>
              </a:ext>
            </a:extLst>
          </p:cNvPr>
          <p:cNvSpPr txBox="1"/>
          <p:nvPr/>
        </p:nvSpPr>
        <p:spPr>
          <a:xfrm>
            <a:off x="307877" y="4855779"/>
            <a:ext cx="578812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How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database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Evaluate queries using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88614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89F2A-3684-E97A-85F9-C1F72DDE5858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pic>
        <p:nvPicPr>
          <p:cNvPr id="8" name="Picture 7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E81628E7-8590-9BC1-C601-207749825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507" y="137711"/>
            <a:ext cx="6012093" cy="455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53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8" name="Picture 7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E81628E7-8590-9BC1-C601-207749825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507" y="137711"/>
            <a:ext cx="6012093" cy="4553936"/>
          </a:xfrm>
          <a:prstGeom prst="rect">
            <a:avLst/>
          </a:prstGeom>
        </p:spPr>
      </p:pic>
      <p:pic>
        <p:nvPicPr>
          <p:cNvPr id="3" name="Picture 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CEB7E92C-5AFF-7524-5C51-43B49134B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2" r="39964"/>
          <a:stretch/>
        </p:blipFill>
        <p:spPr>
          <a:xfrm>
            <a:off x="1134202" y="4336577"/>
            <a:ext cx="4673303" cy="14650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387F80-C9B9-CC4A-D4CF-D799FCE57BCC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</p:spTree>
    <p:extLst>
      <p:ext uri="{BB962C8B-B14F-4D97-AF65-F5344CB8AC3E}">
        <p14:creationId xmlns:p14="http://schemas.microsoft.com/office/powerpoint/2010/main" val="3848136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pic>
        <p:nvPicPr>
          <p:cNvPr id="14" name="Picture 13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E03FA025-B289-E3AE-0928-D0B90492A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3" y="1494482"/>
            <a:ext cx="5308600" cy="2679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192EAA-2070-59B8-3E4E-01B494A39FE4}"/>
              </a:ext>
            </a:extLst>
          </p:cNvPr>
          <p:cNvSpPr txBox="1"/>
          <p:nvPr/>
        </p:nvSpPr>
        <p:spPr>
          <a:xfrm>
            <a:off x="8591603" y="1032817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A0FAE1-7899-5CBA-DBA7-0E402C5CCE08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</p:spTree>
    <p:extLst>
      <p:ext uri="{BB962C8B-B14F-4D97-AF65-F5344CB8AC3E}">
        <p14:creationId xmlns:p14="http://schemas.microsoft.com/office/powerpoint/2010/main" val="3633530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pic>
        <p:nvPicPr>
          <p:cNvPr id="14" name="Picture 13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E03FA025-B289-E3AE-0928-D0B90492A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3" y="1494482"/>
            <a:ext cx="5308600" cy="2679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192EAA-2070-59B8-3E4E-01B494A39FE4}"/>
              </a:ext>
            </a:extLst>
          </p:cNvPr>
          <p:cNvSpPr txBox="1"/>
          <p:nvPr/>
        </p:nvSpPr>
        <p:spPr>
          <a:xfrm>
            <a:off x="8591603" y="1032817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F28CF0B-BE48-D770-91BD-A556AAE0E353}"/>
              </a:ext>
            </a:extLst>
          </p:cNvPr>
          <p:cNvSpPr/>
          <p:nvPr/>
        </p:nvSpPr>
        <p:spPr>
          <a:xfrm>
            <a:off x="2890344" y="5152925"/>
            <a:ext cx="1156139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3CE185-76B1-3764-00CD-6B9A477CE61B}"/>
              </a:ext>
            </a:extLst>
          </p:cNvPr>
          <p:cNvSpPr txBox="1"/>
          <p:nvPr/>
        </p:nvSpPr>
        <p:spPr>
          <a:xfrm>
            <a:off x="838200" y="5730753"/>
            <a:ext cx="459811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This says to look up all books </a:t>
            </a:r>
          </a:p>
          <a:p>
            <a:pPr algn="ctr"/>
            <a:r>
              <a:rPr lang="en-US" sz="2400" dirty="0"/>
              <a:t>that have the same author &amp; editor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A4CA68-DF25-5E66-ED1B-2764D483BF32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</p:spTree>
    <p:extLst>
      <p:ext uri="{BB962C8B-B14F-4D97-AF65-F5344CB8AC3E}">
        <p14:creationId xmlns:p14="http://schemas.microsoft.com/office/powerpoint/2010/main" val="3631538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pic>
        <p:nvPicPr>
          <p:cNvPr id="14" name="Picture 13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E03FA025-B289-E3AE-0928-D0B90492A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3" y="1494482"/>
            <a:ext cx="5308600" cy="2679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192EAA-2070-59B8-3E4E-01B494A39FE4}"/>
              </a:ext>
            </a:extLst>
          </p:cNvPr>
          <p:cNvSpPr txBox="1"/>
          <p:nvPr/>
        </p:nvSpPr>
        <p:spPr>
          <a:xfrm>
            <a:off x="8591603" y="1032817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F28CF0B-BE48-D770-91BD-A556AAE0E353}"/>
              </a:ext>
            </a:extLst>
          </p:cNvPr>
          <p:cNvSpPr/>
          <p:nvPr/>
        </p:nvSpPr>
        <p:spPr>
          <a:xfrm>
            <a:off x="2890344" y="5152925"/>
            <a:ext cx="1156139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2C5DEE-DADA-06F2-F52C-45BD81AFDA46}"/>
                  </a:ext>
                </a:extLst>
              </p:cNvPr>
              <p:cNvSpPr txBox="1"/>
              <p:nvPr/>
            </p:nvSpPr>
            <p:spPr>
              <a:xfrm>
                <a:off x="1421089" y="5859361"/>
                <a:ext cx="36039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𝐴𝑢𝑡h𝑜𝑟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𝐸𝑑𝑖𝑡𝑜𝑟</m:t>
                        </m:r>
                      </m:sub>
                    </m:sSub>
                  </m:oMath>
                </a14:m>
                <a:r>
                  <a:rPr lang="en-US" sz="2800" dirty="0"/>
                  <a:t>(books)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2C5DEE-DADA-06F2-F52C-45BD81AFD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89" y="5859361"/>
                <a:ext cx="3603935" cy="523220"/>
              </a:xfrm>
              <a:prstGeom prst="rect">
                <a:avLst/>
              </a:prstGeom>
              <a:blipFill>
                <a:blip r:embed="rId4"/>
                <a:stretch>
                  <a:fillRect t="-11905" r="-2807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F05E9EB-84B4-9AA2-B5BC-20838D0331EB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</p:spTree>
    <p:extLst>
      <p:ext uri="{BB962C8B-B14F-4D97-AF65-F5344CB8AC3E}">
        <p14:creationId xmlns:p14="http://schemas.microsoft.com/office/powerpoint/2010/main" val="40905193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pic>
        <p:nvPicPr>
          <p:cNvPr id="14" name="Picture 13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E03FA025-B289-E3AE-0928-D0B90492A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3" y="1494482"/>
            <a:ext cx="5308600" cy="2679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192EAA-2070-59B8-3E4E-01B494A39FE4}"/>
              </a:ext>
            </a:extLst>
          </p:cNvPr>
          <p:cNvSpPr txBox="1"/>
          <p:nvPr/>
        </p:nvSpPr>
        <p:spPr>
          <a:xfrm>
            <a:off x="8591603" y="1032817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F28CF0B-BE48-D770-91BD-A556AAE0E353}"/>
              </a:ext>
            </a:extLst>
          </p:cNvPr>
          <p:cNvSpPr/>
          <p:nvPr/>
        </p:nvSpPr>
        <p:spPr>
          <a:xfrm>
            <a:off x="2890344" y="5152925"/>
            <a:ext cx="1156139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2C5DEE-DADA-06F2-F52C-45BD81AFDA46}"/>
                  </a:ext>
                </a:extLst>
              </p:cNvPr>
              <p:cNvSpPr txBox="1"/>
              <p:nvPr/>
            </p:nvSpPr>
            <p:spPr>
              <a:xfrm>
                <a:off x="1421089" y="5859361"/>
                <a:ext cx="36039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𝐴𝑢𝑡h𝑜𝑟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𝐸𝑑𝑖𝑡𝑜𝑟</m:t>
                        </m:r>
                      </m:sub>
                    </m:sSub>
                  </m:oMath>
                </a14:m>
                <a:r>
                  <a:rPr lang="en-US" sz="2800" dirty="0"/>
                  <a:t>(books)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2C5DEE-DADA-06F2-F52C-45BD81AFD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89" y="5859361"/>
                <a:ext cx="3603935" cy="523220"/>
              </a:xfrm>
              <a:prstGeom prst="rect">
                <a:avLst/>
              </a:prstGeom>
              <a:blipFill>
                <a:blip r:embed="rId4"/>
                <a:stretch>
                  <a:fillRect t="-11905" r="-2807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8D5738E-95DF-F350-03AA-EC05CB1E9525}"/>
              </a:ext>
            </a:extLst>
          </p:cNvPr>
          <p:cNvSpPr txBox="1"/>
          <p:nvPr/>
        </p:nvSpPr>
        <p:spPr>
          <a:xfrm>
            <a:off x="8661440" y="4326235"/>
            <a:ext cx="1900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New Relation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A89C122-3B52-C491-F97C-81082D160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813" y="5033665"/>
            <a:ext cx="7772400" cy="1506765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E414A2D-0A38-44DB-4536-23BD87B3AB21}"/>
              </a:ext>
            </a:extLst>
          </p:cNvPr>
          <p:cNvSpPr/>
          <p:nvPr/>
        </p:nvSpPr>
        <p:spPr>
          <a:xfrm>
            <a:off x="8816483" y="5942295"/>
            <a:ext cx="2801086" cy="55058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B9125F-9D29-FC73-8788-668D9FB7A919}"/>
              </a:ext>
            </a:extLst>
          </p:cNvPr>
          <p:cNvCxnSpPr>
            <a:stCxn id="17" idx="3"/>
            <a:endCxn id="10" idx="1"/>
          </p:cNvCxnSpPr>
          <p:nvPr/>
        </p:nvCxnSpPr>
        <p:spPr>
          <a:xfrm>
            <a:off x="4046483" y="5331601"/>
            <a:ext cx="4770000" cy="885984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467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select</a:t>
            </a:r>
            <a:r>
              <a:rPr lang="en-US" sz="2000" dirty="0"/>
              <a:t> for each constant (string)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select</a:t>
            </a:r>
            <a:r>
              <a:rPr lang="en-US" sz="2000" dirty="0"/>
              <a:t>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6C77F0D-A900-2C14-330F-BEF756D8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37" y="3675421"/>
            <a:ext cx="9233293" cy="2246768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A142E0E-B8BE-06CF-E4C0-69CFDEF9FA62}"/>
              </a:ext>
            </a:extLst>
          </p:cNvPr>
          <p:cNvSpPr/>
          <p:nvPr/>
        </p:nvSpPr>
        <p:spPr>
          <a:xfrm>
            <a:off x="967759" y="4584959"/>
            <a:ext cx="2842241" cy="690425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DF1C87-EB04-C07C-DF92-7D137FAB6F28}"/>
                  </a:ext>
                </a:extLst>
              </p:cNvPr>
              <p:cNvSpPr txBox="1"/>
              <p:nvPr/>
            </p:nvSpPr>
            <p:spPr>
              <a:xfrm>
                <a:off x="7502769" y="1027906"/>
                <a:ext cx="3141309" cy="139057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Two forms of select: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𝐴𝑢𝑡h𝑜𝑟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𝑆𝑚𝑖𝑡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en-US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𝐴𝑢𝑡h𝑜𝑟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𝐸𝑑𝑖𝑡𝑜𝑟</m:t>
                        </m:r>
                      </m:sub>
                    </m:sSub>
                  </m:oMath>
                </a14:m>
                <a:endParaRPr lang="en-US" sz="2800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DF1C87-EB04-C07C-DF92-7D137FAB6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9" y="1027906"/>
                <a:ext cx="3141309" cy="1390573"/>
              </a:xfrm>
              <a:prstGeom prst="rect">
                <a:avLst/>
              </a:prstGeom>
              <a:blipFill>
                <a:blip r:embed="rId3"/>
                <a:stretch>
                  <a:fillRect l="-4016" t="-5455" r="-241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B7D40D0-C434-E966-C8AA-41963A962B26}"/>
                  </a:ext>
                </a:extLst>
              </p:cNvPr>
              <p:cNvSpPr txBox="1"/>
              <p:nvPr/>
            </p:nvSpPr>
            <p:spPr>
              <a:xfrm>
                <a:off x="1421089" y="5859361"/>
                <a:ext cx="36039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𝐴𝑢𝑡h𝑜𝑟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𝐸𝑑𝑖𝑡𝑜𝑟</m:t>
                        </m:r>
                      </m:sub>
                    </m:sSub>
                  </m:oMath>
                </a14:m>
                <a:r>
                  <a:rPr lang="en-US" sz="2800" dirty="0"/>
                  <a:t>(books)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B7D40D0-C434-E966-C8AA-41963A962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89" y="5859361"/>
                <a:ext cx="3603935" cy="523220"/>
              </a:xfrm>
              <a:prstGeom prst="rect">
                <a:avLst/>
              </a:prstGeom>
              <a:blipFill>
                <a:blip r:embed="rId4"/>
                <a:stretch>
                  <a:fillRect t="-11905" r="-2807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2083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9505A4-5513-E73E-0ED8-F335CFC9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the Query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1C791-4740-E8FA-5BC8-85DE4862E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61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pic>
        <p:nvPicPr>
          <p:cNvPr id="16" name="Picture 15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87794244-8F0F-CE5F-25D1-B417FA212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3" y="697318"/>
            <a:ext cx="5308600" cy="2679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A7C158-F08A-A8F6-9C39-A2DA38B026B7}"/>
              </a:ext>
            </a:extLst>
          </p:cNvPr>
          <p:cNvSpPr txBox="1"/>
          <p:nvPr/>
        </p:nvSpPr>
        <p:spPr>
          <a:xfrm>
            <a:off x="8591603" y="235653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069432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5F4B9-1FBC-840A-7CCB-D46187E52FF7}"/>
              </a:ext>
            </a:extLst>
          </p:cNvPr>
          <p:cNvSpPr txBox="1"/>
          <p:nvPr/>
        </p:nvSpPr>
        <p:spPr>
          <a:xfrm>
            <a:off x="5720861" y="4022919"/>
            <a:ext cx="6072554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What are the queries asking?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are the titles and authors of all books edited by ‘Smith’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are the titles of all books that have the same author and editor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" name="Picture 2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9B7116AC-DDC5-11F0-0275-E8F348A38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3" y="697318"/>
            <a:ext cx="5308600" cy="2679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350556-13BD-F02B-B003-0C6C08A41635}"/>
              </a:ext>
            </a:extLst>
          </p:cNvPr>
          <p:cNvSpPr txBox="1"/>
          <p:nvPr/>
        </p:nvSpPr>
        <p:spPr>
          <a:xfrm>
            <a:off x="8591603" y="235653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81961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932B8-6D60-7660-3331-1C1B8C9A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6EBD35-F2E0-5180-D595-BE1085F57B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Build the database</a:t>
            </a:r>
          </a:p>
          <a:p>
            <a:pPr lvl="1"/>
            <a:r>
              <a:rPr lang="en-US" dirty="0"/>
              <a:t>Create instance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US" dirty="0">
                <a:cs typeface="Times New Roman" panose="02020603050405020304" pitchFamily="18" charset="0"/>
              </a:rPr>
              <a:t> for each Scheme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Create instance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cs typeface="Times New Roman" panose="02020603050405020304" pitchFamily="18" charset="0"/>
              </a:rPr>
              <a:t> for each Fact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Add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cs typeface="Times New Roman" panose="02020603050405020304" pitchFamily="18" charset="0"/>
              </a:rPr>
              <a:t> to correct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</a:p>
          <a:p>
            <a:endParaRPr lang="en-US" dirty="0"/>
          </a:p>
          <a:p>
            <a:r>
              <a:rPr lang="en-US" dirty="0"/>
              <a:t>Evaluate queries</a:t>
            </a:r>
          </a:p>
          <a:p>
            <a:pPr lvl="1"/>
            <a:r>
              <a:rPr lang="en-US" dirty="0"/>
              <a:t>Use Select, Project, and Rename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78DC0-AC88-425B-5A72-62349F6C2309}"/>
              </a:ext>
            </a:extLst>
          </p:cNvPr>
          <p:cNvSpPr txBox="1"/>
          <p:nvPr/>
        </p:nvSpPr>
        <p:spPr>
          <a:xfrm>
            <a:off x="6203351" y="365125"/>
            <a:ext cx="5150449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Schemes: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(P, C)               # P - parent, C - child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(S1, S2)     # S1 - spouse, S2 - spouse</a:t>
            </a:r>
          </a:p>
          <a:p>
            <a:endParaRPr lang="en-US" sz="2000" dirty="0"/>
          </a:p>
          <a:p>
            <a:r>
              <a:rPr lang="en-US" sz="2000" dirty="0"/>
              <a:t>Facts: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('Jack', 'Jill').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('Annie', 'Aaron').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('Molly', 'Matt').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('Jack', 'Matt').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('Annie', 'Molly').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('Matt', 'Nate').</a:t>
            </a:r>
          </a:p>
          <a:p>
            <a:endParaRPr lang="en-US" sz="2000" dirty="0"/>
          </a:p>
          <a:p>
            <a:r>
              <a:rPr lang="en-US" sz="2000" dirty="0"/>
              <a:t>Rules: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(Y, X) :- </a:t>
            </a:r>
            <a:r>
              <a:rPr lang="en-US" sz="2000" dirty="0" err="1"/>
              <a:t>childOf</a:t>
            </a:r>
            <a:r>
              <a:rPr lang="en-US" sz="2000" dirty="0"/>
              <a:t>(Z, X), </a:t>
            </a:r>
            <a:r>
              <a:rPr lang="en-US" sz="2000" dirty="0" err="1"/>
              <a:t>marriedTo</a:t>
            </a:r>
            <a:r>
              <a:rPr lang="en-US" sz="2000" dirty="0"/>
              <a:t>(Y, Z).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(X, Y) :- </a:t>
            </a:r>
            <a:r>
              <a:rPr lang="en-US" sz="2000" dirty="0" err="1"/>
              <a:t>marriedTo</a:t>
            </a:r>
            <a:r>
              <a:rPr lang="en-US" sz="2000" dirty="0"/>
              <a:t>(Y, X).</a:t>
            </a:r>
          </a:p>
          <a:p>
            <a:endParaRPr lang="en-US" sz="2000" dirty="0"/>
          </a:p>
          <a:p>
            <a:r>
              <a:rPr lang="en-US" sz="2000" dirty="0"/>
              <a:t>Queries: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('Jack', 'Jill')?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('Aaron', 'Molly')? 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(P, 'Nate')?</a:t>
            </a:r>
          </a:p>
        </p:txBody>
      </p:sp>
    </p:spTree>
    <p:extLst>
      <p:ext uri="{BB962C8B-B14F-4D97-AF65-F5344CB8AC3E}">
        <p14:creationId xmlns:p14="http://schemas.microsoft.com/office/powerpoint/2010/main" val="36073952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project</a:t>
            </a:r>
            <a:r>
              <a:rPr lang="en-US" sz="2000" dirty="0"/>
              <a:t> using the positions of the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rename</a:t>
            </a:r>
            <a:r>
              <a:rPr lang="en-US" sz="2000" dirty="0"/>
              <a:t>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5F4B9-1FBC-840A-7CCB-D46187E52FF7}"/>
              </a:ext>
            </a:extLst>
          </p:cNvPr>
          <p:cNvSpPr txBox="1"/>
          <p:nvPr/>
        </p:nvSpPr>
        <p:spPr>
          <a:xfrm>
            <a:off x="5720861" y="4022919"/>
            <a:ext cx="6072554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What are the queries asking?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are the titles and authors of all books edited by ‘Smith’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are the titles of all books that have the same author and editor</a:t>
            </a:r>
          </a:p>
          <a:p>
            <a:r>
              <a:rPr lang="en-US" sz="2800" b="1" i="1" dirty="0"/>
              <a:t>Project and rename give these answers</a:t>
            </a:r>
          </a:p>
        </p:txBody>
      </p:sp>
      <p:pic>
        <p:nvPicPr>
          <p:cNvPr id="3" name="Picture 2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9B7116AC-DDC5-11F0-0275-E8F348A38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3" y="697318"/>
            <a:ext cx="5308600" cy="2679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350556-13BD-F02B-B003-0C6C08A41635}"/>
              </a:ext>
            </a:extLst>
          </p:cNvPr>
          <p:cNvSpPr txBox="1"/>
          <p:nvPr/>
        </p:nvSpPr>
        <p:spPr>
          <a:xfrm>
            <a:off x="8591603" y="235653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4601091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9505A4-5513-E73E-0ED8-F335CFC9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the Query – Project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1C791-4740-E8FA-5BC8-85DE4862E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576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project</a:t>
            </a:r>
            <a:r>
              <a:rPr lang="en-US" sz="2000" dirty="0"/>
              <a:t>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5F4B9-1FBC-840A-7CCB-D46187E52FF7}"/>
              </a:ext>
            </a:extLst>
          </p:cNvPr>
          <p:cNvSpPr txBox="1"/>
          <p:nvPr/>
        </p:nvSpPr>
        <p:spPr>
          <a:xfrm>
            <a:off x="838200" y="5730753"/>
            <a:ext cx="451338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Don’t keep strings around</a:t>
            </a:r>
          </a:p>
          <a:p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CE8722-A651-696F-041B-4E4670CF2BBF}"/>
              </a:ext>
            </a:extLst>
          </p:cNvPr>
          <p:cNvSpPr txBox="1"/>
          <p:nvPr/>
        </p:nvSpPr>
        <p:spPr>
          <a:xfrm>
            <a:off x="7847036" y="134292"/>
            <a:ext cx="3026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 after Selects</a:t>
            </a:r>
          </a:p>
        </p:txBody>
      </p:sp>
      <p:pic>
        <p:nvPicPr>
          <p:cNvPr id="9" name="Picture 8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4DDE39B0-3256-01E3-EED5-817C8348B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662" y="741301"/>
            <a:ext cx="5168900" cy="17653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B41E2B-7CC5-29F3-04CF-99DFF85D63AD}"/>
              </a:ext>
            </a:extLst>
          </p:cNvPr>
          <p:cNvSpPr/>
          <p:nvPr/>
        </p:nvSpPr>
        <p:spPr>
          <a:xfrm>
            <a:off x="3580539" y="4785353"/>
            <a:ext cx="902677" cy="43199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065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project</a:t>
            </a:r>
            <a:r>
              <a:rPr lang="en-US" sz="2000" dirty="0"/>
              <a:t>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5F4B9-1FBC-840A-7CCB-D46187E52FF7}"/>
              </a:ext>
            </a:extLst>
          </p:cNvPr>
          <p:cNvSpPr txBox="1"/>
          <p:nvPr/>
        </p:nvSpPr>
        <p:spPr>
          <a:xfrm>
            <a:off x="838200" y="5730753"/>
            <a:ext cx="451338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Don’t keep strings around</a:t>
            </a:r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50556-13BD-F02B-B003-0C6C08A41635}"/>
              </a:ext>
            </a:extLst>
          </p:cNvPr>
          <p:cNvSpPr txBox="1"/>
          <p:nvPr/>
        </p:nvSpPr>
        <p:spPr>
          <a:xfrm>
            <a:off x="7847036" y="134292"/>
            <a:ext cx="3026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 after Selects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B6B730-0A35-998C-B36B-C930C8BB8B7C}"/>
                  </a:ext>
                </a:extLst>
              </p:cNvPr>
              <p:cNvSpPr txBox="1"/>
              <p:nvPr/>
            </p:nvSpPr>
            <p:spPr>
              <a:xfrm>
                <a:off x="7315201" y="3266903"/>
                <a:ext cx="366728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𝑠𝑒𝑙𝑒𝑐𝑡𝑒𝑑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𝑏𝑜𝑜𝑘𝑠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B6B730-0A35-998C-B36B-C930C8BB8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1" y="3266903"/>
                <a:ext cx="3667286" cy="542136"/>
              </a:xfrm>
              <a:prstGeom prst="rect">
                <a:avLst/>
              </a:prstGeom>
              <a:blipFill>
                <a:blip r:embed="rId3"/>
                <a:stretch>
                  <a:fillRect r="-346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E623E7AA-4B51-E3C3-A628-6755848F8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662" y="741301"/>
            <a:ext cx="5168900" cy="1765300"/>
          </a:xfrm>
          <a:prstGeom prst="rect">
            <a:avLst/>
          </a:prstGeom>
        </p:spPr>
      </p:pic>
      <p:pic>
        <p:nvPicPr>
          <p:cNvPr id="13" name="Picture 12" descr="A black and white rectangular sign&#10;&#10;Description automatically generated with medium confidence">
            <a:extLst>
              <a:ext uri="{FF2B5EF4-FFF2-40B4-BE49-F238E27FC236}">
                <a16:creationId xmlns:a16="http://schemas.microsoft.com/office/drawing/2014/main" id="{1873EF39-B951-58F0-8153-2A75AF422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244" y="3990853"/>
            <a:ext cx="3759200" cy="1739900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2EBDD53-6B46-E2BC-F0B9-FEF83B48D16B}"/>
              </a:ext>
            </a:extLst>
          </p:cNvPr>
          <p:cNvSpPr/>
          <p:nvPr/>
        </p:nvSpPr>
        <p:spPr>
          <a:xfrm>
            <a:off x="3580539" y="4785353"/>
            <a:ext cx="902677" cy="43199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96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project</a:t>
            </a:r>
            <a:r>
              <a:rPr lang="en-US" sz="2000" dirty="0"/>
              <a:t>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5F4B9-1FBC-840A-7CCB-D46187E52FF7}"/>
              </a:ext>
            </a:extLst>
          </p:cNvPr>
          <p:cNvSpPr txBox="1"/>
          <p:nvPr/>
        </p:nvSpPr>
        <p:spPr>
          <a:xfrm>
            <a:off x="838200" y="5730753"/>
            <a:ext cx="451338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Don’t keep strings around</a:t>
            </a:r>
          </a:p>
          <a:p>
            <a:r>
              <a:rPr lang="en-US" sz="2800" dirty="0"/>
              <a:t>Don’t keep duplicates around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50556-13BD-F02B-B003-0C6C08A41635}"/>
              </a:ext>
            </a:extLst>
          </p:cNvPr>
          <p:cNvSpPr txBox="1"/>
          <p:nvPr/>
        </p:nvSpPr>
        <p:spPr>
          <a:xfrm>
            <a:off x="7847036" y="134292"/>
            <a:ext cx="3026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 after Selects</a:t>
            </a:r>
          </a:p>
        </p:txBody>
      </p:sp>
      <p:pic>
        <p:nvPicPr>
          <p:cNvPr id="9" name="Picture 8" descr="A black and white photo of a movie&#10;&#10;Description automatically generated">
            <a:extLst>
              <a:ext uri="{FF2B5EF4-FFF2-40B4-BE49-F238E27FC236}">
                <a16:creationId xmlns:a16="http://schemas.microsoft.com/office/drawing/2014/main" id="{316090BA-4B3C-6F5A-CE70-CD40DCCCE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662" y="737466"/>
            <a:ext cx="5181600" cy="125730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AB4F92F-1B70-DEEE-86BA-6976A004D304}"/>
              </a:ext>
            </a:extLst>
          </p:cNvPr>
          <p:cNvSpPr/>
          <p:nvPr/>
        </p:nvSpPr>
        <p:spPr>
          <a:xfrm>
            <a:off x="2830263" y="5134708"/>
            <a:ext cx="902677" cy="43199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275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project</a:t>
            </a:r>
            <a:r>
              <a:rPr lang="en-US" sz="2000" dirty="0"/>
              <a:t>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5F4B9-1FBC-840A-7CCB-D46187E52FF7}"/>
              </a:ext>
            </a:extLst>
          </p:cNvPr>
          <p:cNvSpPr txBox="1"/>
          <p:nvPr/>
        </p:nvSpPr>
        <p:spPr>
          <a:xfrm>
            <a:off x="838200" y="5730753"/>
            <a:ext cx="451338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Don’t keep strings around</a:t>
            </a:r>
          </a:p>
          <a:p>
            <a:r>
              <a:rPr lang="en-US" sz="2800" dirty="0"/>
              <a:t>Don’t keep duplicates around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50556-13BD-F02B-B003-0C6C08A41635}"/>
              </a:ext>
            </a:extLst>
          </p:cNvPr>
          <p:cNvSpPr txBox="1"/>
          <p:nvPr/>
        </p:nvSpPr>
        <p:spPr>
          <a:xfrm>
            <a:off x="7847036" y="134292"/>
            <a:ext cx="3026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 after Selects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B6B730-0A35-998C-B36B-C930C8BB8B7C}"/>
                  </a:ext>
                </a:extLst>
              </p:cNvPr>
              <p:cNvSpPr txBox="1"/>
              <p:nvPr/>
            </p:nvSpPr>
            <p:spPr>
              <a:xfrm>
                <a:off x="7315201" y="3266903"/>
                <a:ext cx="3676904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𝑠𝑒𝑙𝑒𝑐𝑡𝑒𝑑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𝑏𝑜𝑜𝑘𝑠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B6B730-0A35-998C-B36B-C930C8BB8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1" y="3266903"/>
                <a:ext cx="3676904" cy="542136"/>
              </a:xfrm>
              <a:prstGeom prst="rect">
                <a:avLst/>
              </a:prstGeom>
              <a:blipFill>
                <a:blip r:embed="rId3"/>
                <a:stretch>
                  <a:fillRect r="-345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black and white photo of a movie&#10;&#10;Description automatically generated">
            <a:extLst>
              <a:ext uri="{FF2B5EF4-FFF2-40B4-BE49-F238E27FC236}">
                <a16:creationId xmlns:a16="http://schemas.microsoft.com/office/drawing/2014/main" id="{316090BA-4B3C-6F5A-CE70-CD40DCCCE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662" y="737466"/>
            <a:ext cx="5181600" cy="125730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AB4F92F-1B70-DEEE-86BA-6976A004D304}"/>
              </a:ext>
            </a:extLst>
          </p:cNvPr>
          <p:cNvSpPr/>
          <p:nvPr/>
        </p:nvSpPr>
        <p:spPr>
          <a:xfrm>
            <a:off x="2830263" y="5134708"/>
            <a:ext cx="902677" cy="43199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rectangular box with white text&#10;&#10;Description automatically generated">
            <a:extLst>
              <a:ext uri="{FF2B5EF4-FFF2-40B4-BE49-F238E27FC236}">
                <a16:creationId xmlns:a16="http://schemas.microsoft.com/office/drawing/2014/main" id="{05BE969F-F0F3-F623-BB04-C0837F8F9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753" y="3939389"/>
            <a:ext cx="37338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127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rectangular sign&#10;&#10;Description automatically generated with medium confidence">
            <a:extLst>
              <a:ext uri="{FF2B5EF4-FFF2-40B4-BE49-F238E27FC236}">
                <a16:creationId xmlns:a16="http://schemas.microsoft.com/office/drawing/2014/main" id="{9B607830-AD5C-BC4A-BA97-FAD85F5D4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285" y="656967"/>
            <a:ext cx="3759200" cy="1739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rename</a:t>
            </a:r>
            <a:r>
              <a:rPr lang="en-US" sz="2000" dirty="0"/>
              <a:t>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5F4B9-1FBC-840A-7CCB-D46187E52FF7}"/>
              </a:ext>
            </a:extLst>
          </p:cNvPr>
          <p:cNvSpPr txBox="1"/>
          <p:nvPr/>
        </p:nvSpPr>
        <p:spPr>
          <a:xfrm>
            <a:off x="406589" y="5739417"/>
            <a:ext cx="579299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Problem: Attribute names don’t match</a:t>
            </a:r>
          </a:p>
          <a:p>
            <a:r>
              <a:rPr lang="en-US" sz="2800" dirty="0"/>
              <a:t>Solution: rename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77B57A-0E77-EF06-6CFD-723F077B46A6}"/>
              </a:ext>
            </a:extLst>
          </p:cNvPr>
          <p:cNvSpPr/>
          <p:nvPr/>
        </p:nvSpPr>
        <p:spPr>
          <a:xfrm>
            <a:off x="2459023" y="4785353"/>
            <a:ext cx="902677" cy="43199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F749A1-397D-4550-70A1-A499D736091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361700" y="1016005"/>
            <a:ext cx="4398977" cy="3769348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FECC087-C85F-C7CC-6946-47E1A6211A43}"/>
              </a:ext>
            </a:extLst>
          </p:cNvPr>
          <p:cNvSpPr/>
          <p:nvPr/>
        </p:nvSpPr>
        <p:spPr>
          <a:xfrm>
            <a:off x="7760677" y="740715"/>
            <a:ext cx="3352799" cy="55058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5BB5AA-18E3-7B3E-D748-7C6EE99270EB}"/>
              </a:ext>
            </a:extLst>
          </p:cNvPr>
          <p:cNvSpPr txBox="1"/>
          <p:nvPr/>
        </p:nvSpPr>
        <p:spPr>
          <a:xfrm>
            <a:off x="7210615" y="87797"/>
            <a:ext cx="455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 after Selects and Project</a:t>
            </a:r>
          </a:p>
        </p:txBody>
      </p:sp>
    </p:spTree>
    <p:extLst>
      <p:ext uri="{BB962C8B-B14F-4D97-AF65-F5344CB8AC3E}">
        <p14:creationId xmlns:p14="http://schemas.microsoft.com/office/powerpoint/2010/main" val="42443900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9505A4-5513-E73E-0ED8-F335CFC9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the Query – Rename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1C791-4740-E8FA-5BC8-85DE4862E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819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rectangular sign&#10;&#10;Description automatically generated with medium confidence">
            <a:extLst>
              <a:ext uri="{FF2B5EF4-FFF2-40B4-BE49-F238E27FC236}">
                <a16:creationId xmlns:a16="http://schemas.microsoft.com/office/drawing/2014/main" id="{9B607830-AD5C-BC4A-BA97-FAD85F5D4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285" y="656967"/>
            <a:ext cx="3759200" cy="1739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rename</a:t>
            </a:r>
            <a:r>
              <a:rPr lang="en-US" sz="2000" dirty="0"/>
              <a:t>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5F4B9-1FBC-840A-7CCB-D46187E52FF7}"/>
              </a:ext>
            </a:extLst>
          </p:cNvPr>
          <p:cNvSpPr txBox="1"/>
          <p:nvPr/>
        </p:nvSpPr>
        <p:spPr>
          <a:xfrm>
            <a:off x="406589" y="5739417"/>
            <a:ext cx="579299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Problem: Attribute names don’t match</a:t>
            </a:r>
          </a:p>
          <a:p>
            <a:r>
              <a:rPr lang="en-US" sz="2800" dirty="0"/>
              <a:t>Solution: rename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77B57A-0E77-EF06-6CFD-723F077B46A6}"/>
              </a:ext>
            </a:extLst>
          </p:cNvPr>
          <p:cNvSpPr/>
          <p:nvPr/>
        </p:nvSpPr>
        <p:spPr>
          <a:xfrm>
            <a:off x="2459023" y="4785353"/>
            <a:ext cx="902677" cy="43199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F749A1-397D-4550-70A1-A499D736091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361700" y="1016005"/>
            <a:ext cx="4398977" cy="3769348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FECC087-C85F-C7CC-6946-47E1A6211A43}"/>
              </a:ext>
            </a:extLst>
          </p:cNvPr>
          <p:cNvSpPr/>
          <p:nvPr/>
        </p:nvSpPr>
        <p:spPr>
          <a:xfrm>
            <a:off x="7760677" y="740715"/>
            <a:ext cx="3352799" cy="55058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5BB5AA-18E3-7B3E-D748-7C6EE99270EB}"/>
              </a:ext>
            </a:extLst>
          </p:cNvPr>
          <p:cNvSpPr txBox="1"/>
          <p:nvPr/>
        </p:nvSpPr>
        <p:spPr>
          <a:xfrm>
            <a:off x="7210615" y="87797"/>
            <a:ext cx="455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 after Selects and Project</a:t>
            </a:r>
          </a:p>
        </p:txBody>
      </p:sp>
    </p:spTree>
    <p:extLst>
      <p:ext uri="{BB962C8B-B14F-4D97-AF65-F5344CB8AC3E}">
        <p14:creationId xmlns:p14="http://schemas.microsoft.com/office/powerpoint/2010/main" val="6966694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rectangular sign&#10;&#10;Description automatically generated with medium confidence">
            <a:extLst>
              <a:ext uri="{FF2B5EF4-FFF2-40B4-BE49-F238E27FC236}">
                <a16:creationId xmlns:a16="http://schemas.microsoft.com/office/drawing/2014/main" id="{9B607830-AD5C-BC4A-BA97-FAD85F5D4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285" y="656967"/>
            <a:ext cx="3759200" cy="1739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rename</a:t>
            </a:r>
            <a:r>
              <a:rPr lang="en-US" sz="2000" dirty="0"/>
              <a:t>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5F4B9-1FBC-840A-7CCB-D46187E52FF7}"/>
              </a:ext>
            </a:extLst>
          </p:cNvPr>
          <p:cNvSpPr txBox="1"/>
          <p:nvPr/>
        </p:nvSpPr>
        <p:spPr>
          <a:xfrm>
            <a:off x="406589" y="5739417"/>
            <a:ext cx="579299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Problem: Attribute names don’t match</a:t>
            </a:r>
          </a:p>
          <a:p>
            <a:r>
              <a:rPr lang="en-US" sz="2800" dirty="0"/>
              <a:t>Solution: rename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77B57A-0E77-EF06-6CFD-723F077B46A6}"/>
              </a:ext>
            </a:extLst>
          </p:cNvPr>
          <p:cNvSpPr/>
          <p:nvPr/>
        </p:nvSpPr>
        <p:spPr>
          <a:xfrm>
            <a:off x="2459023" y="4785353"/>
            <a:ext cx="902677" cy="43199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F749A1-397D-4550-70A1-A499D736091D}"/>
              </a:ext>
            </a:extLst>
          </p:cNvPr>
          <p:cNvCxnSpPr>
            <a:cxnSpLocks/>
          </p:cNvCxnSpPr>
          <p:nvPr/>
        </p:nvCxnSpPr>
        <p:spPr>
          <a:xfrm flipV="1">
            <a:off x="3361700" y="4758375"/>
            <a:ext cx="4421759" cy="26978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FECC087-C85F-C7CC-6946-47E1A6211A43}"/>
              </a:ext>
            </a:extLst>
          </p:cNvPr>
          <p:cNvSpPr/>
          <p:nvPr/>
        </p:nvSpPr>
        <p:spPr>
          <a:xfrm>
            <a:off x="7760677" y="740715"/>
            <a:ext cx="3352799" cy="55058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88A8A6-A334-4B1F-1EC6-8DD90EBB4E3F}"/>
                  </a:ext>
                </a:extLst>
              </p:cNvPr>
              <p:cNvSpPr txBox="1"/>
              <p:nvPr/>
            </p:nvSpPr>
            <p:spPr>
              <a:xfrm>
                <a:off x="7160587" y="3667816"/>
                <a:ext cx="45529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𝑇𝑖𝑡𝑙𝑒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𝐴𝑢𝑡h𝑜𝑟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88A8A6-A334-4B1F-1EC6-8DD90EBB4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587" y="3667816"/>
                <a:ext cx="4552978" cy="584775"/>
              </a:xfrm>
              <a:prstGeom prst="rect">
                <a:avLst/>
              </a:prstGeom>
              <a:blipFill>
                <a:blip r:embed="rId4"/>
                <a:stretch>
                  <a:fillRect r="-557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D5BB5AA-18E3-7B3E-D748-7C6EE99270EB}"/>
              </a:ext>
            </a:extLst>
          </p:cNvPr>
          <p:cNvSpPr txBox="1"/>
          <p:nvPr/>
        </p:nvSpPr>
        <p:spPr>
          <a:xfrm>
            <a:off x="7210615" y="87797"/>
            <a:ext cx="455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 after Selects and Project</a:t>
            </a:r>
          </a:p>
        </p:txBody>
      </p:sp>
      <p:pic>
        <p:nvPicPr>
          <p:cNvPr id="5" name="Picture 4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1BD276C4-9B68-0463-F1C2-CB1AB474A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300" y="4362896"/>
            <a:ext cx="3619500" cy="177800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8F195EF-8235-7C7A-9348-F6FBA66DBD0B}"/>
              </a:ext>
            </a:extLst>
          </p:cNvPr>
          <p:cNvSpPr/>
          <p:nvPr/>
        </p:nvSpPr>
        <p:spPr>
          <a:xfrm>
            <a:off x="7795144" y="4483085"/>
            <a:ext cx="3352799" cy="55058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7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E68DC3-29D9-8D2A-F043-74A87952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Algorithm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341A1-1F8D-13DD-3939-E5CC21FD6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993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and white rectangular box with white text&#10;&#10;Description automatically generated">
            <a:extLst>
              <a:ext uri="{FF2B5EF4-FFF2-40B4-BE49-F238E27FC236}">
                <a16:creationId xmlns:a16="http://schemas.microsoft.com/office/drawing/2014/main" id="{7CFB3CBF-CADC-5F62-5D7F-C62B765BE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427" y="636687"/>
            <a:ext cx="3797300" cy="127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rename</a:t>
            </a:r>
            <a:r>
              <a:rPr lang="en-US" sz="2000" dirty="0"/>
              <a:t>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5F4B9-1FBC-840A-7CCB-D46187E52FF7}"/>
              </a:ext>
            </a:extLst>
          </p:cNvPr>
          <p:cNvSpPr txBox="1"/>
          <p:nvPr/>
        </p:nvSpPr>
        <p:spPr>
          <a:xfrm>
            <a:off x="406589" y="5739417"/>
            <a:ext cx="579299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Problem: Attribute names don’t match</a:t>
            </a:r>
          </a:p>
          <a:p>
            <a:r>
              <a:rPr lang="en-US" sz="2800" dirty="0"/>
              <a:t>Solution: rename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77B57A-0E77-EF06-6CFD-723F077B46A6}"/>
              </a:ext>
            </a:extLst>
          </p:cNvPr>
          <p:cNvSpPr/>
          <p:nvPr/>
        </p:nvSpPr>
        <p:spPr>
          <a:xfrm>
            <a:off x="2459023" y="5135006"/>
            <a:ext cx="902677" cy="43199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F749A1-397D-4550-70A1-A499D736091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188677" y="1016005"/>
            <a:ext cx="4572000" cy="411900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FECC087-C85F-C7CC-6946-47E1A6211A43}"/>
              </a:ext>
            </a:extLst>
          </p:cNvPr>
          <p:cNvSpPr/>
          <p:nvPr/>
        </p:nvSpPr>
        <p:spPr>
          <a:xfrm>
            <a:off x="7760677" y="740715"/>
            <a:ext cx="3352799" cy="55058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5BB5AA-18E3-7B3E-D748-7C6EE99270EB}"/>
              </a:ext>
            </a:extLst>
          </p:cNvPr>
          <p:cNvSpPr txBox="1"/>
          <p:nvPr/>
        </p:nvSpPr>
        <p:spPr>
          <a:xfrm>
            <a:off x="7210615" y="87797"/>
            <a:ext cx="455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 after Selects and Project</a:t>
            </a:r>
          </a:p>
        </p:txBody>
      </p:sp>
    </p:spTree>
    <p:extLst>
      <p:ext uri="{BB962C8B-B14F-4D97-AF65-F5344CB8AC3E}">
        <p14:creationId xmlns:p14="http://schemas.microsoft.com/office/powerpoint/2010/main" val="31494635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rename</a:t>
            </a:r>
            <a:r>
              <a:rPr lang="en-US" sz="2000" dirty="0"/>
              <a:t>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5F4B9-1FBC-840A-7CCB-D46187E52FF7}"/>
              </a:ext>
            </a:extLst>
          </p:cNvPr>
          <p:cNvSpPr txBox="1"/>
          <p:nvPr/>
        </p:nvSpPr>
        <p:spPr>
          <a:xfrm>
            <a:off x="406589" y="5739417"/>
            <a:ext cx="579299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Problem: Attribute names don’t match</a:t>
            </a:r>
          </a:p>
          <a:p>
            <a:r>
              <a:rPr lang="en-US" sz="2800" dirty="0"/>
              <a:t>Solution: rename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77B57A-0E77-EF06-6CFD-723F077B46A6}"/>
              </a:ext>
            </a:extLst>
          </p:cNvPr>
          <p:cNvSpPr/>
          <p:nvPr/>
        </p:nvSpPr>
        <p:spPr>
          <a:xfrm>
            <a:off x="2459023" y="5137046"/>
            <a:ext cx="902677" cy="43199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F749A1-397D-4550-70A1-A499D736091D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361700" y="4758375"/>
            <a:ext cx="4421759" cy="594670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88A8A6-A334-4B1F-1EC6-8DD90EBB4E3F}"/>
                  </a:ext>
                </a:extLst>
              </p:cNvPr>
              <p:cNvSpPr txBox="1"/>
              <p:nvPr/>
            </p:nvSpPr>
            <p:spPr>
              <a:xfrm>
                <a:off x="7160587" y="3667816"/>
                <a:ext cx="45646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𝑇𝑖𝑡𝑙𝑒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𝐴𝑢𝑡h𝑜𝑟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88A8A6-A334-4B1F-1EC6-8DD90EBB4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587" y="3667816"/>
                <a:ext cx="4564647" cy="584775"/>
              </a:xfrm>
              <a:prstGeom prst="rect">
                <a:avLst/>
              </a:prstGeom>
              <a:blipFill>
                <a:blip r:embed="rId3"/>
                <a:stretch>
                  <a:fillRect r="-556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D5BB5AA-18E3-7B3E-D748-7C6EE99270EB}"/>
              </a:ext>
            </a:extLst>
          </p:cNvPr>
          <p:cNvSpPr txBox="1"/>
          <p:nvPr/>
        </p:nvSpPr>
        <p:spPr>
          <a:xfrm>
            <a:off x="7210615" y="87797"/>
            <a:ext cx="455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 after Selects and Project</a:t>
            </a:r>
          </a:p>
        </p:txBody>
      </p:sp>
      <p:pic>
        <p:nvPicPr>
          <p:cNvPr id="17" name="Picture 16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F1DF264A-AFB3-29D1-2304-F4BE8C57A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827" y="4414743"/>
            <a:ext cx="3619500" cy="121920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8F195EF-8235-7C7A-9348-F6FBA66DBD0B}"/>
              </a:ext>
            </a:extLst>
          </p:cNvPr>
          <p:cNvSpPr/>
          <p:nvPr/>
        </p:nvSpPr>
        <p:spPr>
          <a:xfrm>
            <a:off x="7795144" y="4483085"/>
            <a:ext cx="3352799" cy="55058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and white rectangular box with white text&#10;&#10;Description automatically generated">
            <a:extLst>
              <a:ext uri="{FF2B5EF4-FFF2-40B4-BE49-F238E27FC236}">
                <a16:creationId xmlns:a16="http://schemas.microsoft.com/office/drawing/2014/main" id="{29A21588-B305-4450-DF0F-64A4E7B76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0827" y="789087"/>
            <a:ext cx="3797300" cy="12700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5885EF6-2B98-90CF-F73C-9C75B2D02154}"/>
              </a:ext>
            </a:extLst>
          </p:cNvPr>
          <p:cNvSpPr/>
          <p:nvPr/>
        </p:nvSpPr>
        <p:spPr>
          <a:xfrm>
            <a:off x="7913077" y="893115"/>
            <a:ext cx="3352799" cy="55058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085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9505A4-5513-E73E-0ED8-F335CFC9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Response to Query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1C791-4740-E8FA-5BC8-85DE4862E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947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print the resulting relation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5BB5AA-18E3-7B3E-D748-7C6EE99270EB}"/>
              </a:ext>
            </a:extLst>
          </p:cNvPr>
          <p:cNvSpPr txBox="1"/>
          <p:nvPr/>
        </p:nvSpPr>
        <p:spPr>
          <a:xfrm>
            <a:off x="6577569" y="3101522"/>
            <a:ext cx="5398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 after Selects, Project, Renames</a:t>
            </a:r>
          </a:p>
        </p:txBody>
      </p:sp>
      <p:pic>
        <p:nvPicPr>
          <p:cNvPr id="3" name="Picture 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7A5E7C4-7777-07CF-AA9A-6FCF9ED0D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2" r="39964"/>
          <a:stretch/>
        </p:blipFill>
        <p:spPr>
          <a:xfrm>
            <a:off x="1102672" y="4430560"/>
            <a:ext cx="3922352" cy="1229656"/>
          </a:xfrm>
          <a:prstGeom prst="rect">
            <a:avLst/>
          </a:prstGeom>
        </p:spPr>
      </p:pic>
      <p:pic>
        <p:nvPicPr>
          <p:cNvPr id="5" name="Picture 4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FA6A4F43-9967-8AD8-8790-558AFA9B2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924" y="3585277"/>
            <a:ext cx="3619500" cy="1778000"/>
          </a:xfrm>
          <a:prstGeom prst="rect">
            <a:avLst/>
          </a:prstGeom>
        </p:spPr>
      </p:pic>
      <p:pic>
        <p:nvPicPr>
          <p:cNvPr id="10" name="Picture 9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ADD5F4EF-4E0C-8744-92FF-DC8A5DEED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924" y="5444568"/>
            <a:ext cx="3619500" cy="121920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8F8C95E-452E-5E2B-C0B8-91C411D874BD}"/>
              </a:ext>
            </a:extLst>
          </p:cNvPr>
          <p:cNvSpPr/>
          <p:nvPr/>
        </p:nvSpPr>
        <p:spPr>
          <a:xfrm>
            <a:off x="1584091" y="4727170"/>
            <a:ext cx="3280986" cy="43199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EA2D48-BDB9-1BC3-CC2B-0D897A4C1F38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4865077" y="4474277"/>
            <a:ext cx="2461847" cy="468892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DF22BB8-C67F-2B61-C4AE-6EAEDBC425E5}"/>
              </a:ext>
            </a:extLst>
          </p:cNvPr>
          <p:cNvSpPr/>
          <p:nvPr/>
        </p:nvSpPr>
        <p:spPr>
          <a:xfrm>
            <a:off x="1584092" y="5196091"/>
            <a:ext cx="3280986" cy="431997"/>
          </a:xfrm>
          <a:prstGeom prst="roundRect">
            <a:avLst/>
          </a:prstGeom>
          <a:noFill/>
          <a:ln w="38100">
            <a:solidFill>
              <a:srgbClr val="00F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CD73D4-ED32-61C6-73E8-3EC7AF23BF84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4865078" y="5412090"/>
            <a:ext cx="2461846" cy="642078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640B3094-D5F5-E4F4-33F3-65E801017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813" y="439412"/>
            <a:ext cx="5308600" cy="26797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CC8C929-DC16-373A-36F7-19EB7DAF108A}"/>
              </a:ext>
            </a:extLst>
          </p:cNvPr>
          <p:cNvSpPr txBox="1"/>
          <p:nvPr/>
        </p:nvSpPr>
        <p:spPr>
          <a:xfrm>
            <a:off x="8591603" y="-22253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7346797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print the resulting relation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5BB5AA-18E3-7B3E-D748-7C6EE99270EB}"/>
              </a:ext>
            </a:extLst>
          </p:cNvPr>
          <p:cNvSpPr txBox="1"/>
          <p:nvPr/>
        </p:nvSpPr>
        <p:spPr>
          <a:xfrm>
            <a:off x="6577569" y="3101522"/>
            <a:ext cx="5398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 after Selects, Project, Renames</a:t>
            </a:r>
          </a:p>
        </p:txBody>
      </p:sp>
      <p:pic>
        <p:nvPicPr>
          <p:cNvPr id="3" name="Picture 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7A5E7C4-7777-07CF-AA9A-6FCF9ED0D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2" r="39964"/>
          <a:stretch/>
        </p:blipFill>
        <p:spPr>
          <a:xfrm>
            <a:off x="1102672" y="4430560"/>
            <a:ext cx="3922352" cy="1229656"/>
          </a:xfrm>
          <a:prstGeom prst="rect">
            <a:avLst/>
          </a:prstGeom>
        </p:spPr>
      </p:pic>
      <p:pic>
        <p:nvPicPr>
          <p:cNvPr id="5" name="Picture 4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FA6A4F43-9967-8AD8-8790-558AFA9B2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924" y="3585277"/>
            <a:ext cx="3619500" cy="1778000"/>
          </a:xfrm>
          <a:prstGeom prst="rect">
            <a:avLst/>
          </a:prstGeom>
        </p:spPr>
      </p:pic>
      <p:pic>
        <p:nvPicPr>
          <p:cNvPr id="10" name="Picture 9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ADD5F4EF-4E0C-8744-92FF-DC8A5DEED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924" y="5444568"/>
            <a:ext cx="3619500" cy="121920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8F8C95E-452E-5E2B-C0B8-91C411D874BD}"/>
              </a:ext>
            </a:extLst>
          </p:cNvPr>
          <p:cNvSpPr/>
          <p:nvPr/>
        </p:nvSpPr>
        <p:spPr>
          <a:xfrm>
            <a:off x="1584091" y="4727170"/>
            <a:ext cx="3280986" cy="43199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EA2D48-BDB9-1BC3-CC2B-0D897A4C1F38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4865077" y="4474277"/>
            <a:ext cx="2461847" cy="468892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DF22BB8-C67F-2B61-C4AE-6EAEDBC425E5}"/>
              </a:ext>
            </a:extLst>
          </p:cNvPr>
          <p:cNvSpPr/>
          <p:nvPr/>
        </p:nvSpPr>
        <p:spPr>
          <a:xfrm>
            <a:off x="1584092" y="5196091"/>
            <a:ext cx="3280986" cy="431997"/>
          </a:xfrm>
          <a:prstGeom prst="roundRect">
            <a:avLst/>
          </a:prstGeom>
          <a:noFill/>
          <a:ln w="38100">
            <a:solidFill>
              <a:srgbClr val="00F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CD73D4-ED32-61C6-73E8-3EC7AF23BF84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4865078" y="5412090"/>
            <a:ext cx="2461846" cy="642078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C8C929-DC16-373A-36F7-19EB7DAF108A}"/>
              </a:ext>
            </a:extLst>
          </p:cNvPr>
          <p:cNvSpPr txBox="1"/>
          <p:nvPr/>
        </p:nvSpPr>
        <p:spPr>
          <a:xfrm>
            <a:off x="8591603" y="-22253"/>
            <a:ext cx="126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Answers</a:t>
            </a:r>
          </a:p>
        </p:txBody>
      </p:sp>
      <p:pic>
        <p:nvPicPr>
          <p:cNvPr id="13" name="Picture 1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6E65098-C5FB-DA8D-497F-3AA8C44D2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2961" y="534544"/>
            <a:ext cx="40259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4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2F80CE-021A-57D4-C16B-0F949EAB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Elements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C86559-6DE8-EE77-75C1-11BDA1B21060}"/>
              </a:ext>
            </a:extLst>
          </p:cNvPr>
          <p:cNvSpPr/>
          <p:nvPr/>
        </p:nvSpPr>
        <p:spPr>
          <a:xfrm>
            <a:off x="987971" y="1965434"/>
            <a:ext cx="2049517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Project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18368C-4112-783F-3392-19F6213FF38A}"/>
              </a:ext>
            </a:extLst>
          </p:cNvPr>
          <p:cNvSpPr/>
          <p:nvPr/>
        </p:nvSpPr>
        <p:spPr>
          <a:xfrm>
            <a:off x="5071241" y="1965434"/>
            <a:ext cx="2049517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1A359E-D75A-EBA6-8A94-640583FD8D8A}"/>
              </a:ext>
            </a:extLst>
          </p:cNvPr>
          <p:cNvSpPr/>
          <p:nvPr/>
        </p:nvSpPr>
        <p:spPr>
          <a:xfrm>
            <a:off x="9154512" y="1965434"/>
            <a:ext cx="2049517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12C49D-B9D9-9147-9415-EF20DD61AFCD}"/>
              </a:ext>
            </a:extLst>
          </p:cNvPr>
          <p:cNvSpPr/>
          <p:nvPr/>
        </p:nvSpPr>
        <p:spPr>
          <a:xfrm>
            <a:off x="5071241" y="4346027"/>
            <a:ext cx="2049517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Query Database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E14CE0-CCE9-63A3-FF8C-743A3E032858}"/>
              </a:ext>
            </a:extLst>
          </p:cNvPr>
          <p:cNvSpPr/>
          <p:nvPr/>
        </p:nvSpPr>
        <p:spPr>
          <a:xfrm>
            <a:off x="9154512" y="4346027"/>
            <a:ext cx="2049517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A1B00E-D73B-63F9-8BD4-7DBFED21D9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037488" y="2422634"/>
            <a:ext cx="20337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E9FDDB-AAD0-27CE-08FC-94ABF6868196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096000" y="2879834"/>
            <a:ext cx="0" cy="14661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50E6FD-FAC9-7479-DA2A-C68DCF22AE5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120758" y="4803227"/>
            <a:ext cx="20337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9E40D8-5535-9BC0-3A3A-CA3F9FC55117}"/>
              </a:ext>
            </a:extLst>
          </p:cNvPr>
          <p:cNvCxnSpPr>
            <a:cxnSpLocks/>
          </p:cNvCxnSpPr>
          <p:nvPr/>
        </p:nvCxnSpPr>
        <p:spPr>
          <a:xfrm>
            <a:off x="7120758" y="2228193"/>
            <a:ext cx="20337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16F78E-0F55-8BB2-EC84-A74AAFCCCFC2}"/>
              </a:ext>
            </a:extLst>
          </p:cNvPr>
          <p:cNvCxnSpPr>
            <a:cxnSpLocks/>
          </p:cNvCxnSpPr>
          <p:nvPr/>
        </p:nvCxnSpPr>
        <p:spPr>
          <a:xfrm flipH="1">
            <a:off x="7120758" y="2564524"/>
            <a:ext cx="20337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0D8CD9B-4722-BF22-05A2-E8338CF0E456}"/>
              </a:ext>
            </a:extLst>
          </p:cNvPr>
          <p:cNvSpPr txBox="1"/>
          <p:nvPr/>
        </p:nvSpPr>
        <p:spPr>
          <a:xfrm>
            <a:off x="3468414" y="1733495"/>
            <a:ext cx="12875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9CEEA-02DF-D1A8-22AE-E209DA5636BF}"/>
              </a:ext>
            </a:extLst>
          </p:cNvPr>
          <p:cNvSpPr txBox="1"/>
          <p:nvPr/>
        </p:nvSpPr>
        <p:spPr>
          <a:xfrm>
            <a:off x="7253453" y="1568697"/>
            <a:ext cx="1768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evaluate schemes &amp; facts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722816-5723-9571-56E7-12A0F8CDD9F8}"/>
              </a:ext>
            </a:extLst>
          </p:cNvPr>
          <p:cNvSpPr txBox="1"/>
          <p:nvPr/>
        </p:nvSpPr>
        <p:spPr>
          <a:xfrm>
            <a:off x="7253453" y="2625373"/>
            <a:ext cx="17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 of relations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5D919E-3D36-E399-96C0-CD10A8710DAE}"/>
              </a:ext>
            </a:extLst>
          </p:cNvPr>
          <p:cNvSpPr txBox="1"/>
          <p:nvPr/>
        </p:nvSpPr>
        <p:spPr>
          <a:xfrm>
            <a:off x="4755946" y="3357995"/>
            <a:ext cx="163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evaluate queries</a:t>
            </a:r>
          </a:p>
        </p:txBody>
      </p:sp>
    </p:spTree>
    <p:extLst>
      <p:ext uri="{BB962C8B-B14F-4D97-AF65-F5344CB8AC3E}">
        <p14:creationId xmlns:p14="http://schemas.microsoft.com/office/powerpoint/2010/main" val="405366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9DB1AC-669F-4721-4915-8947B2076B96}"/>
              </a:ext>
            </a:extLst>
          </p:cNvPr>
          <p:cNvSpPr txBox="1"/>
          <p:nvPr/>
        </p:nvSpPr>
        <p:spPr>
          <a:xfrm>
            <a:off x="399393" y="1848343"/>
            <a:ext cx="677563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525"/>
            <a:r>
              <a:rPr lang="en-US" sz="2000" dirty="0"/>
              <a:t>for each scheme ‘s’</a:t>
            </a:r>
          </a:p>
          <a:p>
            <a:pPr marL="457200"/>
            <a:r>
              <a:rPr lang="en-US" sz="2000" dirty="0"/>
              <a:t>create a relation using name and parameter values from ‘s’</a:t>
            </a:r>
          </a:p>
          <a:p>
            <a:pPr marL="457200" indent="-447675"/>
            <a:r>
              <a:rPr lang="en-US" sz="2000" dirty="0"/>
              <a:t>for each fact ‘f’</a:t>
            </a:r>
          </a:p>
          <a:p>
            <a:pPr marL="457200" indent="-447675"/>
            <a:r>
              <a:rPr lang="en-US" sz="2000" dirty="0"/>
              <a:t>	make a tuple ‘t’ using the values from ‘f’</a:t>
            </a:r>
          </a:p>
          <a:p>
            <a:pPr marL="457200" indent="-447675"/>
            <a:r>
              <a:rPr lang="en-US" sz="2000" dirty="0"/>
              <a:t>	add ‘t’ to relation with same name as ‘s’</a:t>
            </a:r>
          </a:p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</p:spTree>
    <p:extLst>
      <p:ext uri="{BB962C8B-B14F-4D97-AF65-F5344CB8AC3E}">
        <p14:creationId xmlns:p14="http://schemas.microsoft.com/office/powerpoint/2010/main" val="102271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9DB1AC-669F-4721-4915-8947B2076B96}"/>
              </a:ext>
            </a:extLst>
          </p:cNvPr>
          <p:cNvSpPr txBox="1"/>
          <p:nvPr/>
        </p:nvSpPr>
        <p:spPr>
          <a:xfrm>
            <a:off x="399393" y="1848343"/>
            <a:ext cx="677563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525"/>
            <a:r>
              <a:rPr lang="en-US" sz="2000" dirty="0">
                <a:highlight>
                  <a:srgbClr val="FFFF00"/>
                </a:highlight>
              </a:rPr>
              <a:t>for each scheme ‘s’</a:t>
            </a:r>
          </a:p>
          <a:p>
            <a:pPr marL="457200"/>
            <a:r>
              <a:rPr lang="en-US" sz="2000" dirty="0">
                <a:highlight>
                  <a:srgbClr val="FFFF00"/>
                </a:highlight>
              </a:rPr>
              <a:t>create a relation using name and parameter values from ‘s’</a:t>
            </a:r>
          </a:p>
          <a:p>
            <a:pPr marL="457200" indent="-447675"/>
            <a:r>
              <a:rPr lang="en-US" sz="2000" dirty="0">
                <a:highlight>
                  <a:srgbClr val="FFFF00"/>
                </a:highlight>
              </a:rPr>
              <a:t>for each fact ‘f’</a:t>
            </a:r>
          </a:p>
          <a:p>
            <a:pPr marL="457200" indent="-447675"/>
            <a:r>
              <a:rPr lang="en-US" sz="2000" dirty="0">
                <a:highlight>
                  <a:srgbClr val="FFFF00"/>
                </a:highlight>
              </a:rPr>
              <a:t>	make a tuple ‘t’ using the values from ‘f’</a:t>
            </a:r>
          </a:p>
          <a:p>
            <a:pPr marL="457200" indent="-447675"/>
            <a:r>
              <a:rPr lang="en-US" sz="2000" dirty="0">
                <a:highlight>
                  <a:srgbClr val="FFFF00"/>
                </a:highlight>
              </a:rPr>
              <a:t>	add ‘t’ to relation with same name as ‘s’</a:t>
            </a:r>
          </a:p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68845AE-AD51-4E52-C2D7-14D79EB5B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607" y="2703249"/>
            <a:ext cx="4445000" cy="261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F37186-873B-330D-3C0A-A9BE8B9A96AE}"/>
              </a:ext>
            </a:extLst>
          </p:cNvPr>
          <p:cNvSpPr txBox="1"/>
          <p:nvPr/>
        </p:nvSpPr>
        <p:spPr>
          <a:xfrm>
            <a:off x="7933761" y="1996913"/>
            <a:ext cx="32726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The relation and tuple classes</a:t>
            </a:r>
          </a:p>
        </p:txBody>
      </p:sp>
    </p:spTree>
    <p:extLst>
      <p:ext uri="{BB962C8B-B14F-4D97-AF65-F5344CB8AC3E}">
        <p14:creationId xmlns:p14="http://schemas.microsoft.com/office/powerpoint/2010/main" val="363878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5317</Words>
  <Application>Microsoft Macintosh PowerPoint</Application>
  <PresentationFormat>Widescreen</PresentationFormat>
  <Paragraphs>666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Courier New</vt:lpstr>
      <vt:lpstr>Menlo</vt:lpstr>
      <vt:lpstr>Times New Roman</vt:lpstr>
      <vt:lpstr>Office Theme</vt:lpstr>
      <vt:lpstr>Relational Data Model </vt:lpstr>
      <vt:lpstr>Overview</vt:lpstr>
      <vt:lpstr>Datalog</vt:lpstr>
      <vt:lpstr>Datalog</vt:lpstr>
      <vt:lpstr>Project 3</vt:lpstr>
      <vt:lpstr>Project 3 Algorithm</vt:lpstr>
      <vt:lpstr>Project 3 Elements</vt:lpstr>
      <vt:lpstr>Project 3 Interpreter algorithm</vt:lpstr>
      <vt:lpstr>Project 3 Interpreter algorithm</vt:lpstr>
      <vt:lpstr>The Relation Class</vt:lpstr>
      <vt:lpstr>Project 3 data structures</vt:lpstr>
      <vt:lpstr>Project 3 data structures</vt:lpstr>
      <vt:lpstr>Project 3 data structures</vt:lpstr>
      <vt:lpstr>Project 3 data structures</vt:lpstr>
      <vt:lpstr>Project 3 data structures</vt:lpstr>
      <vt:lpstr>Project 3 data structures</vt:lpstr>
      <vt:lpstr>Project 3 data structures</vt:lpstr>
      <vt:lpstr>The Tuple Class</vt:lpstr>
      <vt:lpstr>Why define our own tuple class?</vt:lpstr>
      <vt:lpstr>Why define our own tuple class?</vt:lpstr>
      <vt:lpstr>Why define our own tuple class?</vt:lpstr>
      <vt:lpstr>Why define our own tuple class?</vt:lpstr>
      <vt:lpstr>Why define our own tuple class?</vt:lpstr>
      <vt:lpstr>Project 3 Algorithm continued …</vt:lpstr>
      <vt:lpstr>Project 3 Interpreter algorithm</vt:lpstr>
      <vt:lpstr>Project 3 Interpreter</vt:lpstr>
      <vt:lpstr>Project 3 Interpreter</vt:lpstr>
      <vt:lpstr>Project 3 Interpreter</vt:lpstr>
      <vt:lpstr>Project 3 Interpreter</vt:lpstr>
      <vt:lpstr>Project 3 Interpreter</vt:lpstr>
      <vt:lpstr>Project 3 Interpreter</vt:lpstr>
      <vt:lpstr>Project 3 Interpreter</vt:lpstr>
      <vt:lpstr>First Select Type</vt:lpstr>
      <vt:lpstr>Project 3 Interpreter</vt:lpstr>
      <vt:lpstr>Project 3 Interpreter</vt:lpstr>
      <vt:lpstr>Project 3 Interpreter</vt:lpstr>
      <vt:lpstr>Project 3 Interpreter</vt:lpstr>
      <vt:lpstr>Project 3 Interpreter</vt:lpstr>
      <vt:lpstr>Second Select Type</vt:lpstr>
      <vt:lpstr>Project 3 Interpreter</vt:lpstr>
      <vt:lpstr>Project 3 Interpreter</vt:lpstr>
      <vt:lpstr>Project 3 Interpreter</vt:lpstr>
      <vt:lpstr>Project 3 Interpreter</vt:lpstr>
      <vt:lpstr>Project 3 Interpreter</vt:lpstr>
      <vt:lpstr>Project 3 Interpreter</vt:lpstr>
      <vt:lpstr>Project 3 Interpreter</vt:lpstr>
      <vt:lpstr>Answering the Query</vt:lpstr>
      <vt:lpstr>Project 3 Interpreter</vt:lpstr>
      <vt:lpstr>Project 3 Interpreter</vt:lpstr>
      <vt:lpstr>Project 3 Interpreter</vt:lpstr>
      <vt:lpstr>Answering the Query – Project </vt:lpstr>
      <vt:lpstr>Project 3 Interpreter</vt:lpstr>
      <vt:lpstr>Project 3 Interpreter</vt:lpstr>
      <vt:lpstr>Project 3 Interpreter</vt:lpstr>
      <vt:lpstr>Project 3 Interpreter</vt:lpstr>
      <vt:lpstr>Project 3 Interpreter</vt:lpstr>
      <vt:lpstr>Answering the Query – Rename </vt:lpstr>
      <vt:lpstr>Project 3 Interpreter</vt:lpstr>
      <vt:lpstr>Project 3 Interpreter</vt:lpstr>
      <vt:lpstr>Project 3 Interpreter</vt:lpstr>
      <vt:lpstr>Project 3 Interpreter</vt:lpstr>
      <vt:lpstr>Print Response to Query</vt:lpstr>
      <vt:lpstr>Project 3 Interpreter</vt:lpstr>
      <vt:lpstr>Project 3 Interpreter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 Model </dc:title>
  <dc:creator>Michael Goodrich</dc:creator>
  <cp:lastModifiedBy>Michael Goodrich</cp:lastModifiedBy>
  <cp:revision>151</cp:revision>
  <dcterms:created xsi:type="dcterms:W3CDTF">2023-11-02T17:26:21Z</dcterms:created>
  <dcterms:modified xsi:type="dcterms:W3CDTF">2023-11-03T04:35:09Z</dcterms:modified>
</cp:coreProperties>
</file>