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302" r:id="rId3"/>
    <p:sldId id="260" r:id="rId4"/>
    <p:sldId id="337" r:id="rId5"/>
    <p:sldId id="338" r:id="rId6"/>
    <p:sldId id="261" r:id="rId7"/>
    <p:sldId id="262" r:id="rId8"/>
    <p:sldId id="263" r:id="rId9"/>
    <p:sldId id="264" r:id="rId10"/>
    <p:sldId id="265" r:id="rId11"/>
    <p:sldId id="304" r:id="rId12"/>
    <p:sldId id="305" r:id="rId13"/>
    <p:sldId id="266" r:id="rId14"/>
    <p:sldId id="330" r:id="rId15"/>
    <p:sldId id="329" r:id="rId16"/>
    <p:sldId id="267" r:id="rId17"/>
    <p:sldId id="331" r:id="rId18"/>
    <p:sldId id="333" r:id="rId19"/>
    <p:sldId id="332" r:id="rId20"/>
    <p:sldId id="268" r:id="rId21"/>
    <p:sldId id="269" r:id="rId22"/>
    <p:sldId id="303" r:id="rId23"/>
    <p:sldId id="270" r:id="rId24"/>
    <p:sldId id="271" r:id="rId25"/>
    <p:sldId id="272" r:id="rId26"/>
    <p:sldId id="335" r:id="rId27"/>
    <p:sldId id="278" r:id="rId28"/>
    <p:sldId id="334" r:id="rId29"/>
    <p:sldId id="276" r:id="rId30"/>
    <p:sldId id="277" r:id="rId31"/>
    <p:sldId id="307" r:id="rId32"/>
    <p:sldId id="309" r:id="rId33"/>
    <p:sldId id="308" r:id="rId34"/>
    <p:sldId id="310" r:id="rId35"/>
    <p:sldId id="279" r:id="rId36"/>
    <p:sldId id="282" r:id="rId37"/>
    <p:sldId id="297" r:id="rId38"/>
    <p:sldId id="311" r:id="rId39"/>
    <p:sldId id="312" r:id="rId40"/>
    <p:sldId id="313" r:id="rId41"/>
    <p:sldId id="274" r:id="rId42"/>
    <p:sldId id="280" r:id="rId43"/>
    <p:sldId id="314" r:id="rId44"/>
    <p:sldId id="281" r:id="rId45"/>
    <p:sldId id="315" r:id="rId46"/>
    <p:sldId id="283" r:id="rId47"/>
    <p:sldId id="316" r:id="rId48"/>
    <p:sldId id="284" r:id="rId49"/>
    <p:sldId id="285" r:id="rId50"/>
    <p:sldId id="286" r:id="rId51"/>
    <p:sldId id="317" r:id="rId52"/>
    <p:sldId id="318" r:id="rId53"/>
    <p:sldId id="319" r:id="rId54"/>
    <p:sldId id="328" r:id="rId55"/>
    <p:sldId id="320" r:id="rId56"/>
    <p:sldId id="287" r:id="rId57"/>
    <p:sldId id="336" r:id="rId58"/>
    <p:sldId id="290" r:id="rId59"/>
    <p:sldId id="321" r:id="rId60"/>
    <p:sldId id="291" r:id="rId61"/>
    <p:sldId id="322" r:id="rId62"/>
    <p:sldId id="288" r:id="rId63"/>
    <p:sldId id="323" r:id="rId64"/>
    <p:sldId id="292" r:id="rId65"/>
    <p:sldId id="294" r:id="rId66"/>
    <p:sldId id="324" r:id="rId67"/>
    <p:sldId id="300" r:id="rId68"/>
    <p:sldId id="289" r:id="rId69"/>
    <p:sldId id="326" r:id="rId70"/>
    <p:sldId id="327" r:id="rId71"/>
    <p:sldId id="325" r:id="rId72"/>
    <p:sldId id="295" r:id="rId73"/>
    <p:sldId id="29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6"/>
    <p:restoredTop sz="96054"/>
  </p:normalViewPr>
  <p:slideViewPr>
    <p:cSldViewPr snapToGrid="0" snapToObjects="1">
      <p:cViewPr varScale="1">
        <p:scale>
          <a:sx n="118" d="100"/>
          <a:sy n="118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FA42B7-B34F-564C-805F-E1F6E26F7902}" type="doc">
      <dgm:prSet loTypeId="urn:microsoft.com/office/officeart/2005/8/layout/venn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F38DA1-63B8-B846-A0D5-4743258B6A76}">
      <dgm:prSet phldrT="[Text]"/>
      <dgm:spPr/>
      <dgm:t>
        <a:bodyPr/>
        <a:lstStyle/>
        <a:p>
          <a:r>
            <a:rPr lang="en-US" dirty="0"/>
            <a:t>Relations</a:t>
          </a:r>
        </a:p>
      </dgm:t>
    </dgm:pt>
    <dgm:pt modelId="{656F64EF-793F-3A48-BC3A-46DC6309E7A9}" type="parTrans" cxnId="{685CC622-0224-3B4E-87D0-E8F0832C1DBB}">
      <dgm:prSet/>
      <dgm:spPr/>
      <dgm:t>
        <a:bodyPr/>
        <a:lstStyle/>
        <a:p>
          <a:endParaRPr lang="en-US"/>
        </a:p>
      </dgm:t>
    </dgm:pt>
    <dgm:pt modelId="{BCF0665D-D972-1444-B8CA-AEA1834835A2}" type="sibTrans" cxnId="{685CC622-0224-3B4E-87D0-E8F0832C1DBB}">
      <dgm:prSet/>
      <dgm:spPr/>
      <dgm:t>
        <a:bodyPr/>
        <a:lstStyle/>
        <a:p>
          <a:endParaRPr lang="en-US"/>
        </a:p>
      </dgm:t>
    </dgm:pt>
    <dgm:pt modelId="{6E1EB714-5149-E844-A033-1313F6FA2D67}">
      <dgm:prSet phldrT="[Text]"/>
      <dgm:spPr/>
      <dgm:t>
        <a:bodyPr/>
        <a:lstStyle/>
        <a:p>
          <a:r>
            <a:rPr lang="en-US" dirty="0"/>
            <a:t>Binary Relations</a:t>
          </a:r>
        </a:p>
      </dgm:t>
    </dgm:pt>
    <dgm:pt modelId="{8737DA14-50CA-B043-A4EF-83782C582A98}" type="parTrans" cxnId="{D94C2AAD-4C00-4C4B-9F70-B069D62ED87D}">
      <dgm:prSet/>
      <dgm:spPr/>
      <dgm:t>
        <a:bodyPr/>
        <a:lstStyle/>
        <a:p>
          <a:endParaRPr lang="en-US"/>
        </a:p>
      </dgm:t>
    </dgm:pt>
    <dgm:pt modelId="{E1580D25-B255-BA45-8C42-0992F37BCBD4}" type="sibTrans" cxnId="{D94C2AAD-4C00-4C4B-9F70-B069D62ED87D}">
      <dgm:prSet/>
      <dgm:spPr/>
      <dgm:t>
        <a:bodyPr/>
        <a:lstStyle/>
        <a:p>
          <a:endParaRPr lang="en-US"/>
        </a:p>
      </dgm:t>
    </dgm:pt>
    <dgm:pt modelId="{3A56DAAB-E2A5-DE45-87B5-3C3631BE7E99}">
      <dgm:prSet phldrT="[Text]"/>
      <dgm:spPr/>
      <dgm:t>
        <a:bodyPr/>
        <a:lstStyle/>
        <a:p>
          <a:r>
            <a:rPr lang="en-US" dirty="0"/>
            <a:t>Relations on a Set</a:t>
          </a:r>
        </a:p>
      </dgm:t>
    </dgm:pt>
    <dgm:pt modelId="{9FE54628-FFB7-0647-8723-1C474ACE71EC}" type="parTrans" cxnId="{8B0A997E-BFD4-9B46-9D81-3E87D2CE25C1}">
      <dgm:prSet/>
      <dgm:spPr/>
      <dgm:t>
        <a:bodyPr/>
        <a:lstStyle/>
        <a:p>
          <a:endParaRPr lang="en-US"/>
        </a:p>
      </dgm:t>
    </dgm:pt>
    <dgm:pt modelId="{C430A27F-F1CA-AF48-8AC7-0CBC7DCD22EF}" type="sibTrans" cxnId="{8B0A997E-BFD4-9B46-9D81-3E87D2CE25C1}">
      <dgm:prSet/>
      <dgm:spPr/>
      <dgm:t>
        <a:bodyPr/>
        <a:lstStyle/>
        <a:p>
          <a:endParaRPr lang="en-US"/>
        </a:p>
      </dgm:t>
    </dgm:pt>
    <dgm:pt modelId="{2C20B171-C6B0-1543-AC81-2CF33257FF4F}">
      <dgm:prSet phldrT="[Text]"/>
      <dgm:spPr/>
      <dgm:t>
        <a:bodyPr/>
        <a:lstStyle/>
        <a:p>
          <a:r>
            <a:rPr lang="en-US" dirty="0"/>
            <a:t>Equivalence Relations</a:t>
          </a:r>
        </a:p>
      </dgm:t>
    </dgm:pt>
    <dgm:pt modelId="{9EA4DDBE-2147-864C-A91F-3525EBF722E3}" type="parTrans" cxnId="{25767FEF-C362-384C-8B91-A0E8950EC458}">
      <dgm:prSet/>
      <dgm:spPr/>
      <dgm:t>
        <a:bodyPr/>
        <a:lstStyle/>
        <a:p>
          <a:endParaRPr lang="en-US"/>
        </a:p>
      </dgm:t>
    </dgm:pt>
    <dgm:pt modelId="{EB8FB71C-2FF9-E74A-8583-FE1648B285CB}" type="sibTrans" cxnId="{25767FEF-C362-384C-8B91-A0E8950EC458}">
      <dgm:prSet/>
      <dgm:spPr/>
      <dgm:t>
        <a:bodyPr/>
        <a:lstStyle/>
        <a:p>
          <a:endParaRPr lang="en-US"/>
        </a:p>
      </dgm:t>
    </dgm:pt>
    <dgm:pt modelId="{A2B199AB-9D9D-A04A-ABF8-FF170C30AB8A}" type="pres">
      <dgm:prSet presAssocID="{9FFA42B7-B34F-564C-805F-E1F6E26F7902}" presName="Name0" presStyleCnt="0">
        <dgm:presLayoutVars>
          <dgm:chMax val="7"/>
          <dgm:resizeHandles val="exact"/>
        </dgm:presLayoutVars>
      </dgm:prSet>
      <dgm:spPr/>
    </dgm:pt>
    <dgm:pt modelId="{1C5DDF72-475A-8D42-A6A1-1038DF1CE0A2}" type="pres">
      <dgm:prSet presAssocID="{9FFA42B7-B34F-564C-805F-E1F6E26F7902}" presName="comp1" presStyleCnt="0"/>
      <dgm:spPr/>
    </dgm:pt>
    <dgm:pt modelId="{B24CF492-D199-254D-B8C2-F2692EF8622F}" type="pres">
      <dgm:prSet presAssocID="{9FFA42B7-B34F-564C-805F-E1F6E26F7902}" presName="circle1" presStyleLbl="node1" presStyleIdx="0" presStyleCnt="4"/>
      <dgm:spPr/>
    </dgm:pt>
    <dgm:pt modelId="{B540CB93-A2FA-9742-BF4D-0E0D91697355}" type="pres">
      <dgm:prSet presAssocID="{9FFA42B7-B34F-564C-805F-E1F6E26F7902}" presName="c1text" presStyleLbl="node1" presStyleIdx="0" presStyleCnt="4">
        <dgm:presLayoutVars>
          <dgm:bulletEnabled val="1"/>
        </dgm:presLayoutVars>
      </dgm:prSet>
      <dgm:spPr/>
    </dgm:pt>
    <dgm:pt modelId="{94E024DC-A3D9-A049-AEB1-57E516924D22}" type="pres">
      <dgm:prSet presAssocID="{9FFA42B7-B34F-564C-805F-E1F6E26F7902}" presName="comp2" presStyleCnt="0"/>
      <dgm:spPr/>
    </dgm:pt>
    <dgm:pt modelId="{A88011EA-9233-C84B-879C-E10B5802DA97}" type="pres">
      <dgm:prSet presAssocID="{9FFA42B7-B34F-564C-805F-E1F6E26F7902}" presName="circle2" presStyleLbl="node1" presStyleIdx="1" presStyleCnt="4"/>
      <dgm:spPr/>
    </dgm:pt>
    <dgm:pt modelId="{EDA2B6B9-FA97-5A42-BFA7-6F307F8D4264}" type="pres">
      <dgm:prSet presAssocID="{9FFA42B7-B34F-564C-805F-E1F6E26F7902}" presName="c2text" presStyleLbl="node1" presStyleIdx="1" presStyleCnt="4">
        <dgm:presLayoutVars>
          <dgm:bulletEnabled val="1"/>
        </dgm:presLayoutVars>
      </dgm:prSet>
      <dgm:spPr/>
    </dgm:pt>
    <dgm:pt modelId="{5723257C-7C08-2646-8BF0-F03B10A55C51}" type="pres">
      <dgm:prSet presAssocID="{9FFA42B7-B34F-564C-805F-E1F6E26F7902}" presName="comp3" presStyleCnt="0"/>
      <dgm:spPr/>
    </dgm:pt>
    <dgm:pt modelId="{98114DE7-35AB-884C-9F89-FEF86816C7A9}" type="pres">
      <dgm:prSet presAssocID="{9FFA42B7-B34F-564C-805F-E1F6E26F7902}" presName="circle3" presStyleLbl="node1" presStyleIdx="2" presStyleCnt="4"/>
      <dgm:spPr/>
    </dgm:pt>
    <dgm:pt modelId="{B3E5E592-9A7F-1746-985E-146A67ABD54C}" type="pres">
      <dgm:prSet presAssocID="{9FFA42B7-B34F-564C-805F-E1F6E26F7902}" presName="c3text" presStyleLbl="node1" presStyleIdx="2" presStyleCnt="4">
        <dgm:presLayoutVars>
          <dgm:bulletEnabled val="1"/>
        </dgm:presLayoutVars>
      </dgm:prSet>
      <dgm:spPr/>
    </dgm:pt>
    <dgm:pt modelId="{BEDE84DE-7A80-8B4E-962F-B13D8107C091}" type="pres">
      <dgm:prSet presAssocID="{9FFA42B7-B34F-564C-805F-E1F6E26F7902}" presName="comp4" presStyleCnt="0"/>
      <dgm:spPr/>
    </dgm:pt>
    <dgm:pt modelId="{D6BE270A-0B26-AC43-95B1-DCB82F3764CE}" type="pres">
      <dgm:prSet presAssocID="{9FFA42B7-B34F-564C-805F-E1F6E26F7902}" presName="circle4" presStyleLbl="node1" presStyleIdx="3" presStyleCnt="4"/>
      <dgm:spPr/>
    </dgm:pt>
    <dgm:pt modelId="{30888697-2E08-F64E-B40B-2E13D756CAC3}" type="pres">
      <dgm:prSet presAssocID="{9FFA42B7-B34F-564C-805F-E1F6E26F790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D25AC000-B657-E04D-AA91-973F2E246D27}" type="presOf" srcId="{2C20B171-C6B0-1543-AC81-2CF33257FF4F}" destId="{30888697-2E08-F64E-B40B-2E13D756CAC3}" srcOrd="1" destOrd="0" presId="urn:microsoft.com/office/officeart/2005/8/layout/venn2"/>
    <dgm:cxn modelId="{685CC622-0224-3B4E-87D0-E8F0832C1DBB}" srcId="{9FFA42B7-B34F-564C-805F-E1F6E26F7902}" destId="{98F38DA1-63B8-B846-A0D5-4743258B6A76}" srcOrd="0" destOrd="0" parTransId="{656F64EF-793F-3A48-BC3A-46DC6309E7A9}" sibTransId="{BCF0665D-D972-1444-B8CA-AEA1834835A2}"/>
    <dgm:cxn modelId="{A8BC444B-ADCC-3D4E-95B7-E53F401592D3}" type="presOf" srcId="{6E1EB714-5149-E844-A033-1313F6FA2D67}" destId="{EDA2B6B9-FA97-5A42-BFA7-6F307F8D4264}" srcOrd="1" destOrd="0" presId="urn:microsoft.com/office/officeart/2005/8/layout/venn2"/>
    <dgm:cxn modelId="{0CFBA851-5AA7-0145-B972-D1B52BD9DECC}" type="presOf" srcId="{2C20B171-C6B0-1543-AC81-2CF33257FF4F}" destId="{D6BE270A-0B26-AC43-95B1-DCB82F3764CE}" srcOrd="0" destOrd="0" presId="urn:microsoft.com/office/officeart/2005/8/layout/venn2"/>
    <dgm:cxn modelId="{707F1F74-864A-8445-924B-0A3B6A8A679B}" type="presOf" srcId="{6E1EB714-5149-E844-A033-1313F6FA2D67}" destId="{A88011EA-9233-C84B-879C-E10B5802DA97}" srcOrd="0" destOrd="0" presId="urn:microsoft.com/office/officeart/2005/8/layout/venn2"/>
    <dgm:cxn modelId="{8B0A997E-BFD4-9B46-9D81-3E87D2CE25C1}" srcId="{9FFA42B7-B34F-564C-805F-E1F6E26F7902}" destId="{3A56DAAB-E2A5-DE45-87B5-3C3631BE7E99}" srcOrd="2" destOrd="0" parTransId="{9FE54628-FFB7-0647-8723-1C474ACE71EC}" sibTransId="{C430A27F-F1CA-AF48-8AC7-0CBC7DCD22EF}"/>
    <dgm:cxn modelId="{A48B1582-2B4B-564E-8ADF-E5F8D002A9B0}" type="presOf" srcId="{98F38DA1-63B8-B846-A0D5-4743258B6A76}" destId="{B540CB93-A2FA-9742-BF4D-0E0D91697355}" srcOrd="1" destOrd="0" presId="urn:microsoft.com/office/officeart/2005/8/layout/venn2"/>
    <dgm:cxn modelId="{5BDD12AA-89EF-ED4D-B1E1-2B15D88D3D02}" type="presOf" srcId="{98F38DA1-63B8-B846-A0D5-4743258B6A76}" destId="{B24CF492-D199-254D-B8C2-F2692EF8622F}" srcOrd="0" destOrd="0" presId="urn:microsoft.com/office/officeart/2005/8/layout/venn2"/>
    <dgm:cxn modelId="{D94C2AAD-4C00-4C4B-9F70-B069D62ED87D}" srcId="{9FFA42B7-B34F-564C-805F-E1F6E26F7902}" destId="{6E1EB714-5149-E844-A033-1313F6FA2D67}" srcOrd="1" destOrd="0" parTransId="{8737DA14-50CA-B043-A4EF-83782C582A98}" sibTransId="{E1580D25-B255-BA45-8C42-0992F37BCBD4}"/>
    <dgm:cxn modelId="{260C3DAE-419F-1643-826E-D508515886F5}" type="presOf" srcId="{9FFA42B7-B34F-564C-805F-E1F6E26F7902}" destId="{A2B199AB-9D9D-A04A-ABF8-FF170C30AB8A}" srcOrd="0" destOrd="0" presId="urn:microsoft.com/office/officeart/2005/8/layout/venn2"/>
    <dgm:cxn modelId="{6C9C6BCF-EF3E-BE4B-BD72-2F35581FB1B4}" type="presOf" srcId="{3A56DAAB-E2A5-DE45-87B5-3C3631BE7E99}" destId="{B3E5E592-9A7F-1746-985E-146A67ABD54C}" srcOrd="1" destOrd="0" presId="urn:microsoft.com/office/officeart/2005/8/layout/venn2"/>
    <dgm:cxn modelId="{C76553D1-5CB7-ED49-98BE-A33BBC9154E8}" type="presOf" srcId="{3A56DAAB-E2A5-DE45-87B5-3C3631BE7E99}" destId="{98114DE7-35AB-884C-9F89-FEF86816C7A9}" srcOrd="0" destOrd="0" presId="urn:microsoft.com/office/officeart/2005/8/layout/venn2"/>
    <dgm:cxn modelId="{25767FEF-C362-384C-8B91-A0E8950EC458}" srcId="{9FFA42B7-B34F-564C-805F-E1F6E26F7902}" destId="{2C20B171-C6B0-1543-AC81-2CF33257FF4F}" srcOrd="3" destOrd="0" parTransId="{9EA4DDBE-2147-864C-A91F-3525EBF722E3}" sibTransId="{EB8FB71C-2FF9-E74A-8583-FE1648B285CB}"/>
    <dgm:cxn modelId="{584A719D-5FA0-7C43-98CE-295E507836A1}" type="presParOf" srcId="{A2B199AB-9D9D-A04A-ABF8-FF170C30AB8A}" destId="{1C5DDF72-475A-8D42-A6A1-1038DF1CE0A2}" srcOrd="0" destOrd="0" presId="urn:microsoft.com/office/officeart/2005/8/layout/venn2"/>
    <dgm:cxn modelId="{F15C9D79-B872-4B4A-B90A-7CE0BF27A756}" type="presParOf" srcId="{1C5DDF72-475A-8D42-A6A1-1038DF1CE0A2}" destId="{B24CF492-D199-254D-B8C2-F2692EF8622F}" srcOrd="0" destOrd="0" presId="urn:microsoft.com/office/officeart/2005/8/layout/venn2"/>
    <dgm:cxn modelId="{E9011F19-513B-D745-AF8F-64416FDAFAD4}" type="presParOf" srcId="{1C5DDF72-475A-8D42-A6A1-1038DF1CE0A2}" destId="{B540CB93-A2FA-9742-BF4D-0E0D91697355}" srcOrd="1" destOrd="0" presId="urn:microsoft.com/office/officeart/2005/8/layout/venn2"/>
    <dgm:cxn modelId="{99E1F174-A7FC-F84F-A680-DF8723FAF454}" type="presParOf" srcId="{A2B199AB-9D9D-A04A-ABF8-FF170C30AB8A}" destId="{94E024DC-A3D9-A049-AEB1-57E516924D22}" srcOrd="1" destOrd="0" presId="urn:microsoft.com/office/officeart/2005/8/layout/venn2"/>
    <dgm:cxn modelId="{F3E56DFB-B5BF-1844-BDBD-1BEB7D640B8E}" type="presParOf" srcId="{94E024DC-A3D9-A049-AEB1-57E516924D22}" destId="{A88011EA-9233-C84B-879C-E10B5802DA97}" srcOrd="0" destOrd="0" presId="urn:microsoft.com/office/officeart/2005/8/layout/venn2"/>
    <dgm:cxn modelId="{BB289AEF-43E9-5E4C-9772-DE71C6A86940}" type="presParOf" srcId="{94E024DC-A3D9-A049-AEB1-57E516924D22}" destId="{EDA2B6B9-FA97-5A42-BFA7-6F307F8D4264}" srcOrd="1" destOrd="0" presId="urn:microsoft.com/office/officeart/2005/8/layout/venn2"/>
    <dgm:cxn modelId="{1338B670-19D8-B649-BA3F-415CD081B6A4}" type="presParOf" srcId="{A2B199AB-9D9D-A04A-ABF8-FF170C30AB8A}" destId="{5723257C-7C08-2646-8BF0-F03B10A55C51}" srcOrd="2" destOrd="0" presId="urn:microsoft.com/office/officeart/2005/8/layout/venn2"/>
    <dgm:cxn modelId="{BE839D5F-176E-B648-BFBC-CC03400BC5FC}" type="presParOf" srcId="{5723257C-7C08-2646-8BF0-F03B10A55C51}" destId="{98114DE7-35AB-884C-9F89-FEF86816C7A9}" srcOrd="0" destOrd="0" presId="urn:microsoft.com/office/officeart/2005/8/layout/venn2"/>
    <dgm:cxn modelId="{7FFAF63C-9C25-2D4D-8856-D2F0B41B4B7B}" type="presParOf" srcId="{5723257C-7C08-2646-8BF0-F03B10A55C51}" destId="{B3E5E592-9A7F-1746-985E-146A67ABD54C}" srcOrd="1" destOrd="0" presId="urn:microsoft.com/office/officeart/2005/8/layout/venn2"/>
    <dgm:cxn modelId="{AFD122D5-B2D1-3344-A942-9EF7ED765C8B}" type="presParOf" srcId="{A2B199AB-9D9D-A04A-ABF8-FF170C30AB8A}" destId="{BEDE84DE-7A80-8B4E-962F-B13D8107C091}" srcOrd="3" destOrd="0" presId="urn:microsoft.com/office/officeart/2005/8/layout/venn2"/>
    <dgm:cxn modelId="{9BABF6E8-330A-C043-9E07-6607BB6EA704}" type="presParOf" srcId="{BEDE84DE-7A80-8B4E-962F-B13D8107C091}" destId="{D6BE270A-0B26-AC43-95B1-DCB82F3764CE}" srcOrd="0" destOrd="0" presId="urn:microsoft.com/office/officeart/2005/8/layout/venn2"/>
    <dgm:cxn modelId="{7CBDBBC1-68BC-6C4F-B348-16747205DF58}" type="presParOf" srcId="{BEDE84DE-7A80-8B4E-962F-B13D8107C091}" destId="{30888697-2E08-F64E-B40B-2E13D756CAC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CF492-D199-254D-B8C2-F2692EF8622F}">
      <dsp:nvSpPr>
        <dsp:cNvPr id="0" name=""/>
        <dsp:cNvSpPr/>
      </dsp:nvSpPr>
      <dsp:spPr>
        <a:xfrm>
          <a:off x="2946400" y="0"/>
          <a:ext cx="6081486" cy="60814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</a:t>
          </a:r>
        </a:p>
      </dsp:txBody>
      <dsp:txXfrm>
        <a:off x="5136951" y="304074"/>
        <a:ext cx="1700383" cy="912222"/>
      </dsp:txXfrm>
    </dsp:sp>
    <dsp:sp modelId="{A88011EA-9233-C84B-879C-E10B5802DA97}">
      <dsp:nvSpPr>
        <dsp:cNvPr id="0" name=""/>
        <dsp:cNvSpPr/>
      </dsp:nvSpPr>
      <dsp:spPr>
        <a:xfrm>
          <a:off x="3554548" y="1216297"/>
          <a:ext cx="4865188" cy="4865188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Binary Relations</a:t>
          </a:r>
        </a:p>
      </dsp:txBody>
      <dsp:txXfrm>
        <a:off x="5136951" y="1508208"/>
        <a:ext cx="1700383" cy="875733"/>
      </dsp:txXfrm>
    </dsp:sp>
    <dsp:sp modelId="{98114DE7-35AB-884C-9F89-FEF86816C7A9}">
      <dsp:nvSpPr>
        <dsp:cNvPr id="0" name=""/>
        <dsp:cNvSpPr/>
      </dsp:nvSpPr>
      <dsp:spPr>
        <a:xfrm>
          <a:off x="4162697" y="2432594"/>
          <a:ext cx="3648891" cy="3648891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 on a Set</a:t>
          </a:r>
        </a:p>
      </dsp:txBody>
      <dsp:txXfrm>
        <a:off x="5136951" y="2706261"/>
        <a:ext cx="1700383" cy="821000"/>
      </dsp:txXfrm>
    </dsp:sp>
    <dsp:sp modelId="{D6BE270A-0B26-AC43-95B1-DCB82F3764CE}">
      <dsp:nvSpPr>
        <dsp:cNvPr id="0" name=""/>
        <dsp:cNvSpPr/>
      </dsp:nvSpPr>
      <dsp:spPr>
        <a:xfrm>
          <a:off x="4770845" y="3648891"/>
          <a:ext cx="2432594" cy="243259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Equivalence Relations</a:t>
          </a:r>
        </a:p>
      </dsp:txBody>
      <dsp:txXfrm>
        <a:off x="5127091" y="4257040"/>
        <a:ext cx="1720103" cy="1216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9541-B60E-4343-A56A-205012ED3612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B64-583B-DB41-BDCD-FA3E24B87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9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6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and. Like sliding MR1 over the top of MR2 and seeing where both are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6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4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0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7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3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4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diagonal test tells us whether the relation represented by M is reflexive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7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mirror test – when I fold the matrix along the diagonal, do I have any 0’s overlapping with 1’s? If so, the relation is not symmetric. IF not, the relation is symmetric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0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0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0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4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a 1 in one of the “triangles” above or below the diagonal, there must be a 1 symmetrically in the other “triangle”. It’s OK to have 0’s in both spots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0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OK to have 0’s in both spots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6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6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6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empty relation R={}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3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can’t have ones on the diagonal of an asymmetric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LaTeX for matrix: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\left[ \begin{array}{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 \\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 \ \ &amp; \ \ &amp; \ \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 \right]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D3B64-583B-DB41-BDCD-FA3E24B878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3FC-80E9-6C4D-8692-8A263A85F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4D4CF-1ACA-454A-9C1B-E8DFFDE5A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EDFD-3889-4540-A304-54BD227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2EE-0D2A-F342-A867-74FBDE1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B249-D699-A349-A0A2-25E71748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0E6F-6A22-FF4D-B877-59F50D1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D1C6-4353-2840-9BD2-268B4F26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8DD7-E2FA-F74D-AB16-E0C72E20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CA55-BE45-7E4A-B0B6-C2E7C648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1089F-D0A5-9243-A1DB-850C4CA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1F8DE-BAE3-3F4C-B4AF-ED2BCC6A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B001-CE75-4C4D-8288-2433D83C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9092-B553-834E-9B81-01717315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1E35-AC17-844E-BA06-1AAB535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8CB8B-FFE6-894B-B60C-DF370F16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201D-6F83-344A-B428-E759EF75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E0F7-3F47-9349-BD22-94B39126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120-794D-5A40-B5BE-D3B8D7D6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5BF-81A6-A344-AE01-4CE9185B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9600-C894-4E46-8927-671E9693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D7F4-FFA7-744F-8E08-AE9D843D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D99-A9E7-E84C-8AB3-FEA000B5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4B23-9B4D-CF45-A7A3-F78B5B08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EC97-5436-F646-A233-6D6448F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BF5-4BAC-C345-90B2-61512884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98E1-8803-9944-916D-8D56CEA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8D-9336-E84E-8C8E-94EC896AF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4DCF3-755F-4040-AE50-D335A7AE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4F5C8-96C8-554B-A892-47F6654B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5DB5-4290-7F44-8135-BB35FF8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030E-9C10-EC44-8B9F-0982AF98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DDD2-E343-ED40-81C8-7472879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8B12-6523-6B40-8DEE-30F80C6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1004A-9EF7-584B-91DB-F40D438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565-DCB4-874D-9DAC-04B9C06F9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0E14-7983-F14A-AF62-E4A0A18B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B1360-7715-AA42-9B22-EF828092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A77A8-A27E-1848-B8DA-77765AC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4F314-BB99-1B46-99F8-891874D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C1B-BFBA-4B42-9B00-40B5C4A4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9859E-B7C9-DF42-BE7D-0E6C1319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DE2F-B9CE-614C-BAC9-086E4131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D29-1AF9-F045-93BF-ED45694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C120-D1AD-854D-9D6B-BCD94AE2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15E15-D3E4-C44F-BEBA-43BBD92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170C3-A724-8541-AC38-961BD1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497-4B8C-9C4D-97AA-651C6BA9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B685-D8EA-0F44-969C-504DFD2D9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2FB5-0DD4-2A46-A1B8-04419B63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19BA-7F1B-C046-ABE0-F20BD93E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0766-AEBA-7742-B683-861DF69E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E04-3460-D444-8F0A-34FACC1D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D7D0-EAEA-D544-9FF0-FF6E9D95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AE807-0B74-C54A-8EAB-54CE3BAF2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2CF5-7E17-0E41-A70F-DDEBE944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97EC-19EB-4448-9AD6-E6C6AF91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A6FC-B8CC-B641-89F6-4A6FF75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8EF0-FDC7-4247-8DBF-C5DF890A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9E53E-F779-1247-9DA0-2ACFF0D2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7716-11F1-A649-8414-45B6F91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3E33-8D22-614C-B2EE-D633A341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2395-8A3A-7044-B556-BB51A85DD46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AA7A-04BA-9F41-81E5-4006BD73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B639-0E48-E24A-AC2D-2C713216C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C3B5-DB95-854F-A648-B8DCE5643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9.emf"/><Relationship Id="rId4" Type="http://schemas.openxmlformats.org/officeDocument/2006/relationships/image" Target="../media/image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0.emf"/><Relationship Id="rId4" Type="http://schemas.openxmlformats.org/officeDocument/2006/relationships/image" Target="../media/image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5.emf"/><Relationship Id="rId4" Type="http://schemas.openxmlformats.org/officeDocument/2006/relationships/diagramLayout" Target="../diagrams/layout13.xml"/><Relationship Id="rId9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15.emf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D0DB-D305-B246-A837-C355174F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 on 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A81F-FD47-094F-BAFD-2D319E17C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CS 236</a:t>
            </a:r>
          </a:p>
        </p:txBody>
      </p:sp>
    </p:spTree>
    <p:extLst>
      <p:ext uri="{BB962C8B-B14F-4D97-AF65-F5344CB8AC3E}">
        <p14:creationId xmlns:p14="http://schemas.microsoft.com/office/powerpoint/2010/main" val="17408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50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  <a:p>
            <a:endParaRPr lang="en-US" i="1" dirty="0"/>
          </a:p>
          <a:p>
            <a:r>
              <a:rPr lang="en-US" dirty="0"/>
              <a:t>Since A applies to both elements</a:t>
            </a:r>
          </a:p>
          <a:p>
            <a:r>
              <a:rPr lang="en-US" dirty="0"/>
              <a:t>ignore attribute names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116FE-59CF-8847-81C7-BC50ADEF8D85}"/>
              </a:ext>
            </a:extLst>
          </p:cNvPr>
          <p:cNvSpPr/>
          <p:nvPr/>
        </p:nvSpPr>
        <p:spPr>
          <a:xfrm>
            <a:off x="3016253" y="2106469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46971-ECA8-C341-AD36-B9A03E72D598}"/>
              </a:ext>
            </a:extLst>
          </p:cNvPr>
          <p:cNvSpPr/>
          <p:nvPr/>
        </p:nvSpPr>
        <p:spPr>
          <a:xfrm>
            <a:off x="3428889" y="2088008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40392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71434E-4AF1-2C4F-BE2C-55433CC9B617}"/>
              </a:ext>
            </a:extLst>
          </p:cNvPr>
          <p:cNvCxnSpPr/>
          <p:nvPr/>
        </p:nvCxnSpPr>
        <p:spPr>
          <a:xfrm>
            <a:off x="-3853" y="3429000"/>
            <a:ext cx="524351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4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70264" y="1890098"/>
            <a:ext cx="3278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Generalize the notion of </a:t>
            </a:r>
          </a:p>
          <a:p>
            <a:pPr algn="ctr"/>
            <a:r>
              <a:rPr lang="en-US" sz="2400" b="1" i="1" dirty="0"/>
              <a:t>equals </a:t>
            </a:r>
            <a:r>
              <a:rPr lang="en-US" sz="2400" dirty="0"/>
              <a:t>as in “a = b”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781052">
            <a:off x="5420987" y="4301923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99120"/>
              </p:ext>
            </p:extLst>
          </p:nvPr>
        </p:nvGraphicFramePr>
        <p:xfrm>
          <a:off x="141288" y="3227388"/>
          <a:ext cx="4779056" cy="22246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Set 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85848668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284771-F483-ABBD-F584-15268FBD4772}"/>
              </a:ext>
            </a:extLst>
          </p:cNvPr>
          <p:cNvSpPr txBox="1"/>
          <p:nvPr/>
        </p:nvSpPr>
        <p:spPr>
          <a:xfrm>
            <a:off x="7586801" y="4294247"/>
            <a:ext cx="40690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get to here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200416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/>
              <a:t>Representing Relations on a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267835">
            <a:off x="4739799" y="2785480"/>
            <a:ext cx="3466878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567D42-4AA2-9E42-94E3-207E00A98E0D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39BE13-A9DC-E641-8829-A4A7F2AABD85}"/>
              </a:ext>
            </a:extLst>
          </p:cNvPr>
          <p:cNvSpPr txBox="1"/>
          <p:nvPr/>
        </p:nvSpPr>
        <p:spPr>
          <a:xfrm>
            <a:off x="424316" y="2163613"/>
            <a:ext cx="46531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next few slides talk about these</a:t>
            </a:r>
          </a:p>
        </p:txBody>
      </p:sp>
    </p:spTree>
    <p:extLst>
      <p:ext uri="{BB962C8B-B14F-4D97-AF65-F5344CB8AC3E}">
        <p14:creationId xmlns:p14="http://schemas.microsoft.com/office/powerpoint/2010/main" val="50551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</a:t>
            </a:r>
            <a:r>
              <a:rPr lang="en-US" dirty="0">
                <a:highlight>
                  <a:srgbClr val="FFFF00"/>
                </a:highlight>
              </a:rPr>
              <a:t>over A={1,2,3,4}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52476-6962-024E-8FC5-E410A1124A01}"/>
              </a:ext>
            </a:extLst>
          </p:cNvPr>
          <p:cNvSpPr txBox="1"/>
          <p:nvPr/>
        </p:nvSpPr>
        <p:spPr>
          <a:xfrm>
            <a:off x="2834640" y="2704646"/>
            <a:ext cx="6494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elements  are two-tuples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Relation on 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parts of the tuple are from the set A</a:t>
            </a:r>
          </a:p>
        </p:txBody>
      </p:sp>
    </p:spTree>
    <p:extLst>
      <p:ext uri="{BB962C8B-B14F-4D97-AF65-F5344CB8AC3E}">
        <p14:creationId xmlns:p14="http://schemas.microsoft.com/office/powerpoint/2010/main" val="175444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32842"/>
              </p:ext>
            </p:extLst>
          </p:nvPr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E9B1F0-F480-8A4E-B571-327A5DA5C649}"/>
              </a:ext>
            </a:extLst>
          </p:cNvPr>
          <p:cNvSpPr/>
          <p:nvPr/>
        </p:nvSpPr>
        <p:spPr>
          <a:xfrm>
            <a:off x="2717074" y="2293258"/>
            <a:ext cx="5068389" cy="801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E9018-6CAD-D940-8A9C-DD60F0EF3051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</a:t>
            </a:r>
            <a:endParaRPr lang="en-US" sz="2800" dirty="0"/>
          </a:p>
          <a:p>
            <a:pPr lvl="1"/>
            <a:r>
              <a:rPr lang="en-US" sz="2800" i="1" dirty="0"/>
              <a:t>Infix notation: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329756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352814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 </a:t>
            </a:r>
            <a:r>
              <a:rPr lang="en-US" sz="2800" b="1" dirty="0">
                <a:solidFill>
                  <a:srgbClr val="C00000"/>
                </a:solidFill>
              </a:rPr>
              <a:t>4R1</a:t>
            </a:r>
            <a:r>
              <a:rPr lang="en-US" sz="2800" dirty="0"/>
              <a:t> means (4,1) is an element of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124305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Elements in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R denote the “greater than relation over A={1,2,3,4}”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“overload” the relation name to identify elements of R</a:t>
            </a:r>
          </a:p>
          <a:p>
            <a:pPr lvl="1"/>
            <a:r>
              <a:rPr lang="en-US" sz="2800" i="1" dirty="0"/>
              <a:t>Set notation: </a:t>
            </a:r>
            <a:r>
              <a:rPr lang="en-US" sz="2800" dirty="0"/>
              <a:t>(4,1) ∈ R</a:t>
            </a:r>
            <a:endParaRPr lang="en-US" sz="3200" dirty="0"/>
          </a:p>
          <a:p>
            <a:pPr lvl="1"/>
            <a:r>
              <a:rPr lang="en-US" sz="2800" i="1" dirty="0"/>
              <a:t>Prefix notation: </a:t>
            </a:r>
            <a:r>
              <a:rPr lang="en-US" sz="2800" b="1" dirty="0">
                <a:solidFill>
                  <a:srgbClr val="C00000"/>
                </a:solidFill>
              </a:rPr>
              <a:t>R(4,1) </a:t>
            </a:r>
            <a:r>
              <a:rPr lang="en-US" sz="2800" dirty="0"/>
              <a:t>means (4,1) is an element of R</a:t>
            </a:r>
          </a:p>
          <a:p>
            <a:pPr lvl="1"/>
            <a:r>
              <a:rPr lang="en-US" sz="2800" i="1" dirty="0"/>
              <a:t>Infix notation: </a:t>
            </a:r>
            <a:r>
              <a:rPr lang="en-US" sz="2800" b="1" dirty="0">
                <a:solidFill>
                  <a:srgbClr val="C00000"/>
                </a:solidFill>
              </a:rPr>
              <a:t>4R1</a:t>
            </a:r>
            <a:r>
              <a:rPr lang="en-US" sz="2800" dirty="0"/>
              <a:t> means (4,1) is an element of R</a:t>
            </a:r>
          </a:p>
          <a:p>
            <a:r>
              <a:rPr lang="en-US" sz="3200" dirty="0"/>
              <a:t>Infix: 4&gt;1.    Prefix: </a:t>
            </a:r>
            <a:r>
              <a:rPr lang="en-US" sz="3200" dirty="0" err="1"/>
              <a:t>IsGreaterThan</a:t>
            </a:r>
            <a:r>
              <a:rPr lang="en-US" sz="3200" dirty="0"/>
              <a:t>(4,1)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4019D-07BD-5542-948A-88842345262E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83928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Relation types</a:t>
            </a:r>
          </a:p>
          <a:p>
            <a:pPr lvl="1"/>
            <a:r>
              <a:rPr lang="en-US" dirty="0"/>
              <a:t>“Relations on a set” and their representation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Homework 16 due today</a:t>
            </a:r>
          </a:p>
          <a:p>
            <a:pPr lvl="1"/>
            <a:r>
              <a:rPr lang="en-US" dirty="0"/>
              <a:t>Project 3 due Thursday</a:t>
            </a:r>
          </a:p>
          <a:p>
            <a:pPr lvl="1"/>
            <a:r>
              <a:rPr lang="en-US" dirty="0"/>
              <a:t>Homework 17 due Friday</a:t>
            </a:r>
          </a:p>
        </p:txBody>
      </p:sp>
    </p:spTree>
    <p:extLst>
      <p:ext uri="{BB962C8B-B14F-4D97-AF65-F5344CB8AC3E}">
        <p14:creationId xmlns:p14="http://schemas.microsoft.com/office/powerpoint/2010/main" val="420983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</a:t>
            </a:r>
            <a:r>
              <a:rPr lang="en-US" dirty="0">
                <a:highlight>
                  <a:srgbClr val="FFFF00"/>
                </a:highlight>
              </a:rPr>
              <a:t>Matrix</a:t>
            </a:r>
            <a:r>
              <a:rPr lang="en-US" dirty="0"/>
              <a:t>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A0F56D-1E56-3148-9755-5593FF9FA8BA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CAFE1-38EB-E240-A9D3-CBFAFE5C7A44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DD6D2-6DE3-3449-9232-CE3E81043327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250803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488D1D-B632-8146-A493-2E7F153C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7522E-E958-FA40-8FE8-5C530A40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56" y="3722634"/>
            <a:ext cx="3048000" cy="219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410584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  <a:r>
              <a:rPr lang="en-US" sz="3200" dirty="0"/>
              <a:t> is the matrix representation</a:t>
            </a:r>
          </a:p>
          <a:p>
            <a:pPr algn="ctr"/>
            <a:r>
              <a:rPr lang="en-US" sz="3200" dirty="0"/>
              <a:t>of the relation 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255DF-BCBC-F941-ACB2-477DE8F6121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47DA8-2B40-F345-9042-869A120311E8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34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488D1D-B632-8146-A493-2E7F153C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7522E-E958-FA40-8FE8-5C530A40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56" y="3722634"/>
            <a:ext cx="3048000" cy="219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255DF-BCBC-F941-ACB2-477DE8F6121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47DA8-2B40-F345-9042-869A120311E8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8397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73FB77-1F7A-EA4B-BAE1-54262D38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31A97-AF54-5349-9477-392A7B5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16312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4D25B8-8C2F-1A4C-A91E-67B775AF4C09}"/>
              </a:ext>
            </a:extLst>
          </p:cNvPr>
          <p:cNvSpPr/>
          <p:nvPr/>
        </p:nvSpPr>
        <p:spPr>
          <a:xfrm>
            <a:off x="2654754" y="2314278"/>
            <a:ext cx="886732" cy="5847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F94D6-ED21-964B-B50E-2F8374FB9D03}"/>
              </a:ext>
            </a:extLst>
          </p:cNvPr>
          <p:cNvSpPr/>
          <p:nvPr/>
        </p:nvSpPr>
        <p:spPr>
          <a:xfrm>
            <a:off x="1300842" y="5362917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F453-AF7C-C84C-87B7-7952BC7A9CAE}"/>
              </a:ext>
            </a:extLst>
          </p:cNvPr>
          <p:cNvSpPr/>
          <p:nvPr/>
        </p:nvSpPr>
        <p:spPr>
          <a:xfrm>
            <a:off x="2199368" y="3165817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90437-5A1D-784B-8300-271AF26B11B8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F5547-5740-C94D-BEFE-B35C1397497F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8306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029228-0235-E04C-ABFF-A167327D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9E6E-AA53-5743-A21F-8028295E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07408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4D25B8-8C2F-1A4C-A91E-67B775AF4C09}"/>
              </a:ext>
            </a:extLst>
          </p:cNvPr>
          <p:cNvSpPr/>
          <p:nvPr/>
        </p:nvSpPr>
        <p:spPr>
          <a:xfrm>
            <a:off x="6096000" y="2369483"/>
            <a:ext cx="886732" cy="5847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F94D6-ED21-964B-B50E-2F8374FB9D03}"/>
              </a:ext>
            </a:extLst>
          </p:cNvPr>
          <p:cNvSpPr/>
          <p:nvPr/>
        </p:nvSpPr>
        <p:spPr>
          <a:xfrm>
            <a:off x="1303561" y="4842955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F453-AF7C-C84C-87B7-7952BC7A9CAE}"/>
              </a:ext>
            </a:extLst>
          </p:cNvPr>
          <p:cNvSpPr/>
          <p:nvPr/>
        </p:nvSpPr>
        <p:spPr>
          <a:xfrm>
            <a:off x="2896054" y="3150591"/>
            <a:ext cx="502555" cy="55681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C9D9D-47C4-A24D-B9AC-845B9B5BC284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D5A32-041A-F348-BA87-0F7C407B5650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5325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9B8D93-3EE0-B24C-B1D0-BC47E147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39E6E-AA53-5743-A21F-8028295E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707408"/>
            <a:ext cx="31369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E2890-0B82-544C-9E38-92431255F619}"/>
              </a:ext>
            </a:extLst>
          </p:cNvPr>
          <p:cNvSpPr txBox="1"/>
          <p:nvPr/>
        </p:nvSpPr>
        <p:spPr>
          <a:xfrm>
            <a:off x="5614283" y="3635882"/>
            <a:ext cx="5507277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 at row x and column y if R(</a:t>
            </a:r>
            <a:r>
              <a:rPr lang="en-US" sz="3200" dirty="0" err="1"/>
              <a:t>x,y</a:t>
            </a:r>
            <a:r>
              <a:rPr lang="en-US" sz="3200" dirty="0"/>
              <a:t>)</a:t>
            </a:r>
          </a:p>
          <a:p>
            <a:r>
              <a:rPr lang="en-US" sz="3200" dirty="0"/>
              <a:t>0 otherwise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6BB97-CF0F-1F40-A161-77B560FB3C70}"/>
              </a:ext>
            </a:extLst>
          </p:cNvPr>
          <p:cNvSpPr txBox="1"/>
          <p:nvPr/>
        </p:nvSpPr>
        <p:spPr>
          <a:xfrm>
            <a:off x="1692470" y="6137052"/>
            <a:ext cx="363997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Complete the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B474B-95CE-BF46-A55E-24B2BB5AD142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6A1C4-9B50-9C41-B3AD-26C64E535921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569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1798E-50A1-EE45-86BA-9BF235B42D2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D6662-1366-784F-AD6F-F1931E294B9C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EA27-682C-5140-B636-4E63ADDE84ED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E0F69-5265-D14D-81F6-0872D109FA5F}"/>
              </a:ext>
            </a:extLst>
          </p:cNvPr>
          <p:cNvSpPr txBox="1"/>
          <p:nvPr/>
        </p:nvSpPr>
        <p:spPr>
          <a:xfrm>
            <a:off x="917835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</p:spTree>
    <p:extLst>
      <p:ext uri="{BB962C8B-B14F-4D97-AF65-F5344CB8AC3E}">
        <p14:creationId xmlns:p14="http://schemas.microsoft.com/office/powerpoint/2010/main" val="177485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4FD931-A9A7-9E41-B194-E192D333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698609"/>
            <a:ext cx="3048000" cy="219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Relation: Table, Set, Matrix, (Graph …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C8C-B3BE-1047-9B11-ECAF4A9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5902BEF-04AF-A249-ADE6-93C0EA2AF326}"/>
              </a:ext>
            </a:extLst>
          </p:cNvPr>
          <p:cNvGraphicFramePr>
            <a:graphicFrameLocks noGrp="1"/>
          </p:cNvGraphicFramePr>
          <p:nvPr/>
        </p:nvGraphicFramePr>
        <p:xfrm>
          <a:off x="6788831" y="3229806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E7E873-F2DB-8248-A7A2-043633A8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985" y="3270197"/>
            <a:ext cx="3175000" cy="2514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AC54A1-86F7-484C-BD64-0D0B5D0AE6A7}"/>
              </a:ext>
            </a:extLst>
          </p:cNvPr>
          <p:cNvSpPr txBox="1"/>
          <p:nvPr/>
        </p:nvSpPr>
        <p:spPr>
          <a:xfrm>
            <a:off x="1265804" y="3057793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1798E-50A1-EE45-86BA-9BF235B42D25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D6662-1366-784F-AD6F-F1931E294B9C}"/>
              </a:ext>
            </a:extLst>
          </p:cNvPr>
          <p:cNvSpPr txBox="1"/>
          <p:nvPr/>
        </p:nvSpPr>
        <p:spPr>
          <a:xfrm>
            <a:off x="764428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EA27-682C-5140-B636-4E63ADDE84ED}"/>
              </a:ext>
            </a:extLst>
          </p:cNvPr>
          <p:cNvSpPr txBox="1"/>
          <p:nvPr/>
        </p:nvSpPr>
        <p:spPr>
          <a:xfrm>
            <a:off x="6396576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E0F69-5265-D14D-81F6-0872D109FA5F}"/>
              </a:ext>
            </a:extLst>
          </p:cNvPr>
          <p:cNvSpPr txBox="1"/>
          <p:nvPr/>
        </p:nvSpPr>
        <p:spPr>
          <a:xfrm>
            <a:off x="9178359" y="1130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☑️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65905-E4D7-2A4C-A464-000B5367494C}"/>
              </a:ext>
            </a:extLst>
          </p:cNvPr>
          <p:cNvSpPr txBox="1"/>
          <p:nvPr/>
        </p:nvSpPr>
        <p:spPr>
          <a:xfrm>
            <a:off x="5403170" y="3596830"/>
            <a:ext cx="66440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matrix representation only applies to relations on a set</a:t>
            </a:r>
          </a:p>
        </p:txBody>
      </p:sp>
    </p:spTree>
    <p:extLst>
      <p:ext uri="{BB962C8B-B14F-4D97-AF65-F5344CB8AC3E}">
        <p14:creationId xmlns:p14="http://schemas.microsoft.com/office/powerpoint/2010/main" val="2510785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3893-6FB0-724C-87E7-0A2D217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CE3B-F737-4849-A27E-C3B77CE9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Unary: select, project, rename</a:t>
            </a:r>
          </a:p>
          <a:p>
            <a:r>
              <a:rPr lang="en-US" dirty="0"/>
              <a:t>Binary: union, intersection, concatenation, Cartesian product, natural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CFD2-DCE2-D148-B366-0F18EF219FBC}"/>
              </a:ext>
            </a:extLst>
          </p:cNvPr>
          <p:cNvSpPr txBox="1"/>
          <p:nvPr/>
        </p:nvSpPr>
        <p:spPr>
          <a:xfrm>
            <a:off x="1762903" y="4493624"/>
            <a:ext cx="919777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Any relational operator that applies to a set applies to a matrix</a:t>
            </a:r>
          </a:p>
          <a:p>
            <a:pPr algn="ctr"/>
            <a:r>
              <a:rPr lang="en-US" sz="2800" dirty="0"/>
              <a:t>(Plus some new ones)</a:t>
            </a:r>
          </a:p>
        </p:txBody>
      </p:sp>
    </p:spTree>
    <p:extLst>
      <p:ext uri="{BB962C8B-B14F-4D97-AF65-F5344CB8AC3E}">
        <p14:creationId xmlns:p14="http://schemas.microsoft.com/office/powerpoint/2010/main" val="360011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denote the “greater than or equal to”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32278-A67D-0296-12AB-8074E812A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3EB3-EB7A-F284-4FC3-A3EFCDC1CBC6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1570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277453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0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denote the “greater than or equal to” over A={1,2,3,4}</a:t>
            </a:r>
          </a:p>
          <a:p>
            <a:r>
              <a:rPr lang="en-US" dirty="0"/>
              <a:t>Let R</a:t>
            </a:r>
            <a:r>
              <a:rPr lang="en-US" baseline="-25000" dirty="0"/>
              <a:t>2</a:t>
            </a:r>
            <a:r>
              <a:rPr lang="en-US" dirty="0"/>
              <a:t> denote the “less than or equal to” over A={1,2,3,4}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4CEFA0-AB41-004B-B288-CCF9C6E9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90" y="2885329"/>
            <a:ext cx="3175000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4D197-778B-154D-B14E-A6AEF26D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361" y="3337766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compute intersection using the matrix representations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91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compute intersection using the matrix representations</a:t>
            </a:r>
          </a:p>
          <a:p>
            <a:r>
              <a:rPr lang="en-US" dirty="0"/>
              <a:t>The result is also in matrix representation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74B099-8E12-9B1F-2B4F-51D19BABE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D5A7F6-CC21-9E8A-0881-1573DC9CF79D}"/>
              </a:ext>
            </a:extLst>
          </p:cNvPr>
          <p:cNvSpPr txBox="1"/>
          <p:nvPr/>
        </p:nvSpPr>
        <p:spPr>
          <a:xfrm>
            <a:off x="5954486" y="5793767"/>
            <a:ext cx="2383064" cy="431800"/>
          </a:xfrm>
          <a:prstGeom prst="rect">
            <a:avLst/>
          </a:prstGeom>
          <a:solidFill>
            <a:srgbClr val="E8E6E6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64216-1F84-E046-91AB-59EBA863C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64216-1F84-E046-91AB-59EBA863C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50" y="5793767"/>
            <a:ext cx="4483100" cy="4318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2C008-0688-0444-A3B0-5CC9F3023E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3931153"/>
            <a:ext cx="1562100" cy="39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10114-21E9-0545-8974-97D915FA5A84}"/>
              </a:ext>
            </a:extLst>
          </p:cNvPr>
          <p:cNvSpPr txBox="1"/>
          <p:nvPr/>
        </p:nvSpPr>
        <p:spPr>
          <a:xfrm>
            <a:off x="4518292" y="5259116"/>
            <a:ext cx="315541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Element-wise “AND”</a:t>
            </a:r>
          </a:p>
        </p:txBody>
      </p:sp>
    </p:spTree>
    <p:extLst>
      <p:ext uri="{BB962C8B-B14F-4D97-AF65-F5344CB8AC3E}">
        <p14:creationId xmlns:p14="http://schemas.microsoft.com/office/powerpoint/2010/main" val="1292566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324D8-0441-854C-BF6A-9BD85A87F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429462"/>
            <a:ext cx="3048000" cy="21971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CDAE1-D4D7-C94B-BACA-389E28111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311" y="3640209"/>
            <a:ext cx="4483100" cy="431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08376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about Union?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5B58-8E6A-C54A-A082-FB942C87E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4033951"/>
            <a:ext cx="15621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9672F-B834-0140-B039-EAFAB1886B24}"/>
              </a:ext>
            </a:extLst>
          </p:cNvPr>
          <p:cNvSpPr txBox="1"/>
          <p:nvPr/>
        </p:nvSpPr>
        <p:spPr>
          <a:xfrm>
            <a:off x="3634212" y="5638354"/>
            <a:ext cx="603767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See paragraph between Example 3 </a:t>
            </a:r>
          </a:p>
          <a:p>
            <a:r>
              <a:rPr lang="en-US" sz="3200" dirty="0"/>
              <a:t>and Example 4 in Section 9.3.2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2820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D201A-635B-994B-A9C5-1130ECFD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6" y="3190610"/>
            <a:ext cx="3048000" cy="21971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4E2BE59-B72A-A046-AE96-CE31FCC2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about Union?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958A-73CD-FB44-980E-42861B60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using Matrix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5299-BBE6-4147-B039-3C2AD8E0D92B}"/>
              </a:ext>
            </a:extLst>
          </p:cNvPr>
          <p:cNvSpPr txBox="1"/>
          <p:nvPr/>
        </p:nvSpPr>
        <p:spPr>
          <a:xfrm>
            <a:off x="1265804" y="2752992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42E07-DFF1-EA48-A771-E61097E4A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5" y="3190610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1BB7C-2D5D-A349-86A7-EB91C9E6BF76}"/>
              </a:ext>
            </a:extLst>
          </p:cNvPr>
          <p:cNvSpPr txBox="1"/>
          <p:nvPr/>
        </p:nvSpPr>
        <p:spPr>
          <a:xfrm>
            <a:off x="6653051" y="2752991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5B58-8E6A-C54A-A082-FB942C87E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950" y="4033951"/>
            <a:ext cx="15621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9672F-B834-0140-B039-EAFAB1886B24}"/>
              </a:ext>
            </a:extLst>
          </p:cNvPr>
          <p:cNvSpPr txBox="1"/>
          <p:nvPr/>
        </p:nvSpPr>
        <p:spPr>
          <a:xfrm>
            <a:off x="3634212" y="5638354"/>
            <a:ext cx="603767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See paragraph between Example 3 </a:t>
            </a:r>
          </a:p>
          <a:p>
            <a:r>
              <a:rPr lang="en-US" sz="3200" dirty="0"/>
              <a:t>and Example 4 in Section 9.3.2</a:t>
            </a:r>
            <a:endParaRPr lang="en-US" sz="3200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C5BAC-1800-8A4F-A7B3-6BB6AC61D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080" y="4817102"/>
            <a:ext cx="4483100" cy="4318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002856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9200" cy="1325563"/>
          </a:xfrm>
        </p:spPr>
        <p:txBody>
          <a:bodyPr/>
          <a:lstStyle/>
          <a:p>
            <a:r>
              <a:rPr lang="en-US" dirty="0"/>
              <a:t>Representing Relations on a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 rot="1827031">
            <a:off x="3354074" y="3532080"/>
            <a:ext cx="4985641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9BE13-A9DC-E641-8829-A4A7F2AABD85}"/>
              </a:ext>
            </a:extLst>
          </p:cNvPr>
          <p:cNvSpPr txBox="1"/>
          <p:nvPr/>
        </p:nvSpPr>
        <p:spPr>
          <a:xfrm>
            <a:off x="424316" y="2163613"/>
            <a:ext cx="46531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The next few slides talk about these</a:t>
            </a:r>
          </a:p>
        </p:txBody>
      </p:sp>
    </p:spTree>
    <p:extLst>
      <p:ext uri="{BB962C8B-B14F-4D97-AF65-F5344CB8AC3E}">
        <p14:creationId xmlns:p14="http://schemas.microsoft.com/office/powerpoint/2010/main" val="358911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850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r>
              <a:rPr lang="en-US" sz="2400" dirty="0"/>
              <a:t>means that the relation satisfies three special</a:t>
            </a:r>
          </a:p>
          <a:p>
            <a:r>
              <a:rPr lang="en-US" sz="2400" dirty="0"/>
              <a:t>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</p:spTree>
    <p:extLst>
      <p:ext uri="{BB962C8B-B14F-4D97-AF65-F5344CB8AC3E}">
        <p14:creationId xmlns:p14="http://schemas.microsoft.com/office/powerpoint/2010/main" val="9249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/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r>
              <a:rPr lang="en-US" dirty="0"/>
              <a:t>There are new operators that can be applied to these special types of relations</a:t>
            </a:r>
          </a:p>
          <a:p>
            <a:pPr lvl="1"/>
            <a:r>
              <a:rPr lang="en-US" dirty="0"/>
              <a:t>Beyond union, natural join, …</a:t>
            </a:r>
          </a:p>
        </p:txBody>
      </p:sp>
    </p:spTree>
    <p:extLst>
      <p:ext uri="{BB962C8B-B14F-4D97-AF65-F5344CB8AC3E}">
        <p14:creationId xmlns:p14="http://schemas.microsoft.com/office/powerpoint/2010/main" val="2552573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F937F-7236-0241-9B3D-86A08DF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49919"/>
            <a:ext cx="6930772" cy="310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17119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313711" y="1602730"/>
            <a:ext cx="578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equivalence relation “acts” like “equal 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Reflexive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0057B8C-E7F6-9743-865E-EBCAE65FDDBC}"/>
              </a:ext>
            </a:extLst>
          </p:cNvPr>
          <p:cNvSpPr/>
          <p:nvPr/>
        </p:nvSpPr>
        <p:spPr>
          <a:xfrm>
            <a:off x="5187267" y="5376457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50" y="2041032"/>
            <a:ext cx="2324100" cy="3175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146797" y="4278929"/>
            <a:ext cx="615572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Definitions 3-5 in Section 9.1.4, respectively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DA616E-679D-CC4D-8252-E6AC2FDED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943" y="2430037"/>
            <a:ext cx="4876800" cy="3175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9F937F-7236-0241-9B3D-86A08DF11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943" y="2849919"/>
            <a:ext cx="6930772" cy="310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12A8E-B627-A446-A58E-1895908F1C8E}"/>
              </a:ext>
            </a:extLst>
          </p:cNvPr>
          <p:cNvSpPr txBox="1"/>
          <p:nvPr/>
        </p:nvSpPr>
        <p:spPr>
          <a:xfrm>
            <a:off x="665616" y="3512214"/>
            <a:ext cx="95058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Let’s learn about these definitions using examples</a:t>
            </a:r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620539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D4EBF-6BFE-A64E-AA56-5E03E02759C9}"/>
              </a:ext>
            </a:extLst>
          </p:cNvPr>
          <p:cNvSpPr txBox="1"/>
          <p:nvPr/>
        </p:nvSpPr>
        <p:spPr>
          <a:xfrm>
            <a:off x="302526" y="4985414"/>
            <a:ext cx="7116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reflexive</a:t>
            </a:r>
            <a:r>
              <a:rPr lang="en-US" sz="3600" dirty="0"/>
              <a:t> if for every element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of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in the relation”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5E8C36-A8C5-AA45-ADD6-93F48DDDE339}"/>
              </a:ext>
            </a:extLst>
          </p:cNvPr>
          <p:cNvCxnSpPr>
            <a:cxnSpLocks/>
          </p:cNvCxnSpPr>
          <p:nvPr/>
        </p:nvCxnSpPr>
        <p:spPr>
          <a:xfrm flipV="1">
            <a:off x="1724974" y="1449977"/>
            <a:ext cx="7053266" cy="36706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9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107CD-8CED-6545-AA4D-9B529E0B451E}"/>
              </a:ext>
            </a:extLst>
          </p:cNvPr>
          <p:cNvSpPr txBox="1"/>
          <p:nvPr/>
        </p:nvSpPr>
        <p:spPr>
          <a:xfrm>
            <a:off x="3174433" y="508980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643CF-E4F1-B249-A850-1CD0F34FCAE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7C63A2-23B6-2344-B157-30E012198E45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297AB-B603-3249-BE30-E535D8B177E2}"/>
              </a:ext>
            </a:extLst>
          </p:cNvPr>
          <p:cNvSpPr txBox="1"/>
          <p:nvPr/>
        </p:nvSpPr>
        <p:spPr>
          <a:xfrm>
            <a:off x="302526" y="4985414"/>
            <a:ext cx="71165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reflexive</a:t>
            </a:r>
            <a:r>
              <a:rPr lang="en-US" sz="3600" dirty="0"/>
              <a:t> if for every element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of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4094757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116EB-DF53-E645-A44F-7C5441B9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33" y="736866"/>
            <a:ext cx="4194367" cy="57300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3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107CD-8CED-6545-AA4D-9B529E0B451E}"/>
              </a:ext>
            </a:extLst>
          </p:cNvPr>
          <p:cNvSpPr txBox="1"/>
          <p:nvPr/>
        </p:nvSpPr>
        <p:spPr>
          <a:xfrm>
            <a:off x="3174433" y="508980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009FF-E633-654E-B556-5D38D4727E99}"/>
              </a:ext>
            </a:extLst>
          </p:cNvPr>
          <p:cNvSpPr txBox="1"/>
          <p:nvPr/>
        </p:nvSpPr>
        <p:spPr>
          <a:xfrm>
            <a:off x="8561680" y="5089799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643CF-E4F1-B249-A850-1CD0F34FCAE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7C63A2-23B6-2344-B157-30E012198E45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6C3D5A-9615-024F-9C56-4D30C5868899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5D1C16-A96D-8C4B-8F0D-F0B9F18DE1FA}"/>
              </a:ext>
            </a:extLst>
          </p:cNvPr>
          <p:cNvCxnSpPr>
            <a:cxnSpLocks/>
          </p:cNvCxnSpPr>
          <p:nvPr/>
        </p:nvCxnSpPr>
        <p:spPr>
          <a:xfrm flipV="1">
            <a:off x="1724974" y="1345474"/>
            <a:ext cx="5067712" cy="37882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57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73024F-4519-AE42-949B-5D812805D715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3355794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F9E5E1-6D4C-C74A-8F5B-5CDB8977C7C1}"/>
              </a:ext>
            </a:extLst>
          </p:cNvPr>
          <p:cNvSpPr/>
          <p:nvPr/>
        </p:nvSpPr>
        <p:spPr>
          <a:xfrm>
            <a:off x="3619799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C718B5-C1B8-A748-8C63-997BACD5B22C}"/>
              </a:ext>
            </a:extLst>
          </p:cNvPr>
          <p:cNvSpPr/>
          <p:nvPr/>
        </p:nvSpPr>
        <p:spPr>
          <a:xfrm>
            <a:off x="226271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909503" y="232177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D1DBB4-203D-9243-B9E3-64618D84E547}"/>
              </a:ext>
            </a:extLst>
          </p:cNvPr>
          <p:cNvSpPr/>
          <p:nvPr/>
        </p:nvSpPr>
        <p:spPr>
          <a:xfrm>
            <a:off x="7559393" y="338497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149366-6426-9D4E-89EE-92D160037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63CCB8-3250-F449-9554-3F1C7EF67ABE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1567122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9562646" y="278163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8204249" y="3993579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01094E-2995-F14E-B6D3-DCBFD41F0447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8315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FA4177E-BEED-7647-A734-F1B62A6C4E3A}"/>
              </a:ext>
            </a:extLst>
          </p:cNvPr>
          <p:cNvGraphicFramePr>
            <a:graphicFrameLocks/>
          </p:cNvGraphicFramePr>
          <p:nvPr/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E3E1A-D87E-5348-98DB-EFC37FE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US" dirty="0"/>
              <a:t>There are several special types of relations</a:t>
            </a:r>
          </a:p>
          <a:p>
            <a:r>
              <a:rPr lang="en-US" dirty="0"/>
              <a:t>There are new operators that can be applied to these special types of relations</a:t>
            </a:r>
          </a:p>
          <a:p>
            <a:pPr lvl="1"/>
            <a:r>
              <a:rPr lang="en-US" dirty="0"/>
              <a:t>Beyond union, natural join, …</a:t>
            </a:r>
          </a:p>
          <a:p>
            <a:r>
              <a:rPr lang="en-US" dirty="0"/>
              <a:t>There are new representations for these special types of relations</a:t>
            </a:r>
          </a:p>
          <a:p>
            <a:pPr lvl="1"/>
            <a:r>
              <a:rPr lang="en-US" dirty="0"/>
              <a:t>Beyond set or table</a:t>
            </a:r>
          </a:p>
        </p:txBody>
      </p:sp>
    </p:spTree>
    <p:extLst>
      <p:ext uri="{BB962C8B-B14F-4D97-AF65-F5344CB8AC3E}">
        <p14:creationId xmlns:p14="http://schemas.microsoft.com/office/powerpoint/2010/main" val="3815854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683046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symmetric</a:t>
            </a:r>
            <a:r>
              <a:rPr lang="en-US" sz="3600" dirty="0"/>
              <a:t> if for every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3600" dirty="0"/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also in the relation”</a:t>
            </a:r>
          </a:p>
        </p:txBody>
      </p:sp>
    </p:spTree>
    <p:extLst>
      <p:ext uri="{BB962C8B-B14F-4D97-AF65-F5344CB8AC3E}">
        <p14:creationId xmlns:p14="http://schemas.microsoft.com/office/powerpoint/2010/main" val="2058657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96042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F </a:t>
            </a:r>
            <a:r>
              <a:rPr lang="en-US" sz="3600" dirty="0"/>
              <a:t>means the implication is true</a:t>
            </a:r>
          </a:p>
        </p:txBody>
      </p:sp>
    </p:spTree>
    <p:extLst>
      <p:ext uri="{BB962C8B-B14F-4D97-AF65-F5344CB8AC3E}">
        <p14:creationId xmlns:p14="http://schemas.microsoft.com/office/powerpoint/2010/main" val="73904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96E31D-4426-264D-AA87-2D093B0D2003}"/>
              </a:ext>
            </a:extLst>
          </p:cNvPr>
          <p:cNvSpPr/>
          <p:nvPr/>
        </p:nvSpPr>
        <p:spPr>
          <a:xfrm>
            <a:off x="8298170" y="2299678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F37122-18AD-7346-8F2F-8916A35D9D65}"/>
              </a:ext>
            </a:extLst>
          </p:cNvPr>
          <p:cNvSpPr/>
          <p:nvPr/>
        </p:nvSpPr>
        <p:spPr>
          <a:xfrm>
            <a:off x="7559393" y="2873946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8507A5-43BD-CC42-A382-8432CD0AD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63364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62EF54-AE91-1A4E-9955-5743C027D9D0}"/>
              </a:ext>
            </a:extLst>
          </p:cNvPr>
          <p:cNvSpPr txBox="1"/>
          <p:nvPr/>
        </p:nvSpPr>
        <p:spPr>
          <a:xfrm>
            <a:off x="302526" y="4985414"/>
            <a:ext cx="9604232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F </a:t>
            </a:r>
            <a:r>
              <a:rPr lang="en-US" sz="3600" dirty="0"/>
              <a:t>means the implication is true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is not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so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doesn’t need to be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35612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C6F8E-473C-0D4B-BFA5-F93C8DFB0E82}"/>
              </a:ext>
            </a:extLst>
          </p:cNvPr>
          <p:cNvSpPr txBox="1"/>
          <p:nvPr/>
        </p:nvSpPr>
        <p:spPr>
          <a:xfrm>
            <a:off x="3094616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DD71-5CAB-F643-BEA8-874EEA4F01A4}"/>
              </a:ext>
            </a:extLst>
          </p:cNvPr>
          <p:cNvSpPr txBox="1"/>
          <p:nvPr/>
        </p:nvSpPr>
        <p:spPr>
          <a:xfrm>
            <a:off x="8610242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633065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8CA85-CE17-E742-8BFD-FACEDE9CDCFA}"/>
              </a:ext>
            </a:extLst>
          </p:cNvPr>
          <p:cNvSpPr txBox="1"/>
          <p:nvPr/>
        </p:nvSpPr>
        <p:spPr>
          <a:xfrm>
            <a:off x="7928782" y="6396335"/>
            <a:ext cx="426321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See Definition 4 in Section 9.1.4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F2F0A-427B-1A47-8329-5F088833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E8262-DAF8-974E-AC1A-DA1A6344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4E71D6-46FE-634B-832C-C0151031E10B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9DD4A-630E-694C-83F6-29B312962C14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22F02-4CB0-ED40-AE9B-A29AA92A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81" y="777878"/>
            <a:ext cx="6626150" cy="43139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CC6F8E-473C-0D4B-BFA5-F93C8DFB0E82}"/>
              </a:ext>
            </a:extLst>
          </p:cNvPr>
          <p:cNvSpPr txBox="1"/>
          <p:nvPr/>
        </p:nvSpPr>
        <p:spPr>
          <a:xfrm>
            <a:off x="3094616" y="4797413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DD71-5CAB-F643-BEA8-874EEA4F01A4}"/>
              </a:ext>
            </a:extLst>
          </p:cNvPr>
          <p:cNvSpPr txBox="1"/>
          <p:nvPr/>
        </p:nvSpPr>
        <p:spPr>
          <a:xfrm>
            <a:off x="8610242" y="4797413"/>
            <a:ext cx="15951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Now yes</a:t>
            </a:r>
            <a:endParaRPr lang="en-US" sz="32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A798-B84C-444E-B748-B997D58F99D4}"/>
              </a:ext>
            </a:extLst>
          </p:cNvPr>
          <p:cNvSpPr txBox="1"/>
          <p:nvPr/>
        </p:nvSpPr>
        <p:spPr>
          <a:xfrm>
            <a:off x="8365206" y="3959257"/>
            <a:ext cx="44435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6276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8A81B1-0E52-0542-A596-0C3FE543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won’t talk about the transitive property until Wednesday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A059C-3514-5849-BBF0-7D679E316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there are more properties that are useful for relations on a set</a:t>
            </a:r>
          </a:p>
        </p:txBody>
      </p:sp>
    </p:spTree>
    <p:extLst>
      <p:ext uri="{BB962C8B-B14F-4D97-AF65-F5344CB8AC3E}">
        <p14:creationId xmlns:p14="http://schemas.microsoft.com/office/powerpoint/2010/main" val="138444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  <a:br>
              <a:rPr lang="en-US" dirty="0"/>
            </a:br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1087403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7DF07E-DD2D-7847-B356-42E0AD8272A3}"/>
              </a:ext>
            </a:extLst>
          </p:cNvPr>
          <p:cNvSpPr txBox="1"/>
          <p:nvPr/>
        </p:nvSpPr>
        <p:spPr>
          <a:xfrm>
            <a:off x="3731090" y="2473185"/>
            <a:ext cx="43091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Notice the differences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DA522-D5D4-3B42-B0D9-529E0AAE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41" y="477106"/>
            <a:ext cx="3799071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E0DC983-1155-8647-A643-CC8F1CE9F3C7}"/>
              </a:ext>
            </a:extLst>
          </p:cNvPr>
          <p:cNvSpPr/>
          <p:nvPr/>
        </p:nvSpPr>
        <p:spPr>
          <a:xfrm>
            <a:off x="6803975" y="996105"/>
            <a:ext cx="793385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8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  <a:br>
              <a:rPr lang="en-US" dirty="0"/>
            </a:br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31" y="1087403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DF07E-DD2D-7847-B356-42E0AD8272A3}"/>
              </a:ext>
            </a:extLst>
          </p:cNvPr>
          <p:cNvSpPr txBox="1"/>
          <p:nvPr/>
        </p:nvSpPr>
        <p:spPr>
          <a:xfrm>
            <a:off x="302526" y="4985414"/>
            <a:ext cx="101549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Fill in the blank.</a:t>
            </a:r>
          </a:p>
          <a:p>
            <a:r>
              <a:rPr lang="en-US" sz="3600" dirty="0"/>
              <a:t>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is </a:t>
            </a:r>
            <a:r>
              <a:rPr lang="en-US" sz="3600" i="1" dirty="0"/>
              <a:t>irreflexive</a:t>
            </a:r>
            <a:r>
              <a:rPr lang="en-US" sz="3600" dirty="0"/>
              <a:t> if _______________________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ADA522-D5D4-3B42-B0D9-529E0AAE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041" y="477106"/>
            <a:ext cx="3799071" cy="518999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891915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03610-FBF2-2C4F-A322-7F284B68388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A6DFD-DC9C-4941-B0CB-AF91EF23ECE7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4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78DB-B30B-5044-9281-5B664A65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9E17B-BFB0-2747-91DD-61FF9731F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026" y="2437888"/>
            <a:ext cx="3048000" cy="219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8321A-25D4-0D4B-A96F-94A9F3B1960C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8C973-6373-C543-ADAD-2CBC2290ADA1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A80D4-C7ED-D143-BE63-DE23A80E310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EC227-61E5-5D4C-885C-F9923AC4B7C2}"/>
              </a:ext>
            </a:extLst>
          </p:cNvPr>
          <p:cNvSpPr txBox="1"/>
          <p:nvPr/>
        </p:nvSpPr>
        <p:spPr>
          <a:xfrm>
            <a:off x="8561680" y="5089799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  <a:endParaRPr lang="en-US" sz="32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03610-FBF2-2C4F-A322-7F284B68388B}"/>
              </a:ext>
            </a:extLst>
          </p:cNvPr>
          <p:cNvSpPr/>
          <p:nvPr/>
        </p:nvSpPr>
        <p:spPr>
          <a:xfrm rot="2254692">
            <a:off x="1863004" y="3179782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A6DFD-DC9C-4941-B0CB-AF91EF23ECE7}"/>
              </a:ext>
            </a:extLst>
          </p:cNvPr>
          <p:cNvSpPr/>
          <p:nvPr/>
        </p:nvSpPr>
        <p:spPr>
          <a:xfrm rot="2254692">
            <a:off x="7118653" y="3096709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09559"/>
              </p:ext>
            </p:extLst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5162B-DEB5-1C49-A15D-A6CFDAE7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9655"/>
              </p:ext>
            </p:extLst>
          </p:nvPr>
        </p:nvGraphicFramePr>
        <p:xfrm>
          <a:off x="155121" y="2021114"/>
          <a:ext cx="5372100" cy="1614992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2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'12345'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'Charlie'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 Apple St.'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'555-1234'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'67890'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'Lucy'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'34 Pear Ave.'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'555-5678'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'33333'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'Snoopy'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'12 Apple St.'</a:t>
                      </a:r>
                      <a:endParaRPr lang="en-US" sz="180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'555-1234'</a:t>
                      </a:r>
                      <a:endParaRPr lang="en-US" sz="1800" dirty="0">
                        <a:effectLst/>
                      </a:endParaRPr>
                    </a:p>
                  </a:txBody>
                  <a:tcPr marL="95250" marR="95250" marT="95194" marB="95194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>
            <a:off x="5619752" y="2021114"/>
            <a:ext cx="1045029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0204-3477-4F4C-AB14-E4E4A168F6C3}"/>
              </a:ext>
            </a:extLst>
          </p:cNvPr>
          <p:cNvSpPr txBox="1"/>
          <p:nvPr/>
        </p:nvSpPr>
        <p:spPr>
          <a:xfrm>
            <a:off x="155121" y="1651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4D48-CCCD-9153-13DA-4FFA683FAB78}"/>
              </a:ext>
            </a:extLst>
          </p:cNvPr>
          <p:cNvSpPr txBox="1"/>
          <p:nvPr/>
        </p:nvSpPr>
        <p:spPr>
          <a:xfrm>
            <a:off x="3733800" y="1282450"/>
            <a:ext cx="33782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We’ve been working here</a:t>
            </a:r>
          </a:p>
        </p:txBody>
      </p:sp>
    </p:spTree>
    <p:extLst>
      <p:ext uri="{BB962C8B-B14F-4D97-AF65-F5344CB8AC3E}">
        <p14:creationId xmlns:p14="http://schemas.microsoft.com/office/powerpoint/2010/main" val="719057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Irreflexive?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0C4D7-8395-414B-9CDA-C914C7F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6" y="711199"/>
            <a:ext cx="3985912" cy="518999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48E5D6-9F61-2F47-A11D-BBE5CF5D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R denote the “greater than” over A={1,2,3,4}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FAD323-1B07-E64F-864F-D648466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77" y="3766577"/>
            <a:ext cx="3048000" cy="2197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9EC3-6A3E-9648-97E1-396CAF70F60F}"/>
              </a:ext>
            </a:extLst>
          </p:cNvPr>
          <p:cNvSpPr txBox="1"/>
          <p:nvPr/>
        </p:nvSpPr>
        <p:spPr>
          <a:xfrm>
            <a:off x="2403131" y="3156008"/>
            <a:ext cx="68480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1AF4B-6CF8-6348-9272-5E491BFBF473}"/>
              </a:ext>
            </a:extLst>
          </p:cNvPr>
          <p:cNvSpPr txBox="1"/>
          <p:nvPr/>
        </p:nvSpPr>
        <p:spPr>
          <a:xfrm>
            <a:off x="2061030" y="2293257"/>
            <a:ext cx="612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R={(4,1),(4,2),(4,3),(3,1),(3,2),(2,1)}</a:t>
            </a:r>
          </a:p>
        </p:txBody>
      </p:sp>
    </p:spTree>
    <p:extLst>
      <p:ext uri="{BB962C8B-B14F-4D97-AF65-F5344CB8AC3E}">
        <p14:creationId xmlns:p14="http://schemas.microsoft.com/office/powerpoint/2010/main" val="2893134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2C5C-0931-6D4D-B5E8-26A3DE6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“Deep Thoughts”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69ED-7BAE-F143-B40B-9045048B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relation is both reflexive and irreflexive?</a:t>
            </a:r>
          </a:p>
        </p:txBody>
      </p:sp>
    </p:spTree>
    <p:extLst>
      <p:ext uri="{BB962C8B-B14F-4D97-AF65-F5344CB8AC3E}">
        <p14:creationId xmlns:p14="http://schemas.microsoft.com/office/powerpoint/2010/main" val="2790468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CB11A-9745-7E4A-92A4-574F087A2DF0}"/>
              </a:ext>
            </a:extLst>
          </p:cNvPr>
          <p:cNvSpPr txBox="1"/>
          <p:nvPr/>
        </p:nvSpPr>
        <p:spPr>
          <a:xfrm>
            <a:off x="302526" y="4985414"/>
            <a:ext cx="1050877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Fill in the blank.</a:t>
            </a:r>
          </a:p>
          <a:p>
            <a:r>
              <a:rPr lang="en-US" sz="3600" dirty="0"/>
              <a:t>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is </a:t>
            </a:r>
            <a:r>
              <a:rPr lang="en-US" sz="3600" i="1" dirty="0"/>
              <a:t>asymmetric</a:t>
            </a:r>
            <a:r>
              <a:rPr lang="en-US" sz="3600" dirty="0"/>
              <a:t> if 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018526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93AA3E-F416-AF4F-A4EE-E1DFF68E87DD}"/>
              </a:ext>
            </a:extLst>
          </p:cNvPr>
          <p:cNvSpPr txBox="1">
            <a:spLocks/>
          </p:cNvSpPr>
          <p:nvPr/>
        </p:nvSpPr>
        <p:spPr>
          <a:xfrm>
            <a:off x="787402" y="1359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Symmetric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2FC2-E484-A247-82FB-B7C133AD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14" y="1787184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F54E067-9236-2D4C-911C-E879AE6900C6}"/>
              </a:ext>
            </a:extLst>
          </p:cNvPr>
          <p:cNvSpPr/>
          <p:nvPr/>
        </p:nvSpPr>
        <p:spPr>
          <a:xfrm>
            <a:off x="10386242" y="650505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F7308C-B791-E348-AB7D-EB1F760AE0AD}"/>
              </a:ext>
            </a:extLst>
          </p:cNvPr>
          <p:cNvSpPr/>
          <p:nvPr/>
        </p:nvSpPr>
        <p:spPr>
          <a:xfrm>
            <a:off x="10411641" y="1690687"/>
            <a:ext cx="738777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695B3-7362-F145-9236-9DA76B955E0F}"/>
              </a:ext>
            </a:extLst>
          </p:cNvPr>
          <p:cNvSpPr txBox="1"/>
          <p:nvPr/>
        </p:nvSpPr>
        <p:spPr>
          <a:xfrm>
            <a:off x="302526" y="4985414"/>
            <a:ext cx="40128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Note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2618641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1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56618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0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65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36CDA-3CFD-D346-B06F-54558118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14" y="792956"/>
            <a:ext cx="7594600" cy="469900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AAD27-211F-DB4D-A685-A0DE1297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437888"/>
            <a:ext cx="3048000" cy="2197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6AC0F-6CB0-294A-AF36-3439097CC9F8}"/>
              </a:ext>
            </a:extLst>
          </p:cNvPr>
          <p:cNvSpPr txBox="1"/>
          <p:nvPr/>
        </p:nvSpPr>
        <p:spPr>
          <a:xfrm>
            <a:off x="1265804" y="185311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9FDFA-8AF2-DE4E-9C1E-39B9257429B8}"/>
              </a:ext>
            </a:extLst>
          </p:cNvPr>
          <p:cNvSpPr txBox="1"/>
          <p:nvPr/>
        </p:nvSpPr>
        <p:spPr>
          <a:xfrm>
            <a:off x="6653051" y="1853113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ECDC13-ECB1-E442-95FE-A5690D1C4FE5}"/>
              </a:ext>
            </a:extLst>
          </p:cNvPr>
          <p:cNvSpPr txBox="1"/>
          <p:nvPr/>
        </p:nvSpPr>
        <p:spPr>
          <a:xfrm>
            <a:off x="3174433" y="5089800"/>
            <a:ext cx="6655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50CFB-947F-4E47-8D39-A3204D7B9C51}"/>
              </a:ext>
            </a:extLst>
          </p:cNvPr>
          <p:cNvSpPr txBox="1"/>
          <p:nvPr/>
        </p:nvSpPr>
        <p:spPr>
          <a:xfrm>
            <a:off x="8561680" y="5089799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9CAE0A-EE1A-1A41-89B2-49C150D77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316" y="2464867"/>
            <a:ext cx="3048000" cy="21971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06BC26-AF5F-ED45-BA9F-D4E411D5AE9A}"/>
              </a:ext>
            </a:extLst>
          </p:cNvPr>
          <p:cNvSpPr/>
          <p:nvPr/>
        </p:nvSpPr>
        <p:spPr>
          <a:xfrm rot="2254692">
            <a:off x="1789696" y="3186015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2EC67-EA6D-4E42-858E-C7DD17858F82}"/>
              </a:ext>
            </a:extLst>
          </p:cNvPr>
          <p:cNvSpPr txBox="1"/>
          <p:nvPr/>
        </p:nvSpPr>
        <p:spPr>
          <a:xfrm>
            <a:off x="5392019" y="3271028"/>
            <a:ext cx="152798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a=1,b=1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15EAF-68F3-8245-AD5B-338A32EA4918}"/>
              </a:ext>
            </a:extLst>
          </p:cNvPr>
          <p:cNvSpPr txBox="1"/>
          <p:nvPr/>
        </p:nvSpPr>
        <p:spPr>
          <a:xfrm>
            <a:off x="356954" y="6065044"/>
            <a:ext cx="865929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The statement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dirty="0"/>
              <a:t> means that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/>
              <a:t> can equal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74591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4434B-4FF8-974E-A4B8-4EC64D3B3516}"/>
              </a:ext>
            </a:extLst>
          </p:cNvPr>
          <p:cNvSpPr txBox="1"/>
          <p:nvPr/>
        </p:nvSpPr>
        <p:spPr>
          <a:xfrm>
            <a:off x="356954" y="6065044"/>
            <a:ext cx="8784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Don’t confuse </a:t>
            </a:r>
            <a:r>
              <a:rPr lang="en-US" sz="3600" i="1" dirty="0"/>
              <a:t>asymmetric</a:t>
            </a:r>
            <a:r>
              <a:rPr lang="en-US" sz="3600" dirty="0"/>
              <a:t> with </a:t>
            </a:r>
            <a:r>
              <a:rPr lang="en-US" sz="3600" i="1" dirty="0"/>
              <a:t>antisymmetric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4434B-4FF8-974E-A4B8-4EC64D3B3516}"/>
              </a:ext>
            </a:extLst>
          </p:cNvPr>
          <p:cNvSpPr txBox="1"/>
          <p:nvPr/>
        </p:nvSpPr>
        <p:spPr>
          <a:xfrm>
            <a:off x="356954" y="6065044"/>
            <a:ext cx="8784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Don’t confuse </a:t>
            </a:r>
            <a:r>
              <a:rPr lang="en-US" sz="3600" i="1" dirty="0"/>
              <a:t>asymmetric</a:t>
            </a:r>
            <a:r>
              <a:rPr lang="en-US" sz="3600" dirty="0"/>
              <a:t> with </a:t>
            </a:r>
            <a:r>
              <a:rPr lang="en-US" sz="3600" i="1" dirty="0"/>
              <a:t>antisymmetric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B7634-05A6-C04A-B619-CFF799C2B391}"/>
              </a:ext>
            </a:extLst>
          </p:cNvPr>
          <p:cNvSpPr txBox="1">
            <a:spLocks/>
          </p:cNvSpPr>
          <p:nvPr/>
        </p:nvSpPr>
        <p:spPr>
          <a:xfrm>
            <a:off x="711200" y="2044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Asymmetric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9ED2F-502B-2944-BAF3-2F1E055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14" y="2472248"/>
            <a:ext cx="7594600" cy="4699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5301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 rot="19685730">
            <a:off x="4786913" y="3205843"/>
            <a:ext cx="3327892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95023"/>
              </p:ext>
            </p:extLst>
          </p:nvPr>
        </p:nvGraphicFramePr>
        <p:xfrm>
          <a:off x="141288" y="3227388"/>
          <a:ext cx="4779056" cy="33369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Course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Prerequisite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'EE200',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'EE005'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'EE200'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'CS120'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'CS121'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'CS120'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'CS205'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'CS101'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'CS206'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'CS121'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'CS206'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'CS205'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602E8-446F-4C47-ACB3-DC740CB190BF}"/>
              </a:ext>
            </a:extLst>
          </p:cNvPr>
          <p:cNvSpPr txBox="1"/>
          <p:nvPr/>
        </p:nvSpPr>
        <p:spPr>
          <a:xfrm>
            <a:off x="1811589" y="1833563"/>
            <a:ext cx="355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idea: Binary pairs</a:t>
            </a:r>
          </a:p>
          <a:p>
            <a:r>
              <a:rPr lang="en-US" dirty="0"/>
              <a:t>Elements can be </a:t>
            </a:r>
            <a:r>
              <a:rPr lang="en-US" b="1" dirty="0"/>
              <a:t>from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20723655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B2262-287B-2546-99F8-8F2FEEB62817}"/>
              </a:ext>
            </a:extLst>
          </p:cNvPr>
          <p:cNvSpPr txBox="1"/>
          <p:nvPr/>
        </p:nvSpPr>
        <p:spPr>
          <a:xfrm>
            <a:off x="3264151" y="3567270"/>
            <a:ext cx="448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Says nothing about when a=b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967C-4017-4641-BCDD-B05F0F4971E6}"/>
              </a:ext>
            </a:extLst>
          </p:cNvPr>
          <p:cNvSpPr txBox="1"/>
          <p:nvPr/>
        </p:nvSpPr>
        <p:spPr>
          <a:xfrm>
            <a:off x="302526" y="4985414"/>
            <a:ext cx="977235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antisymmetric</a:t>
            </a:r>
            <a:r>
              <a:rPr lang="en-US" sz="3600" dirty="0"/>
              <a:t> if it is never true that</a:t>
            </a:r>
          </a:p>
          <a:p>
            <a:r>
              <a:rPr lang="en-US" sz="3600" dirty="0"/>
              <a:t>both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are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for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/>
              <a:t>different from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r>
              <a:rPr lang="en-US" sz="3600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3ED6D3-0527-8644-ADF5-65B5FC144DDA}"/>
              </a:ext>
            </a:extLst>
          </p:cNvPr>
          <p:cNvCxnSpPr>
            <a:cxnSpLocks/>
          </p:cNvCxnSpPr>
          <p:nvPr/>
        </p:nvCxnSpPr>
        <p:spPr>
          <a:xfrm flipV="1">
            <a:off x="1724974" y="2015446"/>
            <a:ext cx="3330352" cy="311825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876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B2262-287B-2546-99F8-8F2FEEB62817}"/>
              </a:ext>
            </a:extLst>
          </p:cNvPr>
          <p:cNvSpPr txBox="1"/>
          <p:nvPr/>
        </p:nvSpPr>
        <p:spPr>
          <a:xfrm>
            <a:off x="1899322" y="3567270"/>
            <a:ext cx="7209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Says nothing about when a=b</a:t>
            </a:r>
          </a:p>
          <a:p>
            <a:pPr algn="ctr"/>
            <a:r>
              <a:rPr lang="en-US" sz="2800" i="1" dirty="0"/>
              <a:t>Asymmetric without caring about the diagonal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034171-7FDA-934B-BED5-6296BFB03A43}"/>
              </a:ext>
            </a:extLst>
          </p:cNvPr>
          <p:cNvSpPr/>
          <p:nvPr/>
        </p:nvSpPr>
        <p:spPr>
          <a:xfrm>
            <a:off x="369686" y="650505"/>
            <a:ext cx="216911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8967C-4017-4641-BCDD-B05F0F4971E6}"/>
              </a:ext>
            </a:extLst>
          </p:cNvPr>
          <p:cNvSpPr txBox="1"/>
          <p:nvPr/>
        </p:nvSpPr>
        <p:spPr>
          <a:xfrm>
            <a:off x="302526" y="4985414"/>
            <a:ext cx="977235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Read this as “a relation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dirty="0"/>
              <a:t> on a set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3600" dirty="0"/>
              <a:t>is </a:t>
            </a:r>
            <a:r>
              <a:rPr lang="en-US" sz="3600" i="1" dirty="0"/>
              <a:t>antisymmetric</a:t>
            </a:r>
            <a:r>
              <a:rPr lang="en-US" sz="3600" dirty="0"/>
              <a:t> if it is never true that</a:t>
            </a:r>
          </a:p>
          <a:p>
            <a:r>
              <a:rPr lang="en-US" sz="3600" dirty="0"/>
              <a:t>both 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/>
              <a:t> are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3600" dirty="0"/>
              <a:t>for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/>
              <a:t>different from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  <a:r>
              <a:rPr lang="en-US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53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6DD88-F42A-D848-9059-98F69C7785FA}"/>
              </a:ext>
            </a:extLst>
          </p:cNvPr>
          <p:cNvSpPr txBox="1"/>
          <p:nvPr/>
        </p:nvSpPr>
        <p:spPr>
          <a:xfrm>
            <a:off x="1265804" y="23320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FD35F-7E00-E543-819E-60DC82F33763}"/>
              </a:ext>
            </a:extLst>
          </p:cNvPr>
          <p:cNvSpPr txBox="1"/>
          <p:nvPr/>
        </p:nvSpPr>
        <p:spPr>
          <a:xfrm>
            <a:off x="6653051" y="233208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6CBED-5F94-4E4D-821A-D23EE1BC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16" y="2943838"/>
            <a:ext cx="3048000" cy="219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B2D23-6C19-B24D-92E3-1B2495E5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943838"/>
            <a:ext cx="3048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41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149-C3A2-2349-85A4-7EF8472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Antisymmetric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7752C-72BD-5547-A2ED-AF75855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45546"/>
            <a:ext cx="10261600" cy="4699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6DD88-F42A-D848-9059-98F69C7785FA}"/>
              </a:ext>
            </a:extLst>
          </p:cNvPr>
          <p:cNvSpPr txBox="1"/>
          <p:nvPr/>
        </p:nvSpPr>
        <p:spPr>
          <a:xfrm>
            <a:off x="1265804" y="2332085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FD35F-7E00-E543-819E-60DC82F33763}"/>
              </a:ext>
            </a:extLst>
          </p:cNvPr>
          <p:cNvSpPr txBox="1"/>
          <p:nvPr/>
        </p:nvSpPr>
        <p:spPr>
          <a:xfrm>
            <a:off x="6653051" y="2332084"/>
            <a:ext cx="82426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  <a:r>
              <a:rPr lang="en-US" sz="3200" baseline="-25000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2D494-E59A-2047-8115-3AC54D48B8D2}"/>
              </a:ext>
            </a:extLst>
          </p:cNvPr>
          <p:cNvSpPr txBox="1"/>
          <p:nvPr/>
        </p:nvSpPr>
        <p:spPr>
          <a:xfrm>
            <a:off x="3174433" y="5568771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E1C56-B18F-034C-82F9-2BA2C22670CB}"/>
              </a:ext>
            </a:extLst>
          </p:cNvPr>
          <p:cNvSpPr txBox="1"/>
          <p:nvPr/>
        </p:nvSpPr>
        <p:spPr>
          <a:xfrm>
            <a:off x="8561680" y="5568770"/>
            <a:ext cx="71949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Yes</a:t>
            </a:r>
            <a:endParaRPr lang="en-US" sz="32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6CBED-5F94-4E4D-821A-D23EE1BC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16" y="2943838"/>
            <a:ext cx="3048000" cy="219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F16AF7-6663-9743-B629-2AA556A05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69" y="2943838"/>
            <a:ext cx="3048000" cy="21971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861A839-662B-1644-805A-BC31B00A2A1A}"/>
              </a:ext>
            </a:extLst>
          </p:cNvPr>
          <p:cNvSpPr/>
          <p:nvPr/>
        </p:nvSpPr>
        <p:spPr>
          <a:xfrm rot="2254692">
            <a:off x="1854624" y="3664986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36889-B711-2841-8D70-3DB3DECA419B}"/>
              </a:ext>
            </a:extLst>
          </p:cNvPr>
          <p:cNvSpPr/>
          <p:nvPr/>
        </p:nvSpPr>
        <p:spPr>
          <a:xfrm rot="2254692">
            <a:off x="7176943" y="3658751"/>
            <a:ext cx="3648748" cy="75480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B9218A06-C6FB-704F-A69F-A347F6BE7AD7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1364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66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idea: Binary pairs</a:t>
            </a:r>
          </a:p>
          <a:p>
            <a:r>
              <a:rPr lang="en-US" dirty="0"/>
              <a:t>Both elements are </a:t>
            </a:r>
            <a:r>
              <a:rPr lang="en-US" b="1" dirty="0"/>
              <a:t>from the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4C144-140C-38CD-EC00-CFCF5B4A64A5}"/>
              </a:ext>
            </a:extLst>
          </p:cNvPr>
          <p:cNvSpPr txBox="1"/>
          <p:nvPr/>
        </p:nvSpPr>
        <p:spPr>
          <a:xfrm>
            <a:off x="4920344" y="2922822"/>
            <a:ext cx="31744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We’ll start working here</a:t>
            </a:r>
          </a:p>
        </p:txBody>
      </p:sp>
    </p:spTree>
    <p:extLst>
      <p:ext uri="{BB962C8B-B14F-4D97-AF65-F5344CB8AC3E}">
        <p14:creationId xmlns:p14="http://schemas.microsoft.com/office/powerpoint/2010/main" val="18519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6BD-BE7E-3442-AE56-F4113720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43B66D-011A-694D-9B55-F10719914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1171" y="508000"/>
          <a:ext cx="11974286" cy="608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ADC1C17-5D1D-614B-85D7-4DF4B8205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2813"/>
              </p:ext>
            </p:extLst>
          </p:nvPr>
        </p:nvGraphicFramePr>
        <p:xfrm>
          <a:off x="141288" y="3227388"/>
          <a:ext cx="4779056" cy="25953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8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3DF78-BFC8-A347-9CA0-B5D9FE4F7EA3}"/>
              </a:ext>
            </a:extLst>
          </p:cNvPr>
          <p:cNvSpPr txBox="1"/>
          <p:nvPr/>
        </p:nvSpPr>
        <p:spPr>
          <a:xfrm>
            <a:off x="141288" y="2645163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3A63F-2941-A44E-97ED-40944CDF67F2}"/>
              </a:ext>
            </a:extLst>
          </p:cNvPr>
          <p:cNvSpPr txBox="1"/>
          <p:nvPr/>
        </p:nvSpPr>
        <p:spPr>
          <a:xfrm>
            <a:off x="1718358" y="1507662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2 Section 9.3.3:</a:t>
            </a:r>
          </a:p>
          <a:p>
            <a:r>
              <a:rPr lang="en-US" i="1" dirty="0"/>
              <a:t>A relation on a set A is a (binary)</a:t>
            </a:r>
          </a:p>
          <a:p>
            <a:r>
              <a:rPr lang="en-US" i="1" dirty="0"/>
              <a:t>relation from A to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116FE-59CF-8847-81C7-BC50ADEF8D85}"/>
              </a:ext>
            </a:extLst>
          </p:cNvPr>
          <p:cNvSpPr/>
          <p:nvPr/>
        </p:nvSpPr>
        <p:spPr>
          <a:xfrm>
            <a:off x="3016253" y="2106469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46971-ECA8-C341-AD36-B9A03E72D598}"/>
              </a:ext>
            </a:extLst>
          </p:cNvPr>
          <p:cNvSpPr/>
          <p:nvPr/>
        </p:nvSpPr>
        <p:spPr>
          <a:xfrm>
            <a:off x="3428889" y="2088008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46CD76-FABF-0346-AAD3-222FC00A9500}"/>
              </a:ext>
            </a:extLst>
          </p:cNvPr>
          <p:cNvSpPr/>
          <p:nvPr/>
        </p:nvSpPr>
        <p:spPr>
          <a:xfrm>
            <a:off x="141287" y="3256878"/>
            <a:ext cx="283029" cy="29186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605EEE-2FEB-FE4A-8673-B17C89559294}"/>
              </a:ext>
            </a:extLst>
          </p:cNvPr>
          <p:cNvSpPr/>
          <p:nvPr/>
        </p:nvSpPr>
        <p:spPr>
          <a:xfrm>
            <a:off x="2574248" y="3271280"/>
            <a:ext cx="283029" cy="29186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3921C1-0D21-484F-B614-6B6796C5B16E}"/>
              </a:ext>
            </a:extLst>
          </p:cNvPr>
          <p:cNvSpPr/>
          <p:nvPr/>
        </p:nvSpPr>
        <p:spPr>
          <a:xfrm>
            <a:off x="4920344" y="3744535"/>
            <a:ext cx="3004654" cy="4463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3341</Words>
  <Application>Microsoft Macintosh PowerPoint</Application>
  <PresentationFormat>Widescreen</PresentationFormat>
  <Paragraphs>773</Paragraphs>
  <Slides>73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Times New Roman</vt:lpstr>
      <vt:lpstr>Office Theme</vt:lpstr>
      <vt:lpstr>Relations on a Set</vt:lpstr>
      <vt:lpstr>Overview and Due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Big Picture</vt:lpstr>
      <vt:lpstr>Representing Relations on a Set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Elements in Relation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Representing Relation: Table, Set, Matrix, (Graph … later)</vt:lpstr>
      <vt:lpstr>Remember the Relational Operators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Operators using Matrix Representation</vt:lpstr>
      <vt:lpstr>Representing Relations on a Set</vt:lpstr>
      <vt:lpstr>Big Picture</vt:lpstr>
      <vt:lpstr>Big Picture</vt:lpstr>
      <vt:lpstr>Big Picture</vt:lpstr>
      <vt:lpstr>Reflexive?</vt:lpstr>
      <vt:lpstr>Reflexive?</vt:lpstr>
      <vt:lpstr>Reflexive?</vt:lpstr>
      <vt:lpstr>Reflexive?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Symmetric?</vt:lpstr>
      <vt:lpstr>We won’t talk about the transitive property until Wednesday</vt:lpstr>
      <vt:lpstr>Reflexive Irreflexive?</vt:lpstr>
      <vt:lpstr>Reflexive Irreflexive?</vt:lpstr>
      <vt:lpstr>Irreflexive?</vt:lpstr>
      <vt:lpstr>Irreflexive?</vt:lpstr>
      <vt:lpstr>Irreflexive?</vt:lpstr>
      <vt:lpstr>“Deep Thoughts”</vt:lpstr>
      <vt:lpstr>Asymmetric</vt:lpstr>
      <vt:lpstr>Asymmetric</vt:lpstr>
      <vt:lpstr>Asymmetric?</vt:lpstr>
      <vt:lpstr>Asymmetric?</vt:lpstr>
      <vt:lpstr>Asymmetric?</vt:lpstr>
      <vt:lpstr>Asymmetric?</vt:lpstr>
      <vt:lpstr>Antisymmetric</vt:lpstr>
      <vt:lpstr>Antisymmetric</vt:lpstr>
      <vt:lpstr>Antisymmetric</vt:lpstr>
      <vt:lpstr>Antisymmetric</vt:lpstr>
      <vt:lpstr>Antisymmetric</vt:lpstr>
      <vt:lpstr>Antisymmetric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on a Set</dc:title>
  <dc:creator>Michael Goodrich</dc:creator>
  <cp:lastModifiedBy>Michael Goodrich</cp:lastModifiedBy>
  <cp:revision>135</cp:revision>
  <dcterms:created xsi:type="dcterms:W3CDTF">2020-10-21T23:05:37Z</dcterms:created>
  <dcterms:modified xsi:type="dcterms:W3CDTF">2023-11-03T16:39:11Z</dcterms:modified>
</cp:coreProperties>
</file>