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2"/>
  </p:notesMasterIdLst>
  <p:sldIdLst>
    <p:sldId id="256" r:id="rId2"/>
    <p:sldId id="348" r:id="rId3"/>
    <p:sldId id="346" r:id="rId4"/>
    <p:sldId id="277" r:id="rId5"/>
    <p:sldId id="820" r:id="rId6"/>
    <p:sldId id="830" r:id="rId7"/>
    <p:sldId id="821" r:id="rId8"/>
    <p:sldId id="258" r:id="rId9"/>
    <p:sldId id="259" r:id="rId10"/>
    <p:sldId id="261" r:id="rId11"/>
    <p:sldId id="260" r:id="rId12"/>
    <p:sldId id="263" r:id="rId13"/>
    <p:sldId id="832" r:id="rId14"/>
    <p:sldId id="831" r:id="rId15"/>
    <p:sldId id="833" r:id="rId16"/>
    <p:sldId id="264" r:id="rId17"/>
    <p:sldId id="266" r:id="rId18"/>
    <p:sldId id="822" r:id="rId19"/>
    <p:sldId id="823" r:id="rId20"/>
    <p:sldId id="824" r:id="rId21"/>
    <p:sldId id="347" r:id="rId22"/>
    <p:sldId id="281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6" r:id="rId31"/>
    <p:sldId id="275" r:id="rId32"/>
    <p:sldId id="279" r:id="rId33"/>
    <p:sldId id="280" r:id="rId34"/>
    <p:sldId id="283" r:id="rId35"/>
    <p:sldId id="284" r:id="rId36"/>
    <p:sldId id="285" r:id="rId37"/>
    <p:sldId id="286" r:id="rId38"/>
    <p:sldId id="287" r:id="rId39"/>
    <p:sldId id="289" r:id="rId40"/>
    <p:sldId id="288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342" r:id="rId49"/>
    <p:sldId id="282" r:id="rId50"/>
    <p:sldId id="297" r:id="rId51"/>
    <p:sldId id="298" r:id="rId52"/>
    <p:sldId id="343" r:id="rId53"/>
    <p:sldId id="344" r:id="rId54"/>
    <p:sldId id="345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825" r:id="rId64"/>
    <p:sldId id="307" r:id="rId65"/>
    <p:sldId id="308" r:id="rId66"/>
    <p:sldId id="310" r:id="rId67"/>
    <p:sldId id="309" r:id="rId68"/>
    <p:sldId id="311" r:id="rId69"/>
    <p:sldId id="312" r:id="rId70"/>
    <p:sldId id="313" r:id="rId71"/>
    <p:sldId id="314" r:id="rId72"/>
    <p:sldId id="315" r:id="rId73"/>
    <p:sldId id="316" r:id="rId74"/>
    <p:sldId id="317" r:id="rId75"/>
    <p:sldId id="318" r:id="rId76"/>
    <p:sldId id="319" r:id="rId77"/>
    <p:sldId id="322" r:id="rId78"/>
    <p:sldId id="323" r:id="rId79"/>
    <p:sldId id="324" r:id="rId80"/>
    <p:sldId id="320" r:id="rId81"/>
    <p:sldId id="321" r:id="rId82"/>
    <p:sldId id="278" r:id="rId83"/>
    <p:sldId id="828" r:id="rId84"/>
    <p:sldId id="325" r:id="rId85"/>
    <p:sldId id="326" r:id="rId86"/>
    <p:sldId id="826" r:id="rId87"/>
    <p:sldId id="327" r:id="rId88"/>
    <p:sldId id="330" r:id="rId89"/>
    <p:sldId id="829" r:id="rId90"/>
    <p:sldId id="328" r:id="rId91"/>
    <p:sldId id="331" r:id="rId92"/>
    <p:sldId id="332" r:id="rId93"/>
    <p:sldId id="333" r:id="rId94"/>
    <p:sldId id="334" r:id="rId95"/>
    <p:sldId id="336" r:id="rId96"/>
    <p:sldId id="827" r:id="rId97"/>
    <p:sldId id="337" r:id="rId98"/>
    <p:sldId id="338" r:id="rId99"/>
    <p:sldId id="339" r:id="rId100"/>
    <p:sldId id="340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52"/>
    <p:restoredTop sz="95046"/>
  </p:normalViewPr>
  <p:slideViewPr>
    <p:cSldViewPr snapToGrid="0" snapToObjects="1">
      <p:cViewPr varScale="1">
        <p:scale>
          <a:sx n="84" d="100"/>
          <a:sy n="84" d="100"/>
        </p:scale>
        <p:origin x="560" y="176"/>
      </p:cViewPr>
      <p:guideLst/>
    </p:cSldViewPr>
  </p:slideViewPr>
  <p:outlineViewPr>
    <p:cViewPr>
      <p:scale>
        <a:sx n="33" d="100"/>
        <a:sy n="33" d="100"/>
      </p:scale>
      <p:origin x="0" y="-391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2A4F-8314-5749-94AD-16C0245EEF4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10E2-324F-D741-877C-3A38383EF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68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87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64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8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89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46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66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51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2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48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96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42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52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32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750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14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11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73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682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94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028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908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4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429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815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650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603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799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091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339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665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992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821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3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231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9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560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918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566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41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177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041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20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52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3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80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30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640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880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07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8272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782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682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886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68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71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982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4129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393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307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7828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646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212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9483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5377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6143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77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3575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06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647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5931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3374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1820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6312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2557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4959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989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35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2578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5569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7237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0527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27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graph means no self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10E2-324F-D741-877C-3A38383EF3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0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55FE-AFF9-6140-8918-0D1F72C14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05391-EB7F-3D48-B03B-5CF7B4386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94480-D0A7-DC4D-82AE-B1829D68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2EC3-3A4B-C641-BD03-7938E5DC5EC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F4073-2BFA-004E-8500-DD9D9192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81539-8710-6B4E-8C08-4EA56614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5321-512E-A442-BE3A-6E87FCB5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FAD4-8EA7-FE4F-A77C-BCFED734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F7034-74D1-2E40-8287-029EDA04B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B15D-F14B-5C43-B1DC-EDD03B84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2EC3-3A4B-C641-BD03-7938E5DC5EC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A6C1-44CC-F145-8A7D-C5C13345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9A5D5-C8F2-954B-909C-A2EF0621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5321-512E-A442-BE3A-6E87FCB5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2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577DE-6004-3F48-BE2C-0B90D9C22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C4B42-641F-384E-9E30-FFD46D7FA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4CFCE-0B38-C942-8650-A443B082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2EC3-3A4B-C641-BD03-7938E5DC5EC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5F1A1-C658-9644-8AAD-008FC639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5D402-461D-2448-B61C-A97CFFC3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5321-512E-A442-BE3A-6E87FCB5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CD16-B17D-0A4A-8E46-4E79A1E5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0CAFA-4740-C14A-BB38-F68E8D947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F5A38-1437-784C-8A14-08F2AD36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2EC3-3A4B-C641-BD03-7938E5DC5EC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C6EFE-804D-304D-87F2-A1615B06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A100C-743F-E645-A97C-D9EB51CA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5321-512E-A442-BE3A-6E87FCB5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3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9F28-D7D5-AB4E-8157-FB5648AA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02DE3-9610-C24C-9781-149F2618E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D7A9F-4D35-D14A-A5FF-615E1C44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2EC3-3A4B-C641-BD03-7938E5DC5EC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2D732-6E1A-464C-88BD-96AAB9FE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8D770-AD53-EF4E-AEFA-241B8D8E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5321-512E-A442-BE3A-6E87FCB5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1AB0-566E-FA44-B487-DDE40542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85981-A80D-464F-8334-CBA2ED28F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0ED04-79B1-D14D-8575-2610A81C4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7881D-4078-8140-BC9B-5880FEEE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2EC3-3A4B-C641-BD03-7938E5DC5EC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C1C60-EB56-D24D-AFE2-7C6A4C5C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2775B-2F05-E34D-BDE2-82BDA024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5321-512E-A442-BE3A-6E87FCB5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6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A2BE-C924-E34D-A359-D4914447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EF2BC-6A70-624A-97C4-3CF2EA7E1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4521B-64ED-A84B-AA69-C4DED6EB9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7BCF7-5650-9D4E-B2B6-345CF5843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32E3D-01FF-0A4F-AE75-E33CD0289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15485-BFA1-5647-BE41-099357A8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2EC3-3A4B-C641-BD03-7938E5DC5EC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514FA-B6E6-BA44-ADBE-A3F7E4ED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04492-A612-7740-9001-DB46E1A3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5321-512E-A442-BE3A-6E87FCB5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8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4F9F-7DA7-1B4E-8E0C-708A7C97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7A752-118E-D147-BD08-06CDFCBD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2EC3-3A4B-C641-BD03-7938E5DC5EC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D59C0-58B3-0948-AC43-89F77F71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E2BBF-95DD-BA42-80DF-EDB730AA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5321-512E-A442-BE3A-6E87FCB5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8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EFF00-8DC7-4843-B427-8206B211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2EC3-3A4B-C641-BD03-7938E5DC5EC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51AD4-09BF-9548-A01D-33B78436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CC140-C4EC-2F43-9106-4BC8E871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5321-512E-A442-BE3A-6E87FCB5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4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B728-A0ED-D649-A4C9-E8656D75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2E2F4-1150-6D44-AF15-5424BABD2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66945-72D8-E84E-9302-95A68A60B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60191-0610-C04C-8F0B-7A2345C7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2EC3-3A4B-C641-BD03-7938E5DC5EC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F3E1F-9117-4B4A-B8F7-9F1E5342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0A40A-B45B-AB47-8BE9-3721C8CA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5321-512E-A442-BE3A-6E87FCB5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B88F-0BD8-7041-8E0F-EA8C07C42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3C8D7-B4D8-2640-B787-090F875B4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08A9C-941E-C446-BC96-7EE61DD30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78F80-C072-CA4E-9E70-9B9CFADF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2EC3-3A4B-C641-BD03-7938E5DC5EC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47872-5267-0F44-B2A3-6FAAE947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551F6-3EE8-F84C-A3F4-03B33D9C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5321-512E-A442-BE3A-6E87FCB5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5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C26FC-87D2-5646-A993-7939A161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D4129-D51E-694C-AC03-C0ABF38D3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C91BE-BAC0-8F41-B28F-4BFB1A632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82EC3-3A4B-C641-BD03-7938E5DC5EC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4F222-1955-0249-A5A4-D4BA0E34C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7AFAB-81D0-7D4C-A078-D5E9022AC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A5321-512E-A442-BE3A-6E87FCB5C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1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0EF9-60DD-8643-B856-BD6C7BA2C2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92750-37CD-6642-AA68-BE9675079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898235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needed?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32727" cy="4351338"/>
          </a:xfrm>
        </p:spPr>
        <p:txBody>
          <a:bodyPr/>
          <a:lstStyle/>
          <a:p>
            <a:r>
              <a:rPr lang="en-US" dirty="0"/>
              <a:t>Weighted connected simple graph</a:t>
            </a:r>
          </a:p>
          <a:p>
            <a:r>
              <a:rPr lang="en-US" dirty="0"/>
              <a:t>Special vertex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Labels</a:t>
            </a:r>
            <a:endParaRPr lang="en-US" i="1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AF080CB-5BA7-FE44-B3ED-15341E35D80C}"/>
              </a:ext>
            </a:extLst>
          </p:cNvPr>
          <p:cNvGrpSpPr/>
          <p:nvPr/>
        </p:nvGrpSpPr>
        <p:grpSpPr>
          <a:xfrm>
            <a:off x="8345356" y="4024217"/>
            <a:ext cx="2217274" cy="667265"/>
            <a:chOff x="8345356" y="4024217"/>
            <a:chExt cx="2217274" cy="66726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53763FE-4628-4F4F-8A39-B59939252E7C}"/>
                </a:ext>
              </a:extLst>
            </p:cNvPr>
            <p:cNvSpPr/>
            <p:nvPr/>
          </p:nvSpPr>
          <p:spPr>
            <a:xfrm>
              <a:off x="8854643" y="4036574"/>
              <a:ext cx="213018" cy="263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F3A2E46-46D0-664E-902A-7C99ECA38967}"/>
                </a:ext>
              </a:extLst>
            </p:cNvPr>
            <p:cNvGrpSpPr/>
            <p:nvPr/>
          </p:nvGrpSpPr>
          <p:grpSpPr>
            <a:xfrm>
              <a:off x="8345356" y="4024217"/>
              <a:ext cx="2217274" cy="667265"/>
              <a:chOff x="7732167" y="4176584"/>
              <a:chExt cx="2217274" cy="66726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378A61-5683-C54B-A87E-D9AD96D9CC5A}"/>
                  </a:ext>
                </a:extLst>
              </p:cNvPr>
              <p:cNvSpPr txBox="1"/>
              <p:nvPr/>
            </p:nvSpPr>
            <p:spPr>
              <a:xfrm>
                <a:off x="7732167" y="4176584"/>
                <a:ext cx="22172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v       a   b   c   d   e   z  </a:t>
                </a:r>
              </a:p>
              <a:p>
                <a:r>
                  <a:rPr lang="en-US" dirty="0"/>
                  <a:t>L(v) 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5E40E38-02CF-534A-8720-56340811EB83}"/>
                  </a:ext>
                </a:extLst>
              </p:cNvPr>
              <p:cNvCxnSpPr/>
              <p:nvPr/>
            </p:nvCxnSpPr>
            <p:spPr>
              <a:xfrm>
                <a:off x="8219989" y="4188941"/>
                <a:ext cx="0" cy="6549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006C762-C000-8A42-AF7F-F729DDCE724C}"/>
              </a:ext>
            </a:extLst>
          </p:cNvPr>
          <p:cNvSpPr txBox="1"/>
          <p:nvPr/>
        </p:nvSpPr>
        <p:spPr>
          <a:xfrm>
            <a:off x="1345165" y="5652099"/>
            <a:ext cx="6609886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The label data structure stores the current estimate</a:t>
            </a:r>
          </a:p>
          <a:p>
            <a:r>
              <a:rPr lang="en-US" sz="2400" dirty="0"/>
              <a:t>of the least cost path from a to any other vertex </a:t>
            </a:r>
          </a:p>
        </p:txBody>
      </p:sp>
    </p:spTree>
    <p:extLst>
      <p:ext uri="{BB962C8B-B14F-4D97-AF65-F5344CB8AC3E}">
        <p14:creationId xmlns:p14="http://schemas.microsoft.com/office/powerpoint/2010/main" val="4100009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own Arrow 35">
            <a:extLst>
              <a:ext uri="{FF2B5EF4-FFF2-40B4-BE49-F238E27FC236}">
                <a16:creationId xmlns:a16="http://schemas.microsoft.com/office/drawing/2014/main" id="{74852F37-3ED2-604C-9A16-1FA44903AFC4}"/>
              </a:ext>
            </a:extLst>
          </p:cNvPr>
          <p:cNvSpPr/>
          <p:nvPr/>
        </p:nvSpPr>
        <p:spPr>
          <a:xfrm rot="16200000">
            <a:off x="596905" y="4146071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08E93439-6094-4E4B-B0F6-5676DB129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Input: vertex v = z</a:t>
            </a:r>
          </a:p>
          <a:p>
            <a:pPr marL="0" indent="0">
              <a:buNone/>
            </a:pPr>
            <a:r>
              <a:rPr lang="en-US" sz="2400" dirty="0"/>
              <a:t>Initialize: path = [v] = [z]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dirty="0" err="1"/>
              <a:t>v≠a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N = neighbors of v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/>
              <a:t>find</a:t>
            </a:r>
            <a:r>
              <a:rPr lang="en-US" sz="2400" dirty="0"/>
              <a:t> </a:t>
            </a:r>
            <a:r>
              <a:rPr lang="en-US" sz="2400" dirty="0" err="1"/>
              <a:t>x∈N</a:t>
            </a:r>
            <a:r>
              <a:rPr lang="en-US" sz="2400" dirty="0"/>
              <a:t> with smallest L(x) + w(</a:t>
            </a:r>
            <a:r>
              <a:rPr lang="en-US" sz="2400" dirty="0" err="1"/>
              <a:t>x,v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	path = [</a:t>
            </a:r>
            <a:r>
              <a:rPr lang="en-US" sz="2400" dirty="0" err="1"/>
              <a:t>path,x</a:t>
            </a:r>
            <a:r>
              <a:rPr lang="en-US" sz="2400" dirty="0"/>
              <a:t>] = </a:t>
            </a:r>
            <a:r>
              <a:rPr lang="en-US" sz="2400" b="1" dirty="0">
                <a:solidFill>
                  <a:srgbClr val="C00000"/>
                </a:solidFill>
              </a:rPr>
              <a:t>[</a:t>
            </a:r>
            <a:r>
              <a:rPr lang="en-US" sz="2400" b="1" dirty="0" err="1">
                <a:solidFill>
                  <a:srgbClr val="C00000"/>
                </a:solidFill>
              </a:rPr>
              <a:t>z,e,d,b,c,a</a:t>
            </a:r>
            <a:r>
              <a:rPr lang="en-US" sz="2400" b="1" dirty="0">
                <a:solidFill>
                  <a:srgbClr val="C0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2400" dirty="0"/>
              <a:t>	v = x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84DD3B-41FD-3943-B94B-A548B6A728F4}"/>
              </a:ext>
            </a:extLst>
          </p:cNvPr>
          <p:cNvSpPr txBox="1"/>
          <p:nvPr/>
        </p:nvSpPr>
        <p:spPr>
          <a:xfrm>
            <a:off x="4045246" y="2521235"/>
            <a:ext cx="278281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Repeat until you find</a:t>
            </a:r>
          </a:p>
          <a:p>
            <a:r>
              <a:rPr lang="en-US" sz="2400" dirty="0"/>
              <a:t>the path from a to z</a:t>
            </a:r>
          </a:p>
        </p:txBody>
      </p:sp>
    </p:spTree>
    <p:extLst>
      <p:ext uri="{BB962C8B-B14F-4D97-AF65-F5344CB8AC3E}">
        <p14:creationId xmlns:p14="http://schemas.microsoft.com/office/powerpoint/2010/main" val="212530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needed?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32727" cy="4351338"/>
          </a:xfrm>
        </p:spPr>
        <p:txBody>
          <a:bodyPr/>
          <a:lstStyle/>
          <a:p>
            <a:r>
              <a:rPr lang="en-US" dirty="0"/>
              <a:t>Weighted connected simple graph</a:t>
            </a:r>
          </a:p>
          <a:p>
            <a:r>
              <a:rPr lang="en-US" dirty="0"/>
              <a:t>Special vertex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Labels</a:t>
            </a:r>
            <a:endParaRPr lang="en-US" i="1" dirty="0"/>
          </a:p>
          <a:p>
            <a:pPr lvl="1"/>
            <a:r>
              <a:rPr lang="en-US" dirty="0"/>
              <a:t>Distinguished set</a:t>
            </a:r>
            <a:endParaRPr lang="en-US" i="1" dirty="0"/>
          </a:p>
          <a:p>
            <a:pPr lvl="2"/>
            <a:r>
              <a:rPr lang="en-US" dirty="0"/>
              <a:t>Sometimes called the </a:t>
            </a:r>
            <a:r>
              <a:rPr lang="en-US" i="1" dirty="0"/>
              <a:t>settled set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{}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28A65D-21C0-8340-B101-29F7768D0B1B}"/>
              </a:ext>
            </a:extLst>
          </p:cNvPr>
          <p:cNvGrpSpPr/>
          <p:nvPr/>
        </p:nvGrpSpPr>
        <p:grpSpPr>
          <a:xfrm>
            <a:off x="8345356" y="4024217"/>
            <a:ext cx="2217274" cy="667265"/>
            <a:chOff x="8345356" y="4024217"/>
            <a:chExt cx="2217274" cy="66726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77EA5C-BB5E-0B4C-8F83-951CC748DF43}"/>
                </a:ext>
              </a:extLst>
            </p:cNvPr>
            <p:cNvSpPr/>
            <p:nvPr/>
          </p:nvSpPr>
          <p:spPr>
            <a:xfrm>
              <a:off x="8854643" y="4036574"/>
              <a:ext cx="213018" cy="263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6D7D09B-9965-4A4D-ADBE-7C81AC8AEE20}"/>
                </a:ext>
              </a:extLst>
            </p:cNvPr>
            <p:cNvGrpSpPr/>
            <p:nvPr/>
          </p:nvGrpSpPr>
          <p:grpSpPr>
            <a:xfrm>
              <a:off x="8345356" y="4024217"/>
              <a:ext cx="2217274" cy="667265"/>
              <a:chOff x="7732167" y="4176584"/>
              <a:chExt cx="2217274" cy="66726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02EA4B8-5D6E-BF47-B6BC-C42B88BAAA17}"/>
                  </a:ext>
                </a:extLst>
              </p:cNvPr>
              <p:cNvSpPr txBox="1"/>
              <p:nvPr/>
            </p:nvSpPr>
            <p:spPr>
              <a:xfrm>
                <a:off x="7732167" y="4176584"/>
                <a:ext cx="22172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v       a   b   c   d   e   z  </a:t>
                </a:r>
              </a:p>
              <a:p>
                <a:r>
                  <a:rPr lang="en-US" dirty="0"/>
                  <a:t>L(v) 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21238D9-E6D0-0E42-AE3E-319586B569D2}"/>
                  </a:ext>
                </a:extLst>
              </p:cNvPr>
              <p:cNvCxnSpPr/>
              <p:nvPr/>
            </p:nvCxnSpPr>
            <p:spPr>
              <a:xfrm>
                <a:off x="8219989" y="4188941"/>
                <a:ext cx="0" cy="6549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C862AE4-EC9D-5441-8010-218236E566CB}"/>
              </a:ext>
            </a:extLst>
          </p:cNvPr>
          <p:cNvSpPr txBox="1"/>
          <p:nvPr/>
        </p:nvSpPr>
        <p:spPr>
          <a:xfrm>
            <a:off x="1345165" y="5652099"/>
            <a:ext cx="716279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The distinguished set contains those vertices </a:t>
            </a:r>
            <a:r>
              <a:rPr lang="en-US" sz="2400" i="1" dirty="0"/>
              <a:t>v</a:t>
            </a:r>
            <a:endParaRPr lang="en-US" sz="2400" dirty="0"/>
          </a:p>
          <a:p>
            <a:r>
              <a:rPr lang="en-US" sz="2400" dirty="0"/>
              <a:t>for which the least cost path from vertex a</a:t>
            </a:r>
            <a:r>
              <a:rPr lang="en-US" sz="2400" i="1" dirty="0"/>
              <a:t> to v </a:t>
            </a:r>
            <a:r>
              <a:rPr lang="en-US" sz="2400" dirty="0"/>
              <a:t>is known</a:t>
            </a:r>
          </a:p>
        </p:txBody>
      </p:sp>
    </p:spTree>
    <p:extLst>
      <p:ext uri="{BB962C8B-B14F-4D97-AF65-F5344CB8AC3E}">
        <p14:creationId xmlns:p14="http://schemas.microsoft.com/office/powerpoint/2010/main" val="607520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1A282-8E43-8946-9811-C6CB54F69F89}"/>
              </a:ext>
            </a:extLst>
          </p:cNvPr>
          <p:cNvSpPr txBox="1"/>
          <p:nvPr/>
        </p:nvSpPr>
        <p:spPr>
          <a:xfrm>
            <a:off x="1345165" y="5652099"/>
            <a:ext cx="530190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Compare to Algorithm 1 in section 10.6.2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F1A0C47-4670-3947-8A50-51E9A13EF3A6}"/>
              </a:ext>
            </a:extLst>
          </p:cNvPr>
          <p:cNvGrpSpPr/>
          <p:nvPr/>
        </p:nvGrpSpPr>
        <p:grpSpPr>
          <a:xfrm>
            <a:off x="8345356" y="4024217"/>
            <a:ext cx="2217274" cy="667265"/>
            <a:chOff x="8345356" y="4024217"/>
            <a:chExt cx="2217274" cy="66726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F2EC2D0-475F-754B-A9B4-E2292F7EF3E0}"/>
                </a:ext>
              </a:extLst>
            </p:cNvPr>
            <p:cNvSpPr/>
            <p:nvPr/>
          </p:nvSpPr>
          <p:spPr>
            <a:xfrm>
              <a:off x="8854643" y="4036574"/>
              <a:ext cx="213018" cy="263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C17685B-3AA1-A94E-8726-9CF02A087145}"/>
                </a:ext>
              </a:extLst>
            </p:cNvPr>
            <p:cNvGrpSpPr/>
            <p:nvPr/>
          </p:nvGrpSpPr>
          <p:grpSpPr>
            <a:xfrm>
              <a:off x="8345356" y="4024217"/>
              <a:ext cx="2217274" cy="667265"/>
              <a:chOff x="7732167" y="4176584"/>
              <a:chExt cx="2217274" cy="66726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DD26F4-6DC3-6C40-9124-5B8849D89986}"/>
                  </a:ext>
                </a:extLst>
              </p:cNvPr>
              <p:cNvSpPr txBox="1"/>
              <p:nvPr/>
            </p:nvSpPr>
            <p:spPr>
              <a:xfrm>
                <a:off x="7732167" y="4176584"/>
                <a:ext cx="22172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v       a   b   c   d   e   z  </a:t>
                </a:r>
              </a:p>
              <a:p>
                <a:r>
                  <a:rPr lang="en-US" dirty="0"/>
                  <a:t>L(v) 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E5B6956-A725-DF4B-A923-B33BF61C5622}"/>
                  </a:ext>
                </a:extLst>
              </p:cNvPr>
              <p:cNvCxnSpPr/>
              <p:nvPr/>
            </p:nvCxnSpPr>
            <p:spPr>
              <a:xfrm>
                <a:off x="8219989" y="4188941"/>
                <a:ext cx="0" cy="6549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55451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1A282-8E43-8946-9811-C6CB54F69F89}"/>
              </a:ext>
            </a:extLst>
          </p:cNvPr>
          <p:cNvSpPr txBox="1"/>
          <p:nvPr/>
        </p:nvSpPr>
        <p:spPr>
          <a:xfrm>
            <a:off x="1345165" y="5652099"/>
            <a:ext cx="530190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Compare to Algorithm 1 in section 10.6.2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F1A0C47-4670-3947-8A50-51E9A13EF3A6}"/>
              </a:ext>
            </a:extLst>
          </p:cNvPr>
          <p:cNvGrpSpPr/>
          <p:nvPr/>
        </p:nvGrpSpPr>
        <p:grpSpPr>
          <a:xfrm>
            <a:off x="8345356" y="4024217"/>
            <a:ext cx="2217274" cy="667265"/>
            <a:chOff x="8345356" y="4024217"/>
            <a:chExt cx="2217274" cy="66726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F2EC2D0-475F-754B-A9B4-E2292F7EF3E0}"/>
                </a:ext>
              </a:extLst>
            </p:cNvPr>
            <p:cNvSpPr/>
            <p:nvPr/>
          </p:nvSpPr>
          <p:spPr>
            <a:xfrm>
              <a:off x="8854643" y="4036574"/>
              <a:ext cx="213018" cy="263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C17685B-3AA1-A94E-8726-9CF02A087145}"/>
                </a:ext>
              </a:extLst>
            </p:cNvPr>
            <p:cNvGrpSpPr/>
            <p:nvPr/>
          </p:nvGrpSpPr>
          <p:grpSpPr>
            <a:xfrm>
              <a:off x="8345356" y="4024217"/>
              <a:ext cx="2217274" cy="667265"/>
              <a:chOff x="7732167" y="4176584"/>
              <a:chExt cx="2217274" cy="66726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DD26F4-6DC3-6C40-9124-5B8849D89986}"/>
                  </a:ext>
                </a:extLst>
              </p:cNvPr>
              <p:cNvSpPr txBox="1"/>
              <p:nvPr/>
            </p:nvSpPr>
            <p:spPr>
              <a:xfrm>
                <a:off x="7732167" y="4176584"/>
                <a:ext cx="22172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v       a   b   c   d   e   z  </a:t>
                </a:r>
              </a:p>
              <a:p>
                <a:r>
                  <a:rPr lang="en-US" dirty="0"/>
                  <a:t>L(v) 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E5B6956-A725-DF4B-A923-B33BF61C5622}"/>
                  </a:ext>
                </a:extLst>
              </p:cNvPr>
              <p:cNvCxnSpPr/>
              <p:nvPr/>
            </p:nvCxnSpPr>
            <p:spPr>
              <a:xfrm>
                <a:off x="8219989" y="4188941"/>
                <a:ext cx="0" cy="6549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9120806E-483E-0AEB-4E6E-8C28F1BE798D}"/>
              </a:ext>
            </a:extLst>
          </p:cNvPr>
          <p:cNvSpPr/>
          <p:nvPr/>
        </p:nvSpPr>
        <p:spPr>
          <a:xfrm>
            <a:off x="3527569" y="85548"/>
            <a:ext cx="3654860" cy="2132878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You should have this algorithm on your final exam sheet of notes</a:t>
            </a:r>
          </a:p>
        </p:txBody>
      </p:sp>
    </p:spTree>
    <p:extLst>
      <p:ext uri="{BB962C8B-B14F-4D97-AF65-F5344CB8AC3E}">
        <p14:creationId xmlns:p14="http://schemas.microsoft.com/office/powerpoint/2010/main" val="2985657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{}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99725F-40E2-EA47-8FEE-7734C4444395}"/>
              </a:ext>
            </a:extLst>
          </p:cNvPr>
          <p:cNvSpPr/>
          <p:nvPr/>
        </p:nvSpPr>
        <p:spPr>
          <a:xfrm>
            <a:off x="652844" y="1763841"/>
            <a:ext cx="1630791" cy="51807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8FD6C5-EB79-CC46-AD6F-C3B826D5D2C7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6F2937-5B86-8344-95D7-9D57BEDADB2F}"/>
                </a:ext>
              </a:extLst>
            </p:cNvPr>
            <p:cNvSpPr/>
            <p:nvPr/>
          </p:nvSpPr>
          <p:spPr>
            <a:xfrm>
              <a:off x="8854643" y="4036574"/>
              <a:ext cx="213018" cy="263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8C7E6E1-98BD-BB4A-826D-75F93E40299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7732167" y="4176584"/>
              <a:chExt cx="2265364" cy="66726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FEC570-FB96-5844-8730-C716111966AA}"/>
                  </a:ext>
                </a:extLst>
              </p:cNvPr>
              <p:cNvSpPr txBox="1"/>
              <p:nvPr/>
            </p:nvSpPr>
            <p:spPr>
              <a:xfrm>
                <a:off x="7732167" y="4176584"/>
                <a:ext cx="22653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v       a   b   c   d   e   z  </a:t>
                </a:r>
              </a:p>
              <a:p>
                <a:r>
                  <a:rPr lang="en-US" dirty="0"/>
                  <a:t>L(v)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51856E4-B8EB-994C-A50B-B47FEF67495B}"/>
                  </a:ext>
                </a:extLst>
              </p:cNvPr>
              <p:cNvCxnSpPr/>
              <p:nvPr/>
            </p:nvCxnSpPr>
            <p:spPr>
              <a:xfrm>
                <a:off x="8219989" y="4188941"/>
                <a:ext cx="0" cy="6549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E5D1355-DC40-8751-C343-3B7AC6946832}"/>
              </a:ext>
            </a:extLst>
          </p:cNvPr>
          <p:cNvSpPr txBox="1"/>
          <p:nvPr/>
        </p:nvSpPr>
        <p:spPr>
          <a:xfrm>
            <a:off x="1345165" y="5652099"/>
            <a:ext cx="402924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L</a:t>
            </a:r>
            <a:r>
              <a:rPr lang="en-US" sz="2400" dirty="0"/>
              <a:t> contains my current guess of </a:t>
            </a:r>
          </a:p>
          <a:p>
            <a:r>
              <a:rPr lang="en-US" sz="2400" dirty="0"/>
              <a:t>the least cost path from </a:t>
            </a:r>
            <a:r>
              <a:rPr lang="en-US" sz="2400" i="1" dirty="0"/>
              <a:t>a </a:t>
            </a:r>
            <a:r>
              <a:rPr lang="en-US" sz="2400" dirty="0"/>
              <a:t>to </a:t>
            </a:r>
            <a:r>
              <a:rPr lang="en-US" sz="2400" i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514929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{}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99725F-40E2-EA47-8FEE-7734C4444395}"/>
              </a:ext>
            </a:extLst>
          </p:cNvPr>
          <p:cNvSpPr/>
          <p:nvPr/>
        </p:nvSpPr>
        <p:spPr>
          <a:xfrm>
            <a:off x="652844" y="1763841"/>
            <a:ext cx="1630791" cy="51807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8FD6C5-EB79-CC46-AD6F-C3B826D5D2C7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6F2937-5B86-8344-95D7-9D57BEDADB2F}"/>
                </a:ext>
              </a:extLst>
            </p:cNvPr>
            <p:cNvSpPr/>
            <p:nvPr/>
          </p:nvSpPr>
          <p:spPr>
            <a:xfrm>
              <a:off x="8854643" y="4036574"/>
              <a:ext cx="213018" cy="263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8C7E6E1-98BD-BB4A-826D-75F93E40299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7732167" y="4176584"/>
              <a:chExt cx="2265364" cy="66726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FEC570-FB96-5844-8730-C716111966AA}"/>
                  </a:ext>
                </a:extLst>
              </p:cNvPr>
              <p:cNvSpPr txBox="1"/>
              <p:nvPr/>
            </p:nvSpPr>
            <p:spPr>
              <a:xfrm>
                <a:off x="7732167" y="4176584"/>
                <a:ext cx="22653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v       a   b   c   d   e   z  </a:t>
                </a:r>
              </a:p>
              <a:p>
                <a:r>
                  <a:rPr lang="en-US" dirty="0"/>
                  <a:t>L(v)   0  ∞ ∞  ∞  ∞ ∞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51856E4-B8EB-994C-A50B-B47FEF67495B}"/>
                  </a:ext>
                </a:extLst>
              </p:cNvPr>
              <p:cNvCxnSpPr/>
              <p:nvPr/>
            </p:nvCxnSpPr>
            <p:spPr>
              <a:xfrm>
                <a:off x="8219989" y="4188941"/>
                <a:ext cx="0" cy="6549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6792476-FE6F-7EE5-5989-6E4F77B2038F}"/>
              </a:ext>
            </a:extLst>
          </p:cNvPr>
          <p:cNvSpPr txBox="1"/>
          <p:nvPr/>
        </p:nvSpPr>
        <p:spPr>
          <a:xfrm>
            <a:off x="1345165" y="5652099"/>
            <a:ext cx="402924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L</a:t>
            </a:r>
            <a:r>
              <a:rPr lang="en-US" sz="2400" dirty="0"/>
              <a:t> contains my current guess of </a:t>
            </a:r>
          </a:p>
          <a:p>
            <a:r>
              <a:rPr lang="en-US" sz="2400" dirty="0"/>
              <a:t>the least cost path from </a:t>
            </a:r>
            <a:r>
              <a:rPr lang="en-US" sz="2400" i="1" dirty="0"/>
              <a:t>a </a:t>
            </a:r>
            <a:r>
              <a:rPr lang="en-US" sz="2400" dirty="0"/>
              <a:t>to </a:t>
            </a:r>
            <a:r>
              <a:rPr lang="en-US" sz="2400" i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729113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{}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99725F-40E2-EA47-8FEE-7734C4444395}"/>
              </a:ext>
            </a:extLst>
          </p:cNvPr>
          <p:cNvSpPr/>
          <p:nvPr/>
        </p:nvSpPr>
        <p:spPr>
          <a:xfrm>
            <a:off x="652844" y="1763841"/>
            <a:ext cx="1630791" cy="51807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8FD6C5-EB79-CC46-AD6F-C3B826D5D2C7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6F2937-5B86-8344-95D7-9D57BEDADB2F}"/>
                </a:ext>
              </a:extLst>
            </p:cNvPr>
            <p:cNvSpPr/>
            <p:nvPr/>
          </p:nvSpPr>
          <p:spPr>
            <a:xfrm>
              <a:off x="8854643" y="4036574"/>
              <a:ext cx="213018" cy="263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8C7E6E1-98BD-BB4A-826D-75F93E40299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7732167" y="4176584"/>
              <a:chExt cx="2265364" cy="66726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FEC570-FB96-5844-8730-C716111966AA}"/>
                  </a:ext>
                </a:extLst>
              </p:cNvPr>
              <p:cNvSpPr txBox="1"/>
              <p:nvPr/>
            </p:nvSpPr>
            <p:spPr>
              <a:xfrm>
                <a:off x="7732167" y="4176584"/>
                <a:ext cx="22653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v       a   b   c   d   e   z  </a:t>
                </a:r>
              </a:p>
              <a:p>
                <a:r>
                  <a:rPr lang="en-US" dirty="0"/>
                  <a:t>L(v)   0  ∞ ∞  ∞  ∞ ∞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51856E4-B8EB-994C-A50B-B47FEF67495B}"/>
                  </a:ext>
                </a:extLst>
              </p:cNvPr>
              <p:cNvCxnSpPr/>
              <p:nvPr/>
            </p:nvCxnSpPr>
            <p:spPr>
              <a:xfrm>
                <a:off x="8219989" y="4188941"/>
                <a:ext cx="0" cy="6549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6792476-FE6F-7EE5-5989-6E4F77B2038F}"/>
              </a:ext>
            </a:extLst>
          </p:cNvPr>
          <p:cNvSpPr txBox="1"/>
          <p:nvPr/>
        </p:nvSpPr>
        <p:spPr>
          <a:xfrm>
            <a:off x="1345165" y="5652099"/>
            <a:ext cx="402924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L</a:t>
            </a:r>
            <a:r>
              <a:rPr lang="en-US" sz="2400" dirty="0"/>
              <a:t> contains my current guess of </a:t>
            </a:r>
          </a:p>
          <a:p>
            <a:r>
              <a:rPr lang="en-US" sz="2400" dirty="0"/>
              <a:t>the least cost path from </a:t>
            </a:r>
            <a:r>
              <a:rPr lang="en-US" sz="2400" i="1" dirty="0"/>
              <a:t>a </a:t>
            </a:r>
            <a:r>
              <a:rPr lang="en-US" sz="2400" dirty="0"/>
              <a:t>to </a:t>
            </a:r>
            <a:r>
              <a:rPr lang="en-US" sz="2400" i="1" dirty="0"/>
              <a:t>v</a:t>
            </a:r>
          </a:p>
        </p:txBody>
      </p:sp>
      <p:sp>
        <p:nvSpPr>
          <p:cNvPr id="14" name="Cloud Callout 13">
            <a:extLst>
              <a:ext uri="{FF2B5EF4-FFF2-40B4-BE49-F238E27FC236}">
                <a16:creationId xmlns:a16="http://schemas.microsoft.com/office/drawing/2014/main" id="{9653C28C-A31B-66A2-449A-CA9D36F2083D}"/>
              </a:ext>
            </a:extLst>
          </p:cNvPr>
          <p:cNvSpPr/>
          <p:nvPr/>
        </p:nvSpPr>
        <p:spPr>
          <a:xfrm>
            <a:off x="7172272" y="1763841"/>
            <a:ext cx="3654860" cy="2132878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You should be able to initialize these two data structures for the final</a:t>
            </a:r>
          </a:p>
        </p:txBody>
      </p:sp>
    </p:spTree>
    <p:extLst>
      <p:ext uri="{BB962C8B-B14F-4D97-AF65-F5344CB8AC3E}">
        <p14:creationId xmlns:p14="http://schemas.microsoft.com/office/powerpoint/2010/main" val="1414164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{}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99725F-40E2-EA47-8FEE-7734C4444395}"/>
              </a:ext>
            </a:extLst>
          </p:cNvPr>
          <p:cNvSpPr/>
          <p:nvPr/>
        </p:nvSpPr>
        <p:spPr>
          <a:xfrm>
            <a:off x="611192" y="2187512"/>
            <a:ext cx="2502711" cy="51807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8FD6C5-EB79-CC46-AD6F-C3B826D5D2C7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6F2937-5B86-8344-95D7-9D57BEDADB2F}"/>
                </a:ext>
              </a:extLst>
            </p:cNvPr>
            <p:cNvSpPr/>
            <p:nvPr/>
          </p:nvSpPr>
          <p:spPr>
            <a:xfrm>
              <a:off x="8854643" y="4036574"/>
              <a:ext cx="213018" cy="263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8C7E6E1-98BD-BB4A-826D-75F93E40299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7732167" y="4176584"/>
              <a:chExt cx="2265364" cy="66726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FEC570-FB96-5844-8730-C716111966AA}"/>
                  </a:ext>
                </a:extLst>
              </p:cNvPr>
              <p:cNvSpPr txBox="1"/>
              <p:nvPr/>
            </p:nvSpPr>
            <p:spPr>
              <a:xfrm>
                <a:off x="7732167" y="4176584"/>
                <a:ext cx="22653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v       a   b   c   d   e   z  </a:t>
                </a:r>
              </a:p>
              <a:p>
                <a:r>
                  <a:rPr lang="en-US" dirty="0"/>
                  <a:t>L(v)   0  ∞ ∞  ∞  ∞ ∞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51856E4-B8EB-994C-A50B-B47FEF67495B}"/>
                  </a:ext>
                </a:extLst>
              </p:cNvPr>
              <p:cNvCxnSpPr/>
              <p:nvPr/>
            </p:nvCxnSpPr>
            <p:spPr>
              <a:xfrm>
                <a:off x="8219989" y="4188941"/>
                <a:ext cx="0" cy="6549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2C667F6-E991-3948-86C9-3EFC87FB02E8}"/>
              </a:ext>
            </a:extLst>
          </p:cNvPr>
          <p:cNvSpPr txBox="1"/>
          <p:nvPr/>
        </p:nvSpPr>
        <p:spPr>
          <a:xfrm>
            <a:off x="1345165" y="5652099"/>
            <a:ext cx="199612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Repeat until …</a:t>
            </a:r>
          </a:p>
        </p:txBody>
      </p:sp>
    </p:spTree>
    <p:extLst>
      <p:ext uri="{BB962C8B-B14F-4D97-AF65-F5344CB8AC3E}">
        <p14:creationId xmlns:p14="http://schemas.microsoft.com/office/powerpoint/2010/main" val="1518046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{}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99725F-40E2-EA47-8FEE-7734C4444395}"/>
              </a:ext>
            </a:extLst>
          </p:cNvPr>
          <p:cNvSpPr/>
          <p:nvPr/>
        </p:nvSpPr>
        <p:spPr>
          <a:xfrm>
            <a:off x="611192" y="2187512"/>
            <a:ext cx="2502711" cy="51807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8FD6C5-EB79-CC46-AD6F-C3B826D5D2C7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6F2937-5B86-8344-95D7-9D57BEDADB2F}"/>
                </a:ext>
              </a:extLst>
            </p:cNvPr>
            <p:cNvSpPr/>
            <p:nvPr/>
          </p:nvSpPr>
          <p:spPr>
            <a:xfrm>
              <a:off x="8854643" y="4036574"/>
              <a:ext cx="213018" cy="263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8C7E6E1-98BD-BB4A-826D-75F93E40299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7732167" y="4176584"/>
              <a:chExt cx="2265364" cy="66726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FEC570-FB96-5844-8730-C716111966AA}"/>
                  </a:ext>
                </a:extLst>
              </p:cNvPr>
              <p:cNvSpPr txBox="1"/>
              <p:nvPr/>
            </p:nvSpPr>
            <p:spPr>
              <a:xfrm>
                <a:off x="7732167" y="4176584"/>
                <a:ext cx="22653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v       a   b   c   d   e   z  </a:t>
                </a:r>
              </a:p>
              <a:p>
                <a:r>
                  <a:rPr lang="en-US" dirty="0"/>
                  <a:t>L(v)   0  ∞ ∞  ∞  ∞ ∞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51856E4-B8EB-994C-A50B-B47FEF67495B}"/>
                  </a:ext>
                </a:extLst>
              </p:cNvPr>
              <p:cNvCxnSpPr/>
              <p:nvPr/>
            </p:nvCxnSpPr>
            <p:spPr>
              <a:xfrm>
                <a:off x="8219989" y="4188941"/>
                <a:ext cx="0" cy="6549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2C667F6-E991-3948-86C9-3EFC87FB02E8}"/>
              </a:ext>
            </a:extLst>
          </p:cNvPr>
          <p:cNvSpPr txBox="1"/>
          <p:nvPr/>
        </p:nvSpPr>
        <p:spPr>
          <a:xfrm>
            <a:off x="1345165" y="5652099"/>
            <a:ext cx="199612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Repeat until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01AD4-C69F-E245-8F4F-A342C042B446}"/>
              </a:ext>
            </a:extLst>
          </p:cNvPr>
          <p:cNvSpPr txBox="1"/>
          <p:nvPr/>
        </p:nvSpPr>
        <p:spPr>
          <a:xfrm>
            <a:off x="3697386" y="718294"/>
            <a:ext cx="2716641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Recall that </a:t>
            </a:r>
            <a:r>
              <a:rPr lang="en-US" sz="2000" i="1" dirty="0"/>
              <a:t>|S|</a:t>
            </a:r>
            <a:r>
              <a:rPr lang="en-US" sz="2000" dirty="0"/>
              <a:t> means</a:t>
            </a:r>
          </a:p>
          <a:p>
            <a:r>
              <a:rPr lang="en-US" sz="2000" dirty="0"/>
              <a:t>the number of elements</a:t>
            </a:r>
          </a:p>
          <a:p>
            <a:r>
              <a:rPr lang="en-US" sz="2000" dirty="0"/>
              <a:t>in the set </a:t>
            </a:r>
            <a:r>
              <a:rPr lang="en-US" sz="2000" i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98292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{}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99725F-40E2-EA47-8FEE-7734C4444395}"/>
              </a:ext>
            </a:extLst>
          </p:cNvPr>
          <p:cNvSpPr/>
          <p:nvPr/>
        </p:nvSpPr>
        <p:spPr>
          <a:xfrm>
            <a:off x="611192" y="2187512"/>
            <a:ext cx="2502711" cy="51807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8FD6C5-EB79-CC46-AD6F-C3B826D5D2C7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6F2937-5B86-8344-95D7-9D57BEDADB2F}"/>
                </a:ext>
              </a:extLst>
            </p:cNvPr>
            <p:cNvSpPr/>
            <p:nvPr/>
          </p:nvSpPr>
          <p:spPr>
            <a:xfrm>
              <a:off x="8854643" y="4036574"/>
              <a:ext cx="213018" cy="263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8C7E6E1-98BD-BB4A-826D-75F93E40299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7732167" y="4176584"/>
              <a:chExt cx="2265364" cy="66726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FEC570-FB96-5844-8730-C716111966AA}"/>
                  </a:ext>
                </a:extLst>
              </p:cNvPr>
              <p:cNvSpPr txBox="1"/>
              <p:nvPr/>
            </p:nvSpPr>
            <p:spPr>
              <a:xfrm>
                <a:off x="7732167" y="4176584"/>
                <a:ext cx="22653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v       a   b   c   d   e   z  </a:t>
                </a:r>
              </a:p>
              <a:p>
                <a:r>
                  <a:rPr lang="en-US" dirty="0"/>
                  <a:t>L(v)   0  ∞ ∞  ∞  ∞ ∞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51856E4-B8EB-994C-A50B-B47FEF67495B}"/>
                  </a:ext>
                </a:extLst>
              </p:cNvPr>
              <p:cNvCxnSpPr/>
              <p:nvPr/>
            </p:nvCxnSpPr>
            <p:spPr>
              <a:xfrm>
                <a:off x="8219989" y="4188941"/>
                <a:ext cx="0" cy="6549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2C667F6-E991-3948-86C9-3EFC87FB02E8}"/>
              </a:ext>
            </a:extLst>
          </p:cNvPr>
          <p:cNvSpPr txBox="1"/>
          <p:nvPr/>
        </p:nvSpPr>
        <p:spPr>
          <a:xfrm>
            <a:off x="1345165" y="5652099"/>
            <a:ext cx="4799519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Repeat until all vertices are settled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01AD4-C69F-E245-8F4F-A342C042B446}"/>
              </a:ext>
            </a:extLst>
          </p:cNvPr>
          <p:cNvSpPr txBox="1"/>
          <p:nvPr/>
        </p:nvSpPr>
        <p:spPr>
          <a:xfrm>
            <a:off x="3697386" y="718294"/>
            <a:ext cx="2716641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Recall that </a:t>
            </a:r>
            <a:r>
              <a:rPr lang="en-US" sz="2000" i="1" dirty="0"/>
              <a:t>|S|</a:t>
            </a:r>
            <a:r>
              <a:rPr lang="en-US" sz="2000" dirty="0"/>
              <a:t> means</a:t>
            </a:r>
          </a:p>
          <a:p>
            <a:r>
              <a:rPr lang="en-US" sz="2000" dirty="0"/>
              <a:t>the number of elements</a:t>
            </a:r>
          </a:p>
          <a:p>
            <a:r>
              <a:rPr lang="en-US" sz="2000" dirty="0"/>
              <a:t>in the set </a:t>
            </a:r>
            <a:r>
              <a:rPr lang="en-US" sz="2000" i="1" dirty="0"/>
              <a:t>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508AD1-F113-DE4A-AE43-B4B0247C0EE8}"/>
              </a:ext>
            </a:extLst>
          </p:cNvPr>
          <p:cNvSpPr txBox="1"/>
          <p:nvPr/>
        </p:nvSpPr>
        <p:spPr>
          <a:xfrm>
            <a:off x="3690211" y="1774078"/>
            <a:ext cx="281807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Repeat until all vertices</a:t>
            </a:r>
          </a:p>
          <a:p>
            <a:r>
              <a:rPr lang="en-US" sz="2000" dirty="0"/>
              <a:t>in the graph are “settled”</a:t>
            </a:r>
          </a:p>
        </p:txBody>
      </p:sp>
    </p:spTree>
    <p:extLst>
      <p:ext uri="{BB962C8B-B14F-4D97-AF65-F5344CB8AC3E}">
        <p14:creationId xmlns:p14="http://schemas.microsoft.com/office/powerpoint/2010/main" val="84273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39FB-F1BD-6F4F-8099-C3A87820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C241-8A23-6747-B927-67D36E227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Dijkstra’s algorithm</a:t>
            </a:r>
          </a:p>
          <a:p>
            <a:pPr lvl="1"/>
            <a:r>
              <a:rPr lang="en-US" dirty="0"/>
              <a:t>What problem does it solve?</a:t>
            </a:r>
          </a:p>
          <a:p>
            <a:pPr lvl="1"/>
            <a:r>
              <a:rPr lang="en-US" dirty="0"/>
              <a:t>How related to Floyd’s and </a:t>
            </a:r>
            <a:r>
              <a:rPr lang="en-US" dirty="0" err="1"/>
              <a:t>Warshall’s</a:t>
            </a:r>
            <a:r>
              <a:rPr lang="en-US" dirty="0"/>
              <a:t> algorithms?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Project 5a due today. </a:t>
            </a:r>
          </a:p>
          <a:p>
            <a:pPr lvl="1"/>
            <a:r>
              <a:rPr lang="en-US" dirty="0"/>
              <a:t>Homework 25 due Monday</a:t>
            </a:r>
          </a:p>
          <a:p>
            <a:pPr lvl="1"/>
            <a:r>
              <a:rPr lang="en-US" dirty="0"/>
              <a:t>HW 26 due Wednesday (I made this extra credit)</a:t>
            </a:r>
          </a:p>
          <a:p>
            <a:pPr lvl="1"/>
            <a:r>
              <a:rPr lang="en-US" dirty="0"/>
              <a:t>Final exam review Wednesday, prep exam available</a:t>
            </a:r>
          </a:p>
          <a:p>
            <a:pPr lvl="1"/>
            <a:r>
              <a:rPr lang="en-US" dirty="0"/>
              <a:t>Project 5b due Thursday</a:t>
            </a:r>
          </a:p>
        </p:txBody>
      </p:sp>
    </p:spTree>
    <p:extLst>
      <p:ext uri="{BB962C8B-B14F-4D97-AF65-F5344CB8AC3E}">
        <p14:creationId xmlns:p14="http://schemas.microsoft.com/office/powerpoint/2010/main" val="1300328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{}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99725F-40E2-EA47-8FEE-7734C4444395}"/>
              </a:ext>
            </a:extLst>
          </p:cNvPr>
          <p:cNvSpPr/>
          <p:nvPr/>
        </p:nvSpPr>
        <p:spPr>
          <a:xfrm>
            <a:off x="611192" y="2187512"/>
            <a:ext cx="2502711" cy="51807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8FD6C5-EB79-CC46-AD6F-C3B826D5D2C7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6F2937-5B86-8344-95D7-9D57BEDADB2F}"/>
                </a:ext>
              </a:extLst>
            </p:cNvPr>
            <p:cNvSpPr/>
            <p:nvPr/>
          </p:nvSpPr>
          <p:spPr>
            <a:xfrm>
              <a:off x="8854643" y="4036574"/>
              <a:ext cx="213018" cy="263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8C7E6E1-98BD-BB4A-826D-75F93E40299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7732167" y="4176584"/>
              <a:chExt cx="2265364" cy="66726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FEC570-FB96-5844-8730-C716111966AA}"/>
                  </a:ext>
                </a:extLst>
              </p:cNvPr>
              <p:cNvSpPr txBox="1"/>
              <p:nvPr/>
            </p:nvSpPr>
            <p:spPr>
              <a:xfrm>
                <a:off x="7732167" y="4176584"/>
                <a:ext cx="22653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v       a   b   c   d   e   z  </a:t>
                </a:r>
              </a:p>
              <a:p>
                <a:r>
                  <a:rPr lang="en-US" dirty="0"/>
                  <a:t>L(v)   0  ∞ ∞  ∞  ∞ ∞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51856E4-B8EB-994C-A50B-B47FEF67495B}"/>
                  </a:ext>
                </a:extLst>
              </p:cNvPr>
              <p:cNvCxnSpPr/>
              <p:nvPr/>
            </p:nvCxnSpPr>
            <p:spPr>
              <a:xfrm>
                <a:off x="8219989" y="4188941"/>
                <a:ext cx="0" cy="6549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2C667F6-E991-3948-86C9-3EFC87FB02E8}"/>
              </a:ext>
            </a:extLst>
          </p:cNvPr>
          <p:cNvSpPr txBox="1"/>
          <p:nvPr/>
        </p:nvSpPr>
        <p:spPr>
          <a:xfrm>
            <a:off x="1345165" y="5652099"/>
            <a:ext cx="882145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Repeat until all vertices are settled = Repeat until all costs are known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01AD4-C69F-E245-8F4F-A342C042B446}"/>
              </a:ext>
            </a:extLst>
          </p:cNvPr>
          <p:cNvSpPr txBox="1"/>
          <p:nvPr/>
        </p:nvSpPr>
        <p:spPr>
          <a:xfrm>
            <a:off x="3697386" y="718294"/>
            <a:ext cx="2716641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Recall that </a:t>
            </a:r>
            <a:r>
              <a:rPr lang="en-US" sz="2000" i="1" dirty="0"/>
              <a:t>|S|</a:t>
            </a:r>
            <a:r>
              <a:rPr lang="en-US" sz="2000" dirty="0"/>
              <a:t> means</a:t>
            </a:r>
          </a:p>
          <a:p>
            <a:r>
              <a:rPr lang="en-US" sz="2000" dirty="0"/>
              <a:t>the number of elements</a:t>
            </a:r>
          </a:p>
          <a:p>
            <a:r>
              <a:rPr lang="en-US" sz="2000" dirty="0"/>
              <a:t>in the set </a:t>
            </a:r>
            <a:r>
              <a:rPr lang="en-US" sz="2000" i="1" dirty="0"/>
              <a:t>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508AD1-F113-DE4A-AE43-B4B0247C0EE8}"/>
              </a:ext>
            </a:extLst>
          </p:cNvPr>
          <p:cNvSpPr txBox="1"/>
          <p:nvPr/>
        </p:nvSpPr>
        <p:spPr>
          <a:xfrm>
            <a:off x="3690211" y="1774078"/>
            <a:ext cx="281807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Repeat until all vertices</a:t>
            </a:r>
          </a:p>
          <a:p>
            <a:r>
              <a:rPr lang="en-US" sz="2000" dirty="0"/>
              <a:t>in the graph are “settled”</a:t>
            </a:r>
          </a:p>
        </p:txBody>
      </p:sp>
    </p:spTree>
    <p:extLst>
      <p:ext uri="{BB962C8B-B14F-4D97-AF65-F5344CB8AC3E}">
        <p14:creationId xmlns:p14="http://schemas.microsoft.com/office/powerpoint/2010/main" val="553161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{}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99725F-40E2-EA47-8FEE-7734C4444395}"/>
              </a:ext>
            </a:extLst>
          </p:cNvPr>
          <p:cNvSpPr/>
          <p:nvPr/>
        </p:nvSpPr>
        <p:spPr>
          <a:xfrm>
            <a:off x="611192" y="2187512"/>
            <a:ext cx="2502711" cy="51807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8FD6C5-EB79-CC46-AD6F-C3B826D5D2C7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6F2937-5B86-8344-95D7-9D57BEDADB2F}"/>
                </a:ext>
              </a:extLst>
            </p:cNvPr>
            <p:cNvSpPr/>
            <p:nvPr/>
          </p:nvSpPr>
          <p:spPr>
            <a:xfrm>
              <a:off x="8854643" y="4036574"/>
              <a:ext cx="213018" cy="263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8C7E6E1-98BD-BB4A-826D-75F93E40299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7732167" y="4176584"/>
              <a:chExt cx="2265364" cy="66726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FEC570-FB96-5844-8730-C716111966AA}"/>
                  </a:ext>
                </a:extLst>
              </p:cNvPr>
              <p:cNvSpPr txBox="1"/>
              <p:nvPr/>
            </p:nvSpPr>
            <p:spPr>
              <a:xfrm>
                <a:off x="7732167" y="4176584"/>
                <a:ext cx="22653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v       a   b   c   d   e   z  </a:t>
                </a:r>
              </a:p>
              <a:p>
                <a:r>
                  <a:rPr lang="en-US" dirty="0"/>
                  <a:t>L(v)   0  ∞ ∞  ∞  ∞ ∞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51856E4-B8EB-994C-A50B-B47FEF67495B}"/>
                  </a:ext>
                </a:extLst>
              </p:cNvPr>
              <p:cNvCxnSpPr/>
              <p:nvPr/>
            </p:nvCxnSpPr>
            <p:spPr>
              <a:xfrm>
                <a:off x="8219989" y="4188941"/>
                <a:ext cx="0" cy="6549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2C667F6-E991-3948-86C9-3EFC87FB02E8}"/>
              </a:ext>
            </a:extLst>
          </p:cNvPr>
          <p:cNvSpPr txBox="1"/>
          <p:nvPr/>
        </p:nvSpPr>
        <p:spPr>
          <a:xfrm>
            <a:off x="838199" y="4976634"/>
            <a:ext cx="10740825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The algorithm above is more general than the algorithm in the book: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Book: From a to some 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Above: From a to every other vertex</a:t>
            </a:r>
          </a:p>
          <a:p>
            <a:r>
              <a:rPr lang="en-US" sz="2400" dirty="0"/>
              <a:t>If a </a:t>
            </a:r>
            <a:r>
              <a:rPr lang="en-US" sz="2400" dirty="0">
                <a:highlight>
                  <a:srgbClr val="FFFF00"/>
                </a:highlight>
              </a:rPr>
              <a:t>final exam question appears on this topic, it will use this algorithm not the book’s</a:t>
            </a:r>
          </a:p>
        </p:txBody>
      </p:sp>
    </p:spTree>
    <p:extLst>
      <p:ext uri="{BB962C8B-B14F-4D97-AF65-F5344CB8AC3E}">
        <p14:creationId xmlns:p14="http://schemas.microsoft.com/office/powerpoint/2010/main" val="335196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5F75A3-1A9F-B04A-8464-B1A7308C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iteration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60C164-741F-344C-9CF1-F7A09CDA3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06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vertex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{}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8FD6C5-EB79-CC46-AD6F-C3B826D5D2C7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6F2937-5B86-8344-95D7-9D57BEDADB2F}"/>
                </a:ext>
              </a:extLst>
            </p:cNvPr>
            <p:cNvSpPr/>
            <p:nvPr/>
          </p:nvSpPr>
          <p:spPr>
            <a:xfrm>
              <a:off x="8854643" y="4036574"/>
              <a:ext cx="213018" cy="263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8C7E6E1-98BD-BB4A-826D-75F93E40299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7732167" y="4176584"/>
              <a:chExt cx="2265364" cy="66726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FEC570-FB96-5844-8730-C716111966AA}"/>
                  </a:ext>
                </a:extLst>
              </p:cNvPr>
              <p:cNvSpPr txBox="1"/>
              <p:nvPr/>
            </p:nvSpPr>
            <p:spPr>
              <a:xfrm>
                <a:off x="7732167" y="4176584"/>
                <a:ext cx="22653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v       a   b   c   d   e   z  </a:t>
                </a:r>
              </a:p>
              <a:p>
                <a:r>
                  <a:rPr lang="en-US" dirty="0"/>
                  <a:t>L(v)   0  ∞ ∞  ∞  ∞ ∞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51856E4-B8EB-994C-A50B-B47FEF67495B}"/>
                  </a:ext>
                </a:extLst>
              </p:cNvPr>
              <p:cNvCxnSpPr/>
              <p:nvPr/>
            </p:nvCxnSpPr>
            <p:spPr>
              <a:xfrm>
                <a:off x="8219989" y="4188941"/>
                <a:ext cx="0" cy="6549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2C85D1FD-FE9A-AB42-8B4D-BCBDCD1D989A}"/>
              </a:ext>
            </a:extLst>
          </p:cNvPr>
          <p:cNvSpPr/>
          <p:nvPr/>
        </p:nvSpPr>
        <p:spPr>
          <a:xfrm>
            <a:off x="8258807" y="5163190"/>
            <a:ext cx="921046" cy="51807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79C0D58-68A3-0333-7D5B-432927856424}"/>
              </a:ext>
            </a:extLst>
          </p:cNvPr>
          <p:cNvSpPr/>
          <p:nvPr/>
        </p:nvSpPr>
        <p:spPr>
          <a:xfrm>
            <a:off x="239486" y="283444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29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vertex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{}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8FD6C5-EB79-CC46-AD6F-C3B826D5D2C7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6F2937-5B86-8344-95D7-9D57BEDADB2F}"/>
                </a:ext>
              </a:extLst>
            </p:cNvPr>
            <p:cNvSpPr/>
            <p:nvPr/>
          </p:nvSpPr>
          <p:spPr>
            <a:xfrm>
              <a:off x="8854643" y="4036574"/>
              <a:ext cx="213018" cy="2635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8C7E6E1-98BD-BB4A-826D-75F93E40299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7732167" y="4176584"/>
              <a:chExt cx="2265364" cy="66726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FEC570-FB96-5844-8730-C716111966AA}"/>
                  </a:ext>
                </a:extLst>
              </p:cNvPr>
              <p:cNvSpPr txBox="1"/>
              <p:nvPr/>
            </p:nvSpPr>
            <p:spPr>
              <a:xfrm>
                <a:off x="7732167" y="4176584"/>
                <a:ext cx="22653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v       a   b   c   d   e   z  </a:t>
                </a:r>
              </a:p>
              <a:p>
                <a:r>
                  <a:rPr lang="en-US" dirty="0"/>
                  <a:t>L(v)   0  ∞ ∞  ∞  ∞ ∞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51856E4-B8EB-994C-A50B-B47FEF67495B}"/>
                  </a:ext>
                </a:extLst>
              </p:cNvPr>
              <p:cNvCxnSpPr/>
              <p:nvPr/>
            </p:nvCxnSpPr>
            <p:spPr>
              <a:xfrm>
                <a:off x="8219989" y="4188941"/>
                <a:ext cx="0" cy="6549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2C667F6-E991-3948-86C9-3EFC87FB02E8}"/>
              </a:ext>
            </a:extLst>
          </p:cNvPr>
          <p:cNvSpPr txBox="1"/>
          <p:nvPr/>
        </p:nvSpPr>
        <p:spPr>
          <a:xfrm>
            <a:off x="1345165" y="5652099"/>
            <a:ext cx="468711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S</a:t>
            </a:r>
            <a:r>
              <a:rPr lang="en-US" sz="2400" dirty="0"/>
              <a:t> is empty so all vertices are not in </a:t>
            </a:r>
            <a:r>
              <a:rPr lang="en-US" sz="2400" i="1" dirty="0"/>
              <a:t>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85D1FD-FE9A-AB42-8B4D-BCBDCD1D989A}"/>
              </a:ext>
            </a:extLst>
          </p:cNvPr>
          <p:cNvSpPr/>
          <p:nvPr/>
        </p:nvSpPr>
        <p:spPr>
          <a:xfrm>
            <a:off x="8258807" y="5163190"/>
            <a:ext cx="921046" cy="51807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32DCAB0-DC40-41D6-80D5-C6263E2B879F}"/>
              </a:ext>
            </a:extLst>
          </p:cNvPr>
          <p:cNvSpPr/>
          <p:nvPr/>
        </p:nvSpPr>
        <p:spPr>
          <a:xfrm>
            <a:off x="239486" y="283444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83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vertex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C667F6-E991-3948-86C9-3EFC87FB02E8}"/>
              </a:ext>
            </a:extLst>
          </p:cNvPr>
          <p:cNvSpPr txBox="1"/>
          <p:nvPr/>
        </p:nvSpPr>
        <p:spPr>
          <a:xfrm>
            <a:off x="1345165" y="5652099"/>
            <a:ext cx="468711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S</a:t>
            </a:r>
            <a:r>
              <a:rPr lang="en-US" sz="2400" dirty="0"/>
              <a:t> is empty so all vertices are not in </a:t>
            </a:r>
            <a:r>
              <a:rPr lang="en-US" sz="2400" i="1" dirty="0"/>
              <a:t>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85D1FD-FE9A-AB42-8B4D-BCBDCD1D989A}"/>
              </a:ext>
            </a:extLst>
          </p:cNvPr>
          <p:cNvSpPr/>
          <p:nvPr/>
        </p:nvSpPr>
        <p:spPr>
          <a:xfrm>
            <a:off x="8258807" y="5163190"/>
            <a:ext cx="921046" cy="51807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</a:t>
                  </a:r>
                  <a:r>
                    <a:rPr lang="en-US" dirty="0">
                      <a:solidFill>
                        <a:srgbClr val="C00000"/>
                      </a:solidFill>
                    </a:rPr>
                    <a:t>a   b   c   d   e   z  </a:t>
                  </a:r>
                </a:p>
                <a:p>
                  <a:r>
                    <a:rPr lang="en-US" dirty="0"/>
                    <a:t>L(v)   0  ∞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ight Arrow 9">
            <a:extLst>
              <a:ext uri="{FF2B5EF4-FFF2-40B4-BE49-F238E27FC236}">
                <a16:creationId xmlns:a16="http://schemas.microsoft.com/office/drawing/2014/main" id="{1CD6F13C-3C56-45BB-5F77-E5B1CD454805}"/>
              </a:ext>
            </a:extLst>
          </p:cNvPr>
          <p:cNvSpPr/>
          <p:nvPr/>
        </p:nvSpPr>
        <p:spPr>
          <a:xfrm>
            <a:off x="239486" y="283444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34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vertex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C667F6-E991-3948-86C9-3EFC87FB02E8}"/>
              </a:ext>
            </a:extLst>
          </p:cNvPr>
          <p:cNvSpPr txBox="1"/>
          <p:nvPr/>
        </p:nvSpPr>
        <p:spPr>
          <a:xfrm>
            <a:off x="1345165" y="5652099"/>
            <a:ext cx="468711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S</a:t>
            </a:r>
            <a:r>
              <a:rPr lang="en-US" sz="2400" dirty="0"/>
              <a:t> is empty so all vertices are not in </a:t>
            </a:r>
            <a:r>
              <a:rPr lang="en-US" sz="2400" i="1" dirty="0"/>
              <a:t>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85D1FD-FE9A-AB42-8B4D-BCBDCD1D989A}"/>
              </a:ext>
            </a:extLst>
          </p:cNvPr>
          <p:cNvSpPr/>
          <p:nvPr/>
        </p:nvSpPr>
        <p:spPr>
          <a:xfrm>
            <a:off x="4205499" y="2623913"/>
            <a:ext cx="2022305" cy="56383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</a:t>
                  </a:r>
                  <a:r>
                    <a:rPr lang="en-US" dirty="0">
                      <a:solidFill>
                        <a:srgbClr val="C00000"/>
                      </a:solidFill>
                    </a:rPr>
                    <a:t>a   b   c   d   e   z  </a:t>
                  </a:r>
                </a:p>
                <a:p>
                  <a:r>
                    <a:rPr lang="en-US" dirty="0"/>
                    <a:t>L(v)   0  ∞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ight Arrow 9">
            <a:extLst>
              <a:ext uri="{FF2B5EF4-FFF2-40B4-BE49-F238E27FC236}">
                <a16:creationId xmlns:a16="http://schemas.microsoft.com/office/drawing/2014/main" id="{5F01BC51-DBF8-4F89-686A-1A3CC72C0E23}"/>
              </a:ext>
            </a:extLst>
          </p:cNvPr>
          <p:cNvSpPr/>
          <p:nvPr/>
        </p:nvSpPr>
        <p:spPr>
          <a:xfrm>
            <a:off x="239486" y="283444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28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vertex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C667F6-E991-3948-86C9-3EFC87FB02E8}"/>
              </a:ext>
            </a:extLst>
          </p:cNvPr>
          <p:cNvSpPr txBox="1"/>
          <p:nvPr/>
        </p:nvSpPr>
        <p:spPr>
          <a:xfrm>
            <a:off x="1345165" y="5652099"/>
            <a:ext cx="555709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Search through all the vertices </a:t>
            </a:r>
            <a:r>
              <a:rPr lang="en-US" sz="2400" i="1" dirty="0"/>
              <a:t>u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r>
              <a:rPr lang="en-US" sz="2400" dirty="0"/>
              <a:t>to find the one with the smallest value </a:t>
            </a:r>
            <a:r>
              <a:rPr lang="en-US" sz="2400" i="1" dirty="0"/>
              <a:t>L(u)</a:t>
            </a:r>
            <a:r>
              <a:rPr lang="en-US" sz="2400" dirty="0"/>
              <a:t> 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85D1FD-FE9A-AB42-8B4D-BCBDCD1D989A}"/>
              </a:ext>
            </a:extLst>
          </p:cNvPr>
          <p:cNvSpPr/>
          <p:nvPr/>
        </p:nvSpPr>
        <p:spPr>
          <a:xfrm>
            <a:off x="4205499" y="2623913"/>
            <a:ext cx="2022305" cy="56383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</a:t>
                  </a:r>
                  <a:r>
                    <a:rPr lang="en-US" dirty="0">
                      <a:solidFill>
                        <a:srgbClr val="C00000"/>
                      </a:solidFill>
                    </a:rPr>
                    <a:t>a   b   c   d   e   z  </a:t>
                  </a:r>
                </a:p>
                <a:p>
                  <a:r>
                    <a:rPr lang="en-US" dirty="0"/>
                    <a:t>L(v)   0  ∞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DFE5713-3B70-42CA-FC51-F31E39E17663}"/>
              </a:ext>
            </a:extLst>
          </p:cNvPr>
          <p:cNvSpPr/>
          <p:nvPr/>
        </p:nvSpPr>
        <p:spPr>
          <a:xfrm>
            <a:off x="239486" y="283444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07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vertex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with </a:t>
            </a:r>
            <a:r>
              <a:rPr lang="en-US" sz="2400" b="1" i="1" dirty="0">
                <a:solidFill>
                  <a:srgbClr val="7030A0"/>
                </a:solidFill>
              </a:rPr>
              <a:t>L(u) </a:t>
            </a:r>
            <a:r>
              <a:rPr lang="en-US" sz="2400" b="1" dirty="0">
                <a:solidFill>
                  <a:srgbClr val="7030A0"/>
                </a:solidFill>
              </a:rPr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C667F6-E991-3948-86C9-3EFC87FB02E8}"/>
              </a:ext>
            </a:extLst>
          </p:cNvPr>
          <p:cNvSpPr txBox="1"/>
          <p:nvPr/>
        </p:nvSpPr>
        <p:spPr>
          <a:xfrm>
            <a:off x="1345165" y="5652099"/>
            <a:ext cx="555709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Search through all the vertices </a:t>
            </a:r>
            <a:r>
              <a:rPr lang="en-US" sz="2400" i="1" dirty="0"/>
              <a:t>u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r>
              <a:rPr lang="en-US" sz="2400" dirty="0"/>
              <a:t>to find the one with the smallest value </a:t>
            </a:r>
            <a:r>
              <a:rPr lang="en-US" sz="2400" i="1" dirty="0"/>
              <a:t>L(u)</a:t>
            </a:r>
            <a:r>
              <a:rPr lang="en-US" sz="2400" dirty="0"/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</a:t>
                  </a:r>
                  <a:r>
                    <a:rPr lang="en-US" b="1" dirty="0">
                      <a:solidFill>
                        <a:srgbClr val="7030A0"/>
                      </a:solidFill>
                    </a:rPr>
                    <a:t>a</a:t>
                  </a:r>
                  <a:r>
                    <a:rPr lang="en-US" dirty="0">
                      <a:solidFill>
                        <a:srgbClr val="C00000"/>
                      </a:solidFill>
                    </a:rPr>
                    <a:t>   b   c   d   e   z  </a:t>
                  </a:r>
                </a:p>
                <a:p>
                  <a:r>
                    <a:rPr lang="en-US" dirty="0"/>
                    <a:t>L(v)   </a:t>
                  </a:r>
                  <a:r>
                    <a:rPr lang="en-US" b="1" dirty="0">
                      <a:solidFill>
                        <a:srgbClr val="7030A0"/>
                      </a:solidFill>
                    </a:rPr>
                    <a:t>0</a:t>
                  </a:r>
                  <a:r>
                    <a:rPr lang="en-US" dirty="0"/>
                    <a:t>  ∞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ight Arrow 9">
            <a:extLst>
              <a:ext uri="{FF2B5EF4-FFF2-40B4-BE49-F238E27FC236}">
                <a16:creationId xmlns:a16="http://schemas.microsoft.com/office/drawing/2014/main" id="{8CB83DE7-669F-E66D-F0D8-77CD31917D8A}"/>
              </a:ext>
            </a:extLst>
          </p:cNvPr>
          <p:cNvSpPr/>
          <p:nvPr/>
        </p:nvSpPr>
        <p:spPr>
          <a:xfrm>
            <a:off x="239486" y="283444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88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vertex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with </a:t>
            </a:r>
            <a:r>
              <a:rPr lang="en-US" sz="2400" b="1" i="1" dirty="0">
                <a:solidFill>
                  <a:srgbClr val="7030A0"/>
                </a:solidFill>
              </a:rPr>
              <a:t>L(u) </a:t>
            </a:r>
            <a:r>
              <a:rPr lang="en-US" sz="2400" b="1" dirty="0">
                <a:solidFill>
                  <a:srgbClr val="7030A0"/>
                </a:solidFill>
              </a:rPr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S  ⃪   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∪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 {</a:t>
            </a:r>
            <a:r>
              <a:rPr lang="en-US" sz="2400" b="1" i="1" dirty="0">
                <a:solidFill>
                  <a:srgbClr val="7030A0"/>
                </a:solidFill>
              </a:rPr>
              <a:t>u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S = {</a:t>
            </a:r>
            <a:r>
              <a:rPr lang="en-US" b="1" i="1" dirty="0">
                <a:solidFill>
                  <a:srgbClr val="7030A0"/>
                </a:solidFill>
              </a:rPr>
              <a:t>a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C667F6-E991-3948-86C9-3EFC87FB02E8}"/>
              </a:ext>
            </a:extLst>
          </p:cNvPr>
          <p:cNvSpPr txBox="1"/>
          <p:nvPr/>
        </p:nvSpPr>
        <p:spPr>
          <a:xfrm>
            <a:off x="1345165" y="5652099"/>
            <a:ext cx="555709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Search through all the vertices </a:t>
            </a:r>
            <a:r>
              <a:rPr lang="en-US" sz="2400" i="1" dirty="0"/>
              <a:t>u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r>
              <a:rPr lang="en-US" sz="2400" dirty="0"/>
              <a:t>to find the one with the smallest value </a:t>
            </a:r>
            <a:r>
              <a:rPr lang="en-US" sz="2400" i="1" dirty="0"/>
              <a:t>L(u)</a:t>
            </a:r>
            <a:r>
              <a:rPr lang="en-US" sz="2400" dirty="0"/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</a:t>
                  </a:r>
                  <a:r>
                    <a:rPr lang="en-US" b="1" dirty="0">
                      <a:solidFill>
                        <a:srgbClr val="7030A0"/>
                      </a:solidFill>
                    </a:rPr>
                    <a:t>a</a:t>
                  </a:r>
                  <a:r>
                    <a:rPr lang="en-US" dirty="0">
                      <a:solidFill>
                        <a:srgbClr val="C00000"/>
                      </a:solidFill>
                    </a:rPr>
                    <a:t>   b   c   d   e   z  </a:t>
                  </a:r>
                </a:p>
                <a:p>
                  <a:r>
                    <a:rPr lang="en-US" dirty="0"/>
                    <a:t>L(v)   </a:t>
                  </a:r>
                  <a:r>
                    <a:rPr lang="en-US" b="1" dirty="0">
                      <a:solidFill>
                        <a:srgbClr val="7030A0"/>
                      </a:solidFill>
                    </a:rPr>
                    <a:t>0</a:t>
                  </a:r>
                  <a:r>
                    <a:rPr lang="en-US" dirty="0"/>
                    <a:t>  ∞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ight Arrow 9">
            <a:extLst>
              <a:ext uri="{FF2B5EF4-FFF2-40B4-BE49-F238E27FC236}">
                <a16:creationId xmlns:a16="http://schemas.microsoft.com/office/drawing/2014/main" id="{B0618F80-5BE4-F8AC-F373-88725F9F95DD}"/>
              </a:ext>
            </a:extLst>
          </p:cNvPr>
          <p:cNvSpPr/>
          <p:nvPr/>
        </p:nvSpPr>
        <p:spPr>
          <a:xfrm>
            <a:off x="239486" y="330241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9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0FE0-EAE1-4044-AA13-964AC7FC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F0B4D-3746-3245-B6F6-25E66985B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again, nearly identical format to midterm</a:t>
            </a:r>
          </a:p>
          <a:p>
            <a:r>
              <a:rPr lang="en-US" dirty="0"/>
              <a:t>Preparation final exam … just material since midterm</a:t>
            </a:r>
          </a:p>
          <a:p>
            <a:r>
              <a:rPr lang="en-US" dirty="0"/>
              <a:t>Final exam … timed</a:t>
            </a:r>
          </a:p>
          <a:p>
            <a:r>
              <a:rPr lang="en-US" dirty="0"/>
              <a:t>8.5”x11” sheet of notes allowed (both sides)</a:t>
            </a:r>
          </a:p>
          <a:p>
            <a:r>
              <a:rPr lang="en-US" dirty="0"/>
              <a:t>Comprehensive but weighted toward later half of class</a:t>
            </a:r>
          </a:p>
          <a:p>
            <a:r>
              <a:rPr lang="en-US" dirty="0"/>
              <a:t>Most questions are multiple choice</a:t>
            </a:r>
          </a:p>
        </p:txBody>
      </p:sp>
    </p:spTree>
    <p:extLst>
      <p:ext uri="{BB962C8B-B14F-4D97-AF65-F5344CB8AC3E}">
        <p14:creationId xmlns:p14="http://schemas.microsoft.com/office/powerpoint/2010/main" val="3927900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∞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113A126-2D62-E64A-B3A5-E0C761D16B36}"/>
              </a:ext>
            </a:extLst>
          </p:cNvPr>
          <p:cNvSpPr txBox="1"/>
          <p:nvPr/>
        </p:nvSpPr>
        <p:spPr>
          <a:xfrm>
            <a:off x="454628" y="4633843"/>
            <a:ext cx="765876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What have we accomplished? We’ve found the cost of the </a:t>
            </a:r>
          </a:p>
          <a:p>
            <a:r>
              <a:rPr lang="en-US" sz="2400" dirty="0"/>
              <a:t>least cost path from the special vertex to one of the vertices</a:t>
            </a:r>
          </a:p>
          <a:p>
            <a:r>
              <a:rPr lang="en-US" sz="2400" dirty="0"/>
              <a:t>in the graph (</a:t>
            </a:r>
            <a:r>
              <a:rPr lang="en-US" sz="2400" dirty="0" err="1"/>
              <a:t>a</a:t>
            </a:r>
            <a:r>
              <a:rPr lang="en-US" sz="2400" dirty="0" err="1">
                <a:sym typeface="Wingdings" pitchFamily="2" charset="2"/>
              </a:rPr>
              <a:t>a</a:t>
            </a:r>
            <a:r>
              <a:rPr lang="en-US" sz="2400" dirty="0">
                <a:sym typeface="Wingdings" pitchFamily="2" charset="2"/>
              </a:rPr>
              <a:t>)</a:t>
            </a:r>
            <a:r>
              <a:rPr lang="en-US" sz="2400" dirty="0"/>
              <a:t>. We’ll continue this pattern.</a:t>
            </a:r>
          </a:p>
        </p:txBody>
      </p:sp>
    </p:spTree>
    <p:extLst>
      <p:ext uri="{BB962C8B-B14F-4D97-AF65-F5344CB8AC3E}">
        <p14:creationId xmlns:p14="http://schemas.microsoft.com/office/powerpoint/2010/main" val="298275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C667F6-E991-3948-86C9-3EFC87FB02E8}"/>
              </a:ext>
            </a:extLst>
          </p:cNvPr>
          <p:cNvSpPr txBox="1"/>
          <p:nvPr/>
        </p:nvSpPr>
        <p:spPr>
          <a:xfrm>
            <a:off x="1345165" y="5652099"/>
            <a:ext cx="646459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Search through all the vertices </a:t>
            </a:r>
            <a:r>
              <a:rPr lang="en-US" sz="2400" i="1" dirty="0"/>
              <a:t>u</a:t>
            </a:r>
            <a:r>
              <a:rPr lang="en-US" sz="2400" dirty="0"/>
              <a:t> not in </a:t>
            </a:r>
            <a:r>
              <a:rPr lang="en-US" sz="2400" b="1" i="1" dirty="0"/>
              <a:t>the new S</a:t>
            </a:r>
          </a:p>
          <a:p>
            <a:r>
              <a:rPr lang="en-US" sz="2400" dirty="0"/>
              <a:t>to update the labeled costs, </a:t>
            </a:r>
            <a:r>
              <a:rPr lang="en-US" sz="2400" i="1" dirty="0"/>
              <a:t>L(v)</a:t>
            </a:r>
            <a:r>
              <a:rPr lang="en-US" sz="2400" dirty="0"/>
              <a:t>, of those vertices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∞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ABA76657-7F41-3E41-9AD3-650D2149042D}"/>
              </a:ext>
            </a:extLst>
          </p:cNvPr>
          <p:cNvSpPr/>
          <p:nvPr/>
        </p:nvSpPr>
        <p:spPr>
          <a:xfrm>
            <a:off x="1054527" y="3557083"/>
            <a:ext cx="3579257" cy="56383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265EBCC-6851-6227-A2C1-3D41F8916E39}"/>
              </a:ext>
            </a:extLst>
          </p:cNvPr>
          <p:cNvSpPr/>
          <p:nvPr/>
        </p:nvSpPr>
        <p:spPr>
          <a:xfrm>
            <a:off x="239486" y="372637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81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</a:t>
            </a:r>
            <a:r>
              <a:rPr lang="en-US" sz="2400" b="1" dirty="0">
                <a:solidFill>
                  <a:srgbClr val="C00000"/>
                </a:solidFill>
              </a:rPr>
              <a:t>vertices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dirty="0">
                <a:solidFill>
                  <a:srgbClr val="C00000"/>
                </a:solidFill>
              </a:rPr>
              <a:t>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C667F6-E991-3948-86C9-3EFC87FB02E8}"/>
              </a:ext>
            </a:extLst>
          </p:cNvPr>
          <p:cNvSpPr txBox="1"/>
          <p:nvPr/>
        </p:nvSpPr>
        <p:spPr>
          <a:xfrm>
            <a:off x="1345165" y="5652099"/>
            <a:ext cx="630608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Search through all the vertices </a:t>
            </a:r>
            <a:r>
              <a:rPr lang="en-US" sz="2400" i="1" dirty="0"/>
              <a:t>u</a:t>
            </a:r>
            <a:r>
              <a:rPr lang="en-US" sz="2400" dirty="0"/>
              <a:t> not in </a:t>
            </a:r>
            <a:r>
              <a:rPr lang="en-US" sz="2400" b="1" i="1" dirty="0"/>
              <a:t>the new S</a:t>
            </a:r>
          </a:p>
          <a:p>
            <a:r>
              <a:rPr lang="en-US" sz="2400" dirty="0"/>
              <a:t>to update the </a:t>
            </a:r>
            <a:r>
              <a:rPr lang="en-US" sz="2400" i="1" dirty="0"/>
              <a:t>L(v) </a:t>
            </a:r>
            <a:r>
              <a:rPr lang="en-US" sz="2400" dirty="0"/>
              <a:t>costs of those vertices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∞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ight Arrow 9">
            <a:extLst>
              <a:ext uri="{FF2B5EF4-FFF2-40B4-BE49-F238E27FC236}">
                <a16:creationId xmlns:a16="http://schemas.microsoft.com/office/drawing/2014/main" id="{F2274A7A-3118-A6C2-E13E-7AFEB3841CEA}"/>
              </a:ext>
            </a:extLst>
          </p:cNvPr>
          <p:cNvSpPr/>
          <p:nvPr/>
        </p:nvSpPr>
        <p:spPr>
          <a:xfrm>
            <a:off x="239486" y="372637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47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</a:t>
            </a:r>
            <a:r>
              <a:rPr lang="en-US" sz="2400" b="1" dirty="0">
                <a:solidFill>
                  <a:srgbClr val="C00000"/>
                </a:solidFill>
              </a:rPr>
              <a:t>vertices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dirty="0">
                <a:solidFill>
                  <a:srgbClr val="C00000"/>
                </a:solidFill>
              </a:rPr>
              <a:t>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∞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E5733FB-C1BC-C142-8E36-4094E242B32B}"/>
              </a:ext>
            </a:extLst>
          </p:cNvPr>
          <p:cNvSpPr txBox="1"/>
          <p:nvPr/>
        </p:nvSpPr>
        <p:spPr>
          <a:xfrm>
            <a:off x="1028935" y="5055497"/>
            <a:ext cx="677057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Not vertex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/>
              <a:t> because it is “settled” or “distinguished”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0452F86-C76F-FCAC-9700-574C35CDB5F4}"/>
              </a:ext>
            </a:extLst>
          </p:cNvPr>
          <p:cNvSpPr/>
          <p:nvPr/>
        </p:nvSpPr>
        <p:spPr>
          <a:xfrm>
            <a:off x="239486" y="372637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3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</a:t>
            </a:r>
            <a:r>
              <a:rPr lang="en-US" sz="2400" b="1" dirty="0">
                <a:solidFill>
                  <a:srgbClr val="C00000"/>
                </a:solidFill>
              </a:rPr>
              <a:t>vertices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dirty="0">
                <a:solidFill>
                  <a:srgbClr val="C00000"/>
                </a:solidFill>
              </a:rPr>
              <a:t>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L(u) + w(</a:t>
            </a:r>
            <a:r>
              <a:rPr lang="en-US" sz="2400" i="1" dirty="0" err="1"/>
              <a:t>u,v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∞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AA8FED9-6E58-314E-BB57-4A9435108E22}"/>
              </a:ext>
            </a:extLst>
          </p:cNvPr>
          <p:cNvSpPr txBox="1"/>
          <p:nvPr/>
        </p:nvSpPr>
        <p:spPr>
          <a:xfrm>
            <a:off x="907980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E04DC19-2A46-5448-B853-AEC8EEFE1E5C}"/>
              </a:ext>
            </a:extLst>
          </p:cNvPr>
          <p:cNvSpPr/>
          <p:nvPr/>
        </p:nvSpPr>
        <p:spPr>
          <a:xfrm>
            <a:off x="914076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3F465BA-4539-F2AA-A858-1518BD19B0FF}"/>
              </a:ext>
            </a:extLst>
          </p:cNvPr>
          <p:cNvSpPr/>
          <p:nvPr/>
        </p:nvSpPr>
        <p:spPr>
          <a:xfrm>
            <a:off x="239486" y="372637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5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</a:t>
            </a:r>
            <a:r>
              <a:rPr lang="en-US" sz="2400" b="1" dirty="0">
                <a:solidFill>
                  <a:srgbClr val="C00000"/>
                </a:solidFill>
              </a:rPr>
              <a:t>vertices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dirty="0">
                <a:solidFill>
                  <a:srgbClr val="C00000"/>
                </a:solidFill>
              </a:rPr>
              <a:t>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chemeClr val="accent6"/>
                </a:solidFill>
              </a:rPr>
              <a:t>u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/>
                </a:solidFill>
              </a:rPr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</a:t>
            </a:r>
            <a:r>
              <a:rPr lang="en-US" sz="2400" b="1" i="1" dirty="0">
                <a:solidFill>
                  <a:schemeClr val="accent6"/>
                </a:solidFill>
              </a:rPr>
              <a:t>u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/>
                </a:solidFill>
              </a:rPr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∞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AA8FED9-6E58-314E-BB57-4A9435108E22}"/>
              </a:ext>
            </a:extLst>
          </p:cNvPr>
          <p:cNvSpPr txBox="1"/>
          <p:nvPr/>
        </p:nvSpPr>
        <p:spPr>
          <a:xfrm>
            <a:off x="907980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E04DC19-2A46-5448-B853-AEC8EEFE1E5C}"/>
              </a:ext>
            </a:extLst>
          </p:cNvPr>
          <p:cNvSpPr/>
          <p:nvPr/>
        </p:nvSpPr>
        <p:spPr>
          <a:xfrm>
            <a:off x="914076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31B6E4-11AC-BB48-B822-CAA3746BEF25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u=a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5543C4F-34C8-6523-8730-A2B0DD84BBC2}"/>
              </a:ext>
            </a:extLst>
          </p:cNvPr>
          <p:cNvSpPr/>
          <p:nvPr/>
        </p:nvSpPr>
        <p:spPr>
          <a:xfrm>
            <a:off x="239486" y="372637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45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</a:t>
            </a:r>
            <a:r>
              <a:rPr lang="en-US" sz="2400" b="1" dirty="0">
                <a:solidFill>
                  <a:srgbClr val="C00000"/>
                </a:solidFill>
              </a:rPr>
              <a:t>vertices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dirty="0">
                <a:solidFill>
                  <a:srgbClr val="C00000"/>
                </a:solidFill>
              </a:rPr>
              <a:t>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∞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AA8FED9-6E58-314E-BB57-4A9435108E22}"/>
              </a:ext>
            </a:extLst>
          </p:cNvPr>
          <p:cNvSpPr txBox="1"/>
          <p:nvPr/>
        </p:nvSpPr>
        <p:spPr>
          <a:xfrm>
            <a:off x="907980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E04DC19-2A46-5448-B853-AEC8EEFE1E5C}"/>
              </a:ext>
            </a:extLst>
          </p:cNvPr>
          <p:cNvSpPr/>
          <p:nvPr/>
        </p:nvSpPr>
        <p:spPr>
          <a:xfrm>
            <a:off x="914076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6D39E7-44D5-394F-A123-BADF0E6EB32B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u=a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D575BC2-CCDB-ED74-146D-6D46600B1AE0}"/>
              </a:ext>
            </a:extLst>
          </p:cNvPr>
          <p:cNvSpPr/>
          <p:nvPr/>
        </p:nvSpPr>
        <p:spPr>
          <a:xfrm>
            <a:off x="239486" y="372637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15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</a:t>
            </a:r>
            <a:r>
              <a:rPr lang="en-US" sz="2400" b="1" dirty="0">
                <a:solidFill>
                  <a:srgbClr val="C00000"/>
                </a:solidFill>
              </a:rPr>
              <a:t>vertices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dirty="0">
                <a:solidFill>
                  <a:srgbClr val="C00000"/>
                </a:solidFill>
              </a:rPr>
              <a:t>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b="1" dirty="0"/>
              <a:t> then </a:t>
            </a:r>
            <a:r>
              <a:rPr lang="en-US" sz="2400" i="1" dirty="0"/>
              <a:t>L(v)  ⃪   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∞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AA8FED9-6E58-314E-BB57-4A9435108E22}"/>
              </a:ext>
            </a:extLst>
          </p:cNvPr>
          <p:cNvSpPr txBox="1"/>
          <p:nvPr/>
        </p:nvSpPr>
        <p:spPr>
          <a:xfrm>
            <a:off x="907980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E04DC19-2A46-5448-B853-AEC8EEFE1E5C}"/>
              </a:ext>
            </a:extLst>
          </p:cNvPr>
          <p:cNvSpPr/>
          <p:nvPr/>
        </p:nvSpPr>
        <p:spPr>
          <a:xfrm>
            <a:off x="914076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7943B2-08AD-F844-8D26-176742C36D04}"/>
              </a:ext>
            </a:extLst>
          </p:cNvPr>
          <p:cNvSpPr txBox="1"/>
          <p:nvPr/>
        </p:nvSpPr>
        <p:spPr>
          <a:xfrm>
            <a:off x="9481790" y="3631270"/>
            <a:ext cx="63511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v=b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B39C52-0732-3E4D-BB4B-B7B35A011FD3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u=a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8306057-667B-14A4-A322-CCA16B3DCA25}"/>
              </a:ext>
            </a:extLst>
          </p:cNvPr>
          <p:cNvSpPr/>
          <p:nvPr/>
        </p:nvSpPr>
        <p:spPr>
          <a:xfrm>
            <a:off x="239486" y="372637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5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</a:t>
            </a:r>
            <a:r>
              <a:rPr lang="en-US" sz="2400" b="1" dirty="0">
                <a:solidFill>
                  <a:srgbClr val="C00000"/>
                </a:solidFill>
              </a:rPr>
              <a:t>vertices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dirty="0">
                <a:solidFill>
                  <a:srgbClr val="C00000"/>
                </a:solidFill>
              </a:rPr>
              <a:t>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b</a:t>
            </a:r>
            <a:r>
              <a:rPr lang="en-US" sz="2400" i="1" dirty="0"/>
              <a:t>) &lt; L(</a:t>
            </a:r>
            <a:r>
              <a:rPr lang="en-US" sz="2400" b="1" i="1" dirty="0">
                <a:solidFill>
                  <a:srgbClr val="C00000"/>
                </a:solidFill>
              </a:rPr>
              <a:t>b</a:t>
            </a:r>
            <a:r>
              <a:rPr lang="en-US" sz="2400" i="1" dirty="0"/>
              <a:t>)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b</a:t>
            </a:r>
            <a:r>
              <a:rPr lang="en-US" sz="2400" i="1" dirty="0"/>
              <a:t>)  ⃪   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b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∞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AA8FED9-6E58-314E-BB57-4A9435108E22}"/>
              </a:ext>
            </a:extLst>
          </p:cNvPr>
          <p:cNvSpPr txBox="1"/>
          <p:nvPr/>
        </p:nvSpPr>
        <p:spPr>
          <a:xfrm>
            <a:off x="907980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E04DC19-2A46-5448-B853-AEC8EEFE1E5C}"/>
              </a:ext>
            </a:extLst>
          </p:cNvPr>
          <p:cNvSpPr/>
          <p:nvPr/>
        </p:nvSpPr>
        <p:spPr>
          <a:xfrm>
            <a:off x="914076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7943B2-08AD-F844-8D26-176742C36D04}"/>
              </a:ext>
            </a:extLst>
          </p:cNvPr>
          <p:cNvSpPr txBox="1"/>
          <p:nvPr/>
        </p:nvSpPr>
        <p:spPr>
          <a:xfrm>
            <a:off x="9481790" y="3631270"/>
            <a:ext cx="63511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v=b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A2545D-2045-304C-8E90-95B6F2FC908F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u=a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B2B6F87-AA41-8D5F-087B-E521BD0930F1}"/>
              </a:ext>
            </a:extLst>
          </p:cNvPr>
          <p:cNvSpPr/>
          <p:nvPr/>
        </p:nvSpPr>
        <p:spPr>
          <a:xfrm>
            <a:off x="239486" y="372637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540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</a:t>
            </a:r>
            <a:r>
              <a:rPr lang="en-US" sz="2400" b="1" dirty="0">
                <a:solidFill>
                  <a:srgbClr val="C00000"/>
                </a:solidFill>
              </a:rPr>
              <a:t>vertices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dirty="0">
                <a:solidFill>
                  <a:srgbClr val="C00000"/>
                </a:solidFill>
              </a:rPr>
              <a:t>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b</a:t>
            </a:r>
            <a:r>
              <a:rPr lang="en-US" sz="2400" i="1" dirty="0"/>
              <a:t>) &lt; L(</a:t>
            </a:r>
            <a:r>
              <a:rPr lang="en-US" sz="2400" b="1" i="1" dirty="0">
                <a:solidFill>
                  <a:srgbClr val="C00000"/>
                </a:solidFill>
              </a:rPr>
              <a:t>b</a:t>
            </a:r>
            <a:r>
              <a:rPr lang="en-US" sz="2400" i="1" dirty="0"/>
              <a:t>)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b</a:t>
            </a:r>
            <a:r>
              <a:rPr lang="en-US" sz="2400" i="1" dirty="0"/>
              <a:t>)  ⃪   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b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∞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AA8FED9-6E58-314E-BB57-4A9435108E22}"/>
              </a:ext>
            </a:extLst>
          </p:cNvPr>
          <p:cNvSpPr txBox="1"/>
          <p:nvPr/>
        </p:nvSpPr>
        <p:spPr>
          <a:xfrm>
            <a:off x="907980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E04DC19-2A46-5448-B853-AEC8EEFE1E5C}"/>
              </a:ext>
            </a:extLst>
          </p:cNvPr>
          <p:cNvSpPr/>
          <p:nvPr/>
        </p:nvSpPr>
        <p:spPr>
          <a:xfrm>
            <a:off x="914076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7943B2-08AD-F844-8D26-176742C36D04}"/>
              </a:ext>
            </a:extLst>
          </p:cNvPr>
          <p:cNvSpPr txBox="1"/>
          <p:nvPr/>
        </p:nvSpPr>
        <p:spPr>
          <a:xfrm>
            <a:off x="9481790" y="3631270"/>
            <a:ext cx="63511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v=b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5A29DAD-BFB0-C74B-8589-39B6C0F46700}"/>
              </a:ext>
            </a:extLst>
          </p:cNvPr>
          <p:cNvSpPr/>
          <p:nvPr/>
        </p:nvSpPr>
        <p:spPr>
          <a:xfrm>
            <a:off x="7694189" y="1832873"/>
            <a:ext cx="695684" cy="4616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3C0CE5-C573-864B-8BB2-B17F2B590260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u=a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E473535-8A00-B7B9-46D7-9311C839CB9B}"/>
              </a:ext>
            </a:extLst>
          </p:cNvPr>
          <p:cNvSpPr/>
          <p:nvPr/>
        </p:nvSpPr>
        <p:spPr>
          <a:xfrm>
            <a:off x="239486" y="372637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9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A8D3B-0D30-C545-ADE5-C31E2322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 is really well known – you’ll likely see it again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823FA-1598-F944-9D4E-D14623ED49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118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</a:t>
            </a:r>
            <a:r>
              <a:rPr lang="en-US" sz="2400" b="1" dirty="0">
                <a:solidFill>
                  <a:srgbClr val="C00000"/>
                </a:solidFill>
              </a:rPr>
              <a:t>vertices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dirty="0">
                <a:solidFill>
                  <a:srgbClr val="C00000"/>
                </a:solidFill>
              </a:rPr>
              <a:t>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b</a:t>
            </a:r>
            <a:r>
              <a:rPr lang="en-US" sz="2400" i="1" dirty="0"/>
              <a:t>) &lt; L(</a:t>
            </a:r>
            <a:r>
              <a:rPr lang="en-US" sz="2400" b="1" i="1" dirty="0">
                <a:solidFill>
                  <a:srgbClr val="C00000"/>
                </a:solidFill>
              </a:rPr>
              <a:t>b</a:t>
            </a:r>
            <a:r>
              <a:rPr lang="en-US" sz="2400" i="1" dirty="0"/>
              <a:t>)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b</a:t>
            </a:r>
            <a:r>
              <a:rPr lang="en-US" sz="2400" i="1" dirty="0"/>
              <a:t>)  ⃪   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b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</a:t>
            </a:r>
            <a:r>
              <a:rPr lang="en-US" sz="2400" b="1" dirty="0">
                <a:solidFill>
                  <a:schemeClr val="accent6"/>
                </a:solidFill>
              </a:rPr>
              <a:t>0</a:t>
            </a:r>
            <a:r>
              <a:rPr lang="en-US" sz="2400" i="1" dirty="0"/>
              <a:t>   +   </a:t>
            </a:r>
            <a:r>
              <a:rPr lang="en-US" sz="2400" b="1" i="1" dirty="0">
                <a:solidFill>
                  <a:srgbClr val="C00000"/>
                </a:solidFill>
              </a:rPr>
              <a:t>4</a:t>
            </a:r>
            <a:r>
              <a:rPr lang="en-US" sz="2400" i="1" dirty="0"/>
              <a:t>        &lt;  </a:t>
            </a:r>
            <a:r>
              <a:rPr lang="en-US" sz="2400" b="1" dirty="0">
                <a:solidFill>
                  <a:srgbClr val="C00000"/>
                </a:solidFill>
              </a:rPr>
              <a:t>∞</a:t>
            </a:r>
            <a:r>
              <a:rPr lang="en-US" sz="2400" b="1" i="1" dirty="0">
                <a:solidFill>
                  <a:srgbClr val="C00000"/>
                </a:solidFill>
              </a:rPr>
              <a:t>   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b</a:t>
            </a:r>
            <a:r>
              <a:rPr lang="en-US" sz="2400" i="1" dirty="0"/>
              <a:t>)  ⃪      </a:t>
            </a:r>
            <a:r>
              <a:rPr lang="en-US" sz="2400" b="1" dirty="0">
                <a:solidFill>
                  <a:schemeClr val="accent6"/>
                </a:solidFill>
              </a:rPr>
              <a:t>0</a:t>
            </a:r>
            <a:r>
              <a:rPr lang="en-US" sz="2400" i="1" dirty="0"/>
              <a:t>   +   </a:t>
            </a:r>
            <a:r>
              <a:rPr lang="en-US" sz="2400" b="1" i="1" dirty="0">
                <a:solidFill>
                  <a:srgbClr val="C00000"/>
                </a:solidFill>
              </a:rPr>
              <a:t>4</a:t>
            </a:r>
            <a:r>
              <a:rPr lang="en-US" sz="2400" i="1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∞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AA8FED9-6E58-314E-BB57-4A9435108E22}"/>
              </a:ext>
            </a:extLst>
          </p:cNvPr>
          <p:cNvSpPr txBox="1"/>
          <p:nvPr/>
        </p:nvSpPr>
        <p:spPr>
          <a:xfrm>
            <a:off x="907980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E04DC19-2A46-5448-B853-AEC8EEFE1E5C}"/>
              </a:ext>
            </a:extLst>
          </p:cNvPr>
          <p:cNvSpPr/>
          <p:nvPr/>
        </p:nvSpPr>
        <p:spPr>
          <a:xfrm>
            <a:off x="914076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7943B2-08AD-F844-8D26-176742C36D04}"/>
              </a:ext>
            </a:extLst>
          </p:cNvPr>
          <p:cNvSpPr txBox="1"/>
          <p:nvPr/>
        </p:nvSpPr>
        <p:spPr>
          <a:xfrm>
            <a:off x="9481790" y="3631270"/>
            <a:ext cx="63511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v=b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1E7898C-4142-6A4C-8423-DF773DADFA93}"/>
              </a:ext>
            </a:extLst>
          </p:cNvPr>
          <p:cNvSpPr/>
          <p:nvPr/>
        </p:nvSpPr>
        <p:spPr>
          <a:xfrm>
            <a:off x="7694189" y="1832873"/>
            <a:ext cx="695684" cy="4616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AAE735-2EEA-C54B-BFC6-EB3F80CA69AD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u=a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4F82B39D-3993-0552-D393-51B42238A37C}"/>
              </a:ext>
            </a:extLst>
          </p:cNvPr>
          <p:cNvSpPr/>
          <p:nvPr/>
        </p:nvSpPr>
        <p:spPr>
          <a:xfrm>
            <a:off x="239486" y="372637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483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</a:t>
            </a:r>
            <a:r>
              <a:rPr lang="en-US" sz="2400" b="1" dirty="0">
                <a:solidFill>
                  <a:srgbClr val="C00000"/>
                </a:solidFill>
              </a:rPr>
              <a:t>vertices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dirty="0">
                <a:solidFill>
                  <a:srgbClr val="C00000"/>
                </a:solidFill>
              </a:rPr>
              <a:t>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b</a:t>
            </a:r>
            <a:r>
              <a:rPr lang="en-US" sz="2400" i="1" dirty="0"/>
              <a:t>) &lt; L(</a:t>
            </a:r>
            <a:r>
              <a:rPr lang="en-US" sz="2400" b="1" i="1" dirty="0">
                <a:solidFill>
                  <a:srgbClr val="C00000"/>
                </a:solidFill>
              </a:rPr>
              <a:t>b</a:t>
            </a:r>
            <a:r>
              <a:rPr lang="en-US" sz="2400" i="1" dirty="0"/>
              <a:t>)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b</a:t>
            </a:r>
            <a:r>
              <a:rPr lang="en-US" sz="2400" i="1" dirty="0"/>
              <a:t>)  ⃪   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b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</a:t>
            </a:r>
            <a:r>
              <a:rPr lang="en-US" sz="2400" b="1" dirty="0">
                <a:solidFill>
                  <a:schemeClr val="accent6"/>
                </a:solidFill>
              </a:rPr>
              <a:t>0</a:t>
            </a:r>
            <a:r>
              <a:rPr lang="en-US" sz="2400" i="1" dirty="0"/>
              <a:t>   +   </a:t>
            </a:r>
            <a:r>
              <a:rPr lang="en-US" sz="2400" b="1" i="1" dirty="0">
                <a:solidFill>
                  <a:srgbClr val="C00000"/>
                </a:solidFill>
              </a:rPr>
              <a:t>4</a:t>
            </a:r>
            <a:r>
              <a:rPr lang="en-US" sz="2400" i="1" dirty="0"/>
              <a:t>        &lt;  </a:t>
            </a:r>
            <a:r>
              <a:rPr lang="en-US" sz="2400" b="1" dirty="0">
                <a:solidFill>
                  <a:srgbClr val="C00000"/>
                </a:solidFill>
              </a:rPr>
              <a:t>∞</a:t>
            </a:r>
            <a:r>
              <a:rPr lang="en-US" sz="2400" b="1" i="1" dirty="0">
                <a:solidFill>
                  <a:srgbClr val="C00000"/>
                </a:solidFill>
              </a:rPr>
              <a:t>   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b</a:t>
            </a:r>
            <a:r>
              <a:rPr lang="en-US" sz="2400" i="1" dirty="0"/>
              <a:t>)  ⃪      </a:t>
            </a:r>
            <a:r>
              <a:rPr lang="en-US" sz="2400" b="1" dirty="0">
                <a:solidFill>
                  <a:schemeClr val="accent6"/>
                </a:solidFill>
              </a:rPr>
              <a:t>0</a:t>
            </a:r>
            <a:r>
              <a:rPr lang="en-US" sz="2400" i="1" dirty="0"/>
              <a:t>   +   </a:t>
            </a:r>
            <a:r>
              <a:rPr lang="en-US" sz="2400" b="1" i="1" dirty="0">
                <a:solidFill>
                  <a:srgbClr val="C00000"/>
                </a:solidFill>
              </a:rPr>
              <a:t>4</a:t>
            </a:r>
            <a:r>
              <a:rPr lang="en-US" sz="2400" i="1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</a:t>
                  </a:r>
                  <a:r>
                    <a:rPr lang="en-US" b="1" dirty="0"/>
                    <a:t>4</a:t>
                  </a:r>
                  <a:r>
                    <a:rPr lang="en-US" dirty="0"/>
                    <a:t> 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AA8FED9-6E58-314E-BB57-4A9435108E22}"/>
              </a:ext>
            </a:extLst>
          </p:cNvPr>
          <p:cNvSpPr txBox="1"/>
          <p:nvPr/>
        </p:nvSpPr>
        <p:spPr>
          <a:xfrm>
            <a:off x="907980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E04DC19-2A46-5448-B853-AEC8EEFE1E5C}"/>
              </a:ext>
            </a:extLst>
          </p:cNvPr>
          <p:cNvSpPr/>
          <p:nvPr/>
        </p:nvSpPr>
        <p:spPr>
          <a:xfrm>
            <a:off x="914076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7943B2-08AD-F844-8D26-176742C36D04}"/>
              </a:ext>
            </a:extLst>
          </p:cNvPr>
          <p:cNvSpPr txBox="1"/>
          <p:nvPr/>
        </p:nvSpPr>
        <p:spPr>
          <a:xfrm>
            <a:off x="9481790" y="3631270"/>
            <a:ext cx="63511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v=b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1E7898C-4142-6A4C-8423-DF773DADFA93}"/>
              </a:ext>
            </a:extLst>
          </p:cNvPr>
          <p:cNvSpPr/>
          <p:nvPr/>
        </p:nvSpPr>
        <p:spPr>
          <a:xfrm>
            <a:off x="7694189" y="1832873"/>
            <a:ext cx="695684" cy="4616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3C8D84-8434-2746-B76C-5DB5591739C7}"/>
              </a:ext>
            </a:extLst>
          </p:cNvPr>
          <p:cNvSpPr txBox="1"/>
          <p:nvPr/>
        </p:nvSpPr>
        <p:spPr>
          <a:xfrm>
            <a:off x="9612746" y="5006726"/>
            <a:ext cx="174105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update label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2C6D466-BC64-B24D-AD85-C74C58E0A492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u=a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B940AA8-DBE9-CFF2-CA6D-91A6BA87C4CB}"/>
              </a:ext>
            </a:extLst>
          </p:cNvPr>
          <p:cNvSpPr/>
          <p:nvPr/>
        </p:nvSpPr>
        <p:spPr>
          <a:xfrm>
            <a:off x="239486" y="372637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726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</a:t>
            </a:r>
            <a:r>
              <a:rPr lang="en-US" sz="2400" b="1" dirty="0">
                <a:solidFill>
                  <a:srgbClr val="C00000"/>
                </a:solidFill>
              </a:rPr>
              <a:t>vertices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dirty="0">
                <a:solidFill>
                  <a:srgbClr val="C00000"/>
                </a:solidFill>
              </a:rPr>
              <a:t>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c</a:t>
            </a:r>
            <a:r>
              <a:rPr lang="en-US" sz="2400" i="1" dirty="0"/>
              <a:t>) &lt; L(</a:t>
            </a:r>
            <a:r>
              <a:rPr lang="en-US" sz="2400" b="1" i="1" dirty="0">
                <a:solidFill>
                  <a:srgbClr val="C00000"/>
                </a:solidFill>
              </a:rPr>
              <a:t>c</a:t>
            </a:r>
            <a:r>
              <a:rPr lang="en-US" sz="2400" i="1" dirty="0"/>
              <a:t>)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c</a:t>
            </a:r>
            <a:r>
              <a:rPr lang="en-US" sz="2400" i="1" dirty="0"/>
              <a:t>)  ⃪   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c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</a:t>
            </a:r>
            <a:r>
              <a:rPr lang="en-US" sz="2400" b="1" dirty="0">
                <a:solidFill>
                  <a:schemeClr val="accent6"/>
                </a:solidFill>
              </a:rPr>
              <a:t>0</a:t>
            </a:r>
            <a:r>
              <a:rPr lang="en-US" sz="2400" i="1" dirty="0"/>
              <a:t>   +    </a:t>
            </a:r>
            <a:r>
              <a:rPr lang="en-US" sz="2400" b="1" i="1" dirty="0">
                <a:solidFill>
                  <a:srgbClr val="C00000"/>
                </a:solidFill>
              </a:rPr>
              <a:t>2</a:t>
            </a:r>
            <a:r>
              <a:rPr lang="en-US" sz="2400" i="1" dirty="0"/>
              <a:t>       &lt;  </a:t>
            </a:r>
            <a:r>
              <a:rPr lang="en-US" sz="2400" b="1" dirty="0">
                <a:solidFill>
                  <a:srgbClr val="C00000"/>
                </a:solidFill>
              </a:rPr>
              <a:t>∞</a:t>
            </a:r>
            <a:r>
              <a:rPr lang="en-US" sz="2400" b="1" i="1" dirty="0">
                <a:solidFill>
                  <a:srgbClr val="C00000"/>
                </a:solidFill>
              </a:rPr>
              <a:t>   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c</a:t>
            </a:r>
            <a:r>
              <a:rPr lang="en-US" sz="2400" i="1" dirty="0"/>
              <a:t>)  ⃪      </a:t>
            </a:r>
            <a:r>
              <a:rPr lang="en-US" sz="2400" b="1" dirty="0">
                <a:solidFill>
                  <a:schemeClr val="accent6"/>
                </a:solidFill>
              </a:rPr>
              <a:t>0</a:t>
            </a:r>
            <a:r>
              <a:rPr lang="en-US" sz="2400" i="1" dirty="0"/>
              <a:t>   +   </a:t>
            </a:r>
            <a:r>
              <a:rPr lang="en-US" sz="2400" b="1" i="1" dirty="0">
                <a:solidFill>
                  <a:srgbClr val="C00000"/>
                </a:solidFill>
              </a:rPr>
              <a:t>2</a:t>
            </a:r>
            <a:r>
              <a:rPr lang="en-US" sz="2400" i="1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4  ∞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AA8FED9-6E58-314E-BB57-4A9435108E22}"/>
              </a:ext>
            </a:extLst>
          </p:cNvPr>
          <p:cNvSpPr txBox="1"/>
          <p:nvPr/>
        </p:nvSpPr>
        <p:spPr>
          <a:xfrm>
            <a:off x="934269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E04DC19-2A46-5448-B853-AEC8EEFE1E5C}"/>
              </a:ext>
            </a:extLst>
          </p:cNvPr>
          <p:cNvSpPr/>
          <p:nvPr/>
        </p:nvSpPr>
        <p:spPr>
          <a:xfrm>
            <a:off x="940365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7943B2-08AD-F844-8D26-176742C36D04}"/>
              </a:ext>
            </a:extLst>
          </p:cNvPr>
          <p:cNvSpPr txBox="1"/>
          <p:nvPr/>
        </p:nvSpPr>
        <p:spPr>
          <a:xfrm>
            <a:off x="10036576" y="3655687"/>
            <a:ext cx="604653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v=c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1E7898C-4142-6A4C-8423-DF773DADFA93}"/>
              </a:ext>
            </a:extLst>
          </p:cNvPr>
          <p:cNvSpPr/>
          <p:nvPr/>
        </p:nvSpPr>
        <p:spPr>
          <a:xfrm>
            <a:off x="7693778" y="2796204"/>
            <a:ext cx="695684" cy="4616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F332AD-3721-024B-89E3-75A8DF437174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u=a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6613558-B183-9DE0-76A2-2E8A8D2A4622}"/>
              </a:ext>
            </a:extLst>
          </p:cNvPr>
          <p:cNvSpPr/>
          <p:nvPr/>
        </p:nvSpPr>
        <p:spPr>
          <a:xfrm>
            <a:off x="239486" y="372637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003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</a:t>
            </a:r>
            <a:r>
              <a:rPr lang="en-US" sz="2400" b="1" dirty="0">
                <a:solidFill>
                  <a:srgbClr val="C00000"/>
                </a:solidFill>
              </a:rPr>
              <a:t>vertices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dirty="0">
                <a:solidFill>
                  <a:srgbClr val="C00000"/>
                </a:solidFill>
              </a:rPr>
              <a:t>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c</a:t>
            </a:r>
            <a:r>
              <a:rPr lang="en-US" sz="2400" i="1" dirty="0"/>
              <a:t>) &lt; L(</a:t>
            </a:r>
            <a:r>
              <a:rPr lang="en-US" sz="2400" b="1" i="1" dirty="0">
                <a:solidFill>
                  <a:srgbClr val="C00000"/>
                </a:solidFill>
              </a:rPr>
              <a:t>c</a:t>
            </a:r>
            <a:r>
              <a:rPr lang="en-US" sz="2400" i="1" dirty="0"/>
              <a:t>)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c</a:t>
            </a:r>
            <a:r>
              <a:rPr lang="en-US" sz="2400" i="1" dirty="0"/>
              <a:t>)  ⃪   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c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</a:t>
            </a:r>
            <a:r>
              <a:rPr lang="en-US" sz="2400" b="1" dirty="0">
                <a:solidFill>
                  <a:schemeClr val="accent6"/>
                </a:solidFill>
              </a:rPr>
              <a:t>0</a:t>
            </a:r>
            <a:r>
              <a:rPr lang="en-US" sz="2400" i="1" dirty="0"/>
              <a:t>   +    </a:t>
            </a:r>
            <a:r>
              <a:rPr lang="en-US" sz="2400" b="1" i="1" dirty="0">
                <a:solidFill>
                  <a:srgbClr val="C00000"/>
                </a:solidFill>
              </a:rPr>
              <a:t>2</a:t>
            </a:r>
            <a:r>
              <a:rPr lang="en-US" sz="2400" i="1" dirty="0"/>
              <a:t>       &lt;  </a:t>
            </a:r>
            <a:r>
              <a:rPr lang="en-US" sz="2400" b="1" dirty="0">
                <a:solidFill>
                  <a:srgbClr val="C00000"/>
                </a:solidFill>
              </a:rPr>
              <a:t>∞</a:t>
            </a:r>
            <a:r>
              <a:rPr lang="en-US" sz="2400" b="1" i="1" dirty="0">
                <a:solidFill>
                  <a:srgbClr val="C00000"/>
                </a:solidFill>
              </a:rPr>
              <a:t>   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c</a:t>
            </a:r>
            <a:r>
              <a:rPr lang="en-US" sz="2400" i="1" dirty="0"/>
              <a:t>)  ⃪      </a:t>
            </a:r>
            <a:r>
              <a:rPr lang="en-US" sz="2400" b="1" dirty="0">
                <a:solidFill>
                  <a:schemeClr val="accent6"/>
                </a:solidFill>
              </a:rPr>
              <a:t>0</a:t>
            </a:r>
            <a:r>
              <a:rPr lang="en-US" sz="2400" i="1" dirty="0"/>
              <a:t>   +   </a:t>
            </a:r>
            <a:r>
              <a:rPr lang="en-US" sz="2400" b="1" i="1" dirty="0">
                <a:solidFill>
                  <a:srgbClr val="C00000"/>
                </a:solidFill>
              </a:rPr>
              <a:t>2</a:t>
            </a:r>
            <a:r>
              <a:rPr lang="en-US" sz="2400" i="1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65364" cy="667265"/>
            <a:chOff x="8345356" y="4024217"/>
            <a:chExt cx="2265364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65364" cy="667265"/>
              <a:chOff x="8345356" y="4024217"/>
              <a:chExt cx="2265364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65364" cy="667265"/>
                <a:chOff x="7732167" y="4176584"/>
                <a:chExt cx="2265364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6536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4   </a:t>
                  </a:r>
                  <a:r>
                    <a:rPr lang="en-US" b="1" dirty="0"/>
                    <a:t>2</a:t>
                  </a:r>
                  <a:r>
                    <a:rPr lang="en-US" dirty="0"/>
                    <a:t>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AA8FED9-6E58-314E-BB57-4A9435108E22}"/>
              </a:ext>
            </a:extLst>
          </p:cNvPr>
          <p:cNvSpPr txBox="1"/>
          <p:nvPr/>
        </p:nvSpPr>
        <p:spPr>
          <a:xfrm>
            <a:off x="934269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E04DC19-2A46-5448-B853-AEC8EEFE1E5C}"/>
              </a:ext>
            </a:extLst>
          </p:cNvPr>
          <p:cNvSpPr/>
          <p:nvPr/>
        </p:nvSpPr>
        <p:spPr>
          <a:xfrm>
            <a:off x="940365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7943B2-08AD-F844-8D26-176742C36D04}"/>
              </a:ext>
            </a:extLst>
          </p:cNvPr>
          <p:cNvSpPr txBox="1"/>
          <p:nvPr/>
        </p:nvSpPr>
        <p:spPr>
          <a:xfrm>
            <a:off x="10036576" y="3655687"/>
            <a:ext cx="604653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v=c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1E7898C-4142-6A4C-8423-DF773DADFA93}"/>
              </a:ext>
            </a:extLst>
          </p:cNvPr>
          <p:cNvSpPr/>
          <p:nvPr/>
        </p:nvSpPr>
        <p:spPr>
          <a:xfrm>
            <a:off x="7693778" y="2796204"/>
            <a:ext cx="695684" cy="4616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75445F-E921-1C44-8815-C34B99D642D3}"/>
              </a:ext>
            </a:extLst>
          </p:cNvPr>
          <p:cNvSpPr txBox="1"/>
          <p:nvPr/>
        </p:nvSpPr>
        <p:spPr>
          <a:xfrm>
            <a:off x="9612746" y="5006726"/>
            <a:ext cx="174105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update label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2E5043-8EF4-AC43-BCD6-3C0C775CEB01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u=a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B6F3C40-203E-E5F1-E821-DC9FA983081F}"/>
              </a:ext>
            </a:extLst>
          </p:cNvPr>
          <p:cNvSpPr/>
          <p:nvPr/>
        </p:nvSpPr>
        <p:spPr>
          <a:xfrm>
            <a:off x="239486" y="372637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548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</a:t>
            </a:r>
            <a:r>
              <a:rPr lang="en-US" sz="2400" b="1" dirty="0">
                <a:solidFill>
                  <a:srgbClr val="C00000"/>
                </a:solidFill>
              </a:rPr>
              <a:t>vertices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dirty="0">
                <a:solidFill>
                  <a:srgbClr val="C00000"/>
                </a:solidFill>
              </a:rPr>
              <a:t>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d</a:t>
            </a:r>
            <a:r>
              <a:rPr lang="en-US" sz="2400" i="1" dirty="0"/>
              <a:t>) &lt; L(</a:t>
            </a:r>
            <a:r>
              <a:rPr lang="en-US" sz="2400" b="1" i="1" dirty="0">
                <a:solidFill>
                  <a:srgbClr val="C00000"/>
                </a:solidFill>
              </a:rPr>
              <a:t>d</a:t>
            </a:r>
            <a:r>
              <a:rPr lang="en-US" sz="2400" i="1" dirty="0"/>
              <a:t>)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d</a:t>
            </a:r>
            <a:r>
              <a:rPr lang="en-US" sz="2400" i="1" dirty="0"/>
              <a:t>)  ⃪   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d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</a:t>
            </a:r>
            <a:r>
              <a:rPr lang="en-US" sz="2400" b="1" dirty="0">
                <a:solidFill>
                  <a:schemeClr val="accent6"/>
                </a:solidFill>
              </a:rPr>
              <a:t>0</a:t>
            </a:r>
            <a:r>
              <a:rPr lang="en-US" sz="2400" i="1" dirty="0"/>
              <a:t>   +    </a:t>
            </a:r>
            <a:r>
              <a:rPr lang="en-US" sz="2400" b="1" dirty="0">
                <a:solidFill>
                  <a:srgbClr val="C00000"/>
                </a:solidFill>
              </a:rPr>
              <a:t>∞</a:t>
            </a:r>
            <a:r>
              <a:rPr lang="en-US" sz="2400" i="1" dirty="0"/>
              <a:t>       &lt;  </a:t>
            </a:r>
            <a:r>
              <a:rPr lang="en-US" sz="2400" b="1" dirty="0">
                <a:solidFill>
                  <a:srgbClr val="C00000"/>
                </a:solidFill>
              </a:rPr>
              <a:t>∞</a:t>
            </a:r>
            <a:r>
              <a:rPr lang="en-US" sz="2400" b="1" i="1" dirty="0">
                <a:solidFill>
                  <a:srgbClr val="C00000"/>
                </a:solidFill>
              </a:rPr>
              <a:t>   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d</a:t>
            </a:r>
            <a:r>
              <a:rPr lang="en-US" sz="2400" i="1" dirty="0"/>
              <a:t>)  ⃪      </a:t>
            </a:r>
            <a:r>
              <a:rPr lang="en-US" sz="2400" b="1" dirty="0">
                <a:solidFill>
                  <a:schemeClr val="accent6"/>
                </a:solidFill>
              </a:rPr>
              <a:t>0</a:t>
            </a:r>
            <a:r>
              <a:rPr lang="en-US" sz="2400" i="1" dirty="0"/>
              <a:t>   +   </a:t>
            </a:r>
            <a:r>
              <a:rPr lang="en-US" sz="2400" b="1" dirty="0">
                <a:solidFill>
                  <a:srgbClr val="C00000"/>
                </a:solidFill>
              </a:rPr>
              <a:t>∞</a:t>
            </a:r>
            <a:r>
              <a:rPr lang="en-US" sz="2400" i="1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18877" cy="667265"/>
            <a:chOff x="8345356" y="4024217"/>
            <a:chExt cx="2218877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18877" cy="667265"/>
              <a:chOff x="8345356" y="4024217"/>
              <a:chExt cx="2218877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18877" cy="667265"/>
                <a:chOff x="7732167" y="4176584"/>
                <a:chExt cx="2218877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188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4   2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AA8FED9-6E58-314E-BB57-4A9435108E22}"/>
              </a:ext>
            </a:extLst>
          </p:cNvPr>
          <p:cNvSpPr txBox="1"/>
          <p:nvPr/>
        </p:nvSpPr>
        <p:spPr>
          <a:xfrm>
            <a:off x="963987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E04DC19-2A46-5448-B853-AEC8EEFE1E5C}"/>
              </a:ext>
            </a:extLst>
          </p:cNvPr>
          <p:cNvSpPr/>
          <p:nvPr/>
        </p:nvSpPr>
        <p:spPr>
          <a:xfrm>
            <a:off x="970083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7943B2-08AD-F844-8D26-176742C36D04}"/>
              </a:ext>
            </a:extLst>
          </p:cNvPr>
          <p:cNvSpPr txBox="1"/>
          <p:nvPr/>
        </p:nvSpPr>
        <p:spPr>
          <a:xfrm>
            <a:off x="10036576" y="3655687"/>
            <a:ext cx="63511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v=d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AFC5A5-9332-0244-8F11-99AB77242801}"/>
              </a:ext>
            </a:extLst>
          </p:cNvPr>
          <p:cNvSpPr txBox="1"/>
          <p:nvPr/>
        </p:nvSpPr>
        <p:spPr>
          <a:xfrm>
            <a:off x="1792412" y="5376058"/>
            <a:ext cx="263668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no edge from a to d</a:t>
            </a: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F61FA7B2-0E62-E94C-92BB-9AF28B6A1613}"/>
              </a:ext>
            </a:extLst>
          </p:cNvPr>
          <p:cNvSpPr/>
          <p:nvPr/>
        </p:nvSpPr>
        <p:spPr>
          <a:xfrm rot="10800000">
            <a:off x="2801118" y="4929400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28351D-25EB-FC46-8A24-3E4AE1545D84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u=a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0F99A009-8D80-D875-EBE5-D5B89A0DF95C}"/>
              </a:ext>
            </a:extLst>
          </p:cNvPr>
          <p:cNvSpPr/>
          <p:nvPr/>
        </p:nvSpPr>
        <p:spPr>
          <a:xfrm>
            <a:off x="239486" y="372637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538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</a:t>
            </a:r>
            <a:r>
              <a:rPr lang="en-US" sz="2400" b="1" dirty="0">
                <a:solidFill>
                  <a:srgbClr val="C00000"/>
                </a:solidFill>
              </a:rPr>
              <a:t>vertices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dirty="0">
                <a:solidFill>
                  <a:srgbClr val="C00000"/>
                </a:solidFill>
              </a:rPr>
              <a:t>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d</a:t>
            </a:r>
            <a:r>
              <a:rPr lang="en-US" sz="2400" i="1" dirty="0"/>
              <a:t>) &lt; L(</a:t>
            </a:r>
            <a:r>
              <a:rPr lang="en-US" sz="2400" b="1" i="1" dirty="0">
                <a:solidFill>
                  <a:srgbClr val="C00000"/>
                </a:solidFill>
              </a:rPr>
              <a:t>d</a:t>
            </a:r>
            <a:r>
              <a:rPr lang="en-US" sz="2400" i="1" dirty="0"/>
              <a:t>)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d</a:t>
            </a:r>
            <a:r>
              <a:rPr lang="en-US" sz="2400" i="1" dirty="0"/>
              <a:t>)  ⃪   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d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</a:t>
            </a:r>
            <a:r>
              <a:rPr lang="en-US" sz="2400" b="1" dirty="0">
                <a:solidFill>
                  <a:schemeClr val="accent6"/>
                </a:solidFill>
              </a:rPr>
              <a:t>0</a:t>
            </a:r>
            <a:r>
              <a:rPr lang="en-US" sz="2400" i="1" dirty="0"/>
              <a:t>   +    </a:t>
            </a:r>
            <a:r>
              <a:rPr lang="en-US" sz="2400" b="1" dirty="0">
                <a:solidFill>
                  <a:srgbClr val="C00000"/>
                </a:solidFill>
              </a:rPr>
              <a:t>∞</a:t>
            </a:r>
            <a:r>
              <a:rPr lang="en-US" sz="2400" i="1" dirty="0"/>
              <a:t>       &lt;  </a:t>
            </a:r>
            <a:r>
              <a:rPr lang="en-US" sz="2400" b="1" dirty="0">
                <a:solidFill>
                  <a:srgbClr val="C00000"/>
                </a:solidFill>
              </a:rPr>
              <a:t>∞</a:t>
            </a:r>
            <a:r>
              <a:rPr lang="en-US" sz="2400" b="1" i="1" dirty="0">
                <a:solidFill>
                  <a:srgbClr val="C00000"/>
                </a:solidFill>
              </a:rPr>
              <a:t>   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d</a:t>
            </a:r>
            <a:r>
              <a:rPr lang="en-US" sz="2400" i="1" dirty="0"/>
              <a:t>)  ⃪      </a:t>
            </a:r>
            <a:r>
              <a:rPr lang="en-US" sz="2400" b="1" dirty="0">
                <a:solidFill>
                  <a:schemeClr val="accent6"/>
                </a:solidFill>
              </a:rPr>
              <a:t>0</a:t>
            </a:r>
            <a:r>
              <a:rPr lang="en-US" sz="2400" i="1" dirty="0"/>
              <a:t>   +   </a:t>
            </a:r>
            <a:r>
              <a:rPr lang="en-US" sz="2400" b="1" dirty="0">
                <a:solidFill>
                  <a:srgbClr val="C00000"/>
                </a:solidFill>
              </a:rPr>
              <a:t>∞</a:t>
            </a:r>
            <a:r>
              <a:rPr lang="en-US" sz="2400" i="1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18877" cy="667265"/>
            <a:chOff x="8345356" y="4024217"/>
            <a:chExt cx="2218877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18877" cy="667265"/>
              <a:chOff x="8345356" y="4024217"/>
              <a:chExt cx="2218877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18877" cy="667265"/>
                <a:chOff x="7732167" y="4176584"/>
                <a:chExt cx="2218877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188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4   2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AA8FED9-6E58-314E-BB57-4A9435108E22}"/>
              </a:ext>
            </a:extLst>
          </p:cNvPr>
          <p:cNvSpPr txBox="1"/>
          <p:nvPr/>
        </p:nvSpPr>
        <p:spPr>
          <a:xfrm>
            <a:off x="963987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E04DC19-2A46-5448-B853-AEC8EEFE1E5C}"/>
              </a:ext>
            </a:extLst>
          </p:cNvPr>
          <p:cNvSpPr/>
          <p:nvPr/>
        </p:nvSpPr>
        <p:spPr>
          <a:xfrm>
            <a:off x="970083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7943B2-08AD-F844-8D26-176742C36D04}"/>
              </a:ext>
            </a:extLst>
          </p:cNvPr>
          <p:cNvSpPr txBox="1"/>
          <p:nvPr/>
        </p:nvSpPr>
        <p:spPr>
          <a:xfrm>
            <a:off x="10036576" y="3655687"/>
            <a:ext cx="63511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v=d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AFC5A5-9332-0244-8F11-99AB77242801}"/>
              </a:ext>
            </a:extLst>
          </p:cNvPr>
          <p:cNvSpPr txBox="1"/>
          <p:nvPr/>
        </p:nvSpPr>
        <p:spPr>
          <a:xfrm>
            <a:off x="1792412" y="5376058"/>
            <a:ext cx="263668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no edge from a to d</a:t>
            </a: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F61FA7B2-0E62-E94C-92BB-9AF28B6A1613}"/>
              </a:ext>
            </a:extLst>
          </p:cNvPr>
          <p:cNvSpPr/>
          <p:nvPr/>
        </p:nvSpPr>
        <p:spPr>
          <a:xfrm rot="10800000">
            <a:off x="2801118" y="4929400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B36112-B037-C144-BDB8-23774A769D5C}"/>
              </a:ext>
            </a:extLst>
          </p:cNvPr>
          <p:cNvSpPr txBox="1"/>
          <p:nvPr/>
        </p:nvSpPr>
        <p:spPr>
          <a:xfrm>
            <a:off x="9612746" y="5006726"/>
            <a:ext cx="145251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no update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44E00D-C02F-5D41-A759-F40C19389E93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u=a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1125BA9-438D-6EBE-098A-CEC99CCEACE0}"/>
              </a:ext>
            </a:extLst>
          </p:cNvPr>
          <p:cNvSpPr/>
          <p:nvPr/>
        </p:nvSpPr>
        <p:spPr>
          <a:xfrm>
            <a:off x="239486" y="372637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81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</a:t>
            </a:r>
            <a:r>
              <a:rPr lang="en-US" sz="2400" b="1" dirty="0">
                <a:solidFill>
                  <a:srgbClr val="C00000"/>
                </a:solidFill>
              </a:rPr>
              <a:t>vertices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dirty="0">
                <a:solidFill>
                  <a:srgbClr val="C00000"/>
                </a:solidFill>
              </a:rPr>
              <a:t>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e</a:t>
            </a:r>
            <a:r>
              <a:rPr lang="en-US" sz="2400" i="1" dirty="0"/>
              <a:t>) &lt; L(</a:t>
            </a:r>
            <a:r>
              <a:rPr lang="en-US" sz="2400" b="1" i="1" dirty="0">
                <a:solidFill>
                  <a:srgbClr val="C00000"/>
                </a:solidFill>
              </a:rPr>
              <a:t>e</a:t>
            </a:r>
            <a:r>
              <a:rPr lang="en-US" sz="2400" i="1" dirty="0"/>
              <a:t>)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e</a:t>
            </a:r>
            <a:r>
              <a:rPr lang="en-US" sz="2400" i="1" dirty="0"/>
              <a:t>)  ⃪   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e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</a:t>
            </a:r>
            <a:r>
              <a:rPr lang="en-US" sz="2400" b="1" dirty="0">
                <a:solidFill>
                  <a:schemeClr val="accent6"/>
                </a:solidFill>
              </a:rPr>
              <a:t>0</a:t>
            </a:r>
            <a:r>
              <a:rPr lang="en-US" sz="2400" i="1" dirty="0"/>
              <a:t>   +    </a:t>
            </a:r>
            <a:r>
              <a:rPr lang="en-US" sz="2400" b="1" dirty="0">
                <a:solidFill>
                  <a:srgbClr val="C00000"/>
                </a:solidFill>
              </a:rPr>
              <a:t>∞</a:t>
            </a:r>
            <a:r>
              <a:rPr lang="en-US" sz="2400" i="1" dirty="0"/>
              <a:t>       &lt;  </a:t>
            </a:r>
            <a:r>
              <a:rPr lang="en-US" sz="2400" b="1" dirty="0">
                <a:solidFill>
                  <a:srgbClr val="C00000"/>
                </a:solidFill>
              </a:rPr>
              <a:t>∞</a:t>
            </a:r>
            <a:r>
              <a:rPr lang="en-US" sz="2400" b="1" i="1" dirty="0">
                <a:solidFill>
                  <a:srgbClr val="C00000"/>
                </a:solidFill>
              </a:rPr>
              <a:t>   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e</a:t>
            </a:r>
            <a:r>
              <a:rPr lang="en-US" sz="2400" i="1" dirty="0"/>
              <a:t>)  ⃪      </a:t>
            </a:r>
            <a:r>
              <a:rPr lang="en-US" sz="2400" b="1" dirty="0">
                <a:solidFill>
                  <a:schemeClr val="accent6"/>
                </a:solidFill>
              </a:rPr>
              <a:t>0</a:t>
            </a:r>
            <a:r>
              <a:rPr lang="en-US" sz="2400" i="1" dirty="0"/>
              <a:t>   +   </a:t>
            </a:r>
            <a:r>
              <a:rPr lang="en-US" sz="2400" b="1" dirty="0">
                <a:solidFill>
                  <a:srgbClr val="C00000"/>
                </a:solidFill>
              </a:rPr>
              <a:t>∞</a:t>
            </a:r>
            <a:r>
              <a:rPr lang="en-US" sz="2400" i="1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18877" cy="667265"/>
            <a:chOff x="8345356" y="4024217"/>
            <a:chExt cx="2218877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18877" cy="667265"/>
              <a:chOff x="8345356" y="4024217"/>
              <a:chExt cx="2218877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18877" cy="667265"/>
                <a:chOff x="7732167" y="4176584"/>
                <a:chExt cx="2218877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188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4   2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AA8FED9-6E58-314E-BB57-4A9435108E22}"/>
              </a:ext>
            </a:extLst>
          </p:cNvPr>
          <p:cNvSpPr txBox="1"/>
          <p:nvPr/>
        </p:nvSpPr>
        <p:spPr>
          <a:xfrm>
            <a:off x="990276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E04DC19-2A46-5448-B853-AEC8EEFE1E5C}"/>
              </a:ext>
            </a:extLst>
          </p:cNvPr>
          <p:cNvSpPr/>
          <p:nvPr/>
        </p:nvSpPr>
        <p:spPr>
          <a:xfrm>
            <a:off x="996372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AFC5A5-9332-0244-8F11-99AB77242801}"/>
              </a:ext>
            </a:extLst>
          </p:cNvPr>
          <p:cNvSpPr txBox="1"/>
          <p:nvPr/>
        </p:nvSpPr>
        <p:spPr>
          <a:xfrm>
            <a:off x="1792412" y="5376058"/>
            <a:ext cx="262546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no edge from a to e</a:t>
            </a: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F61FA7B2-0E62-E94C-92BB-9AF28B6A1613}"/>
              </a:ext>
            </a:extLst>
          </p:cNvPr>
          <p:cNvSpPr/>
          <p:nvPr/>
        </p:nvSpPr>
        <p:spPr>
          <a:xfrm rot="10800000">
            <a:off x="2801118" y="4929400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B36112-B037-C144-BDB8-23774A769D5C}"/>
              </a:ext>
            </a:extLst>
          </p:cNvPr>
          <p:cNvSpPr txBox="1"/>
          <p:nvPr/>
        </p:nvSpPr>
        <p:spPr>
          <a:xfrm>
            <a:off x="9612746" y="5006726"/>
            <a:ext cx="145251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no update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02799C-8172-0341-9F0B-45DAF6F465CB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u=a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B0EB880-1CC6-688B-0B80-12F459BA7797}"/>
              </a:ext>
            </a:extLst>
          </p:cNvPr>
          <p:cNvSpPr/>
          <p:nvPr/>
        </p:nvSpPr>
        <p:spPr>
          <a:xfrm>
            <a:off x="239486" y="372637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489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dirty="0"/>
              <a:t>for</a:t>
            </a:r>
            <a:r>
              <a:rPr lang="en-US" sz="2400" dirty="0"/>
              <a:t> all </a:t>
            </a:r>
            <a:r>
              <a:rPr lang="en-US" sz="2400" b="1" dirty="0">
                <a:solidFill>
                  <a:srgbClr val="C00000"/>
                </a:solidFill>
              </a:rPr>
              <a:t>vertices </a:t>
            </a:r>
            <a:r>
              <a:rPr lang="en-US" sz="2400" b="1" i="1" dirty="0">
                <a:solidFill>
                  <a:srgbClr val="C00000"/>
                </a:solidFill>
              </a:rPr>
              <a:t>v</a:t>
            </a:r>
            <a:r>
              <a:rPr lang="en-US" sz="2400" b="1" dirty="0">
                <a:solidFill>
                  <a:srgbClr val="C00000"/>
                </a:solidFill>
              </a:rPr>
              <a:t>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b="1" dirty="0"/>
              <a:t>if</a:t>
            </a:r>
            <a:r>
              <a:rPr lang="en-US" sz="2400" b="1" i="1" dirty="0"/>
              <a:t> </a:t>
            </a:r>
            <a:r>
              <a:rPr lang="en-US" sz="2400" i="1" dirty="0"/>
              <a:t>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z</a:t>
            </a:r>
            <a:r>
              <a:rPr lang="en-US" sz="2400" i="1" dirty="0"/>
              <a:t>) &lt; L(</a:t>
            </a:r>
            <a:r>
              <a:rPr lang="en-US" sz="2400" b="1" i="1" dirty="0">
                <a:solidFill>
                  <a:srgbClr val="C00000"/>
                </a:solidFill>
              </a:rPr>
              <a:t>z</a:t>
            </a:r>
            <a:r>
              <a:rPr lang="en-US" sz="2400" i="1" dirty="0"/>
              <a:t>)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z</a:t>
            </a:r>
            <a:r>
              <a:rPr lang="en-US" sz="2400" i="1" dirty="0"/>
              <a:t>)  ⃪   L(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i="1" dirty="0"/>
              <a:t>) + w(</a:t>
            </a:r>
            <a:r>
              <a:rPr lang="en-US" sz="2400" b="1" dirty="0" err="1">
                <a:solidFill>
                  <a:schemeClr val="accent6"/>
                </a:solidFill>
              </a:rPr>
              <a:t>a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z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</a:t>
            </a:r>
            <a:r>
              <a:rPr lang="en-US" sz="2400" b="1" dirty="0">
                <a:solidFill>
                  <a:schemeClr val="accent6"/>
                </a:solidFill>
              </a:rPr>
              <a:t>0</a:t>
            </a:r>
            <a:r>
              <a:rPr lang="en-US" sz="2400" i="1" dirty="0"/>
              <a:t>   +    </a:t>
            </a:r>
            <a:r>
              <a:rPr lang="en-US" sz="2400" b="1" dirty="0">
                <a:solidFill>
                  <a:srgbClr val="C00000"/>
                </a:solidFill>
              </a:rPr>
              <a:t>∞</a:t>
            </a:r>
            <a:r>
              <a:rPr lang="en-US" sz="2400" i="1" dirty="0"/>
              <a:t>       &lt;  </a:t>
            </a:r>
            <a:r>
              <a:rPr lang="en-US" sz="2400" b="1" dirty="0">
                <a:solidFill>
                  <a:srgbClr val="C00000"/>
                </a:solidFill>
              </a:rPr>
              <a:t>∞</a:t>
            </a:r>
            <a:r>
              <a:rPr lang="en-US" sz="2400" b="1" i="1" dirty="0">
                <a:solidFill>
                  <a:srgbClr val="C00000"/>
                </a:solidFill>
              </a:rPr>
              <a:t>   </a:t>
            </a:r>
            <a:r>
              <a:rPr lang="en-US" sz="2400" b="1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z</a:t>
            </a:r>
            <a:r>
              <a:rPr lang="en-US" sz="2400" i="1" dirty="0"/>
              <a:t>)  ⃪      </a:t>
            </a:r>
            <a:r>
              <a:rPr lang="en-US" sz="2400" b="1" dirty="0">
                <a:solidFill>
                  <a:schemeClr val="accent6"/>
                </a:solidFill>
              </a:rPr>
              <a:t>0</a:t>
            </a:r>
            <a:r>
              <a:rPr lang="en-US" sz="2400" i="1" dirty="0"/>
              <a:t>   +   </a:t>
            </a:r>
            <a:r>
              <a:rPr lang="en-US" sz="2400" b="1" dirty="0">
                <a:solidFill>
                  <a:srgbClr val="C00000"/>
                </a:solidFill>
              </a:rPr>
              <a:t>∞</a:t>
            </a:r>
            <a:r>
              <a:rPr lang="en-US" sz="2400" i="1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18877" cy="667265"/>
            <a:chOff x="8345356" y="4024217"/>
            <a:chExt cx="2218877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18877" cy="667265"/>
              <a:chOff x="8345356" y="4024217"/>
              <a:chExt cx="2218877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18877" cy="667265"/>
                <a:chOff x="7732167" y="4176584"/>
                <a:chExt cx="2218877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188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4   2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AA8FED9-6E58-314E-BB57-4A9435108E22}"/>
              </a:ext>
            </a:extLst>
          </p:cNvPr>
          <p:cNvSpPr txBox="1"/>
          <p:nvPr/>
        </p:nvSpPr>
        <p:spPr>
          <a:xfrm>
            <a:off x="1013136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E04DC19-2A46-5448-B853-AEC8EEFE1E5C}"/>
              </a:ext>
            </a:extLst>
          </p:cNvPr>
          <p:cNvSpPr/>
          <p:nvPr/>
        </p:nvSpPr>
        <p:spPr>
          <a:xfrm>
            <a:off x="1019232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AFC5A5-9332-0244-8F11-99AB77242801}"/>
              </a:ext>
            </a:extLst>
          </p:cNvPr>
          <p:cNvSpPr txBox="1"/>
          <p:nvPr/>
        </p:nvSpPr>
        <p:spPr>
          <a:xfrm>
            <a:off x="1792412" y="5376058"/>
            <a:ext cx="259981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no edge from a to z</a:t>
            </a: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F61FA7B2-0E62-E94C-92BB-9AF28B6A1613}"/>
              </a:ext>
            </a:extLst>
          </p:cNvPr>
          <p:cNvSpPr/>
          <p:nvPr/>
        </p:nvSpPr>
        <p:spPr>
          <a:xfrm rot="10800000">
            <a:off x="2801118" y="4929400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B36112-B037-C144-BDB8-23774A769D5C}"/>
              </a:ext>
            </a:extLst>
          </p:cNvPr>
          <p:cNvSpPr txBox="1"/>
          <p:nvPr/>
        </p:nvSpPr>
        <p:spPr>
          <a:xfrm>
            <a:off x="9612746" y="5006726"/>
            <a:ext cx="145251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no update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458FEE6-DF42-FC4A-8373-DE3407DE7D98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u=a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D54A05E-A7FC-E947-808E-B21D7D9C8817}"/>
              </a:ext>
            </a:extLst>
          </p:cNvPr>
          <p:cNvSpPr/>
          <p:nvPr/>
        </p:nvSpPr>
        <p:spPr>
          <a:xfrm>
            <a:off x="239486" y="372637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034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?   +    ?       &lt;   </a:t>
            </a:r>
            <a:r>
              <a:rPr lang="en-US" sz="2400" dirty="0"/>
              <a:t>?</a:t>
            </a:r>
            <a:r>
              <a:rPr lang="en-US" sz="2400" i="1" dirty="0"/>
              <a:t>   </a:t>
            </a:r>
            <a:r>
              <a:rPr lang="en-US" sz="2400" dirty="0"/>
              <a:t> then </a:t>
            </a:r>
            <a:r>
              <a:rPr lang="en-US" sz="2400" i="1" dirty="0"/>
              <a:t>L(v)  ⃪      ?   +   ? 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18877" cy="667265"/>
            <a:chOff x="8345356" y="4024217"/>
            <a:chExt cx="2218877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18877" cy="667265"/>
              <a:chOff x="8345356" y="4024217"/>
              <a:chExt cx="2218877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18877" cy="667265"/>
                <a:chOff x="7732167" y="4176584"/>
                <a:chExt cx="2218877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188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4   2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5D95AA8-3371-CE42-80CC-99D8B8EC1D40}"/>
              </a:ext>
            </a:extLst>
          </p:cNvPr>
          <p:cNvSpPr txBox="1"/>
          <p:nvPr/>
        </p:nvSpPr>
        <p:spPr>
          <a:xfrm>
            <a:off x="454628" y="4633843"/>
            <a:ext cx="745986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What have we accomplished? We’ve updated estimates of</a:t>
            </a:r>
          </a:p>
          <a:p>
            <a:r>
              <a:rPr lang="en-US" sz="2400" dirty="0"/>
              <a:t>the lowest costs from all the vertices in the graph to the</a:t>
            </a:r>
          </a:p>
          <a:p>
            <a:r>
              <a:rPr lang="en-US" sz="2400" dirty="0"/>
              <a:t>special vertex a. </a:t>
            </a:r>
          </a:p>
        </p:txBody>
      </p:sp>
    </p:spTree>
    <p:extLst>
      <p:ext uri="{BB962C8B-B14F-4D97-AF65-F5344CB8AC3E}">
        <p14:creationId xmlns:p14="http://schemas.microsoft.com/office/powerpoint/2010/main" val="9058877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5F75A3-1A9F-B04A-8464-B1A7308C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iteration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60C164-741F-344C-9CF1-F7A09CDA3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0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5" name="Rectangle 63">
            <a:extLst>
              <a:ext uri="{FF2B5EF4-FFF2-40B4-BE49-F238E27FC236}">
                <a16:creationId xmlns:a16="http://schemas.microsoft.com/office/drawing/2014/main" id="{F9240071-EAAD-0441-BE7F-73193A8C2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4875" y="338139"/>
            <a:ext cx="7772400" cy="5413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Floyd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97791" name="Text Box 95">
            <a:extLst>
              <a:ext uri="{FF2B5EF4-FFF2-40B4-BE49-F238E27FC236}">
                <a16:creationId xmlns:a16="http://schemas.microsoft.com/office/drawing/2014/main" id="{B995C35C-1291-CC42-9C42-FDD7810EF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763" y="5861050"/>
            <a:ext cx="2952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600" b="1">
                <a:latin typeface="Arial" panose="020B0604020202020204" pitchFamily="34" charset="0"/>
                <a:sym typeface="Symbol" pitchFamily="2" charset="2"/>
              </a:rPr>
              <a:t>k=5: </a:t>
            </a:r>
            <a:r>
              <a:rPr lang="en-US" altLang="en-US" sz="1600" b="1">
                <a:latin typeface="Arial" panose="020B0604020202020204" pitchFamily="34" charset="0"/>
              </a:rPr>
              <a:t>nothing</a:t>
            </a:r>
            <a:endParaRPr lang="en-US" altLang="en-US" sz="1600" b="1">
              <a:latin typeface="Arial" panose="020B0604020202020204" pitchFamily="34" charset="0"/>
              <a:sym typeface="Symbol" pitchFamily="2" charset="2"/>
            </a:endParaRPr>
          </a:p>
        </p:txBody>
      </p:sp>
      <p:sp>
        <p:nvSpPr>
          <p:cNvPr id="20529" name="Rectangle 96">
            <a:extLst>
              <a:ext uri="{FF2B5EF4-FFF2-40B4-BE49-F238E27FC236}">
                <a16:creationId xmlns:a16="http://schemas.microsoft.com/office/drawing/2014/main" id="{4963B4CD-8E12-2E46-AC1A-1CFF2C3A8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4" y="3241675"/>
            <a:ext cx="3424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600" dirty="0">
                <a:latin typeface="Arial" panose="020B0604020202020204" pitchFamily="34" charset="0"/>
              </a:rPr>
              <a:t>k=1: nothing</a:t>
            </a:r>
          </a:p>
        </p:txBody>
      </p:sp>
      <p:sp>
        <p:nvSpPr>
          <p:cNvPr id="20530" name="Rectangle 97">
            <a:extLst>
              <a:ext uri="{FF2B5EF4-FFF2-40B4-BE49-F238E27FC236}">
                <a16:creationId xmlns:a16="http://schemas.microsoft.com/office/drawing/2014/main" id="{D0E2DFD0-4E14-D443-B7D7-0367379A8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3" y="3605213"/>
            <a:ext cx="3878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600">
                <a:latin typeface="Arial" panose="020B0604020202020204" pitchFamily="34" charset="0"/>
                <a:sym typeface="Symbol" pitchFamily="2" charset="2"/>
              </a:rPr>
              <a:t>k=2: 13:3, 15:7</a:t>
            </a:r>
          </a:p>
        </p:txBody>
      </p:sp>
      <p:sp>
        <p:nvSpPr>
          <p:cNvPr id="20531" name="Rectangle 98">
            <a:extLst>
              <a:ext uri="{FF2B5EF4-FFF2-40B4-BE49-F238E27FC236}">
                <a16:creationId xmlns:a16="http://schemas.microsoft.com/office/drawing/2014/main" id="{EFD521C6-49D4-CC48-984D-92799D0FE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3" y="3986214"/>
            <a:ext cx="2849562" cy="158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600">
                <a:latin typeface="Arial" panose="020B0604020202020204" pitchFamily="34" charset="0"/>
                <a:sym typeface="Symbol" pitchFamily="2" charset="2"/>
              </a:rPr>
              <a:t>k=3: 14:13+34:6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600">
                <a:latin typeface="Arial" panose="020B0604020202020204" pitchFamily="34" charset="0"/>
                <a:sym typeface="Symbol" pitchFamily="2" charset="2"/>
              </a:rPr>
              <a:t>        15:4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600">
                <a:latin typeface="Arial" panose="020B0604020202020204" pitchFamily="34" charset="0"/>
                <a:sym typeface="Symbol" pitchFamily="2" charset="2"/>
              </a:rPr>
              <a:t>        24:5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600">
                <a:latin typeface="Arial" panose="020B0604020202020204" pitchFamily="34" charset="0"/>
                <a:sym typeface="Symbol" pitchFamily="2" charset="2"/>
              </a:rPr>
              <a:t>        25:3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600">
                <a:latin typeface="Arial" panose="020B0604020202020204" pitchFamily="34" charset="0"/>
                <a:sym typeface="Symbol" pitchFamily="2" charset="2"/>
              </a:rPr>
              <a:t>        45:5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>
                <a:sym typeface="Symbol" pitchFamily="2" charset="2"/>
              </a:rPr>
              <a:t>        </a:t>
            </a:r>
            <a:r>
              <a:rPr lang="en-US" altLang="en-US" sz="1600">
                <a:latin typeface="Arial" panose="020B0604020202020204" pitchFamily="34" charset="0"/>
                <a:sym typeface="Symbol" pitchFamily="2" charset="2"/>
              </a:rPr>
              <a:t>44:0 (not changed)</a:t>
            </a:r>
          </a:p>
        </p:txBody>
      </p:sp>
      <p:sp>
        <p:nvSpPr>
          <p:cNvPr id="797795" name="Rectangle 99">
            <a:extLst>
              <a:ext uri="{FF2B5EF4-FFF2-40B4-BE49-F238E27FC236}">
                <a16:creationId xmlns:a16="http://schemas.microsoft.com/office/drawing/2014/main" id="{EBA2A133-6E5E-E443-A19B-9DD26E768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4" y="5537200"/>
            <a:ext cx="1781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600" b="1">
                <a:latin typeface="Arial" panose="020B0604020202020204" pitchFamily="34" charset="0"/>
                <a:sym typeface="Symbol" pitchFamily="2" charset="2"/>
              </a:rPr>
              <a:t>k=4: no changes</a:t>
            </a:r>
          </a:p>
        </p:txBody>
      </p:sp>
      <p:sp>
        <p:nvSpPr>
          <p:cNvPr id="20533" name="Rectangle 100">
            <a:extLst>
              <a:ext uri="{FF2B5EF4-FFF2-40B4-BE49-F238E27FC236}">
                <a16:creationId xmlns:a16="http://schemas.microsoft.com/office/drawing/2014/main" id="{5FCE36A6-2CB5-AE46-9E41-133B4208E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4" y="3203576"/>
            <a:ext cx="1112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Pivot k:</a:t>
            </a:r>
          </a:p>
        </p:txBody>
      </p:sp>
      <p:sp>
        <p:nvSpPr>
          <p:cNvPr id="76" name="Text Box 35">
            <a:extLst>
              <a:ext uri="{FF2B5EF4-FFF2-40B4-BE49-F238E27FC236}">
                <a16:creationId xmlns:a16="http://schemas.microsoft.com/office/drawing/2014/main" id="{F0BA85BD-0808-E54B-9E77-191151E1E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0644" y="1040449"/>
            <a:ext cx="586422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latin typeface="Arial" panose="020B0604020202020204" pitchFamily="34" charset="0"/>
              </a:rPr>
              <a:t>Initialize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latin typeface="Arial" panose="020B0604020202020204" pitchFamily="34" charset="0"/>
              </a:rPr>
              <a:t>for k=1 to 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latin typeface="Arial" panose="020B0604020202020204" pitchFamily="34" charset="0"/>
              </a:rPr>
              <a:t>    for i=1 to 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latin typeface="Arial" panose="020B0604020202020204" pitchFamily="34" charset="0"/>
              </a:rPr>
              <a:t>        for j=1 to 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latin typeface="Arial" panose="020B0604020202020204" pitchFamily="34" charset="0"/>
              </a:rPr>
              <a:t>            if d(</a:t>
            </a:r>
            <a:r>
              <a:rPr lang="en-US" altLang="en-US" sz="1800" dirty="0" err="1">
                <a:latin typeface="Arial" panose="020B0604020202020204" pitchFamily="34" charset="0"/>
              </a:rPr>
              <a:t>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i</a:t>
            </a:r>
            <a:r>
              <a:rPr lang="en-US" altLang="en-US" sz="1800" dirty="0" err="1">
                <a:latin typeface="Arial" panose="020B0604020202020204" pitchFamily="34" charset="0"/>
              </a:rPr>
              <a:t>,v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j</a:t>
            </a:r>
            <a:r>
              <a:rPr lang="en-US" altLang="en-US" sz="1800">
                <a:latin typeface="Arial" panose="020B0604020202020204" pitchFamily="34" charset="0"/>
              </a:rPr>
              <a:t>) &gt; </a:t>
            </a:r>
            <a:r>
              <a:rPr lang="en-US" altLang="en-US" sz="1800" dirty="0">
                <a:latin typeface="Arial" panose="020B0604020202020204" pitchFamily="34" charset="0"/>
              </a:rPr>
              <a:t>d(</a:t>
            </a:r>
            <a:r>
              <a:rPr lang="en-US" altLang="en-US" sz="1800" dirty="0" err="1">
                <a:latin typeface="Arial" panose="020B0604020202020204" pitchFamily="34" charset="0"/>
              </a:rPr>
              <a:t>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i</a:t>
            </a:r>
            <a:r>
              <a:rPr lang="en-US" altLang="en-US" sz="1800" dirty="0" err="1">
                <a:latin typeface="Arial" panose="020B0604020202020204" pitchFamily="34" charset="0"/>
              </a:rPr>
              <a:t>,v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k</a:t>
            </a:r>
            <a:r>
              <a:rPr lang="en-US" altLang="en-US" sz="1800" dirty="0">
                <a:latin typeface="Arial" panose="020B0604020202020204" pitchFamily="34" charset="0"/>
              </a:rPr>
              <a:t>) + d(</a:t>
            </a:r>
            <a:r>
              <a:rPr lang="en-US" altLang="en-US" sz="1800" dirty="0" err="1">
                <a:latin typeface="Arial" panose="020B0604020202020204" pitchFamily="34" charset="0"/>
              </a:rPr>
              <a:t>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k</a:t>
            </a:r>
            <a:r>
              <a:rPr lang="en-US" altLang="en-US" sz="1800" dirty="0" err="1">
                <a:latin typeface="Arial" panose="020B0604020202020204" pitchFamily="34" charset="0"/>
              </a:rPr>
              <a:t>,v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j</a:t>
            </a:r>
            <a:r>
              <a:rPr lang="en-US" altLang="en-US" sz="1800" dirty="0">
                <a:latin typeface="Arial" panose="020B0604020202020204" pitchFamily="34" charset="0"/>
              </a:rPr>
              <a:t>)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latin typeface="Arial" panose="020B0604020202020204" pitchFamily="34" charset="0"/>
              </a:rPr>
              <a:t>                then d(</a:t>
            </a:r>
            <a:r>
              <a:rPr lang="en-US" altLang="en-US" sz="1800" dirty="0" err="1">
                <a:latin typeface="Arial" panose="020B0604020202020204" pitchFamily="34" charset="0"/>
              </a:rPr>
              <a:t>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i</a:t>
            </a:r>
            <a:r>
              <a:rPr lang="en-US" altLang="en-US" sz="1800" dirty="0" err="1">
                <a:latin typeface="Arial" panose="020B0604020202020204" pitchFamily="34" charset="0"/>
              </a:rPr>
              <a:t>,v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j</a:t>
            </a:r>
            <a:r>
              <a:rPr lang="en-US" altLang="en-US" sz="1800" dirty="0">
                <a:latin typeface="Arial" panose="020B0604020202020204" pitchFamily="34" charset="0"/>
              </a:rPr>
              <a:t>) </a:t>
            </a:r>
            <a:r>
              <a:rPr lang="en-US" altLang="en-US" sz="1800" dirty="0">
                <a:latin typeface="Arial" panose="020B0604020202020204" pitchFamily="34" charset="0"/>
                <a:sym typeface="Symbol" pitchFamily="2" charset="2"/>
              </a:rPr>
              <a:t></a:t>
            </a:r>
            <a:r>
              <a:rPr lang="en-US" altLang="en-US" sz="1800" dirty="0">
                <a:latin typeface="Arial" panose="020B0604020202020204" pitchFamily="34" charset="0"/>
              </a:rPr>
              <a:t> d(</a:t>
            </a:r>
            <a:r>
              <a:rPr lang="en-US" altLang="en-US" sz="1800" dirty="0" err="1">
                <a:latin typeface="Arial" panose="020B0604020202020204" pitchFamily="34" charset="0"/>
              </a:rPr>
              <a:t>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i</a:t>
            </a:r>
            <a:r>
              <a:rPr lang="en-US" altLang="en-US" sz="1800" dirty="0" err="1">
                <a:latin typeface="Arial" panose="020B0604020202020204" pitchFamily="34" charset="0"/>
              </a:rPr>
              <a:t>,v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k</a:t>
            </a:r>
            <a:r>
              <a:rPr lang="en-US" altLang="en-US" sz="1800" dirty="0">
                <a:latin typeface="Arial" panose="020B0604020202020204" pitchFamily="34" charset="0"/>
              </a:rPr>
              <a:t>) + d(</a:t>
            </a:r>
            <a:r>
              <a:rPr lang="en-US" altLang="en-US" sz="1800" dirty="0" err="1">
                <a:latin typeface="Arial" panose="020B0604020202020204" pitchFamily="34" charset="0"/>
              </a:rPr>
              <a:t>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k</a:t>
            </a:r>
            <a:r>
              <a:rPr lang="en-US" altLang="en-US" sz="1800" dirty="0" err="1">
                <a:latin typeface="Arial" panose="020B0604020202020204" pitchFamily="34" charset="0"/>
              </a:rPr>
              <a:t>,v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j</a:t>
            </a:r>
            <a:r>
              <a:rPr lang="en-US" altLang="en-US" sz="1800" dirty="0">
                <a:latin typeface="Arial" panose="020B0604020202020204" pitchFamily="34" charset="0"/>
              </a:rPr>
              <a:t>) 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7AF74F8-0BFC-D541-8E3E-C7361CAED571}"/>
              </a:ext>
            </a:extLst>
          </p:cNvPr>
          <p:cNvGrpSpPr/>
          <p:nvPr/>
        </p:nvGrpSpPr>
        <p:grpSpPr>
          <a:xfrm>
            <a:off x="7725314" y="1262400"/>
            <a:ext cx="3216276" cy="2000251"/>
            <a:chOff x="4267201" y="1981200"/>
            <a:chExt cx="3216276" cy="2000251"/>
          </a:xfrm>
        </p:grpSpPr>
        <p:sp>
          <p:nvSpPr>
            <p:cNvPr id="75" name="Line 5">
              <a:extLst>
                <a:ext uri="{FF2B5EF4-FFF2-40B4-BE49-F238E27FC236}">
                  <a16:creationId xmlns:a16="http://schemas.microsoft.com/office/drawing/2014/main" id="{97A6794D-E504-B14A-B381-15C47DA187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1201" y="2906713"/>
              <a:ext cx="604838" cy="5794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Oval 7">
              <a:extLst>
                <a:ext uri="{FF2B5EF4-FFF2-40B4-BE49-F238E27FC236}">
                  <a16:creationId xmlns:a16="http://schemas.microsoft.com/office/drawing/2014/main" id="{4D1FBBF4-3D50-7F4D-88CB-5A92763AA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1" y="3419475"/>
              <a:ext cx="317500" cy="3159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78" name="Line 9">
              <a:extLst>
                <a:ext uri="{FF2B5EF4-FFF2-40B4-BE49-F238E27FC236}">
                  <a16:creationId xmlns:a16="http://schemas.microsoft.com/office/drawing/2014/main" id="{BFF5B722-DC5C-A24D-A1E0-5532E008E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176" y="3578225"/>
              <a:ext cx="1114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0">
              <a:extLst>
                <a:ext uri="{FF2B5EF4-FFF2-40B4-BE49-F238E27FC236}">
                  <a16:creationId xmlns:a16="http://schemas.microsoft.com/office/drawing/2014/main" id="{28BCE34E-6EAC-414A-B6DD-FF2894A23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9001" y="3659188"/>
              <a:ext cx="12207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1">
              <a:extLst>
                <a:ext uri="{FF2B5EF4-FFF2-40B4-BE49-F238E27FC236}">
                  <a16:creationId xmlns:a16="http://schemas.microsoft.com/office/drawing/2014/main" id="{D28C894C-9E32-0349-8BB8-49A045EE2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02326" y="3516313"/>
              <a:ext cx="12207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2">
              <a:extLst>
                <a:ext uri="{FF2B5EF4-FFF2-40B4-BE49-F238E27FC236}">
                  <a16:creationId xmlns:a16="http://schemas.microsoft.com/office/drawing/2014/main" id="{A997F23C-F55A-044A-8758-EA1F5639D7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10164" y="2863850"/>
              <a:ext cx="614363" cy="622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Oval 14">
              <a:extLst>
                <a:ext uri="{FF2B5EF4-FFF2-40B4-BE49-F238E27FC236}">
                  <a16:creationId xmlns:a16="http://schemas.microsoft.com/office/drawing/2014/main" id="{D0B98990-7ACE-D742-9372-4136FDA2D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576" y="2757488"/>
              <a:ext cx="317500" cy="3159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3" name="Line 16">
              <a:extLst>
                <a:ext uri="{FF2B5EF4-FFF2-40B4-BE49-F238E27FC236}">
                  <a16:creationId xmlns:a16="http://schemas.microsoft.com/office/drawing/2014/main" id="{F15CE558-1EF2-AD46-9928-41A30FB2A2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62564" y="2243138"/>
              <a:ext cx="587375" cy="587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Oval 18">
              <a:extLst>
                <a:ext uri="{FF2B5EF4-FFF2-40B4-BE49-F238E27FC236}">
                  <a16:creationId xmlns:a16="http://schemas.microsoft.com/office/drawing/2014/main" id="{427C258A-0FA4-A64E-B10A-BA3515BC7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426" y="3419475"/>
              <a:ext cx="317500" cy="3159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5" name="Oval 21">
              <a:extLst>
                <a:ext uri="{FF2B5EF4-FFF2-40B4-BE49-F238E27FC236}">
                  <a16:creationId xmlns:a16="http://schemas.microsoft.com/office/drawing/2014/main" id="{623A0C60-6087-7040-8AE8-720556934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9" y="3419475"/>
              <a:ext cx="317500" cy="3159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6" name="Text Box 23">
              <a:extLst>
                <a:ext uri="{FF2B5EF4-FFF2-40B4-BE49-F238E27FC236}">
                  <a16:creationId xmlns:a16="http://schemas.microsoft.com/office/drawing/2014/main" id="{07E6F1EA-013E-734F-BE62-ECA83D086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9076" y="2257425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/>
                <a:t>1</a:t>
              </a:r>
            </a:p>
          </p:txBody>
        </p:sp>
        <p:sp>
          <p:nvSpPr>
            <p:cNvPr id="87" name="Text Box 24">
              <a:extLst>
                <a:ext uri="{FF2B5EF4-FFF2-40B4-BE49-F238E27FC236}">
                  <a16:creationId xmlns:a16="http://schemas.microsoft.com/office/drawing/2014/main" id="{66E9BD9B-195D-AB45-9BB6-8C24001E7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1" y="2919413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/>
                <a:t>6</a:t>
              </a:r>
            </a:p>
          </p:txBody>
        </p:sp>
        <p:sp>
          <p:nvSpPr>
            <p:cNvPr id="88" name="Text Box 25">
              <a:extLst>
                <a:ext uri="{FF2B5EF4-FFF2-40B4-BE49-F238E27FC236}">
                  <a16:creationId xmlns:a16="http://schemas.microsoft.com/office/drawing/2014/main" id="{7E5D4448-72E5-A24E-8CB2-CDF33C5B2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8876" y="3525838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/>
                <a:t>1</a:t>
              </a:r>
            </a:p>
          </p:txBody>
        </p:sp>
        <p:sp>
          <p:nvSpPr>
            <p:cNvPr id="89" name="Text Box 26">
              <a:extLst>
                <a:ext uri="{FF2B5EF4-FFF2-40B4-BE49-F238E27FC236}">
                  <a16:creationId xmlns:a16="http://schemas.microsoft.com/office/drawing/2014/main" id="{23581818-0F18-0248-9C3D-695034F31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5551" y="3167063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/>
                <a:t>3</a:t>
              </a: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6C41677B-0C58-E14E-8393-B150ED41D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6976" y="3614738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/>
                <a:t>4</a:t>
              </a:r>
            </a:p>
          </p:txBody>
        </p:sp>
        <p:sp>
          <p:nvSpPr>
            <p:cNvPr id="91" name="Text Box 28">
              <a:extLst>
                <a:ext uri="{FF2B5EF4-FFF2-40B4-BE49-F238E27FC236}">
                  <a16:creationId xmlns:a16="http://schemas.microsoft.com/office/drawing/2014/main" id="{D8DF86E8-597A-494C-8887-A8D23D17C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1314" y="2919413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/>
                <a:t>2</a:t>
              </a:r>
            </a:p>
          </p:txBody>
        </p:sp>
        <p:sp>
          <p:nvSpPr>
            <p:cNvPr id="92" name="Line 29">
              <a:extLst>
                <a:ext uri="{FF2B5EF4-FFF2-40B4-BE49-F238E27FC236}">
                  <a16:creationId xmlns:a16="http://schemas.microsoft.com/office/drawing/2014/main" id="{61B50D21-4804-7745-ABAD-EDF064322B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19789" y="2208213"/>
              <a:ext cx="1273175" cy="1255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Oval 31">
              <a:extLst>
                <a:ext uri="{FF2B5EF4-FFF2-40B4-BE49-F238E27FC236}">
                  <a16:creationId xmlns:a16="http://schemas.microsoft.com/office/drawing/2014/main" id="{6D016810-E245-8846-9978-74E682FC0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3101" y="2009775"/>
              <a:ext cx="317500" cy="3159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4" name="Text Box 33">
              <a:extLst>
                <a:ext uri="{FF2B5EF4-FFF2-40B4-BE49-F238E27FC236}">
                  <a16:creationId xmlns:a16="http://schemas.microsoft.com/office/drawing/2014/main" id="{AFE0CD03-4F3A-2C4C-8144-949916796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0026" y="2579688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/>
                <a:t>8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09EE796-E881-8B4F-8607-0A49B06EA917}"/>
                </a:ext>
              </a:extLst>
            </p:cNvPr>
            <p:cNvGrpSpPr/>
            <p:nvPr/>
          </p:nvGrpSpPr>
          <p:grpSpPr>
            <a:xfrm>
              <a:off x="4284664" y="1981200"/>
              <a:ext cx="3198813" cy="1776413"/>
              <a:chOff x="4284664" y="1981200"/>
              <a:chExt cx="3198813" cy="1776413"/>
            </a:xfrm>
          </p:grpSpPr>
          <p:sp>
            <p:nvSpPr>
              <p:cNvPr id="96" name="Text Box 8">
                <a:extLst>
                  <a:ext uri="{FF2B5EF4-FFF2-40B4-BE49-F238E27FC236}">
                    <a16:creationId xmlns:a16="http://schemas.microsoft.com/office/drawing/2014/main" id="{20FC6891-8168-474E-B8F1-AF02BF9987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4664" y="3390900"/>
                <a:ext cx="352425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/>
                  <a:t>5</a:t>
                </a:r>
              </a:p>
            </p:txBody>
          </p:sp>
          <p:sp>
            <p:nvSpPr>
              <p:cNvPr id="97" name="Text Box 15">
                <a:extLst>
                  <a:ext uri="{FF2B5EF4-FFF2-40B4-BE49-F238E27FC236}">
                    <a16:creationId xmlns:a16="http://schemas.microsoft.com/office/drawing/2014/main" id="{C05736ED-BFA0-144D-957E-1C6D0CBFBC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9039" y="2728913"/>
                <a:ext cx="352425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/>
                  <a:t>2</a:t>
                </a:r>
              </a:p>
            </p:txBody>
          </p:sp>
          <p:sp>
            <p:nvSpPr>
              <p:cNvPr id="98" name="Text Box 19">
                <a:extLst>
                  <a:ext uri="{FF2B5EF4-FFF2-40B4-BE49-F238E27FC236}">
                    <a16:creationId xmlns:a16="http://schemas.microsoft.com/office/drawing/2014/main" id="{3673A940-56C5-9249-80A7-E1854F01E6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3889" y="3390900"/>
                <a:ext cx="352425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/>
                  <a:t>3</a:t>
                </a:r>
              </a:p>
            </p:txBody>
          </p:sp>
          <p:sp>
            <p:nvSpPr>
              <p:cNvPr id="99" name="Text Box 22">
                <a:extLst>
                  <a:ext uri="{FF2B5EF4-FFF2-40B4-BE49-F238E27FC236}">
                    <a16:creationId xmlns:a16="http://schemas.microsoft.com/office/drawing/2014/main" id="{7A35206F-4329-5943-B9B0-CBAD73CF3C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1052" y="3390900"/>
                <a:ext cx="352425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/>
                  <a:t>4</a:t>
                </a:r>
              </a:p>
            </p:txBody>
          </p:sp>
          <p:sp>
            <p:nvSpPr>
              <p:cNvPr id="100" name="Text Box 32">
                <a:extLst>
                  <a:ext uri="{FF2B5EF4-FFF2-40B4-BE49-F238E27FC236}">
                    <a16:creationId xmlns:a16="http://schemas.microsoft.com/office/drawing/2014/main" id="{1767AA78-90B1-B04D-BEF5-F62E680B6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0564" y="1981200"/>
                <a:ext cx="352425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/>
                  <a:t>1</a:t>
                </a:r>
              </a:p>
            </p:txBody>
          </p:sp>
        </p:grpSp>
      </p:grpSp>
      <p:graphicFrame>
        <p:nvGraphicFramePr>
          <p:cNvPr id="101" name="Group 35">
            <a:extLst>
              <a:ext uri="{FF2B5EF4-FFF2-40B4-BE49-F238E27FC236}">
                <a16:creationId xmlns:a16="http://schemas.microsoft.com/office/drawing/2014/main" id="{A9156470-DF1E-C14F-B8CD-BE7DA6A4D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090044"/>
              </p:ext>
            </p:extLst>
          </p:nvPr>
        </p:nvGraphicFramePr>
        <p:xfrm>
          <a:off x="9026270" y="3375363"/>
          <a:ext cx="2103438" cy="2225040"/>
        </p:xfrm>
        <a:graphic>
          <a:graphicData uri="http://schemas.openxmlformats.org/drawingml/2006/table">
            <a:tbl>
              <a:tblPr/>
              <a:tblGrid>
                <a:gridCol w="350838">
                  <a:extLst>
                    <a:ext uri="{9D8B030D-6E8A-4147-A177-3AD203B41FA5}">
                      <a16:colId xmlns:a16="http://schemas.microsoft.com/office/drawing/2014/main" val="443286178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1971312089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183102863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1348493740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4029948190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897928901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06829"/>
                  </a:ext>
                </a:extLst>
              </a:tr>
              <a:tr h="206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33858"/>
                  </a:ext>
                </a:extLst>
              </a:tr>
              <a:tr h="204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898923"/>
                  </a:ext>
                </a:extLst>
              </a:tr>
              <a:tr h="204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030553"/>
                  </a:ext>
                </a:extLst>
              </a:tr>
              <a:tr h="206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212757"/>
                  </a:ext>
                </a:extLst>
              </a:tr>
              <a:tr h="204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781708"/>
                  </a:ext>
                </a:extLst>
              </a:tr>
            </a:tbl>
          </a:graphicData>
        </a:graphic>
      </p:graphicFrame>
      <p:sp>
        <p:nvSpPr>
          <p:cNvPr id="102" name="Text Box 165">
            <a:extLst>
              <a:ext uri="{FF2B5EF4-FFF2-40B4-BE49-F238E27FC236}">
                <a16:creationId xmlns:a16="http://schemas.microsoft.com/office/drawing/2014/main" id="{73FE63B9-29B6-A942-949D-5754034BC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4889" y="5741742"/>
            <a:ext cx="18301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Arial" panose="020B0604020202020204" pitchFamily="34" charset="0"/>
              </a:rPr>
              <a:t>Correct Distances</a:t>
            </a:r>
          </a:p>
        </p:txBody>
      </p:sp>
      <p:graphicFrame>
        <p:nvGraphicFramePr>
          <p:cNvPr id="39" name="Group 177">
            <a:extLst>
              <a:ext uri="{FF2B5EF4-FFF2-40B4-BE49-F238E27FC236}">
                <a16:creationId xmlns:a16="http://schemas.microsoft.com/office/drawing/2014/main" id="{95076C21-9576-044D-AC41-3EFAE9C3B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707057"/>
              </p:ext>
            </p:extLst>
          </p:nvPr>
        </p:nvGraphicFramePr>
        <p:xfrm>
          <a:off x="6581583" y="3373866"/>
          <a:ext cx="2103438" cy="2225040"/>
        </p:xfrm>
        <a:graphic>
          <a:graphicData uri="http://schemas.openxmlformats.org/drawingml/2006/table">
            <a:tbl>
              <a:tblPr/>
              <a:tblGrid>
                <a:gridCol w="350838">
                  <a:extLst>
                    <a:ext uri="{9D8B030D-6E8A-4147-A177-3AD203B41FA5}">
                      <a16:colId xmlns:a16="http://schemas.microsoft.com/office/drawing/2014/main" val="2099313932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612652460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3413142987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1498326160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3188454496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3867373076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988654"/>
                  </a:ext>
                </a:extLst>
              </a:tr>
              <a:tr h="206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212460"/>
                  </a:ext>
                </a:extLst>
              </a:tr>
              <a:tr h="204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027594"/>
                  </a:ext>
                </a:extLst>
              </a:tr>
              <a:tr h="204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577849"/>
                  </a:ext>
                </a:extLst>
              </a:tr>
              <a:tr h="206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831653"/>
                  </a:ext>
                </a:extLst>
              </a:tr>
              <a:tr h="204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109371"/>
                  </a:ext>
                </a:extLst>
              </a:tr>
            </a:tbl>
          </a:graphicData>
        </a:graphic>
      </p:graphicFrame>
      <p:sp>
        <p:nvSpPr>
          <p:cNvPr id="40" name="Text Box 165">
            <a:extLst>
              <a:ext uri="{FF2B5EF4-FFF2-40B4-BE49-F238E27FC236}">
                <a16:creationId xmlns:a16="http://schemas.microsoft.com/office/drawing/2014/main" id="{721BE6AB-4699-0741-A571-B5D0A1CEF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4308" y="5741253"/>
            <a:ext cx="18301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Arial" panose="020B0604020202020204" pitchFamily="34" charset="0"/>
              </a:rPr>
              <a:t>Initial Guesses</a:t>
            </a:r>
          </a:p>
        </p:txBody>
      </p:sp>
    </p:spTree>
    <p:extLst>
      <p:ext uri="{BB962C8B-B14F-4D97-AF65-F5344CB8AC3E}">
        <p14:creationId xmlns:p14="http://schemas.microsoft.com/office/powerpoint/2010/main" val="32086185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?   +    ?       &lt;   </a:t>
            </a:r>
            <a:r>
              <a:rPr lang="en-US" sz="2400" dirty="0"/>
              <a:t>?</a:t>
            </a:r>
            <a:r>
              <a:rPr lang="en-US" sz="2400" i="1" dirty="0"/>
              <a:t>   </a:t>
            </a:r>
            <a:r>
              <a:rPr lang="en-US" sz="2400" dirty="0"/>
              <a:t> then </a:t>
            </a:r>
            <a:r>
              <a:rPr lang="en-US" sz="2400" i="1" dirty="0"/>
              <a:t>L(v)  ⃪      ?   +   ? 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18877" cy="667265"/>
            <a:chOff x="8345356" y="4024217"/>
            <a:chExt cx="2218877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18877" cy="667265"/>
              <a:chOff x="8345356" y="4024217"/>
              <a:chExt cx="2218877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18877" cy="667265"/>
                <a:chOff x="7732167" y="4176584"/>
                <a:chExt cx="2218877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188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4   2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ight Arrow 9">
            <a:extLst>
              <a:ext uri="{FF2B5EF4-FFF2-40B4-BE49-F238E27FC236}">
                <a16:creationId xmlns:a16="http://schemas.microsoft.com/office/drawing/2014/main" id="{746ABA5B-107D-3B5C-6931-90D510F089F1}"/>
              </a:ext>
            </a:extLst>
          </p:cNvPr>
          <p:cNvSpPr/>
          <p:nvPr/>
        </p:nvSpPr>
        <p:spPr>
          <a:xfrm>
            <a:off x="239486" y="283079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505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{a}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18877" cy="667265"/>
            <a:chOff x="8345356" y="4024217"/>
            <a:chExt cx="2218877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18877" cy="667265"/>
              <a:chOff x="8345356" y="4024217"/>
              <a:chExt cx="2218877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18877" cy="667265"/>
                <a:chOff x="7732167" y="4176584"/>
                <a:chExt cx="2218877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188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4   2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Down Arrow 54">
            <a:extLst>
              <a:ext uri="{FF2B5EF4-FFF2-40B4-BE49-F238E27FC236}">
                <a16:creationId xmlns:a16="http://schemas.microsoft.com/office/drawing/2014/main" id="{711BBE49-8812-0B47-9119-84F60AFABBDE}"/>
              </a:ext>
            </a:extLst>
          </p:cNvPr>
          <p:cNvSpPr/>
          <p:nvPr/>
        </p:nvSpPr>
        <p:spPr>
          <a:xfrm rot="10800000">
            <a:off x="9393739" y="4658193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DAD2ECEB-9F95-B34E-9BD5-73166DF60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?   +    ?       &lt;   </a:t>
            </a:r>
            <a:r>
              <a:rPr lang="en-US" sz="2400" dirty="0"/>
              <a:t>?</a:t>
            </a:r>
            <a:r>
              <a:rPr lang="en-US" sz="2400" i="1" dirty="0"/>
              <a:t>   </a:t>
            </a:r>
            <a:r>
              <a:rPr lang="en-US" sz="2400" dirty="0"/>
              <a:t> then </a:t>
            </a:r>
            <a:r>
              <a:rPr lang="en-US" sz="2400" i="1" dirty="0"/>
              <a:t>L(v)  ⃪      ?   +   ?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1DD0474-6266-458E-F64F-4E6E634E3B92}"/>
              </a:ext>
            </a:extLst>
          </p:cNvPr>
          <p:cNvSpPr/>
          <p:nvPr/>
        </p:nvSpPr>
        <p:spPr>
          <a:xfrm>
            <a:off x="239486" y="283079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08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?   +    ?       &lt;   </a:t>
            </a:r>
            <a:r>
              <a:rPr lang="en-US" sz="2400" dirty="0"/>
              <a:t>?</a:t>
            </a:r>
            <a:r>
              <a:rPr lang="en-US" sz="2400" i="1" dirty="0"/>
              <a:t>   </a:t>
            </a:r>
            <a:r>
              <a:rPr lang="en-US" sz="2400" dirty="0"/>
              <a:t> then </a:t>
            </a:r>
            <a:r>
              <a:rPr lang="en-US" sz="2400" i="1" dirty="0"/>
              <a:t>L(v)  ⃪      ?   +   ?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18877" cy="667265"/>
            <a:chOff x="8345356" y="4024217"/>
            <a:chExt cx="2218877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18877" cy="667265"/>
              <a:chOff x="8345356" y="4024217"/>
              <a:chExt cx="2218877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18877" cy="667265"/>
                <a:chOff x="7732167" y="4176584"/>
                <a:chExt cx="2218877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188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4   2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Down Arrow 54">
            <a:extLst>
              <a:ext uri="{FF2B5EF4-FFF2-40B4-BE49-F238E27FC236}">
                <a16:creationId xmlns:a16="http://schemas.microsoft.com/office/drawing/2014/main" id="{711BBE49-8812-0B47-9119-84F60AFABBDE}"/>
              </a:ext>
            </a:extLst>
          </p:cNvPr>
          <p:cNvSpPr/>
          <p:nvPr/>
        </p:nvSpPr>
        <p:spPr>
          <a:xfrm rot="10800000">
            <a:off x="9393739" y="4658193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6C3805-EF57-E444-B102-135903A17586}"/>
              </a:ext>
            </a:extLst>
          </p:cNvPr>
          <p:cNvSpPr txBox="1"/>
          <p:nvPr/>
        </p:nvSpPr>
        <p:spPr>
          <a:xfrm>
            <a:off x="454628" y="4633843"/>
            <a:ext cx="7436459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What have we accomplished? We’ve found the cost of the</a:t>
            </a:r>
          </a:p>
          <a:p>
            <a:r>
              <a:rPr lang="en-US" sz="2400" dirty="0"/>
              <a:t>best path from vertex c to the special vertex a. How do we</a:t>
            </a:r>
          </a:p>
          <a:p>
            <a:r>
              <a:rPr lang="en-US" sz="2400" dirty="0"/>
              <a:t>know that there isn’t a lower cost from c to a?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45ACD7-19C3-054E-8595-0E022FA6BC55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u=c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B1CFD7A-984A-8AC9-5F17-9E75D128F8FC}"/>
              </a:ext>
            </a:extLst>
          </p:cNvPr>
          <p:cNvSpPr/>
          <p:nvPr/>
        </p:nvSpPr>
        <p:spPr>
          <a:xfrm>
            <a:off x="239486" y="3289095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97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i="1" dirty="0">
                <a:solidFill>
                  <a:srgbClr val="C00000"/>
                </a:solidFill>
              </a:rPr>
              <a:t>u  ⃪   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i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vertex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  <a:r>
              <a:rPr lang="en-US" sz="2400" b="1" dirty="0">
                <a:solidFill>
                  <a:srgbClr val="C00000"/>
                </a:solidFill>
              </a:rPr>
              <a:t> with </a:t>
            </a:r>
            <a:r>
              <a:rPr lang="en-US" sz="2400" b="1" i="1" dirty="0">
                <a:solidFill>
                  <a:srgbClr val="C00000"/>
                </a:solidFill>
              </a:rPr>
              <a:t>L(u) </a:t>
            </a:r>
            <a:r>
              <a:rPr lang="en-US" sz="2400" b="1" dirty="0">
                <a:solidFill>
                  <a:srgbClr val="C00000"/>
                </a:solidFill>
              </a:rPr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?   +    ?       &lt;   </a:t>
            </a:r>
            <a:r>
              <a:rPr lang="en-US" sz="2400" dirty="0"/>
              <a:t>?</a:t>
            </a:r>
            <a:r>
              <a:rPr lang="en-US" sz="2400" i="1" dirty="0"/>
              <a:t>   </a:t>
            </a:r>
            <a:r>
              <a:rPr lang="en-US" sz="2400" dirty="0"/>
              <a:t> then </a:t>
            </a:r>
            <a:r>
              <a:rPr lang="en-US" sz="2400" i="1" dirty="0"/>
              <a:t>L(v)  ⃪      ?   +   ?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18877" cy="667265"/>
            <a:chOff x="8345356" y="4024217"/>
            <a:chExt cx="2218877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18877" cy="667265"/>
              <a:chOff x="8345356" y="4024217"/>
              <a:chExt cx="2218877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18877" cy="667265"/>
                <a:chOff x="7732167" y="4176584"/>
                <a:chExt cx="2218877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188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4   2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Down Arrow 54">
            <a:extLst>
              <a:ext uri="{FF2B5EF4-FFF2-40B4-BE49-F238E27FC236}">
                <a16:creationId xmlns:a16="http://schemas.microsoft.com/office/drawing/2014/main" id="{711BBE49-8812-0B47-9119-84F60AFABBDE}"/>
              </a:ext>
            </a:extLst>
          </p:cNvPr>
          <p:cNvSpPr/>
          <p:nvPr/>
        </p:nvSpPr>
        <p:spPr>
          <a:xfrm rot="10800000">
            <a:off x="9393739" y="4658193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6C3805-EF57-E444-B102-135903A17586}"/>
              </a:ext>
            </a:extLst>
          </p:cNvPr>
          <p:cNvSpPr txBox="1"/>
          <p:nvPr/>
        </p:nvSpPr>
        <p:spPr>
          <a:xfrm>
            <a:off x="454628" y="4633843"/>
            <a:ext cx="8103565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Q: How do we know that there isn’t a lower cost from c to a?</a:t>
            </a:r>
          </a:p>
          <a:p>
            <a:r>
              <a:rPr lang="en-US" sz="2400" dirty="0"/>
              <a:t>A: If there was a better path from c to a, it would have had to</a:t>
            </a:r>
          </a:p>
          <a:p>
            <a:r>
              <a:rPr lang="en-US" sz="2400" dirty="0"/>
              <a:t>     pass through a vertex with lower cost than L(c ) so that other</a:t>
            </a:r>
          </a:p>
          <a:p>
            <a:r>
              <a:rPr lang="en-US" sz="2400" dirty="0"/>
              <a:t>     vertex would have been chosen in the highlighted line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E12C47-7CAB-7143-A6B0-9AD3C9C63373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u=c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EB335CC-7364-E0DE-FA8D-69E9520B0D1D}"/>
              </a:ext>
            </a:extLst>
          </p:cNvPr>
          <p:cNvSpPr/>
          <p:nvPr/>
        </p:nvSpPr>
        <p:spPr>
          <a:xfrm>
            <a:off x="269571" y="372291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58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b="1" i="1" dirty="0">
                <a:solidFill>
                  <a:srgbClr val="C00000"/>
                </a:solidFill>
              </a:rPr>
              <a:t>u  ⃪   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i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vertex not in </a:t>
            </a:r>
            <a:r>
              <a:rPr lang="en-US" sz="2400" b="1" i="1" dirty="0">
                <a:solidFill>
                  <a:srgbClr val="C00000"/>
                </a:solidFill>
              </a:rPr>
              <a:t>S</a:t>
            </a:r>
            <a:r>
              <a:rPr lang="en-US" sz="2400" b="1" dirty="0">
                <a:solidFill>
                  <a:srgbClr val="C00000"/>
                </a:solidFill>
              </a:rPr>
              <a:t> with </a:t>
            </a:r>
            <a:r>
              <a:rPr lang="en-US" sz="2400" b="1" i="1" dirty="0">
                <a:solidFill>
                  <a:srgbClr val="C00000"/>
                </a:solidFill>
              </a:rPr>
              <a:t>L(u) </a:t>
            </a:r>
            <a:r>
              <a:rPr lang="en-US" sz="2400" b="1" dirty="0">
                <a:solidFill>
                  <a:srgbClr val="C00000"/>
                </a:solidFill>
              </a:rPr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?   +    ?       &lt;   </a:t>
            </a:r>
            <a:r>
              <a:rPr lang="en-US" sz="2400" dirty="0"/>
              <a:t>?</a:t>
            </a:r>
            <a:r>
              <a:rPr lang="en-US" sz="2400" i="1" dirty="0"/>
              <a:t>   </a:t>
            </a:r>
            <a:r>
              <a:rPr lang="en-US" sz="2400" dirty="0"/>
              <a:t> then </a:t>
            </a:r>
            <a:r>
              <a:rPr lang="en-US" sz="2400" i="1" dirty="0"/>
              <a:t>L(v)  ⃪      ?   +   ?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18877" cy="667265"/>
            <a:chOff x="8345356" y="4024217"/>
            <a:chExt cx="2218877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18877" cy="667265"/>
              <a:chOff x="8345356" y="4024217"/>
              <a:chExt cx="2218877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18877" cy="667265"/>
                <a:chOff x="7732167" y="4176584"/>
                <a:chExt cx="2218877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188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4   2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Down Arrow 54">
            <a:extLst>
              <a:ext uri="{FF2B5EF4-FFF2-40B4-BE49-F238E27FC236}">
                <a16:creationId xmlns:a16="http://schemas.microsoft.com/office/drawing/2014/main" id="{711BBE49-8812-0B47-9119-84F60AFABBDE}"/>
              </a:ext>
            </a:extLst>
          </p:cNvPr>
          <p:cNvSpPr/>
          <p:nvPr/>
        </p:nvSpPr>
        <p:spPr>
          <a:xfrm rot="10800000">
            <a:off x="9393739" y="4658193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6C3805-EF57-E444-B102-135903A17586}"/>
              </a:ext>
            </a:extLst>
          </p:cNvPr>
          <p:cNvSpPr txBox="1"/>
          <p:nvPr/>
        </p:nvSpPr>
        <p:spPr>
          <a:xfrm>
            <a:off x="454628" y="4633843"/>
            <a:ext cx="799513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Bellman’s principle of optimality</a:t>
            </a:r>
            <a:r>
              <a:rPr lang="en-US" sz="2400" dirty="0"/>
              <a:t>. Let [a,v</a:t>
            </a:r>
            <a:r>
              <a:rPr lang="en-US" sz="2400" baseline="-25000" dirty="0"/>
              <a:t>1</a:t>
            </a:r>
            <a:r>
              <a:rPr lang="en-US" sz="2400" dirty="0"/>
              <a:t>,v</a:t>
            </a:r>
            <a:r>
              <a:rPr lang="en-US" sz="2400" baseline="-25000" dirty="0"/>
              <a:t>2</a:t>
            </a:r>
            <a:r>
              <a:rPr lang="en-US" sz="2400" dirty="0"/>
              <a:t>, …</a:t>
            </a:r>
            <a:r>
              <a:rPr lang="en-US" sz="2400" dirty="0" err="1"/>
              <a:t>v</a:t>
            </a:r>
            <a:r>
              <a:rPr lang="en-US" sz="2400" baseline="-25000" dirty="0" err="1"/>
              <a:t>k</a:t>
            </a:r>
            <a:r>
              <a:rPr lang="en-US" sz="2400" dirty="0"/>
              <a:t>, … ,c] be the</a:t>
            </a:r>
          </a:p>
          <a:p>
            <a:r>
              <a:rPr lang="en-US" sz="2400" dirty="0"/>
              <a:t>least cost from a to c. The </a:t>
            </a:r>
            <a:r>
              <a:rPr lang="en-US" sz="2400" dirty="0" err="1"/>
              <a:t>subpath</a:t>
            </a:r>
            <a:r>
              <a:rPr lang="en-US" sz="2400" dirty="0"/>
              <a:t> [a,v</a:t>
            </a:r>
            <a:r>
              <a:rPr lang="en-US" sz="2400" baseline="-25000" dirty="0"/>
              <a:t>1</a:t>
            </a:r>
            <a:r>
              <a:rPr lang="en-US" sz="2400" dirty="0"/>
              <a:t>,v</a:t>
            </a:r>
            <a:r>
              <a:rPr lang="en-US" sz="2400" baseline="-25000" dirty="0"/>
              <a:t>2</a:t>
            </a:r>
            <a:r>
              <a:rPr lang="en-US" sz="2400" dirty="0"/>
              <a:t>, … ,</a:t>
            </a:r>
            <a:r>
              <a:rPr lang="en-US" sz="2400" dirty="0" err="1"/>
              <a:t>v</a:t>
            </a:r>
            <a:r>
              <a:rPr lang="en-US" sz="2400" baseline="-25000" dirty="0" err="1"/>
              <a:t>k</a:t>
            </a:r>
            <a:r>
              <a:rPr lang="en-US" sz="2400" dirty="0"/>
              <a:t>] has to be the</a:t>
            </a:r>
          </a:p>
          <a:p>
            <a:r>
              <a:rPr lang="en-US" sz="2400" dirty="0"/>
              <a:t>least cost path from a to </a:t>
            </a:r>
            <a:r>
              <a:rPr lang="en-US" sz="2400" dirty="0" err="1"/>
              <a:t>v</a:t>
            </a:r>
            <a:r>
              <a:rPr lang="en-US" sz="2400" baseline="-25000" dirty="0" err="1"/>
              <a:t>k</a:t>
            </a:r>
            <a:r>
              <a:rPr lang="en-US" sz="2400"/>
              <a:t>. </a:t>
            </a:r>
            <a:endParaRPr lang="en-US" sz="2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AB675F-BC4B-8B47-96D7-3FBAF956CCE0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u=c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55BAE49-80E9-0B4A-53C6-04885487572C}"/>
              </a:ext>
            </a:extLst>
          </p:cNvPr>
          <p:cNvSpPr/>
          <p:nvPr/>
        </p:nvSpPr>
        <p:spPr>
          <a:xfrm>
            <a:off x="269571" y="372291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954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?   +    ?       &lt;   </a:t>
            </a:r>
            <a:r>
              <a:rPr lang="en-US" sz="2400" dirty="0"/>
              <a:t>?</a:t>
            </a:r>
            <a:r>
              <a:rPr lang="en-US" sz="2400" i="1" dirty="0"/>
              <a:t>   </a:t>
            </a:r>
            <a:r>
              <a:rPr lang="en-US" sz="2400" dirty="0"/>
              <a:t> then </a:t>
            </a:r>
            <a:r>
              <a:rPr lang="en-US" sz="2400" i="1" dirty="0"/>
              <a:t>L(v)  ⃪      ?   +   ?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18877" cy="667265"/>
            <a:chOff x="8345356" y="4024217"/>
            <a:chExt cx="2218877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18877" cy="667265"/>
              <a:chOff x="8345356" y="4024217"/>
              <a:chExt cx="2218877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18877" cy="667265"/>
                <a:chOff x="7732167" y="4176584"/>
                <a:chExt cx="2218877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188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c   d   e   z  </a:t>
                  </a:r>
                </a:p>
                <a:p>
                  <a:r>
                    <a:rPr lang="en-US" dirty="0"/>
                    <a:t>L(v)   0  4   2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Down Arrow 54">
            <a:extLst>
              <a:ext uri="{FF2B5EF4-FFF2-40B4-BE49-F238E27FC236}">
                <a16:creationId xmlns:a16="http://schemas.microsoft.com/office/drawing/2014/main" id="{711BBE49-8812-0B47-9119-84F60AFABBDE}"/>
              </a:ext>
            </a:extLst>
          </p:cNvPr>
          <p:cNvSpPr/>
          <p:nvPr/>
        </p:nvSpPr>
        <p:spPr>
          <a:xfrm rot="10800000">
            <a:off x="9393739" y="4658193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19DDC0-7E08-F04E-8EC4-039A62533086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u=c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16A277BE-8E55-5D90-FDA6-C76299EFA5F5}"/>
              </a:ext>
            </a:extLst>
          </p:cNvPr>
          <p:cNvSpPr/>
          <p:nvPr/>
        </p:nvSpPr>
        <p:spPr>
          <a:xfrm>
            <a:off x="269571" y="372291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69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?   +    ?       &lt;   </a:t>
            </a:r>
            <a:r>
              <a:rPr lang="en-US" sz="2400" dirty="0"/>
              <a:t>?</a:t>
            </a:r>
            <a:r>
              <a:rPr lang="en-US" sz="2400" i="1" dirty="0"/>
              <a:t>   </a:t>
            </a:r>
            <a:r>
              <a:rPr lang="en-US" sz="2400" dirty="0"/>
              <a:t> then </a:t>
            </a:r>
            <a:r>
              <a:rPr lang="en-US" sz="2400" i="1" dirty="0"/>
              <a:t>L(v)  ⃪      ?   +   ?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18877" cy="667265"/>
            <a:chOff x="8345356" y="4024217"/>
            <a:chExt cx="2218877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18877" cy="667265"/>
              <a:chOff x="8345356" y="4024217"/>
              <a:chExt cx="2218877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18877" cy="667265"/>
                <a:chOff x="7732167" y="4176584"/>
                <a:chExt cx="2218877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188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</a:t>
                  </a:r>
                  <a:r>
                    <a:rPr lang="en-US" b="1" dirty="0"/>
                    <a:t>c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   d   e   z  </a:t>
                  </a:r>
                </a:p>
                <a:p>
                  <a:r>
                    <a:rPr lang="en-US" dirty="0"/>
                    <a:t>L(v)   0  4   2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Down Arrow 54">
            <a:extLst>
              <a:ext uri="{FF2B5EF4-FFF2-40B4-BE49-F238E27FC236}">
                <a16:creationId xmlns:a16="http://schemas.microsoft.com/office/drawing/2014/main" id="{711BBE49-8812-0B47-9119-84F60AFABBDE}"/>
              </a:ext>
            </a:extLst>
          </p:cNvPr>
          <p:cNvSpPr/>
          <p:nvPr/>
        </p:nvSpPr>
        <p:spPr>
          <a:xfrm rot="10800000">
            <a:off x="9393739" y="4658193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7FA1D2-1288-7648-9C4E-0CC28EBE4003}"/>
              </a:ext>
            </a:extLst>
          </p:cNvPr>
          <p:cNvSpPr txBox="1"/>
          <p:nvPr/>
        </p:nvSpPr>
        <p:spPr>
          <a:xfrm>
            <a:off x="2801118" y="3198167"/>
            <a:ext cx="44349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is the vertex just added to S: </a:t>
            </a:r>
            <a:r>
              <a:rPr lang="en-US" sz="2400" dirty="0"/>
              <a:t>u=c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8186400-D3FF-FDCC-5DE6-ADD1305A65DF}"/>
              </a:ext>
            </a:extLst>
          </p:cNvPr>
          <p:cNvSpPr/>
          <p:nvPr/>
        </p:nvSpPr>
        <p:spPr>
          <a:xfrm>
            <a:off x="269571" y="372291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847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18877" cy="667265"/>
            <a:chOff x="8345356" y="4024217"/>
            <a:chExt cx="2218877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18877" cy="667265"/>
              <a:chOff x="8345356" y="4024217"/>
              <a:chExt cx="2218877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18877" cy="667265"/>
                <a:chOff x="7732167" y="4176584"/>
                <a:chExt cx="2218877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188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</a:t>
                  </a:r>
                  <a:r>
                    <a:rPr lang="en-US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c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   d   e   z  </a:t>
                  </a:r>
                </a:p>
                <a:p>
                  <a:r>
                    <a:rPr lang="en-US" dirty="0"/>
                    <a:t>L(v)   0  4   2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B964034-A318-7D46-81B2-11645F001D2B}"/>
              </a:ext>
            </a:extLst>
          </p:cNvPr>
          <p:cNvSpPr txBox="1"/>
          <p:nvPr/>
        </p:nvSpPr>
        <p:spPr>
          <a:xfrm>
            <a:off x="2801118" y="3198167"/>
            <a:ext cx="323832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</a:t>
            </a:r>
            <a:r>
              <a:rPr lang="en-US" sz="2400" dirty="0"/>
              <a:t>was chosen as vertex </a:t>
            </a:r>
            <a:r>
              <a:rPr lang="en-US" sz="2400" i="1" dirty="0"/>
              <a:t>c</a:t>
            </a:r>
          </a:p>
        </p:txBody>
      </p:sp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 err="1"/>
              <a:t>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i="1" dirty="0"/>
              <a:t>   +    ?       &lt;   </a:t>
            </a:r>
            <a:r>
              <a:rPr lang="en-US" sz="2400" dirty="0"/>
              <a:t>?</a:t>
            </a:r>
            <a:r>
              <a:rPr lang="en-US" sz="2400" i="1" dirty="0"/>
              <a:t>   </a:t>
            </a:r>
            <a:r>
              <a:rPr lang="en-US" sz="2400" dirty="0"/>
              <a:t> then </a:t>
            </a:r>
            <a:r>
              <a:rPr lang="en-US" sz="2400" i="1" dirty="0"/>
              <a:t>L(v)  ⃪  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i="1" dirty="0"/>
              <a:t>   +   ?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3CA857-48A4-5648-9E1C-2AD908B0CDC5}"/>
              </a:ext>
            </a:extLst>
          </p:cNvPr>
          <p:cNvSpPr txBox="1"/>
          <p:nvPr/>
        </p:nvSpPr>
        <p:spPr>
          <a:xfrm>
            <a:off x="906837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69CADF43-DDBA-EC44-BF55-9D38CFA01552}"/>
              </a:ext>
            </a:extLst>
          </p:cNvPr>
          <p:cNvSpPr/>
          <p:nvPr/>
        </p:nvSpPr>
        <p:spPr>
          <a:xfrm>
            <a:off x="912933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0F4C317-186D-DC7E-A97F-7464F05EB2EA}"/>
              </a:ext>
            </a:extLst>
          </p:cNvPr>
          <p:cNvSpPr/>
          <p:nvPr/>
        </p:nvSpPr>
        <p:spPr>
          <a:xfrm>
            <a:off x="269571" y="372291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095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18877" cy="667265"/>
            <a:chOff x="8345356" y="4024217"/>
            <a:chExt cx="2218877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18877" cy="667265"/>
              <a:chOff x="8345356" y="4024217"/>
              <a:chExt cx="2218877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18877" cy="667265"/>
                <a:chOff x="7732167" y="4176584"/>
                <a:chExt cx="2218877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188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</a:t>
                  </a:r>
                  <a:r>
                    <a:rPr lang="en-US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c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   d   e   z  </a:t>
                  </a:r>
                </a:p>
                <a:p>
                  <a:r>
                    <a:rPr lang="en-US" dirty="0"/>
                    <a:t>L(v)   0  4   2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B964034-A318-7D46-81B2-11645F001D2B}"/>
              </a:ext>
            </a:extLst>
          </p:cNvPr>
          <p:cNvSpPr txBox="1"/>
          <p:nvPr/>
        </p:nvSpPr>
        <p:spPr>
          <a:xfrm>
            <a:off x="2801118" y="3198167"/>
            <a:ext cx="323832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</a:t>
            </a:r>
            <a:r>
              <a:rPr lang="en-US" sz="2400" dirty="0"/>
              <a:t>was chosen as vertex </a:t>
            </a:r>
            <a:r>
              <a:rPr lang="en-US" sz="2400" i="1" dirty="0"/>
              <a:t>c</a:t>
            </a:r>
          </a:p>
        </p:txBody>
      </p:sp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b</a:t>
            </a:r>
            <a:r>
              <a:rPr lang="en-US" sz="2400" i="1" dirty="0"/>
              <a:t>) &lt; L(</a:t>
            </a:r>
            <a:r>
              <a:rPr lang="en-US" sz="2400" b="1" i="1" dirty="0">
                <a:solidFill>
                  <a:srgbClr val="C00000"/>
                </a:solidFill>
              </a:rPr>
              <a:t>b</a:t>
            </a:r>
            <a:r>
              <a:rPr lang="en-US" sz="2400" i="1" dirty="0"/>
              <a:t>)</a:t>
            </a:r>
            <a:r>
              <a:rPr lang="en-US" sz="2400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b</a:t>
            </a:r>
            <a:r>
              <a:rPr lang="en-US" sz="2400" i="1" dirty="0"/>
              <a:t>)  ⃪   L(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b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i="1" dirty="0"/>
              <a:t>   +    </a:t>
            </a:r>
            <a:r>
              <a:rPr lang="en-US" sz="2400" b="1" i="1" dirty="0">
                <a:solidFill>
                  <a:srgbClr val="C00000"/>
                </a:solidFill>
              </a:rPr>
              <a:t>1</a:t>
            </a:r>
            <a:r>
              <a:rPr lang="en-US" sz="2400" i="1" dirty="0"/>
              <a:t>       &lt;   </a:t>
            </a:r>
            <a:r>
              <a:rPr lang="en-US" sz="2400" b="1" i="1" dirty="0">
                <a:solidFill>
                  <a:srgbClr val="C00000"/>
                </a:solidFill>
              </a:rPr>
              <a:t>4</a:t>
            </a:r>
            <a:r>
              <a:rPr lang="en-US" sz="2400" i="1" dirty="0"/>
              <a:t>   </a:t>
            </a:r>
            <a:r>
              <a:rPr lang="en-US" sz="2400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b</a:t>
            </a:r>
            <a:r>
              <a:rPr lang="en-US" sz="2400" i="1" dirty="0"/>
              <a:t>)  ⃪  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i="1" dirty="0"/>
              <a:t>   +   </a:t>
            </a:r>
            <a:r>
              <a:rPr lang="en-US" sz="2400" b="1" i="1" dirty="0">
                <a:solidFill>
                  <a:srgbClr val="C00000"/>
                </a:solidFill>
              </a:rPr>
              <a:t>1</a:t>
            </a:r>
            <a:r>
              <a:rPr lang="en-US" sz="2400" i="1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3CA857-48A4-5648-9E1C-2AD908B0CDC5}"/>
              </a:ext>
            </a:extLst>
          </p:cNvPr>
          <p:cNvSpPr txBox="1"/>
          <p:nvPr/>
        </p:nvSpPr>
        <p:spPr>
          <a:xfrm>
            <a:off x="906837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69CADF43-DDBA-EC44-BF55-9D38CFA01552}"/>
              </a:ext>
            </a:extLst>
          </p:cNvPr>
          <p:cNvSpPr/>
          <p:nvPr/>
        </p:nvSpPr>
        <p:spPr>
          <a:xfrm>
            <a:off x="912933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F77BC5E-95C2-A340-92DC-90D3763F49E7}"/>
              </a:ext>
            </a:extLst>
          </p:cNvPr>
          <p:cNvSpPr/>
          <p:nvPr/>
        </p:nvSpPr>
        <p:spPr>
          <a:xfrm>
            <a:off x="8197721" y="2332103"/>
            <a:ext cx="695684" cy="4616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16BCE1F-A30C-93B5-ABE7-6B28AAABF84F}"/>
              </a:ext>
            </a:extLst>
          </p:cNvPr>
          <p:cNvSpPr/>
          <p:nvPr/>
        </p:nvSpPr>
        <p:spPr>
          <a:xfrm>
            <a:off x="269571" y="372291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048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18877" cy="667265"/>
            <a:chOff x="8345356" y="4024217"/>
            <a:chExt cx="2218877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18877" cy="667265"/>
              <a:chOff x="8345356" y="4024217"/>
              <a:chExt cx="2218877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18877" cy="667265"/>
                <a:chOff x="7732167" y="4176584"/>
                <a:chExt cx="2218877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188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</a:t>
                  </a:r>
                  <a:r>
                    <a:rPr lang="en-US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c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   d   e   z  </a:t>
                  </a:r>
                </a:p>
                <a:p>
                  <a:r>
                    <a:rPr lang="en-US" dirty="0"/>
                    <a:t>L(v)   0  </a:t>
                  </a:r>
                  <a:r>
                    <a:rPr lang="en-US" b="1" dirty="0"/>
                    <a:t>3</a:t>
                  </a:r>
                  <a:r>
                    <a:rPr lang="en-US" dirty="0"/>
                    <a:t>   2  ∞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B964034-A318-7D46-81B2-11645F001D2B}"/>
              </a:ext>
            </a:extLst>
          </p:cNvPr>
          <p:cNvSpPr txBox="1"/>
          <p:nvPr/>
        </p:nvSpPr>
        <p:spPr>
          <a:xfrm>
            <a:off x="2801118" y="3198167"/>
            <a:ext cx="323832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</a:t>
            </a:r>
            <a:r>
              <a:rPr lang="en-US" sz="2400" dirty="0"/>
              <a:t>was chosen as vertex </a:t>
            </a:r>
            <a:r>
              <a:rPr lang="en-US" sz="2400" i="1" dirty="0"/>
              <a:t>c</a:t>
            </a:r>
          </a:p>
        </p:txBody>
      </p:sp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b</a:t>
            </a:r>
            <a:r>
              <a:rPr lang="en-US" sz="2400" i="1" dirty="0"/>
              <a:t>) &lt; L(</a:t>
            </a:r>
            <a:r>
              <a:rPr lang="en-US" sz="2400" b="1" i="1" dirty="0">
                <a:solidFill>
                  <a:srgbClr val="C00000"/>
                </a:solidFill>
              </a:rPr>
              <a:t>b</a:t>
            </a:r>
            <a:r>
              <a:rPr lang="en-US" sz="2400" i="1" dirty="0"/>
              <a:t>)</a:t>
            </a:r>
            <a:r>
              <a:rPr lang="en-US" sz="2400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b</a:t>
            </a:r>
            <a:r>
              <a:rPr lang="en-US" sz="2400" i="1" dirty="0"/>
              <a:t>)  ⃪   L(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 err="1"/>
              <a:t>,</a:t>
            </a:r>
            <a:r>
              <a:rPr lang="en-US" sz="2400" b="1" i="1" dirty="0" err="1">
                <a:solidFill>
                  <a:srgbClr val="C00000"/>
                </a:solidFill>
              </a:rPr>
              <a:t>b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i="1" dirty="0"/>
              <a:t>   +    </a:t>
            </a:r>
            <a:r>
              <a:rPr lang="en-US" sz="2400" b="1" i="1" dirty="0">
                <a:solidFill>
                  <a:srgbClr val="C00000"/>
                </a:solidFill>
              </a:rPr>
              <a:t>1</a:t>
            </a:r>
            <a:r>
              <a:rPr lang="en-US" sz="2400" i="1" dirty="0"/>
              <a:t>       &lt;   </a:t>
            </a:r>
            <a:r>
              <a:rPr lang="en-US" sz="2400" b="1" i="1" dirty="0">
                <a:solidFill>
                  <a:srgbClr val="C00000"/>
                </a:solidFill>
              </a:rPr>
              <a:t>4</a:t>
            </a:r>
            <a:r>
              <a:rPr lang="en-US" sz="2400" i="1" dirty="0"/>
              <a:t>   </a:t>
            </a:r>
            <a:r>
              <a:rPr lang="en-US" sz="2400" dirty="0"/>
              <a:t> then </a:t>
            </a:r>
            <a:r>
              <a:rPr lang="en-US" sz="2400" i="1" dirty="0"/>
              <a:t>L(</a:t>
            </a:r>
            <a:r>
              <a:rPr lang="en-US" sz="2400" b="1" i="1" dirty="0">
                <a:solidFill>
                  <a:srgbClr val="C00000"/>
                </a:solidFill>
              </a:rPr>
              <a:t>b</a:t>
            </a:r>
            <a:r>
              <a:rPr lang="en-US" sz="2400" i="1" dirty="0"/>
              <a:t>)  ⃪  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i="1" dirty="0"/>
              <a:t>   +   </a:t>
            </a:r>
            <a:r>
              <a:rPr lang="en-US" sz="2400" b="1" i="1" dirty="0">
                <a:solidFill>
                  <a:srgbClr val="C00000"/>
                </a:solidFill>
              </a:rPr>
              <a:t>1</a:t>
            </a:r>
            <a:r>
              <a:rPr lang="en-US" sz="2400" i="1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3CA857-48A4-5648-9E1C-2AD908B0CDC5}"/>
              </a:ext>
            </a:extLst>
          </p:cNvPr>
          <p:cNvSpPr txBox="1"/>
          <p:nvPr/>
        </p:nvSpPr>
        <p:spPr>
          <a:xfrm>
            <a:off x="906837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69CADF43-DDBA-EC44-BF55-9D38CFA01552}"/>
              </a:ext>
            </a:extLst>
          </p:cNvPr>
          <p:cNvSpPr/>
          <p:nvPr/>
        </p:nvSpPr>
        <p:spPr>
          <a:xfrm>
            <a:off x="912933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F77BC5E-95C2-A340-92DC-90D3763F49E7}"/>
              </a:ext>
            </a:extLst>
          </p:cNvPr>
          <p:cNvSpPr/>
          <p:nvPr/>
        </p:nvSpPr>
        <p:spPr>
          <a:xfrm>
            <a:off x="8197721" y="2332103"/>
            <a:ext cx="695684" cy="4616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3B1D51-1F06-594E-A12F-AD094F6DD769}"/>
              </a:ext>
            </a:extLst>
          </p:cNvPr>
          <p:cNvSpPr txBox="1"/>
          <p:nvPr/>
        </p:nvSpPr>
        <p:spPr>
          <a:xfrm>
            <a:off x="8338777" y="4796691"/>
            <a:ext cx="251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label for vertex b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0B47B5D-522B-8CBC-ED39-EA3D30E814AD}"/>
              </a:ext>
            </a:extLst>
          </p:cNvPr>
          <p:cNvSpPr/>
          <p:nvPr/>
        </p:nvSpPr>
        <p:spPr>
          <a:xfrm>
            <a:off x="269571" y="372291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8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5" name="Rectangle 63">
            <a:extLst>
              <a:ext uri="{FF2B5EF4-FFF2-40B4-BE49-F238E27FC236}">
                <a16:creationId xmlns:a16="http://schemas.microsoft.com/office/drawing/2014/main" id="{F9240071-EAAD-0441-BE7F-73193A8C2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4875" y="338139"/>
            <a:ext cx="7772400" cy="5413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Floyd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97791" name="Text Box 95">
            <a:extLst>
              <a:ext uri="{FF2B5EF4-FFF2-40B4-BE49-F238E27FC236}">
                <a16:creationId xmlns:a16="http://schemas.microsoft.com/office/drawing/2014/main" id="{B995C35C-1291-CC42-9C42-FDD7810EF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763" y="5861050"/>
            <a:ext cx="2952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600" b="1">
                <a:latin typeface="Arial" panose="020B0604020202020204" pitchFamily="34" charset="0"/>
                <a:sym typeface="Symbol" pitchFamily="2" charset="2"/>
              </a:rPr>
              <a:t>k=5: </a:t>
            </a:r>
            <a:r>
              <a:rPr lang="en-US" altLang="en-US" sz="1600" b="1">
                <a:latin typeface="Arial" panose="020B0604020202020204" pitchFamily="34" charset="0"/>
              </a:rPr>
              <a:t>nothing</a:t>
            </a:r>
            <a:endParaRPr lang="en-US" altLang="en-US" sz="1600" b="1">
              <a:latin typeface="Arial" panose="020B0604020202020204" pitchFamily="34" charset="0"/>
              <a:sym typeface="Symbol" pitchFamily="2" charset="2"/>
            </a:endParaRPr>
          </a:p>
        </p:txBody>
      </p:sp>
      <p:sp>
        <p:nvSpPr>
          <p:cNvPr id="20529" name="Rectangle 96">
            <a:extLst>
              <a:ext uri="{FF2B5EF4-FFF2-40B4-BE49-F238E27FC236}">
                <a16:creationId xmlns:a16="http://schemas.microsoft.com/office/drawing/2014/main" id="{4963B4CD-8E12-2E46-AC1A-1CFF2C3A8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4" y="3241675"/>
            <a:ext cx="3424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600" dirty="0">
                <a:latin typeface="Arial" panose="020B0604020202020204" pitchFamily="34" charset="0"/>
              </a:rPr>
              <a:t>k=1: nothing</a:t>
            </a:r>
          </a:p>
        </p:txBody>
      </p:sp>
      <p:sp>
        <p:nvSpPr>
          <p:cNvPr id="20530" name="Rectangle 97">
            <a:extLst>
              <a:ext uri="{FF2B5EF4-FFF2-40B4-BE49-F238E27FC236}">
                <a16:creationId xmlns:a16="http://schemas.microsoft.com/office/drawing/2014/main" id="{D0E2DFD0-4E14-D443-B7D7-0367379A8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3" y="3605213"/>
            <a:ext cx="3878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600">
                <a:latin typeface="Arial" panose="020B0604020202020204" pitchFamily="34" charset="0"/>
                <a:sym typeface="Symbol" pitchFamily="2" charset="2"/>
              </a:rPr>
              <a:t>k=2: 13:3, 15:7</a:t>
            </a:r>
          </a:p>
        </p:txBody>
      </p:sp>
      <p:sp>
        <p:nvSpPr>
          <p:cNvPr id="20531" name="Rectangle 98">
            <a:extLst>
              <a:ext uri="{FF2B5EF4-FFF2-40B4-BE49-F238E27FC236}">
                <a16:creationId xmlns:a16="http://schemas.microsoft.com/office/drawing/2014/main" id="{EFD521C6-49D4-CC48-984D-92799D0FE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3" y="3986214"/>
            <a:ext cx="2849562" cy="158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600">
                <a:latin typeface="Arial" panose="020B0604020202020204" pitchFamily="34" charset="0"/>
                <a:sym typeface="Symbol" pitchFamily="2" charset="2"/>
              </a:rPr>
              <a:t>k=3: 14:13+34:6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600">
                <a:latin typeface="Arial" panose="020B0604020202020204" pitchFamily="34" charset="0"/>
                <a:sym typeface="Symbol" pitchFamily="2" charset="2"/>
              </a:rPr>
              <a:t>        15:4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600">
                <a:latin typeface="Arial" panose="020B0604020202020204" pitchFamily="34" charset="0"/>
                <a:sym typeface="Symbol" pitchFamily="2" charset="2"/>
              </a:rPr>
              <a:t>        24:5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600">
                <a:latin typeface="Arial" panose="020B0604020202020204" pitchFamily="34" charset="0"/>
                <a:sym typeface="Symbol" pitchFamily="2" charset="2"/>
              </a:rPr>
              <a:t>        25:3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600">
                <a:latin typeface="Arial" panose="020B0604020202020204" pitchFamily="34" charset="0"/>
                <a:sym typeface="Symbol" pitchFamily="2" charset="2"/>
              </a:rPr>
              <a:t>        45:5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>
                <a:sym typeface="Symbol" pitchFamily="2" charset="2"/>
              </a:rPr>
              <a:t>        </a:t>
            </a:r>
            <a:r>
              <a:rPr lang="en-US" altLang="en-US" sz="1600">
                <a:latin typeface="Arial" panose="020B0604020202020204" pitchFamily="34" charset="0"/>
                <a:sym typeface="Symbol" pitchFamily="2" charset="2"/>
              </a:rPr>
              <a:t>44:0 (not changed)</a:t>
            </a:r>
          </a:p>
        </p:txBody>
      </p:sp>
      <p:sp>
        <p:nvSpPr>
          <p:cNvPr id="797795" name="Rectangle 99">
            <a:extLst>
              <a:ext uri="{FF2B5EF4-FFF2-40B4-BE49-F238E27FC236}">
                <a16:creationId xmlns:a16="http://schemas.microsoft.com/office/drawing/2014/main" id="{EBA2A133-6E5E-E443-A19B-9DD26E768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4" y="5537200"/>
            <a:ext cx="1781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600" b="1">
                <a:latin typeface="Arial" panose="020B0604020202020204" pitchFamily="34" charset="0"/>
                <a:sym typeface="Symbol" pitchFamily="2" charset="2"/>
              </a:rPr>
              <a:t>k=4: no changes</a:t>
            </a:r>
          </a:p>
        </p:txBody>
      </p:sp>
      <p:sp>
        <p:nvSpPr>
          <p:cNvPr id="20533" name="Rectangle 100">
            <a:extLst>
              <a:ext uri="{FF2B5EF4-FFF2-40B4-BE49-F238E27FC236}">
                <a16:creationId xmlns:a16="http://schemas.microsoft.com/office/drawing/2014/main" id="{5FCE36A6-2CB5-AE46-9E41-133B4208E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4" y="3203576"/>
            <a:ext cx="1112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Pivot k:</a:t>
            </a:r>
          </a:p>
        </p:txBody>
      </p:sp>
      <p:sp>
        <p:nvSpPr>
          <p:cNvPr id="76" name="Text Box 35">
            <a:extLst>
              <a:ext uri="{FF2B5EF4-FFF2-40B4-BE49-F238E27FC236}">
                <a16:creationId xmlns:a16="http://schemas.microsoft.com/office/drawing/2014/main" id="{F0BA85BD-0808-E54B-9E77-191151E1E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0644" y="1040449"/>
            <a:ext cx="586422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latin typeface="Arial" panose="020B0604020202020204" pitchFamily="34" charset="0"/>
              </a:rPr>
              <a:t>Initialize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latin typeface="Arial" panose="020B0604020202020204" pitchFamily="34" charset="0"/>
              </a:rPr>
              <a:t>for k=1 to 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latin typeface="Arial" panose="020B0604020202020204" pitchFamily="34" charset="0"/>
              </a:rPr>
              <a:t>    for i=1 to 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latin typeface="Arial" panose="020B0604020202020204" pitchFamily="34" charset="0"/>
              </a:rPr>
              <a:t>        for j=1 to 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latin typeface="Arial" panose="020B0604020202020204" pitchFamily="34" charset="0"/>
              </a:rPr>
              <a:t>            if d(</a:t>
            </a:r>
            <a:r>
              <a:rPr lang="en-US" altLang="en-US" sz="1800" dirty="0" err="1">
                <a:latin typeface="Arial" panose="020B0604020202020204" pitchFamily="34" charset="0"/>
              </a:rPr>
              <a:t>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i</a:t>
            </a:r>
            <a:r>
              <a:rPr lang="en-US" altLang="en-US" sz="1800" dirty="0" err="1">
                <a:latin typeface="Arial" panose="020B0604020202020204" pitchFamily="34" charset="0"/>
              </a:rPr>
              <a:t>,v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j</a:t>
            </a:r>
            <a:r>
              <a:rPr lang="en-US" altLang="en-US" sz="1800">
                <a:latin typeface="Arial" panose="020B0604020202020204" pitchFamily="34" charset="0"/>
              </a:rPr>
              <a:t>) &gt; </a:t>
            </a:r>
            <a:r>
              <a:rPr lang="en-US" altLang="en-US" sz="1800" dirty="0">
                <a:latin typeface="Arial" panose="020B0604020202020204" pitchFamily="34" charset="0"/>
              </a:rPr>
              <a:t>d(</a:t>
            </a:r>
            <a:r>
              <a:rPr lang="en-US" altLang="en-US" sz="1800" dirty="0" err="1">
                <a:latin typeface="Arial" panose="020B0604020202020204" pitchFamily="34" charset="0"/>
              </a:rPr>
              <a:t>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i</a:t>
            </a:r>
            <a:r>
              <a:rPr lang="en-US" altLang="en-US" sz="1800" dirty="0" err="1">
                <a:latin typeface="Arial" panose="020B0604020202020204" pitchFamily="34" charset="0"/>
              </a:rPr>
              <a:t>,v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k</a:t>
            </a:r>
            <a:r>
              <a:rPr lang="en-US" altLang="en-US" sz="1800" dirty="0">
                <a:latin typeface="Arial" panose="020B0604020202020204" pitchFamily="34" charset="0"/>
              </a:rPr>
              <a:t>) + d(</a:t>
            </a:r>
            <a:r>
              <a:rPr lang="en-US" altLang="en-US" sz="1800" dirty="0" err="1">
                <a:latin typeface="Arial" panose="020B0604020202020204" pitchFamily="34" charset="0"/>
              </a:rPr>
              <a:t>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k</a:t>
            </a:r>
            <a:r>
              <a:rPr lang="en-US" altLang="en-US" sz="1800" dirty="0" err="1">
                <a:latin typeface="Arial" panose="020B0604020202020204" pitchFamily="34" charset="0"/>
              </a:rPr>
              <a:t>,v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j</a:t>
            </a:r>
            <a:r>
              <a:rPr lang="en-US" altLang="en-US" sz="1800" dirty="0">
                <a:latin typeface="Arial" panose="020B0604020202020204" pitchFamily="34" charset="0"/>
              </a:rPr>
              <a:t>)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latin typeface="Arial" panose="020B0604020202020204" pitchFamily="34" charset="0"/>
              </a:rPr>
              <a:t>                then d(</a:t>
            </a:r>
            <a:r>
              <a:rPr lang="en-US" altLang="en-US" sz="1800" dirty="0" err="1">
                <a:latin typeface="Arial" panose="020B0604020202020204" pitchFamily="34" charset="0"/>
              </a:rPr>
              <a:t>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i</a:t>
            </a:r>
            <a:r>
              <a:rPr lang="en-US" altLang="en-US" sz="1800" dirty="0" err="1">
                <a:latin typeface="Arial" panose="020B0604020202020204" pitchFamily="34" charset="0"/>
              </a:rPr>
              <a:t>,v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j</a:t>
            </a:r>
            <a:r>
              <a:rPr lang="en-US" altLang="en-US" sz="1800" dirty="0">
                <a:latin typeface="Arial" panose="020B0604020202020204" pitchFamily="34" charset="0"/>
              </a:rPr>
              <a:t>) </a:t>
            </a:r>
            <a:r>
              <a:rPr lang="en-US" altLang="en-US" sz="1800" dirty="0">
                <a:latin typeface="Arial" panose="020B0604020202020204" pitchFamily="34" charset="0"/>
                <a:sym typeface="Symbol" pitchFamily="2" charset="2"/>
              </a:rPr>
              <a:t></a:t>
            </a:r>
            <a:r>
              <a:rPr lang="en-US" altLang="en-US" sz="1800" dirty="0">
                <a:latin typeface="Arial" panose="020B0604020202020204" pitchFamily="34" charset="0"/>
              </a:rPr>
              <a:t> d(</a:t>
            </a:r>
            <a:r>
              <a:rPr lang="en-US" altLang="en-US" sz="1800" dirty="0" err="1">
                <a:latin typeface="Arial" panose="020B0604020202020204" pitchFamily="34" charset="0"/>
              </a:rPr>
              <a:t>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i</a:t>
            </a:r>
            <a:r>
              <a:rPr lang="en-US" altLang="en-US" sz="1800" dirty="0" err="1">
                <a:latin typeface="Arial" panose="020B0604020202020204" pitchFamily="34" charset="0"/>
              </a:rPr>
              <a:t>,v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k</a:t>
            </a:r>
            <a:r>
              <a:rPr lang="en-US" altLang="en-US" sz="1800" dirty="0">
                <a:latin typeface="Arial" panose="020B0604020202020204" pitchFamily="34" charset="0"/>
              </a:rPr>
              <a:t>) + d(</a:t>
            </a:r>
            <a:r>
              <a:rPr lang="en-US" altLang="en-US" sz="1800" dirty="0" err="1">
                <a:latin typeface="Arial" panose="020B0604020202020204" pitchFamily="34" charset="0"/>
              </a:rPr>
              <a:t>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k</a:t>
            </a:r>
            <a:r>
              <a:rPr lang="en-US" altLang="en-US" sz="1800" dirty="0" err="1">
                <a:latin typeface="Arial" panose="020B0604020202020204" pitchFamily="34" charset="0"/>
              </a:rPr>
              <a:t>,v</a:t>
            </a:r>
            <a:r>
              <a:rPr lang="en-US" altLang="en-US" sz="1800" baseline="-25000" dirty="0" err="1">
                <a:latin typeface="Arial" panose="020B0604020202020204" pitchFamily="34" charset="0"/>
              </a:rPr>
              <a:t>j</a:t>
            </a:r>
            <a:r>
              <a:rPr lang="en-US" altLang="en-US" sz="1800" dirty="0">
                <a:latin typeface="Arial" panose="020B0604020202020204" pitchFamily="34" charset="0"/>
              </a:rPr>
              <a:t>) 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7AF74F8-0BFC-D541-8E3E-C7361CAED571}"/>
              </a:ext>
            </a:extLst>
          </p:cNvPr>
          <p:cNvGrpSpPr/>
          <p:nvPr/>
        </p:nvGrpSpPr>
        <p:grpSpPr>
          <a:xfrm>
            <a:off x="7725314" y="1262400"/>
            <a:ext cx="3216276" cy="2000251"/>
            <a:chOff x="4267201" y="1981200"/>
            <a:chExt cx="3216276" cy="2000251"/>
          </a:xfrm>
        </p:grpSpPr>
        <p:sp>
          <p:nvSpPr>
            <p:cNvPr id="75" name="Line 5">
              <a:extLst>
                <a:ext uri="{FF2B5EF4-FFF2-40B4-BE49-F238E27FC236}">
                  <a16:creationId xmlns:a16="http://schemas.microsoft.com/office/drawing/2014/main" id="{97A6794D-E504-B14A-B381-15C47DA187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1201" y="2906713"/>
              <a:ext cx="604838" cy="5794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Oval 7">
              <a:extLst>
                <a:ext uri="{FF2B5EF4-FFF2-40B4-BE49-F238E27FC236}">
                  <a16:creationId xmlns:a16="http://schemas.microsoft.com/office/drawing/2014/main" id="{4D1FBBF4-3D50-7F4D-88CB-5A92763AA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1" y="3419475"/>
              <a:ext cx="317500" cy="3159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78" name="Line 9">
              <a:extLst>
                <a:ext uri="{FF2B5EF4-FFF2-40B4-BE49-F238E27FC236}">
                  <a16:creationId xmlns:a16="http://schemas.microsoft.com/office/drawing/2014/main" id="{BFF5B722-DC5C-A24D-A1E0-5532E008E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176" y="3578225"/>
              <a:ext cx="1114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0">
              <a:extLst>
                <a:ext uri="{FF2B5EF4-FFF2-40B4-BE49-F238E27FC236}">
                  <a16:creationId xmlns:a16="http://schemas.microsoft.com/office/drawing/2014/main" id="{28BCE34E-6EAC-414A-B6DD-FF2894A23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9001" y="3659188"/>
              <a:ext cx="12207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1">
              <a:extLst>
                <a:ext uri="{FF2B5EF4-FFF2-40B4-BE49-F238E27FC236}">
                  <a16:creationId xmlns:a16="http://schemas.microsoft.com/office/drawing/2014/main" id="{D28C894C-9E32-0349-8BB8-49A045EE2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02326" y="3516313"/>
              <a:ext cx="12207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2">
              <a:extLst>
                <a:ext uri="{FF2B5EF4-FFF2-40B4-BE49-F238E27FC236}">
                  <a16:creationId xmlns:a16="http://schemas.microsoft.com/office/drawing/2014/main" id="{A997F23C-F55A-044A-8758-EA1F5639D7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10164" y="2863850"/>
              <a:ext cx="614363" cy="622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Oval 14">
              <a:extLst>
                <a:ext uri="{FF2B5EF4-FFF2-40B4-BE49-F238E27FC236}">
                  <a16:creationId xmlns:a16="http://schemas.microsoft.com/office/drawing/2014/main" id="{D0B98990-7ACE-D742-9372-4136FDA2D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576" y="2757488"/>
              <a:ext cx="317500" cy="3159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3" name="Line 16">
              <a:extLst>
                <a:ext uri="{FF2B5EF4-FFF2-40B4-BE49-F238E27FC236}">
                  <a16:creationId xmlns:a16="http://schemas.microsoft.com/office/drawing/2014/main" id="{F15CE558-1EF2-AD46-9928-41A30FB2A2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62564" y="2243138"/>
              <a:ext cx="587375" cy="587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Oval 18">
              <a:extLst>
                <a:ext uri="{FF2B5EF4-FFF2-40B4-BE49-F238E27FC236}">
                  <a16:creationId xmlns:a16="http://schemas.microsoft.com/office/drawing/2014/main" id="{427C258A-0FA4-A64E-B10A-BA3515BC7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426" y="3419475"/>
              <a:ext cx="317500" cy="3159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5" name="Oval 21">
              <a:extLst>
                <a:ext uri="{FF2B5EF4-FFF2-40B4-BE49-F238E27FC236}">
                  <a16:creationId xmlns:a16="http://schemas.microsoft.com/office/drawing/2014/main" id="{623A0C60-6087-7040-8AE8-720556934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9" y="3419475"/>
              <a:ext cx="317500" cy="3159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6" name="Text Box 23">
              <a:extLst>
                <a:ext uri="{FF2B5EF4-FFF2-40B4-BE49-F238E27FC236}">
                  <a16:creationId xmlns:a16="http://schemas.microsoft.com/office/drawing/2014/main" id="{07E6F1EA-013E-734F-BE62-ECA83D086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9076" y="2257425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/>
                <a:t>1</a:t>
              </a:r>
            </a:p>
          </p:txBody>
        </p:sp>
        <p:sp>
          <p:nvSpPr>
            <p:cNvPr id="87" name="Text Box 24">
              <a:extLst>
                <a:ext uri="{FF2B5EF4-FFF2-40B4-BE49-F238E27FC236}">
                  <a16:creationId xmlns:a16="http://schemas.microsoft.com/office/drawing/2014/main" id="{66E9BD9B-195D-AB45-9BB6-8C24001E7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1" y="2919413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/>
                <a:t>6</a:t>
              </a:r>
            </a:p>
          </p:txBody>
        </p:sp>
        <p:sp>
          <p:nvSpPr>
            <p:cNvPr id="88" name="Text Box 25">
              <a:extLst>
                <a:ext uri="{FF2B5EF4-FFF2-40B4-BE49-F238E27FC236}">
                  <a16:creationId xmlns:a16="http://schemas.microsoft.com/office/drawing/2014/main" id="{7E5D4448-72E5-A24E-8CB2-CDF33C5B2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8876" y="3525838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/>
                <a:t>1</a:t>
              </a:r>
            </a:p>
          </p:txBody>
        </p:sp>
        <p:sp>
          <p:nvSpPr>
            <p:cNvPr id="89" name="Text Box 26">
              <a:extLst>
                <a:ext uri="{FF2B5EF4-FFF2-40B4-BE49-F238E27FC236}">
                  <a16:creationId xmlns:a16="http://schemas.microsoft.com/office/drawing/2014/main" id="{23581818-0F18-0248-9C3D-695034F31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5551" y="3167063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/>
                <a:t>3</a:t>
              </a: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6C41677B-0C58-E14E-8393-B150ED41D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6976" y="3614738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/>
                <a:t>4</a:t>
              </a:r>
            </a:p>
          </p:txBody>
        </p:sp>
        <p:sp>
          <p:nvSpPr>
            <p:cNvPr id="91" name="Text Box 28">
              <a:extLst>
                <a:ext uri="{FF2B5EF4-FFF2-40B4-BE49-F238E27FC236}">
                  <a16:creationId xmlns:a16="http://schemas.microsoft.com/office/drawing/2014/main" id="{D8DF86E8-597A-494C-8887-A8D23D17C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1314" y="2919413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/>
                <a:t>2</a:t>
              </a:r>
            </a:p>
          </p:txBody>
        </p:sp>
        <p:sp>
          <p:nvSpPr>
            <p:cNvPr id="92" name="Line 29">
              <a:extLst>
                <a:ext uri="{FF2B5EF4-FFF2-40B4-BE49-F238E27FC236}">
                  <a16:creationId xmlns:a16="http://schemas.microsoft.com/office/drawing/2014/main" id="{61B50D21-4804-7745-ABAD-EDF064322B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19789" y="2208213"/>
              <a:ext cx="1273175" cy="1255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Oval 31">
              <a:extLst>
                <a:ext uri="{FF2B5EF4-FFF2-40B4-BE49-F238E27FC236}">
                  <a16:creationId xmlns:a16="http://schemas.microsoft.com/office/drawing/2014/main" id="{6D016810-E245-8846-9978-74E682FC0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3101" y="2009775"/>
              <a:ext cx="317500" cy="3159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4" name="Text Box 33">
              <a:extLst>
                <a:ext uri="{FF2B5EF4-FFF2-40B4-BE49-F238E27FC236}">
                  <a16:creationId xmlns:a16="http://schemas.microsoft.com/office/drawing/2014/main" id="{AFE0CD03-4F3A-2C4C-8144-949916796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0026" y="2579688"/>
              <a:ext cx="342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/>
                <a:t>8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09EE796-E881-8B4F-8607-0A49B06EA917}"/>
                </a:ext>
              </a:extLst>
            </p:cNvPr>
            <p:cNvGrpSpPr/>
            <p:nvPr/>
          </p:nvGrpSpPr>
          <p:grpSpPr>
            <a:xfrm>
              <a:off x="4284664" y="1981200"/>
              <a:ext cx="3198813" cy="1776413"/>
              <a:chOff x="4284664" y="1981200"/>
              <a:chExt cx="3198813" cy="1776413"/>
            </a:xfrm>
          </p:grpSpPr>
          <p:sp>
            <p:nvSpPr>
              <p:cNvPr id="96" name="Text Box 8">
                <a:extLst>
                  <a:ext uri="{FF2B5EF4-FFF2-40B4-BE49-F238E27FC236}">
                    <a16:creationId xmlns:a16="http://schemas.microsoft.com/office/drawing/2014/main" id="{20FC6891-8168-474E-B8F1-AF02BF9987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4664" y="3390900"/>
                <a:ext cx="352425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/>
                  <a:t>5</a:t>
                </a:r>
              </a:p>
            </p:txBody>
          </p:sp>
          <p:sp>
            <p:nvSpPr>
              <p:cNvPr id="97" name="Text Box 15">
                <a:extLst>
                  <a:ext uri="{FF2B5EF4-FFF2-40B4-BE49-F238E27FC236}">
                    <a16:creationId xmlns:a16="http://schemas.microsoft.com/office/drawing/2014/main" id="{C05736ED-BFA0-144D-957E-1C6D0CBFBC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9039" y="2728913"/>
                <a:ext cx="352425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/>
                  <a:t>2</a:t>
                </a:r>
              </a:p>
            </p:txBody>
          </p:sp>
          <p:sp>
            <p:nvSpPr>
              <p:cNvPr id="98" name="Text Box 19">
                <a:extLst>
                  <a:ext uri="{FF2B5EF4-FFF2-40B4-BE49-F238E27FC236}">
                    <a16:creationId xmlns:a16="http://schemas.microsoft.com/office/drawing/2014/main" id="{3673A940-56C5-9249-80A7-E1854F01E6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3889" y="3390900"/>
                <a:ext cx="352425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/>
                  <a:t>3</a:t>
                </a:r>
              </a:p>
            </p:txBody>
          </p:sp>
          <p:sp>
            <p:nvSpPr>
              <p:cNvPr id="99" name="Text Box 22">
                <a:extLst>
                  <a:ext uri="{FF2B5EF4-FFF2-40B4-BE49-F238E27FC236}">
                    <a16:creationId xmlns:a16="http://schemas.microsoft.com/office/drawing/2014/main" id="{7A35206F-4329-5943-B9B0-CBAD73CF3C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1052" y="3390900"/>
                <a:ext cx="352425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/>
                  <a:t>4</a:t>
                </a:r>
              </a:p>
            </p:txBody>
          </p:sp>
          <p:sp>
            <p:nvSpPr>
              <p:cNvPr id="100" name="Text Box 32">
                <a:extLst>
                  <a:ext uri="{FF2B5EF4-FFF2-40B4-BE49-F238E27FC236}">
                    <a16:creationId xmlns:a16="http://schemas.microsoft.com/office/drawing/2014/main" id="{1767AA78-90B1-B04D-BEF5-F62E680B6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0564" y="1981200"/>
                <a:ext cx="352425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1" dirty="0"/>
                  <a:t>1</a:t>
                </a:r>
              </a:p>
            </p:txBody>
          </p:sp>
        </p:grpSp>
      </p:grpSp>
      <p:graphicFrame>
        <p:nvGraphicFramePr>
          <p:cNvPr id="101" name="Group 35">
            <a:extLst>
              <a:ext uri="{FF2B5EF4-FFF2-40B4-BE49-F238E27FC236}">
                <a16:creationId xmlns:a16="http://schemas.microsoft.com/office/drawing/2014/main" id="{A9156470-DF1E-C14F-B8CD-BE7DA6A4D272}"/>
              </a:ext>
            </a:extLst>
          </p:cNvPr>
          <p:cNvGraphicFramePr>
            <a:graphicFrameLocks noGrp="1"/>
          </p:cNvGraphicFramePr>
          <p:nvPr/>
        </p:nvGraphicFramePr>
        <p:xfrm>
          <a:off x="9026270" y="3375363"/>
          <a:ext cx="2103438" cy="2225040"/>
        </p:xfrm>
        <a:graphic>
          <a:graphicData uri="http://schemas.openxmlformats.org/drawingml/2006/table">
            <a:tbl>
              <a:tblPr/>
              <a:tblGrid>
                <a:gridCol w="350838">
                  <a:extLst>
                    <a:ext uri="{9D8B030D-6E8A-4147-A177-3AD203B41FA5}">
                      <a16:colId xmlns:a16="http://schemas.microsoft.com/office/drawing/2014/main" val="443286178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1971312089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183102863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1348493740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4029948190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897928901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06829"/>
                  </a:ext>
                </a:extLst>
              </a:tr>
              <a:tr h="206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33858"/>
                  </a:ext>
                </a:extLst>
              </a:tr>
              <a:tr h="204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898923"/>
                  </a:ext>
                </a:extLst>
              </a:tr>
              <a:tr h="204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030553"/>
                  </a:ext>
                </a:extLst>
              </a:tr>
              <a:tr h="206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212757"/>
                  </a:ext>
                </a:extLst>
              </a:tr>
              <a:tr h="204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781708"/>
                  </a:ext>
                </a:extLst>
              </a:tr>
            </a:tbl>
          </a:graphicData>
        </a:graphic>
      </p:graphicFrame>
      <p:sp>
        <p:nvSpPr>
          <p:cNvPr id="102" name="Text Box 165">
            <a:extLst>
              <a:ext uri="{FF2B5EF4-FFF2-40B4-BE49-F238E27FC236}">
                <a16:creationId xmlns:a16="http://schemas.microsoft.com/office/drawing/2014/main" id="{73FE63B9-29B6-A942-949D-5754034BC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4889" y="5741742"/>
            <a:ext cx="18301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Arial" panose="020B0604020202020204" pitchFamily="34" charset="0"/>
              </a:rPr>
              <a:t>Correct Distances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4EE71-4D42-FF48-8B0D-F6CC6511847F}"/>
              </a:ext>
            </a:extLst>
          </p:cNvPr>
          <p:cNvSpPr txBox="1"/>
          <p:nvPr/>
        </p:nvSpPr>
        <p:spPr>
          <a:xfrm>
            <a:off x="3238405" y="1524338"/>
            <a:ext cx="5140959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An O(n</a:t>
            </a:r>
            <a:r>
              <a:rPr lang="en-US" sz="3200" baseline="30000" dirty="0"/>
              <a:t>3</a:t>
            </a:r>
            <a:r>
              <a:rPr lang="en-US" sz="3200" dirty="0"/>
              <a:t>) algorithm for finding</a:t>
            </a:r>
          </a:p>
          <a:p>
            <a:r>
              <a:rPr lang="en-US" sz="3200" dirty="0"/>
              <a:t>the cost of the least-cost path</a:t>
            </a:r>
          </a:p>
          <a:p>
            <a:r>
              <a:rPr lang="en-US" sz="3200" dirty="0"/>
              <a:t>between any pair of vertices</a:t>
            </a:r>
          </a:p>
        </p:txBody>
      </p:sp>
      <p:graphicFrame>
        <p:nvGraphicFramePr>
          <p:cNvPr id="39" name="Group 177">
            <a:extLst>
              <a:ext uri="{FF2B5EF4-FFF2-40B4-BE49-F238E27FC236}">
                <a16:creationId xmlns:a16="http://schemas.microsoft.com/office/drawing/2014/main" id="{95076C21-9576-044D-AC41-3EFAE9C3BC83}"/>
              </a:ext>
            </a:extLst>
          </p:cNvPr>
          <p:cNvGraphicFramePr>
            <a:graphicFrameLocks noGrp="1"/>
          </p:cNvGraphicFramePr>
          <p:nvPr/>
        </p:nvGraphicFramePr>
        <p:xfrm>
          <a:off x="6581583" y="3373866"/>
          <a:ext cx="2103438" cy="2225040"/>
        </p:xfrm>
        <a:graphic>
          <a:graphicData uri="http://schemas.openxmlformats.org/drawingml/2006/table">
            <a:tbl>
              <a:tblPr/>
              <a:tblGrid>
                <a:gridCol w="350838">
                  <a:extLst>
                    <a:ext uri="{9D8B030D-6E8A-4147-A177-3AD203B41FA5}">
                      <a16:colId xmlns:a16="http://schemas.microsoft.com/office/drawing/2014/main" val="2099313932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612652460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3413142987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1498326160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3188454496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3867373076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988654"/>
                  </a:ext>
                </a:extLst>
              </a:tr>
              <a:tr h="206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212460"/>
                  </a:ext>
                </a:extLst>
              </a:tr>
              <a:tr h="204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027594"/>
                  </a:ext>
                </a:extLst>
              </a:tr>
              <a:tr h="204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577849"/>
                  </a:ext>
                </a:extLst>
              </a:tr>
              <a:tr h="206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831653"/>
                  </a:ext>
                </a:extLst>
              </a:tr>
              <a:tr h="204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sym typeface="Symbol" pitchFamily="2" charset="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109371"/>
                  </a:ext>
                </a:extLst>
              </a:tr>
            </a:tbl>
          </a:graphicData>
        </a:graphic>
      </p:graphicFrame>
      <p:sp>
        <p:nvSpPr>
          <p:cNvPr id="40" name="Text Box 165">
            <a:extLst>
              <a:ext uri="{FF2B5EF4-FFF2-40B4-BE49-F238E27FC236}">
                <a16:creationId xmlns:a16="http://schemas.microsoft.com/office/drawing/2014/main" id="{721BE6AB-4699-0741-A571-B5D0A1CEF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4308" y="5741253"/>
            <a:ext cx="18301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Arial" panose="020B0604020202020204" pitchFamily="34" charset="0"/>
              </a:rPr>
              <a:t>Initial Guesses</a:t>
            </a:r>
          </a:p>
        </p:txBody>
      </p:sp>
    </p:spTree>
    <p:extLst>
      <p:ext uri="{BB962C8B-B14F-4D97-AF65-F5344CB8AC3E}">
        <p14:creationId xmlns:p14="http://schemas.microsoft.com/office/powerpoint/2010/main" val="10663685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18877" cy="667265"/>
            <a:chOff x="8345356" y="4024217"/>
            <a:chExt cx="2218877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18877" cy="667265"/>
              <a:chOff x="8345356" y="4024217"/>
              <a:chExt cx="2218877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18877" cy="667265"/>
                <a:chOff x="7732167" y="4176584"/>
                <a:chExt cx="2218877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188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</a:t>
                  </a:r>
                  <a:r>
                    <a:rPr lang="en-US" b="1" dirty="0"/>
                    <a:t>c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   d   e   z  </a:t>
                  </a:r>
                </a:p>
                <a:p>
                  <a:r>
                    <a:rPr lang="en-US" dirty="0"/>
                    <a:t>L(v)   0  3   2   ?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B964034-A318-7D46-81B2-11645F001D2B}"/>
              </a:ext>
            </a:extLst>
          </p:cNvPr>
          <p:cNvSpPr txBox="1"/>
          <p:nvPr/>
        </p:nvSpPr>
        <p:spPr>
          <a:xfrm>
            <a:off x="2801118" y="3198167"/>
            <a:ext cx="323832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</a:t>
            </a:r>
            <a:r>
              <a:rPr lang="en-US" sz="2400" dirty="0"/>
              <a:t>was chosen as vertex </a:t>
            </a:r>
            <a:r>
              <a:rPr lang="en-US" sz="2400" i="1" dirty="0"/>
              <a:t>c</a:t>
            </a:r>
          </a:p>
        </p:txBody>
      </p:sp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 err="1"/>
              <a:t>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i="1" dirty="0"/>
              <a:t>   +    ?       &lt;   </a:t>
            </a:r>
            <a:r>
              <a:rPr lang="en-US" sz="2400" dirty="0"/>
              <a:t>?</a:t>
            </a:r>
            <a:r>
              <a:rPr lang="en-US" sz="2400" i="1" dirty="0"/>
              <a:t>   </a:t>
            </a:r>
            <a:r>
              <a:rPr lang="en-US" sz="2400" dirty="0"/>
              <a:t> then </a:t>
            </a:r>
            <a:r>
              <a:rPr lang="en-US" sz="2400" i="1" dirty="0"/>
              <a:t>L(v)  ⃪  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i="1" dirty="0"/>
              <a:t>   +   ? 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EEBF61-4E32-5145-9FF0-E57AFD1F99E2}"/>
              </a:ext>
            </a:extLst>
          </p:cNvPr>
          <p:cNvSpPr txBox="1"/>
          <p:nvPr/>
        </p:nvSpPr>
        <p:spPr>
          <a:xfrm>
            <a:off x="962844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DFB91A87-734B-E448-9BAB-23CAE6BEAA98}"/>
              </a:ext>
            </a:extLst>
          </p:cNvPr>
          <p:cNvSpPr/>
          <p:nvPr/>
        </p:nvSpPr>
        <p:spPr>
          <a:xfrm>
            <a:off x="968940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A67846B-1AF7-9323-B2DB-6B9F9C2DABEF}"/>
              </a:ext>
            </a:extLst>
          </p:cNvPr>
          <p:cNvSpPr/>
          <p:nvPr/>
        </p:nvSpPr>
        <p:spPr>
          <a:xfrm>
            <a:off x="269571" y="372291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628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</a:t>
                  </a:r>
                  <a:r>
                    <a:rPr lang="en-US" b="1" dirty="0"/>
                    <a:t>c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   d   e   z  </a:t>
                  </a:r>
                </a:p>
                <a:p>
                  <a:r>
                    <a:rPr lang="en-US" dirty="0"/>
                    <a:t>L(v)   0  3   2  10  ∞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B964034-A318-7D46-81B2-11645F001D2B}"/>
              </a:ext>
            </a:extLst>
          </p:cNvPr>
          <p:cNvSpPr txBox="1"/>
          <p:nvPr/>
        </p:nvSpPr>
        <p:spPr>
          <a:xfrm>
            <a:off x="2801118" y="3198167"/>
            <a:ext cx="323832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</a:t>
            </a:r>
            <a:r>
              <a:rPr lang="en-US" sz="2400" dirty="0"/>
              <a:t>was chosen as vertex </a:t>
            </a:r>
            <a:r>
              <a:rPr lang="en-US" sz="2400" i="1" dirty="0"/>
              <a:t>c</a:t>
            </a:r>
          </a:p>
        </p:txBody>
      </p:sp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 err="1"/>
              <a:t>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i="1" dirty="0"/>
              <a:t>   +    ?       &lt;   </a:t>
            </a:r>
            <a:r>
              <a:rPr lang="en-US" sz="2400" dirty="0"/>
              <a:t>?</a:t>
            </a:r>
            <a:r>
              <a:rPr lang="en-US" sz="2400" i="1" dirty="0"/>
              <a:t>   </a:t>
            </a:r>
            <a:r>
              <a:rPr lang="en-US" sz="2400" dirty="0"/>
              <a:t> then </a:t>
            </a:r>
            <a:r>
              <a:rPr lang="en-US" sz="2400" i="1" dirty="0"/>
              <a:t>L(v)  ⃪  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i="1" dirty="0"/>
              <a:t>   +   ? 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EEBF61-4E32-5145-9FF0-E57AFD1F99E2}"/>
              </a:ext>
            </a:extLst>
          </p:cNvPr>
          <p:cNvSpPr txBox="1"/>
          <p:nvPr/>
        </p:nvSpPr>
        <p:spPr>
          <a:xfrm>
            <a:off x="962844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DFB91A87-734B-E448-9BAB-23CAE6BEAA98}"/>
              </a:ext>
            </a:extLst>
          </p:cNvPr>
          <p:cNvSpPr/>
          <p:nvPr/>
        </p:nvSpPr>
        <p:spPr>
          <a:xfrm>
            <a:off x="968940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6729134-E302-6A23-E318-DEE99DECE440}"/>
              </a:ext>
            </a:extLst>
          </p:cNvPr>
          <p:cNvSpPr/>
          <p:nvPr/>
        </p:nvSpPr>
        <p:spPr>
          <a:xfrm>
            <a:off x="269571" y="372291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600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</a:t>
                  </a:r>
                  <a:r>
                    <a:rPr lang="en-US" b="1" dirty="0"/>
                    <a:t>c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   d   e   z  </a:t>
                  </a:r>
                </a:p>
                <a:p>
                  <a:r>
                    <a:rPr lang="en-US" dirty="0"/>
                    <a:t>L(v)   0  3   2  10  ?  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B964034-A318-7D46-81B2-11645F001D2B}"/>
              </a:ext>
            </a:extLst>
          </p:cNvPr>
          <p:cNvSpPr txBox="1"/>
          <p:nvPr/>
        </p:nvSpPr>
        <p:spPr>
          <a:xfrm>
            <a:off x="2801118" y="3198167"/>
            <a:ext cx="323832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</a:t>
            </a:r>
            <a:r>
              <a:rPr lang="en-US" sz="2400" dirty="0"/>
              <a:t>was chosen as vertex </a:t>
            </a:r>
            <a:r>
              <a:rPr lang="en-US" sz="2400" i="1" dirty="0"/>
              <a:t>c</a:t>
            </a:r>
          </a:p>
        </p:txBody>
      </p:sp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 err="1"/>
              <a:t>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i="1" dirty="0"/>
              <a:t>   +    ?       &lt;   </a:t>
            </a:r>
            <a:r>
              <a:rPr lang="en-US" sz="2400" dirty="0"/>
              <a:t>?</a:t>
            </a:r>
            <a:r>
              <a:rPr lang="en-US" sz="2400" i="1" dirty="0"/>
              <a:t>   </a:t>
            </a:r>
            <a:r>
              <a:rPr lang="en-US" sz="2400" dirty="0"/>
              <a:t> then </a:t>
            </a:r>
            <a:r>
              <a:rPr lang="en-US" sz="2400" i="1" dirty="0"/>
              <a:t>L(v)  ⃪  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i="1" dirty="0"/>
              <a:t>   +   ? 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EEBF61-4E32-5145-9FF0-E57AFD1F99E2}"/>
              </a:ext>
            </a:extLst>
          </p:cNvPr>
          <p:cNvSpPr txBox="1"/>
          <p:nvPr/>
        </p:nvSpPr>
        <p:spPr>
          <a:xfrm>
            <a:off x="989133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DFB91A87-734B-E448-9BAB-23CAE6BEAA98}"/>
              </a:ext>
            </a:extLst>
          </p:cNvPr>
          <p:cNvSpPr/>
          <p:nvPr/>
        </p:nvSpPr>
        <p:spPr>
          <a:xfrm>
            <a:off x="995229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141CA19-01A8-16E2-1BEA-A34CF388F6F1}"/>
              </a:ext>
            </a:extLst>
          </p:cNvPr>
          <p:cNvSpPr/>
          <p:nvPr/>
        </p:nvSpPr>
        <p:spPr>
          <a:xfrm>
            <a:off x="269571" y="372291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292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</a:t>
                  </a:r>
                  <a:r>
                    <a:rPr lang="en-US" b="1" dirty="0"/>
                    <a:t>c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   d   e   z  </a:t>
                  </a:r>
                </a:p>
                <a:p>
                  <a:r>
                    <a:rPr lang="en-US" dirty="0"/>
                    <a:t>L(v)   0  3   2  10  12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B964034-A318-7D46-81B2-11645F001D2B}"/>
              </a:ext>
            </a:extLst>
          </p:cNvPr>
          <p:cNvSpPr txBox="1"/>
          <p:nvPr/>
        </p:nvSpPr>
        <p:spPr>
          <a:xfrm>
            <a:off x="2801118" y="3198167"/>
            <a:ext cx="323832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</a:t>
            </a:r>
            <a:r>
              <a:rPr lang="en-US" sz="2400" dirty="0"/>
              <a:t>was chosen as vertex </a:t>
            </a:r>
            <a:r>
              <a:rPr lang="en-US" sz="2400" i="1" dirty="0"/>
              <a:t>c</a:t>
            </a:r>
          </a:p>
        </p:txBody>
      </p:sp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 err="1"/>
              <a:t>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i="1" dirty="0"/>
              <a:t>   +    ?       &lt;   </a:t>
            </a:r>
            <a:r>
              <a:rPr lang="en-US" sz="2400" dirty="0"/>
              <a:t>?</a:t>
            </a:r>
            <a:r>
              <a:rPr lang="en-US" sz="2400" i="1" dirty="0"/>
              <a:t>   </a:t>
            </a:r>
            <a:r>
              <a:rPr lang="en-US" sz="2400" dirty="0"/>
              <a:t> then </a:t>
            </a:r>
            <a:r>
              <a:rPr lang="en-US" sz="2400" i="1" dirty="0"/>
              <a:t>L(v)  ⃪  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i="1" dirty="0"/>
              <a:t>   +   ? 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EEBF61-4E32-5145-9FF0-E57AFD1F99E2}"/>
              </a:ext>
            </a:extLst>
          </p:cNvPr>
          <p:cNvSpPr txBox="1"/>
          <p:nvPr/>
        </p:nvSpPr>
        <p:spPr>
          <a:xfrm>
            <a:off x="989133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DFB91A87-734B-E448-9BAB-23CAE6BEAA98}"/>
              </a:ext>
            </a:extLst>
          </p:cNvPr>
          <p:cNvSpPr/>
          <p:nvPr/>
        </p:nvSpPr>
        <p:spPr>
          <a:xfrm>
            <a:off x="995229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AEE2E9A-C9F1-8C47-1996-4C9F5121B805}"/>
              </a:ext>
            </a:extLst>
          </p:cNvPr>
          <p:cNvSpPr/>
          <p:nvPr/>
        </p:nvSpPr>
        <p:spPr>
          <a:xfrm>
            <a:off x="269571" y="372291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457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b   </a:t>
                  </a:r>
                  <a:r>
                    <a:rPr lang="en-US" b="1" dirty="0"/>
                    <a:t>c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   d   e   z  </a:t>
                  </a:r>
                </a:p>
                <a:p>
                  <a:r>
                    <a:rPr lang="en-US" dirty="0"/>
                    <a:t>L(v)   0  3   2  10  12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B964034-A318-7D46-81B2-11645F001D2B}"/>
              </a:ext>
            </a:extLst>
          </p:cNvPr>
          <p:cNvSpPr txBox="1"/>
          <p:nvPr/>
        </p:nvSpPr>
        <p:spPr>
          <a:xfrm>
            <a:off x="2801118" y="3198167"/>
            <a:ext cx="323832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</a:t>
            </a:r>
            <a:r>
              <a:rPr lang="en-US" sz="2400" dirty="0"/>
              <a:t>was chosen as vertex </a:t>
            </a:r>
            <a:r>
              <a:rPr lang="en-US" sz="2400" i="1" dirty="0"/>
              <a:t>c</a:t>
            </a:r>
          </a:p>
        </p:txBody>
      </p:sp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/>
              <a:t>) + w(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i="1" dirty="0" err="1"/>
              <a:t>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       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i="1" dirty="0"/>
              <a:t>   +    ?       &lt;   </a:t>
            </a:r>
            <a:r>
              <a:rPr lang="en-US" sz="2400" dirty="0"/>
              <a:t>?</a:t>
            </a:r>
            <a:r>
              <a:rPr lang="en-US" sz="2400" i="1" dirty="0"/>
              <a:t>   </a:t>
            </a:r>
            <a:r>
              <a:rPr lang="en-US" sz="2400" dirty="0"/>
              <a:t> then </a:t>
            </a:r>
            <a:r>
              <a:rPr lang="en-US" sz="2400" i="1" dirty="0"/>
              <a:t>L(v)  ⃪   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i="1" dirty="0"/>
              <a:t>   +   ?       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EEBF61-4E32-5145-9FF0-E57AFD1F99E2}"/>
              </a:ext>
            </a:extLst>
          </p:cNvPr>
          <p:cNvSpPr txBox="1"/>
          <p:nvPr/>
        </p:nvSpPr>
        <p:spPr>
          <a:xfrm>
            <a:off x="10154221" y="34516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DFB91A87-734B-E448-9BAB-23CAE6BEAA98}"/>
              </a:ext>
            </a:extLst>
          </p:cNvPr>
          <p:cNvSpPr/>
          <p:nvPr/>
        </p:nvSpPr>
        <p:spPr>
          <a:xfrm>
            <a:off x="10215187" y="3796406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1BD5B10-4D21-06B0-AC94-E0F939986580}"/>
              </a:ext>
            </a:extLst>
          </p:cNvPr>
          <p:cNvSpPr/>
          <p:nvPr/>
        </p:nvSpPr>
        <p:spPr>
          <a:xfrm>
            <a:off x="269571" y="3722911"/>
            <a:ext cx="598713" cy="2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14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5F75A3-1A9F-B04A-8464-B1A7308C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iteration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60C164-741F-344C-9CF1-F7A09CDA3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863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10  12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77967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a,c,b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10  12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B964034-A318-7D46-81B2-11645F001D2B}"/>
              </a:ext>
            </a:extLst>
          </p:cNvPr>
          <p:cNvSpPr txBox="1"/>
          <p:nvPr/>
        </p:nvSpPr>
        <p:spPr>
          <a:xfrm>
            <a:off x="2801118" y="3198167"/>
            <a:ext cx="323832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</a:t>
            </a:r>
            <a:r>
              <a:rPr lang="en-US" sz="2400" dirty="0"/>
              <a:t>was chosen as vertex </a:t>
            </a:r>
            <a:r>
              <a:rPr lang="en-US" sz="2400" i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119228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a,c,b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12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B964034-A318-7D46-81B2-11645F001D2B}"/>
              </a:ext>
            </a:extLst>
          </p:cNvPr>
          <p:cNvSpPr txBox="1"/>
          <p:nvPr/>
        </p:nvSpPr>
        <p:spPr>
          <a:xfrm>
            <a:off x="2801118" y="3198167"/>
            <a:ext cx="323832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</a:t>
            </a:r>
            <a:r>
              <a:rPr lang="en-US" sz="2400" dirty="0"/>
              <a:t>was chosen as vertex </a:t>
            </a:r>
            <a:r>
              <a:rPr lang="en-US" sz="2400" i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907916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5F75A3-1A9F-B04A-8464-B1A7308C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iteration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60C164-741F-344C-9CF1-F7A09CDA3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8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3718-909A-0345-9675-04ACE7D5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Floyd’s Algorithm and Dijkstra’s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B3B11-8975-CD44-8F47-617679333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  <a:p>
            <a:pPr lvl="1"/>
            <a:r>
              <a:rPr lang="en-US" dirty="0"/>
              <a:t>Floyd’s algorithm is O(n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Dijkstra’s algorithm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Problem Solved</a:t>
            </a:r>
          </a:p>
          <a:p>
            <a:pPr lvl="1"/>
            <a:r>
              <a:rPr lang="en-US" dirty="0"/>
              <a:t>Floyd’s algorithm: cost of the least-cost path </a:t>
            </a:r>
            <a:r>
              <a:rPr lang="en-US" i="1" dirty="0"/>
              <a:t>between any pair of vertices</a:t>
            </a:r>
            <a:endParaRPr lang="en-US" dirty="0"/>
          </a:p>
          <a:p>
            <a:pPr lvl="1"/>
            <a:r>
              <a:rPr lang="en-US" dirty="0"/>
              <a:t>Dijkstra’s algorithm: cost of the least-cost path </a:t>
            </a:r>
            <a:r>
              <a:rPr lang="en-US" i="1" dirty="0"/>
              <a:t>between one special vertex and any other vertex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Floyd’s algorithm: Matrix</a:t>
            </a:r>
          </a:p>
          <a:p>
            <a:pPr lvl="1"/>
            <a:r>
              <a:rPr lang="en-US" dirty="0"/>
              <a:t>Dijkstra’s algorithm: </a:t>
            </a:r>
            <a:r>
              <a:rPr lang="en-US" i="1" dirty="0"/>
              <a:t>Label list </a:t>
            </a:r>
            <a:r>
              <a:rPr lang="en-US" dirty="0"/>
              <a:t>and </a:t>
            </a:r>
            <a:r>
              <a:rPr lang="en-US" i="1" dirty="0"/>
              <a:t>distinguished set</a:t>
            </a:r>
          </a:p>
        </p:txBody>
      </p:sp>
    </p:spTree>
    <p:extLst>
      <p:ext uri="{BB962C8B-B14F-4D97-AF65-F5344CB8AC3E}">
        <p14:creationId xmlns:p14="http://schemas.microsoft.com/office/powerpoint/2010/main" val="24748248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a,c,b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12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43777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a,c,b,d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12 ∞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B964034-A318-7D46-81B2-11645F001D2B}"/>
              </a:ext>
            </a:extLst>
          </p:cNvPr>
          <p:cNvSpPr txBox="1"/>
          <p:nvPr/>
        </p:nvSpPr>
        <p:spPr>
          <a:xfrm>
            <a:off x="2801118" y="3198167"/>
            <a:ext cx="3267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</a:t>
            </a:r>
            <a:r>
              <a:rPr lang="en-US" sz="2400" dirty="0"/>
              <a:t>was chosen as vertex </a:t>
            </a:r>
            <a:r>
              <a:rPr lang="en-US" sz="2400" i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353569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a,c,b,d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14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B964034-A318-7D46-81B2-11645F001D2B}"/>
              </a:ext>
            </a:extLst>
          </p:cNvPr>
          <p:cNvSpPr txBox="1"/>
          <p:nvPr/>
        </p:nvSpPr>
        <p:spPr>
          <a:xfrm>
            <a:off x="2801118" y="3198167"/>
            <a:ext cx="326717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</a:t>
            </a:r>
            <a:r>
              <a:rPr lang="en-US" sz="2400" dirty="0"/>
              <a:t>was chosen as vertex </a:t>
            </a:r>
            <a:r>
              <a:rPr lang="en-US" sz="2400" i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6632881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5F75A3-1A9F-B04A-8464-B1A7308C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Fifth iteration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60C164-741F-344C-9CF1-F7A09CDA3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656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a,c,b,d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14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59638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a,c,b,d,e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</a:t>
                  </a:r>
                  <a:r>
                    <a:rPr lang="en-US" b="1" i="1" dirty="0"/>
                    <a:t>14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B964034-A318-7D46-81B2-11645F001D2B}"/>
              </a:ext>
            </a:extLst>
          </p:cNvPr>
          <p:cNvSpPr txBox="1"/>
          <p:nvPr/>
        </p:nvSpPr>
        <p:spPr>
          <a:xfrm>
            <a:off x="2801118" y="3198167"/>
            <a:ext cx="325595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</a:t>
            </a:r>
            <a:r>
              <a:rPr lang="en-US" sz="2400" dirty="0"/>
              <a:t>was chosen as vertex </a:t>
            </a:r>
            <a:r>
              <a:rPr lang="en-US" sz="2400" i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822754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a,c,b,d,e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</a:t>
                  </a:r>
                  <a:r>
                    <a:rPr lang="en-US" b="1" i="1" dirty="0"/>
                    <a:t>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B964034-A318-7D46-81B2-11645F001D2B}"/>
              </a:ext>
            </a:extLst>
          </p:cNvPr>
          <p:cNvSpPr txBox="1"/>
          <p:nvPr/>
        </p:nvSpPr>
        <p:spPr>
          <a:xfrm>
            <a:off x="2801118" y="3198167"/>
            <a:ext cx="325595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</a:t>
            </a:r>
            <a:r>
              <a:rPr lang="en-US" sz="2400" dirty="0"/>
              <a:t>was chosen as vertex </a:t>
            </a:r>
            <a:r>
              <a:rPr lang="en-US" sz="2400" i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011147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5F75A3-1A9F-B04A-8464-B1A7308C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Sixth iteration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60C164-741F-344C-9CF1-F7A09CDA3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509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a,c,b,d,e,z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B964034-A318-7D46-81B2-11645F001D2B}"/>
              </a:ext>
            </a:extLst>
          </p:cNvPr>
          <p:cNvSpPr txBox="1"/>
          <p:nvPr/>
        </p:nvSpPr>
        <p:spPr>
          <a:xfrm>
            <a:off x="2801118" y="3198167"/>
            <a:ext cx="323030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</a:t>
            </a:r>
            <a:r>
              <a:rPr lang="en-US" sz="2400" dirty="0"/>
              <a:t>was chosen as vertex </a:t>
            </a:r>
            <a:r>
              <a:rPr lang="en-US" sz="2400" i="1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1933739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a,c,b,d,e,z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B964034-A318-7D46-81B2-11645F001D2B}"/>
              </a:ext>
            </a:extLst>
          </p:cNvPr>
          <p:cNvSpPr txBox="1"/>
          <p:nvPr/>
        </p:nvSpPr>
        <p:spPr>
          <a:xfrm>
            <a:off x="2801118" y="3198167"/>
            <a:ext cx="323030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u </a:t>
            </a:r>
            <a:r>
              <a:rPr lang="en-US" sz="2400" dirty="0"/>
              <a:t>was chosen as vertex </a:t>
            </a:r>
            <a:r>
              <a:rPr lang="en-US" sz="2400" i="1" dirty="0"/>
              <a:t>z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4BC598C-2F8D-224E-9FE0-5E9AFBF124B5}"/>
              </a:ext>
            </a:extLst>
          </p:cNvPr>
          <p:cNvSpPr/>
          <p:nvPr/>
        </p:nvSpPr>
        <p:spPr>
          <a:xfrm>
            <a:off x="1530332" y="3588391"/>
            <a:ext cx="2950227" cy="5378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083328-C485-544D-8C67-3C9291F998E7}"/>
              </a:ext>
            </a:extLst>
          </p:cNvPr>
          <p:cNvSpPr txBox="1"/>
          <p:nvPr/>
        </p:nvSpPr>
        <p:spPr>
          <a:xfrm>
            <a:off x="4638567" y="3670249"/>
            <a:ext cx="80823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78675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What is needed?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8947" cy="4351338"/>
          </a:xfrm>
        </p:spPr>
        <p:txBody>
          <a:bodyPr/>
          <a:lstStyle/>
          <a:p>
            <a:r>
              <a:rPr lang="en-US" dirty="0"/>
              <a:t>Weighted connected simple graph</a:t>
            </a:r>
          </a:p>
          <a:p>
            <a:pPr lvl="1"/>
            <a:r>
              <a:rPr lang="en-US" dirty="0"/>
              <a:t>All weights must be </a:t>
            </a:r>
            <a:r>
              <a:rPr lang="en-US" b="1" i="1" dirty="0"/>
              <a:t>positive</a:t>
            </a:r>
          </a:p>
          <a:p>
            <a:pPr lvl="1"/>
            <a:r>
              <a:rPr lang="en-US" i="1" dirty="0"/>
              <a:t>w(</a:t>
            </a:r>
            <a:r>
              <a:rPr lang="en-US" i="1" dirty="0" err="1"/>
              <a:t>u,v</a:t>
            </a:r>
            <a:r>
              <a:rPr lang="en-US" i="1" dirty="0"/>
              <a:t>) =  </a:t>
            </a:r>
            <a:r>
              <a:rPr lang="en-US" dirty="0"/>
              <a:t>∞</a:t>
            </a:r>
            <a:r>
              <a:rPr lang="en-US" i="1" dirty="0"/>
              <a:t>  </a:t>
            </a:r>
            <a:r>
              <a:rPr lang="en-US" dirty="0"/>
              <a:t>if no edge between u and v</a:t>
            </a:r>
            <a:endParaRPr lang="en-US" i="1" dirty="0"/>
          </a:p>
          <a:p>
            <a:pPr lvl="1"/>
            <a:r>
              <a:rPr lang="en-US" dirty="0"/>
              <a:t>Simple means no self loops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37877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5F75A3-1A9F-B04A-8464-B1A7308C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60C164-741F-344C-9CF1-F7A09CDA3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706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Initialize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i="1" dirty="0"/>
              <a:t>|S| &lt; |V|</a:t>
            </a:r>
          </a:p>
          <a:p>
            <a:pPr marL="0" indent="0">
              <a:buNone/>
            </a:pPr>
            <a:r>
              <a:rPr lang="en-US" sz="2400" i="1" dirty="0"/>
              <a:t>     u  ⃪   </a:t>
            </a:r>
            <a:r>
              <a:rPr lang="en-US" sz="2400" dirty="0"/>
              <a:t>a</a:t>
            </a:r>
            <a:r>
              <a:rPr lang="en-US" sz="2400" i="1" dirty="0"/>
              <a:t> </a:t>
            </a:r>
            <a:r>
              <a:rPr lang="en-US" sz="2400" dirty="0"/>
              <a:t>vertex not in </a:t>
            </a:r>
            <a:r>
              <a:rPr lang="en-US" sz="2400" i="1" dirty="0"/>
              <a:t>S</a:t>
            </a:r>
            <a:r>
              <a:rPr lang="en-US" sz="2400" dirty="0"/>
              <a:t> with </a:t>
            </a:r>
            <a:r>
              <a:rPr lang="en-US" sz="2400" i="1" dirty="0"/>
              <a:t>L(u) </a:t>
            </a:r>
            <a:r>
              <a:rPr lang="en-US" sz="2400" dirty="0"/>
              <a:t>minimal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S  ⃪   S </a:t>
            </a:r>
            <a:r>
              <a:rPr lang="en-US" sz="2400" dirty="0"/>
              <a:t>∪</a:t>
            </a:r>
            <a:r>
              <a:rPr lang="en-US" sz="2400" i="1" dirty="0"/>
              <a:t> {u}</a:t>
            </a:r>
          </a:p>
          <a:p>
            <a:pPr marL="0" indent="0">
              <a:buNone/>
            </a:pPr>
            <a:r>
              <a:rPr lang="en-US" sz="2400" i="1" dirty="0"/>
              <a:t>     </a:t>
            </a:r>
            <a:r>
              <a:rPr lang="en-US" sz="2400" dirty="0"/>
              <a:t>for all vertices </a:t>
            </a:r>
            <a:r>
              <a:rPr lang="en-US" sz="2400" i="1" dirty="0"/>
              <a:t>v</a:t>
            </a:r>
            <a:r>
              <a:rPr lang="en-US" sz="2400" dirty="0"/>
              <a:t> not in </a:t>
            </a:r>
            <a:r>
              <a:rPr lang="en-US" sz="2400" i="1" dirty="0"/>
              <a:t>S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  <a:r>
              <a:rPr lang="en-US" sz="2400" dirty="0"/>
              <a:t>if</a:t>
            </a:r>
            <a:r>
              <a:rPr lang="en-US" sz="2400" i="1" dirty="0"/>
              <a:t> L(</a:t>
            </a:r>
            <a:r>
              <a:rPr lang="en-US" sz="2400" dirty="0"/>
              <a:t>u</a:t>
            </a:r>
            <a:r>
              <a:rPr lang="en-US" sz="2400" i="1" dirty="0"/>
              <a:t>) + w(</a:t>
            </a:r>
            <a:r>
              <a:rPr lang="en-US" sz="2400" dirty="0" err="1"/>
              <a:t>u</a:t>
            </a:r>
            <a:r>
              <a:rPr lang="en-US" sz="2400" i="1" dirty="0" err="1"/>
              <a:t>,v</a:t>
            </a:r>
            <a:r>
              <a:rPr lang="en-US" sz="2400" i="1" dirty="0"/>
              <a:t>) &lt; L(v)</a:t>
            </a:r>
            <a:r>
              <a:rPr lang="en-US" sz="2400" dirty="0"/>
              <a:t> then </a:t>
            </a:r>
            <a:r>
              <a:rPr lang="en-US" sz="2400" i="1" dirty="0"/>
              <a:t>L(v)  ⃪   L(u) + w(</a:t>
            </a:r>
            <a:r>
              <a:rPr lang="en-US" sz="2400" i="1" dirty="0" err="1"/>
              <a:t>u,v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2A10E7-D86B-8F47-BBA9-610BCE69A026}"/>
              </a:ext>
            </a:extLst>
          </p:cNvPr>
          <p:cNvSpPr txBox="1"/>
          <p:nvPr/>
        </p:nvSpPr>
        <p:spPr>
          <a:xfrm>
            <a:off x="8345356" y="5237559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= {</a:t>
            </a:r>
            <a:r>
              <a:rPr lang="en-US" i="1" dirty="0" err="1"/>
              <a:t>a,c,b,d,e</a:t>
            </a:r>
            <a:r>
              <a:rPr lang="en-US" i="1" dirty="0"/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B964034-A318-7D46-81B2-11645F001D2B}"/>
              </a:ext>
            </a:extLst>
          </p:cNvPr>
          <p:cNvSpPr txBox="1"/>
          <p:nvPr/>
        </p:nvSpPr>
        <p:spPr>
          <a:xfrm>
            <a:off x="2398812" y="5422225"/>
            <a:ext cx="465486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pick a vertex, find the best path</a:t>
            </a:r>
          </a:p>
          <a:p>
            <a:r>
              <a:rPr lang="en-US" sz="2400" i="1" dirty="0"/>
              <a:t>from a, and compare the cost of the</a:t>
            </a:r>
          </a:p>
          <a:p>
            <a:r>
              <a:rPr lang="en-US" sz="2400" i="1" dirty="0"/>
              <a:t>path you found to the one in the L’s</a:t>
            </a:r>
          </a:p>
        </p:txBody>
      </p:sp>
    </p:spTree>
    <p:extLst>
      <p:ext uri="{BB962C8B-B14F-4D97-AF65-F5344CB8AC3E}">
        <p14:creationId xmlns:p14="http://schemas.microsoft.com/office/powerpoint/2010/main" val="5337208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94886C-FD6B-AA43-A24F-2234101F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698D55-F276-DA49-BDC3-2BD0264C1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Dijkstra</a:t>
            </a:r>
          </a:p>
          <a:p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Vector of least cost paths from special vertex to any other vertex</a:t>
            </a:r>
          </a:p>
          <a:p>
            <a:r>
              <a:rPr lang="en-US" dirty="0"/>
              <a:t>Uses label list of costs and distinguished set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E23F7D-1F24-F54B-9995-D00015B72D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/>
              <a:t>Floyd</a:t>
            </a:r>
          </a:p>
          <a:p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r>
              <a:rPr lang="en-US" dirty="0"/>
              <a:t>Matrix of least cost paths from row vertex </a:t>
            </a:r>
            <a:r>
              <a:rPr lang="en-US" dirty="0" err="1"/>
              <a:t>i</a:t>
            </a:r>
            <a:r>
              <a:rPr lang="en-US" dirty="0"/>
              <a:t> to column vertex j</a:t>
            </a:r>
          </a:p>
          <a:p>
            <a:r>
              <a:rPr lang="en-US" dirty="0"/>
              <a:t>Uses matrix of costs</a:t>
            </a:r>
          </a:p>
        </p:txBody>
      </p:sp>
    </p:spTree>
    <p:extLst>
      <p:ext uri="{BB962C8B-B14F-4D97-AF65-F5344CB8AC3E}">
        <p14:creationId xmlns:p14="http://schemas.microsoft.com/office/powerpoint/2010/main" val="35090183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94886C-FD6B-AA43-A24F-2234101F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698D55-F276-DA49-BDC3-2BD0264C1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Dijkstra</a:t>
            </a:r>
          </a:p>
          <a:p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Vector of least cost paths from special vertex to any other vertex</a:t>
            </a:r>
          </a:p>
          <a:p>
            <a:r>
              <a:rPr lang="en-US" dirty="0"/>
              <a:t>Uses label list of costs and distinguished set</a:t>
            </a:r>
          </a:p>
          <a:p>
            <a:r>
              <a:rPr lang="en-US" dirty="0"/>
              <a:t>The output of Dijkstra's algorithm can be used to find the path itself in </a:t>
            </a:r>
            <a:r>
              <a:rPr lang="en-US" i="1" dirty="0"/>
              <a:t>O(n</a:t>
            </a:r>
            <a:r>
              <a:rPr lang="en-US" i="1" baseline="30000" dirty="0"/>
              <a:t>2</a:t>
            </a:r>
            <a:r>
              <a:rPr lang="en-US" i="1" dirty="0"/>
              <a:t>) </a:t>
            </a:r>
            <a:r>
              <a:rPr lang="en-US" dirty="0"/>
              <a:t>time 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E23F7D-1F24-F54B-9995-D00015B72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5860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Floyd</a:t>
            </a:r>
          </a:p>
          <a:p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r>
              <a:rPr lang="en-US" dirty="0"/>
              <a:t>Matrix of least cost paths from row vertex </a:t>
            </a:r>
            <a:r>
              <a:rPr lang="en-US" dirty="0" err="1"/>
              <a:t>i</a:t>
            </a:r>
            <a:r>
              <a:rPr lang="en-US" dirty="0"/>
              <a:t> to column vertex j</a:t>
            </a:r>
          </a:p>
          <a:p>
            <a:r>
              <a:rPr lang="en-US" dirty="0"/>
              <a:t>Uses matrix of costs</a:t>
            </a:r>
          </a:p>
          <a:p>
            <a:r>
              <a:rPr lang="en-US" dirty="0"/>
              <a:t>The output of Floyd's algorithm can be used to find the path itself in </a:t>
            </a:r>
            <a:r>
              <a:rPr lang="en-US" i="1" dirty="0"/>
              <a:t>O(n</a:t>
            </a:r>
            <a:r>
              <a:rPr lang="en-US" i="1" baseline="30000" dirty="0"/>
              <a:t>2</a:t>
            </a:r>
            <a:r>
              <a:rPr lang="en-US" i="1" dirty="0"/>
              <a:t>) </a:t>
            </a:r>
            <a:r>
              <a:rPr lang="en-US" dirty="0"/>
              <a:t>time </a:t>
            </a:r>
          </a:p>
          <a:p>
            <a:pPr lvl="1"/>
            <a:r>
              <a:rPr lang="en-US" dirty="0"/>
              <a:t>Just pick the right column of the matrix </a:t>
            </a:r>
          </a:p>
        </p:txBody>
      </p:sp>
    </p:spTree>
    <p:extLst>
      <p:ext uri="{BB962C8B-B14F-4D97-AF65-F5344CB8AC3E}">
        <p14:creationId xmlns:p14="http://schemas.microsoft.com/office/powerpoint/2010/main" val="162845203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5F75A3-1A9F-B04A-8464-B1A7308C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path given 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60C164-741F-344C-9CF1-F7A09CDA3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007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Input: goal vertex v</a:t>
            </a:r>
          </a:p>
          <a:p>
            <a:pPr marL="0" indent="0">
              <a:buNone/>
            </a:pPr>
            <a:r>
              <a:rPr lang="en-US" sz="2400" dirty="0"/>
              <a:t>Initialize: path = [v]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dirty="0" err="1"/>
              <a:t>v≠a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N = neighbors of v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/>
              <a:t>find</a:t>
            </a:r>
            <a:r>
              <a:rPr lang="en-US" sz="2400" dirty="0"/>
              <a:t> </a:t>
            </a:r>
            <a:r>
              <a:rPr lang="en-US" sz="2400" dirty="0" err="1"/>
              <a:t>x∈N</a:t>
            </a:r>
            <a:r>
              <a:rPr lang="en-US" sz="2400" dirty="0"/>
              <a:t> with smallest L(x) + w(</a:t>
            </a:r>
            <a:r>
              <a:rPr lang="en-US" sz="2400" dirty="0" err="1"/>
              <a:t>x,v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	path = [</a:t>
            </a:r>
            <a:r>
              <a:rPr lang="en-US" sz="2400" dirty="0" err="1"/>
              <a:t>path,x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	v = x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379738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50">
            <a:extLst>
              <a:ext uri="{FF2B5EF4-FFF2-40B4-BE49-F238E27FC236}">
                <a16:creationId xmlns:a16="http://schemas.microsoft.com/office/drawing/2014/main" id="{2618D16B-DA36-8846-AD59-82B736F6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Input: goal vertex v</a:t>
            </a:r>
          </a:p>
          <a:p>
            <a:pPr marL="0" indent="0">
              <a:buNone/>
            </a:pPr>
            <a:r>
              <a:rPr lang="en-US" sz="2400" dirty="0"/>
              <a:t>Initialize: path = [v]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dirty="0" err="1"/>
              <a:t>v≠a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N = neighbors of v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/>
              <a:t>find</a:t>
            </a:r>
            <a:r>
              <a:rPr lang="en-US" sz="2400" dirty="0"/>
              <a:t> </a:t>
            </a:r>
            <a:r>
              <a:rPr lang="en-US" sz="2400" dirty="0" err="1"/>
              <a:t>x∈N</a:t>
            </a:r>
            <a:r>
              <a:rPr lang="en-US" sz="2400" dirty="0"/>
              <a:t> with smallest L(x) + w(</a:t>
            </a:r>
            <a:r>
              <a:rPr lang="en-US" sz="2400" dirty="0" err="1"/>
              <a:t>x,v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	path = [</a:t>
            </a:r>
            <a:r>
              <a:rPr lang="en-US" sz="2400" dirty="0" err="1"/>
              <a:t>path,x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	v = x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F4D9D0B-A6AD-4A48-B95B-9E22DBEA7B92}"/>
              </a:ext>
            </a:extLst>
          </p:cNvPr>
          <p:cNvSpPr txBox="1"/>
          <p:nvPr/>
        </p:nvSpPr>
        <p:spPr>
          <a:xfrm>
            <a:off x="4108623" y="1426130"/>
            <a:ext cx="309527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 is the “special” vertex</a:t>
            </a:r>
          </a:p>
          <a:p>
            <a:r>
              <a:rPr lang="en-US" sz="2400" dirty="0"/>
              <a:t>z is the goal vertex</a:t>
            </a:r>
          </a:p>
        </p:txBody>
      </p:sp>
    </p:spTree>
    <p:extLst>
      <p:ext uri="{BB962C8B-B14F-4D97-AF65-F5344CB8AC3E}">
        <p14:creationId xmlns:p14="http://schemas.microsoft.com/office/powerpoint/2010/main" val="23232715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own Arrow 35">
            <a:extLst>
              <a:ext uri="{FF2B5EF4-FFF2-40B4-BE49-F238E27FC236}">
                <a16:creationId xmlns:a16="http://schemas.microsoft.com/office/drawing/2014/main" id="{E0EE232A-62D6-0745-8DFB-D9C7EC310B7A}"/>
              </a:ext>
            </a:extLst>
          </p:cNvPr>
          <p:cNvSpPr/>
          <p:nvPr/>
        </p:nvSpPr>
        <p:spPr>
          <a:xfrm rot="16200000">
            <a:off x="591618" y="1894378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DB9E5913-B716-9E4A-AA01-5244C5756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Input: goal vertex v = z</a:t>
            </a:r>
          </a:p>
          <a:p>
            <a:pPr marL="0" indent="0">
              <a:buNone/>
            </a:pPr>
            <a:r>
              <a:rPr lang="en-US" sz="2400" dirty="0"/>
              <a:t>Initialize: path = [v]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dirty="0" err="1"/>
              <a:t>v≠a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N = neighbors of v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/>
              <a:t>find</a:t>
            </a:r>
            <a:r>
              <a:rPr lang="en-US" sz="2400" dirty="0"/>
              <a:t> </a:t>
            </a:r>
            <a:r>
              <a:rPr lang="en-US" sz="2400" dirty="0" err="1"/>
              <a:t>x∈N</a:t>
            </a:r>
            <a:r>
              <a:rPr lang="en-US" sz="2400" dirty="0"/>
              <a:t> with smallest L(x) + w(</a:t>
            </a:r>
            <a:r>
              <a:rPr lang="en-US" sz="2400" dirty="0" err="1"/>
              <a:t>x,v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	path = [</a:t>
            </a:r>
            <a:r>
              <a:rPr lang="en-US" sz="2400" dirty="0" err="1"/>
              <a:t>path,x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	v = x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8164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own Arrow 35">
            <a:extLst>
              <a:ext uri="{FF2B5EF4-FFF2-40B4-BE49-F238E27FC236}">
                <a16:creationId xmlns:a16="http://schemas.microsoft.com/office/drawing/2014/main" id="{E0EE232A-62D6-0745-8DFB-D9C7EC310B7A}"/>
              </a:ext>
            </a:extLst>
          </p:cNvPr>
          <p:cNvSpPr/>
          <p:nvPr/>
        </p:nvSpPr>
        <p:spPr>
          <a:xfrm rot="16200000">
            <a:off x="591618" y="2317288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416AC792-52AB-364A-B011-805675809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Input: goal vertex v = z</a:t>
            </a:r>
          </a:p>
          <a:p>
            <a:pPr marL="0" indent="0">
              <a:buNone/>
            </a:pPr>
            <a:r>
              <a:rPr lang="en-US" sz="2400" dirty="0"/>
              <a:t>Initialize: path = [v] = [z]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dirty="0" err="1"/>
              <a:t>v≠a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N = neighbors of v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/>
              <a:t>find</a:t>
            </a:r>
            <a:r>
              <a:rPr lang="en-US" sz="2400" dirty="0"/>
              <a:t> </a:t>
            </a:r>
            <a:r>
              <a:rPr lang="en-US" sz="2400" dirty="0" err="1"/>
              <a:t>x∈N</a:t>
            </a:r>
            <a:r>
              <a:rPr lang="en-US" sz="2400" dirty="0"/>
              <a:t> with smallest L(x) + w(</a:t>
            </a:r>
            <a:r>
              <a:rPr lang="en-US" sz="2400" dirty="0" err="1"/>
              <a:t>x,v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	path = [</a:t>
            </a:r>
            <a:r>
              <a:rPr lang="en-US" sz="2400" dirty="0" err="1"/>
              <a:t>path,x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	v = x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705039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own Arrow 35">
            <a:extLst>
              <a:ext uri="{FF2B5EF4-FFF2-40B4-BE49-F238E27FC236}">
                <a16:creationId xmlns:a16="http://schemas.microsoft.com/office/drawing/2014/main" id="{E0EE232A-62D6-0745-8DFB-D9C7EC310B7A}"/>
              </a:ext>
            </a:extLst>
          </p:cNvPr>
          <p:cNvSpPr/>
          <p:nvPr/>
        </p:nvSpPr>
        <p:spPr>
          <a:xfrm rot="16200000">
            <a:off x="596905" y="2782655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416AC792-52AB-364A-B011-805675809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Input: goal vertex v = z</a:t>
            </a:r>
          </a:p>
          <a:p>
            <a:pPr marL="0" indent="0">
              <a:buNone/>
            </a:pPr>
            <a:r>
              <a:rPr lang="en-US" sz="2400" dirty="0"/>
              <a:t>Initialize: path = [v] = [z]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dirty="0" err="1"/>
              <a:t>v≠a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N = neighbors of v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/>
              <a:t>find</a:t>
            </a:r>
            <a:r>
              <a:rPr lang="en-US" sz="2400" dirty="0"/>
              <a:t> </a:t>
            </a:r>
            <a:r>
              <a:rPr lang="en-US" sz="2400" dirty="0" err="1"/>
              <a:t>x∈N</a:t>
            </a:r>
            <a:r>
              <a:rPr lang="en-US" sz="2400" dirty="0"/>
              <a:t> with smallest L(x) + w(</a:t>
            </a:r>
            <a:r>
              <a:rPr lang="en-US" sz="2400" dirty="0" err="1"/>
              <a:t>x,v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	path = [</a:t>
            </a:r>
            <a:r>
              <a:rPr lang="en-US" sz="2400" dirty="0" err="1"/>
              <a:t>path,x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	v = x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594B0F-B340-9F4D-B096-2FBC7D71E6AD}"/>
              </a:ext>
            </a:extLst>
          </p:cNvPr>
          <p:cNvSpPr txBox="1"/>
          <p:nvPr/>
        </p:nvSpPr>
        <p:spPr>
          <a:xfrm>
            <a:off x="4045246" y="2521235"/>
            <a:ext cx="278281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Repeat until you find</a:t>
            </a:r>
          </a:p>
          <a:p>
            <a:r>
              <a:rPr lang="en-US" sz="2400" dirty="0"/>
              <a:t>the path from a to z</a:t>
            </a:r>
          </a:p>
        </p:txBody>
      </p:sp>
    </p:spTree>
    <p:extLst>
      <p:ext uri="{BB962C8B-B14F-4D97-AF65-F5344CB8AC3E}">
        <p14:creationId xmlns:p14="http://schemas.microsoft.com/office/powerpoint/2010/main" val="402981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needed?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BB7B986-E296-F640-82D8-3E5AEB99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32727" cy="4351338"/>
          </a:xfrm>
        </p:spPr>
        <p:txBody>
          <a:bodyPr/>
          <a:lstStyle/>
          <a:p>
            <a:r>
              <a:rPr lang="en-US" dirty="0"/>
              <a:t>Weighted connected simple graph</a:t>
            </a:r>
          </a:p>
          <a:p>
            <a:r>
              <a:rPr lang="en-US" dirty="0"/>
              <a:t>Special vertex</a:t>
            </a:r>
          </a:p>
          <a:p>
            <a:pPr lvl="1"/>
            <a:r>
              <a:rPr lang="en-US" dirty="0"/>
              <a:t>Find cost of the least-cost path </a:t>
            </a:r>
            <a:r>
              <a:rPr lang="en-US" i="1" dirty="0"/>
              <a:t>from vertex a to every other vertex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900221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own Arrow 35">
            <a:extLst>
              <a:ext uri="{FF2B5EF4-FFF2-40B4-BE49-F238E27FC236}">
                <a16:creationId xmlns:a16="http://schemas.microsoft.com/office/drawing/2014/main" id="{74852F37-3ED2-604C-9A16-1FA44903AFC4}"/>
              </a:ext>
            </a:extLst>
          </p:cNvPr>
          <p:cNvSpPr/>
          <p:nvPr/>
        </p:nvSpPr>
        <p:spPr>
          <a:xfrm rot="16200000">
            <a:off x="591618" y="3220258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ontent Placeholder 50">
            <a:extLst>
              <a:ext uri="{FF2B5EF4-FFF2-40B4-BE49-F238E27FC236}">
                <a16:creationId xmlns:a16="http://schemas.microsoft.com/office/drawing/2014/main" id="{F8DB052C-552F-0540-921F-44A21DF79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Input: goal vertex v = z</a:t>
            </a:r>
          </a:p>
          <a:p>
            <a:pPr marL="0" indent="0">
              <a:buNone/>
            </a:pPr>
            <a:r>
              <a:rPr lang="en-US" sz="2400" dirty="0"/>
              <a:t>Initialize: path = [v] = [z]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dirty="0" err="1"/>
              <a:t>v≠a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N = neighbors of v = {</a:t>
            </a:r>
            <a:r>
              <a:rPr lang="en-US" sz="2400" dirty="0" err="1"/>
              <a:t>d,e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/>
              <a:t>find</a:t>
            </a:r>
            <a:r>
              <a:rPr lang="en-US" sz="2400" dirty="0"/>
              <a:t> </a:t>
            </a:r>
            <a:r>
              <a:rPr lang="en-US" sz="2400" dirty="0" err="1"/>
              <a:t>x∈N</a:t>
            </a:r>
            <a:r>
              <a:rPr lang="en-US" sz="2400" dirty="0"/>
              <a:t> with smallest L(x) + w(</a:t>
            </a:r>
            <a:r>
              <a:rPr lang="en-US" sz="2400" dirty="0" err="1"/>
              <a:t>x,v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	path = [</a:t>
            </a:r>
            <a:r>
              <a:rPr lang="en-US" sz="2400" dirty="0" err="1"/>
              <a:t>path,x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	v = x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12776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own Arrow 35">
            <a:extLst>
              <a:ext uri="{FF2B5EF4-FFF2-40B4-BE49-F238E27FC236}">
                <a16:creationId xmlns:a16="http://schemas.microsoft.com/office/drawing/2014/main" id="{74852F37-3ED2-604C-9A16-1FA44903AFC4}"/>
              </a:ext>
            </a:extLst>
          </p:cNvPr>
          <p:cNvSpPr/>
          <p:nvPr/>
        </p:nvSpPr>
        <p:spPr>
          <a:xfrm rot="16200000">
            <a:off x="591618" y="3654598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08E93439-6094-4E4B-B0F6-5676DB129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Input: goal vertex v = z</a:t>
            </a:r>
          </a:p>
          <a:p>
            <a:pPr marL="0" indent="0">
              <a:buNone/>
            </a:pPr>
            <a:r>
              <a:rPr lang="en-US" sz="2400" dirty="0"/>
              <a:t>Initialize: path = [v] = [z]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dirty="0" err="1"/>
              <a:t>v≠a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N = neighbors of v = {</a:t>
            </a:r>
            <a:r>
              <a:rPr lang="en-US" sz="2400" dirty="0" err="1"/>
              <a:t>d,e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/>
              <a:t>find</a:t>
            </a:r>
            <a:r>
              <a:rPr lang="en-US" sz="2400" dirty="0"/>
              <a:t> </a:t>
            </a:r>
            <a:r>
              <a:rPr lang="en-US" sz="2400" dirty="0" err="1"/>
              <a:t>x∈N</a:t>
            </a:r>
            <a:r>
              <a:rPr lang="en-US" sz="2400" dirty="0"/>
              <a:t> with smallest L(x) + w(</a:t>
            </a:r>
            <a:r>
              <a:rPr lang="en-US" sz="2400" dirty="0" err="1"/>
              <a:t>x,v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	path = [</a:t>
            </a:r>
            <a:r>
              <a:rPr lang="en-US" sz="2400" dirty="0" err="1"/>
              <a:t>path,x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	v = x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718944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</a:t>
                  </a:r>
                  <a:r>
                    <a:rPr lang="en-US" b="1" dirty="0"/>
                    <a:t>8  10  </a:t>
                  </a:r>
                  <a:r>
                    <a:rPr lang="en-US" dirty="0"/>
                    <a:t>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own Arrow 35">
            <a:extLst>
              <a:ext uri="{FF2B5EF4-FFF2-40B4-BE49-F238E27FC236}">
                <a16:creationId xmlns:a16="http://schemas.microsoft.com/office/drawing/2014/main" id="{74852F37-3ED2-604C-9A16-1FA44903AFC4}"/>
              </a:ext>
            </a:extLst>
          </p:cNvPr>
          <p:cNvSpPr/>
          <p:nvPr/>
        </p:nvSpPr>
        <p:spPr>
          <a:xfrm rot="16200000">
            <a:off x="591618" y="3654598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08E93439-6094-4E4B-B0F6-5676DB129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Input: goal vertex v = z</a:t>
            </a:r>
          </a:p>
          <a:p>
            <a:pPr marL="0" indent="0">
              <a:buNone/>
            </a:pPr>
            <a:r>
              <a:rPr lang="en-US" sz="2400" dirty="0"/>
              <a:t>Initialize: path = [v] = [z]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dirty="0" err="1"/>
              <a:t>v≠a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N = neighbors of v = {</a:t>
            </a:r>
            <a:r>
              <a:rPr lang="en-US" sz="2400" dirty="0" err="1"/>
              <a:t>d,e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/>
              <a:t>find</a:t>
            </a:r>
            <a:r>
              <a:rPr lang="en-US" sz="2400" dirty="0"/>
              <a:t> </a:t>
            </a:r>
            <a:r>
              <a:rPr lang="en-US" sz="2400" dirty="0" err="1"/>
              <a:t>x∈N</a:t>
            </a:r>
            <a:r>
              <a:rPr lang="en-US" sz="2400" dirty="0"/>
              <a:t> with smallest L(x) + w(</a:t>
            </a:r>
            <a:r>
              <a:rPr lang="en-US" sz="2400" dirty="0" err="1"/>
              <a:t>x,v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	path = [</a:t>
            </a:r>
            <a:r>
              <a:rPr lang="en-US" sz="2400" dirty="0" err="1"/>
              <a:t>path,x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	v = x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A708D5-2193-584A-8834-D42A9DA1950A}"/>
              </a:ext>
            </a:extLst>
          </p:cNvPr>
          <p:cNvSpPr txBox="1"/>
          <p:nvPr/>
        </p:nvSpPr>
        <p:spPr>
          <a:xfrm>
            <a:off x="10341028" y="1385029"/>
            <a:ext cx="64953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8+6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0694F06-1313-1847-BEB4-1E0512978861}"/>
              </a:ext>
            </a:extLst>
          </p:cNvPr>
          <p:cNvSpPr txBox="1"/>
          <p:nvPr/>
        </p:nvSpPr>
        <p:spPr>
          <a:xfrm>
            <a:off x="10376595" y="3252546"/>
            <a:ext cx="805029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10+3</a:t>
            </a:r>
          </a:p>
        </p:txBody>
      </p:sp>
    </p:spTree>
    <p:extLst>
      <p:ext uri="{BB962C8B-B14F-4D97-AF65-F5344CB8AC3E}">
        <p14:creationId xmlns:p14="http://schemas.microsoft.com/office/powerpoint/2010/main" val="296404742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</a:t>
                  </a:r>
                  <a:r>
                    <a:rPr lang="en-US" b="1" dirty="0"/>
                    <a:t>8  10  </a:t>
                  </a:r>
                  <a:r>
                    <a:rPr lang="en-US" dirty="0"/>
                    <a:t>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own Arrow 35">
            <a:extLst>
              <a:ext uri="{FF2B5EF4-FFF2-40B4-BE49-F238E27FC236}">
                <a16:creationId xmlns:a16="http://schemas.microsoft.com/office/drawing/2014/main" id="{74852F37-3ED2-604C-9A16-1FA44903AFC4}"/>
              </a:ext>
            </a:extLst>
          </p:cNvPr>
          <p:cNvSpPr/>
          <p:nvPr/>
        </p:nvSpPr>
        <p:spPr>
          <a:xfrm rot="16200000">
            <a:off x="591618" y="3654598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08E93439-6094-4E4B-B0F6-5676DB129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Input: goal vertex v = z</a:t>
            </a:r>
          </a:p>
          <a:p>
            <a:pPr marL="0" indent="0">
              <a:buNone/>
            </a:pPr>
            <a:r>
              <a:rPr lang="en-US" sz="2400" dirty="0"/>
              <a:t>Initialize: path = [v] = [z]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dirty="0" err="1"/>
              <a:t>v≠a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N = neighbors of v = {</a:t>
            </a:r>
            <a:r>
              <a:rPr lang="en-US" sz="2400" dirty="0" err="1"/>
              <a:t>d,e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/>
              <a:t>find</a:t>
            </a:r>
            <a:r>
              <a:rPr lang="en-US" sz="2400" dirty="0"/>
              <a:t> </a:t>
            </a:r>
            <a:r>
              <a:rPr lang="en-US" sz="2400" dirty="0" err="1"/>
              <a:t>x∈N</a:t>
            </a:r>
            <a:r>
              <a:rPr lang="en-US" sz="2400" dirty="0"/>
              <a:t> with smallest L(x) + w(</a:t>
            </a:r>
            <a:r>
              <a:rPr lang="en-US" sz="2400" dirty="0" err="1"/>
              <a:t>x,v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path = [</a:t>
            </a:r>
            <a:r>
              <a:rPr lang="en-US" sz="2400" dirty="0" err="1"/>
              <a:t>path,x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	v = x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A708D5-2193-584A-8834-D42A9DA1950A}"/>
              </a:ext>
            </a:extLst>
          </p:cNvPr>
          <p:cNvSpPr txBox="1"/>
          <p:nvPr/>
        </p:nvSpPr>
        <p:spPr>
          <a:xfrm>
            <a:off x="10341028" y="1385029"/>
            <a:ext cx="64953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8+6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0694F06-1313-1847-BEB4-1E0512978861}"/>
              </a:ext>
            </a:extLst>
          </p:cNvPr>
          <p:cNvSpPr txBox="1"/>
          <p:nvPr/>
        </p:nvSpPr>
        <p:spPr>
          <a:xfrm>
            <a:off x="10376595" y="3252546"/>
            <a:ext cx="805029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10+3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5E13D7-6CEF-C841-A13E-2D79A33C3E86}"/>
              </a:ext>
            </a:extLst>
          </p:cNvPr>
          <p:cNvSpPr txBox="1"/>
          <p:nvPr/>
        </p:nvSpPr>
        <p:spPr>
          <a:xfrm>
            <a:off x="8019718" y="5087574"/>
            <a:ext cx="326878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vertex e has the smallest</a:t>
            </a:r>
          </a:p>
          <a:p>
            <a:pPr algn="ctr"/>
            <a:r>
              <a:rPr lang="en-US" sz="2400" dirty="0"/>
              <a:t>L(x) + w(</a:t>
            </a:r>
            <a:r>
              <a:rPr lang="en-US" sz="2400" dirty="0" err="1"/>
              <a:t>x,v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794767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own Arrow 35">
            <a:extLst>
              <a:ext uri="{FF2B5EF4-FFF2-40B4-BE49-F238E27FC236}">
                <a16:creationId xmlns:a16="http://schemas.microsoft.com/office/drawing/2014/main" id="{74852F37-3ED2-604C-9A16-1FA44903AFC4}"/>
              </a:ext>
            </a:extLst>
          </p:cNvPr>
          <p:cNvSpPr/>
          <p:nvPr/>
        </p:nvSpPr>
        <p:spPr>
          <a:xfrm rot="16200000">
            <a:off x="591618" y="4123228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08E93439-6094-4E4B-B0F6-5676DB129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Input: goal vertex v = z</a:t>
            </a:r>
          </a:p>
          <a:p>
            <a:pPr marL="0" indent="0">
              <a:buNone/>
            </a:pPr>
            <a:r>
              <a:rPr lang="en-US" sz="2400" dirty="0"/>
              <a:t>Initialize: path = [v] = [z]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dirty="0" err="1"/>
              <a:t>v≠a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N = neighbors of v = {</a:t>
            </a:r>
            <a:r>
              <a:rPr lang="en-US" sz="2400" dirty="0" err="1"/>
              <a:t>d,e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/>
              <a:t>find</a:t>
            </a:r>
            <a:r>
              <a:rPr lang="en-US" sz="2400" dirty="0"/>
              <a:t> </a:t>
            </a:r>
            <a:r>
              <a:rPr lang="en-US" sz="2400" dirty="0" err="1"/>
              <a:t>x∈N</a:t>
            </a:r>
            <a:r>
              <a:rPr lang="en-US" sz="2400" dirty="0"/>
              <a:t> with smallest L(x) + w(</a:t>
            </a:r>
            <a:r>
              <a:rPr lang="en-US" sz="2400" dirty="0" err="1"/>
              <a:t>x,v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path = [</a:t>
            </a:r>
            <a:r>
              <a:rPr lang="en-US" sz="2400" dirty="0" err="1"/>
              <a:t>path,x</a:t>
            </a:r>
            <a:r>
              <a:rPr lang="en-US" sz="2400" dirty="0"/>
              <a:t>] = [</a:t>
            </a:r>
            <a:r>
              <a:rPr lang="en-US" sz="2400" dirty="0" err="1"/>
              <a:t>z,e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	v = x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BEB69A-CA9E-114A-B725-7D6E862A3AE0}"/>
              </a:ext>
            </a:extLst>
          </p:cNvPr>
          <p:cNvSpPr txBox="1"/>
          <p:nvPr/>
        </p:nvSpPr>
        <p:spPr>
          <a:xfrm>
            <a:off x="8019718" y="5087574"/>
            <a:ext cx="326878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vertex e has the smallest</a:t>
            </a:r>
          </a:p>
          <a:p>
            <a:pPr algn="ctr"/>
            <a:r>
              <a:rPr lang="en-US" sz="2400" dirty="0"/>
              <a:t>L(x) + w(</a:t>
            </a:r>
            <a:r>
              <a:rPr lang="en-US" sz="2400" dirty="0" err="1"/>
              <a:t>x,v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671223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own Arrow 35">
            <a:extLst>
              <a:ext uri="{FF2B5EF4-FFF2-40B4-BE49-F238E27FC236}">
                <a16:creationId xmlns:a16="http://schemas.microsoft.com/office/drawing/2014/main" id="{74852F37-3ED2-604C-9A16-1FA44903AFC4}"/>
              </a:ext>
            </a:extLst>
          </p:cNvPr>
          <p:cNvSpPr/>
          <p:nvPr/>
        </p:nvSpPr>
        <p:spPr>
          <a:xfrm rot="16200000">
            <a:off x="591618" y="4591858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08E93439-6094-4E4B-B0F6-5676DB129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Input: goal vertex v = z</a:t>
            </a:r>
          </a:p>
          <a:p>
            <a:pPr marL="0" indent="0">
              <a:buNone/>
            </a:pPr>
            <a:r>
              <a:rPr lang="en-US" sz="2400" dirty="0"/>
              <a:t>Initialize: path = [v] = [z]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dirty="0" err="1"/>
              <a:t>v≠a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N = neighbors of v = {</a:t>
            </a:r>
            <a:r>
              <a:rPr lang="en-US" sz="2400" dirty="0" err="1"/>
              <a:t>d,e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/>
              <a:t>find</a:t>
            </a:r>
            <a:r>
              <a:rPr lang="en-US" sz="2400" dirty="0"/>
              <a:t> </a:t>
            </a:r>
            <a:r>
              <a:rPr lang="en-US" sz="2400" dirty="0" err="1"/>
              <a:t>x∈N</a:t>
            </a:r>
            <a:r>
              <a:rPr lang="en-US" sz="2400" dirty="0"/>
              <a:t> with smallest L(x) + w(</a:t>
            </a:r>
            <a:r>
              <a:rPr lang="en-US" sz="2400" dirty="0" err="1"/>
              <a:t>x,v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path = [</a:t>
            </a:r>
            <a:r>
              <a:rPr lang="en-US" sz="2400" dirty="0" err="1"/>
              <a:t>path,x</a:t>
            </a:r>
            <a:r>
              <a:rPr lang="en-US" sz="2400" dirty="0"/>
              <a:t>] = [</a:t>
            </a:r>
            <a:r>
              <a:rPr lang="en-US" sz="2400" dirty="0" err="1"/>
              <a:t>z,e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	v = x = e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195B3A-E082-3D4A-9300-FB017853CE8E}"/>
              </a:ext>
            </a:extLst>
          </p:cNvPr>
          <p:cNvSpPr txBox="1"/>
          <p:nvPr/>
        </p:nvSpPr>
        <p:spPr>
          <a:xfrm>
            <a:off x="8019718" y="5087574"/>
            <a:ext cx="326878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vertex e has the smallest</a:t>
            </a:r>
          </a:p>
          <a:p>
            <a:pPr algn="ctr"/>
            <a:r>
              <a:rPr lang="en-US" sz="2400" dirty="0"/>
              <a:t>L(x) + w(</a:t>
            </a:r>
            <a:r>
              <a:rPr lang="en-US" sz="2400" dirty="0" err="1"/>
              <a:t>x,v</a:t>
            </a:r>
            <a:r>
              <a:rPr lang="en-US" sz="2400" dirty="0"/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45A910-1343-764F-AFBF-4453422C95E1}"/>
              </a:ext>
            </a:extLst>
          </p:cNvPr>
          <p:cNvSpPr txBox="1"/>
          <p:nvPr/>
        </p:nvSpPr>
        <p:spPr>
          <a:xfrm>
            <a:off x="1723740" y="5165706"/>
            <a:ext cx="313271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 know to go from e to z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213184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own Arrow 35">
            <a:extLst>
              <a:ext uri="{FF2B5EF4-FFF2-40B4-BE49-F238E27FC236}">
                <a16:creationId xmlns:a16="http://schemas.microsoft.com/office/drawing/2014/main" id="{74852F37-3ED2-604C-9A16-1FA44903AFC4}"/>
              </a:ext>
            </a:extLst>
          </p:cNvPr>
          <p:cNvSpPr/>
          <p:nvPr/>
        </p:nvSpPr>
        <p:spPr>
          <a:xfrm rot="16200000">
            <a:off x="591618" y="4591858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08E93439-6094-4E4B-B0F6-5676DB129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Input: goal vertex v = z</a:t>
            </a:r>
          </a:p>
          <a:p>
            <a:pPr marL="0" indent="0">
              <a:buNone/>
            </a:pPr>
            <a:r>
              <a:rPr lang="en-US" sz="2400" dirty="0"/>
              <a:t>Initialize: path = [v] = [z]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dirty="0" err="1"/>
              <a:t>v≠a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N = neighbors of v = {</a:t>
            </a:r>
            <a:r>
              <a:rPr lang="en-US" sz="2400" dirty="0" err="1"/>
              <a:t>d,e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/>
              <a:t>find</a:t>
            </a:r>
            <a:r>
              <a:rPr lang="en-US" sz="2400" dirty="0"/>
              <a:t> </a:t>
            </a:r>
            <a:r>
              <a:rPr lang="en-US" sz="2400" dirty="0" err="1"/>
              <a:t>x∈N</a:t>
            </a:r>
            <a:r>
              <a:rPr lang="en-US" sz="2400" dirty="0"/>
              <a:t> with smallest L(x) + w(</a:t>
            </a:r>
            <a:r>
              <a:rPr lang="en-US" sz="2400" dirty="0" err="1"/>
              <a:t>x,v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path = [</a:t>
            </a:r>
            <a:r>
              <a:rPr lang="en-US" sz="2400" dirty="0" err="1"/>
              <a:t>path,x</a:t>
            </a:r>
            <a:r>
              <a:rPr lang="en-US" sz="2400" dirty="0"/>
              <a:t>] = [</a:t>
            </a:r>
            <a:r>
              <a:rPr lang="en-US" sz="2400" dirty="0" err="1"/>
              <a:t>z,e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	v = x = e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195B3A-E082-3D4A-9300-FB017853CE8E}"/>
              </a:ext>
            </a:extLst>
          </p:cNvPr>
          <p:cNvSpPr txBox="1"/>
          <p:nvPr/>
        </p:nvSpPr>
        <p:spPr>
          <a:xfrm>
            <a:off x="8019718" y="5087574"/>
            <a:ext cx="326878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vertex e has the smallest</a:t>
            </a:r>
          </a:p>
          <a:p>
            <a:pPr algn="ctr"/>
            <a:r>
              <a:rPr lang="en-US" sz="2400" dirty="0"/>
              <a:t>L(x) + w(</a:t>
            </a:r>
            <a:r>
              <a:rPr lang="en-US" sz="2400" dirty="0" err="1"/>
              <a:t>x,v</a:t>
            </a:r>
            <a:r>
              <a:rPr lang="en-US" sz="2400" dirty="0"/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45A910-1343-764F-AFBF-4453422C95E1}"/>
              </a:ext>
            </a:extLst>
          </p:cNvPr>
          <p:cNvSpPr txBox="1"/>
          <p:nvPr/>
        </p:nvSpPr>
        <p:spPr>
          <a:xfrm>
            <a:off x="1723740" y="5165706"/>
            <a:ext cx="313271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 know to go from e to z</a:t>
            </a:r>
          </a:p>
          <a:p>
            <a:r>
              <a:rPr lang="en-US" sz="2400" dirty="0"/>
              <a:t>How do I get to e?</a:t>
            </a:r>
          </a:p>
        </p:txBody>
      </p:sp>
    </p:spTree>
    <p:extLst>
      <p:ext uri="{BB962C8B-B14F-4D97-AF65-F5344CB8AC3E}">
        <p14:creationId xmlns:p14="http://schemas.microsoft.com/office/powerpoint/2010/main" val="4276030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own Arrow 35">
            <a:extLst>
              <a:ext uri="{FF2B5EF4-FFF2-40B4-BE49-F238E27FC236}">
                <a16:creationId xmlns:a16="http://schemas.microsoft.com/office/drawing/2014/main" id="{74852F37-3ED2-604C-9A16-1FA44903AFC4}"/>
              </a:ext>
            </a:extLst>
          </p:cNvPr>
          <p:cNvSpPr/>
          <p:nvPr/>
        </p:nvSpPr>
        <p:spPr>
          <a:xfrm rot="16200000">
            <a:off x="596905" y="4146071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08E93439-6094-4E4B-B0F6-5676DB129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Input: goal vertex v = z</a:t>
            </a:r>
          </a:p>
          <a:p>
            <a:pPr marL="0" indent="0">
              <a:buNone/>
            </a:pPr>
            <a:r>
              <a:rPr lang="en-US" sz="2400" dirty="0"/>
              <a:t>Initialize: path = [v] = [z]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dirty="0" err="1"/>
              <a:t>v≠a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N = neighbors of v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/>
              <a:t>find</a:t>
            </a:r>
            <a:r>
              <a:rPr lang="en-US" sz="2400" dirty="0"/>
              <a:t> </a:t>
            </a:r>
            <a:r>
              <a:rPr lang="en-US" sz="2400" dirty="0" err="1"/>
              <a:t>x∈N</a:t>
            </a:r>
            <a:r>
              <a:rPr lang="en-US" sz="2400" dirty="0"/>
              <a:t> with smallest L(x) + w(</a:t>
            </a:r>
            <a:r>
              <a:rPr lang="en-US" sz="2400" dirty="0" err="1"/>
              <a:t>x,v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	path = [</a:t>
            </a:r>
            <a:r>
              <a:rPr lang="en-US" sz="2400" dirty="0" err="1"/>
              <a:t>path,x</a:t>
            </a:r>
            <a:r>
              <a:rPr lang="en-US" sz="2400" dirty="0"/>
              <a:t>] = [</a:t>
            </a:r>
            <a:r>
              <a:rPr lang="en-US" sz="2400" dirty="0" err="1"/>
              <a:t>z,e,d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	v = x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372466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own Arrow 35">
            <a:extLst>
              <a:ext uri="{FF2B5EF4-FFF2-40B4-BE49-F238E27FC236}">
                <a16:creationId xmlns:a16="http://schemas.microsoft.com/office/drawing/2014/main" id="{74852F37-3ED2-604C-9A16-1FA44903AFC4}"/>
              </a:ext>
            </a:extLst>
          </p:cNvPr>
          <p:cNvSpPr/>
          <p:nvPr/>
        </p:nvSpPr>
        <p:spPr>
          <a:xfrm rot="16200000">
            <a:off x="596905" y="4146071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08E93439-6094-4E4B-B0F6-5676DB129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Input: vertex v = z</a:t>
            </a:r>
          </a:p>
          <a:p>
            <a:pPr marL="0" indent="0">
              <a:buNone/>
            </a:pPr>
            <a:r>
              <a:rPr lang="en-US" sz="2400" dirty="0"/>
              <a:t>Initialize: path = [v] = [z]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dirty="0" err="1"/>
              <a:t>v≠a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N = neighbors of v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/>
              <a:t>find</a:t>
            </a:r>
            <a:r>
              <a:rPr lang="en-US" sz="2400" dirty="0"/>
              <a:t> </a:t>
            </a:r>
            <a:r>
              <a:rPr lang="en-US" sz="2400" dirty="0" err="1"/>
              <a:t>x∈N</a:t>
            </a:r>
            <a:r>
              <a:rPr lang="en-US" sz="2400" dirty="0"/>
              <a:t> with smallest L(x) + w(</a:t>
            </a:r>
            <a:r>
              <a:rPr lang="en-US" sz="2400" dirty="0" err="1"/>
              <a:t>x,v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	path = [</a:t>
            </a:r>
            <a:r>
              <a:rPr lang="en-US" sz="2400" dirty="0" err="1"/>
              <a:t>path,x</a:t>
            </a:r>
            <a:r>
              <a:rPr lang="en-US" sz="2400" dirty="0"/>
              <a:t>] = [</a:t>
            </a:r>
            <a:r>
              <a:rPr lang="en-US" sz="2400" dirty="0" err="1"/>
              <a:t>z,e,d,b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	v = x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800420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9811-AFDA-234B-BE7A-A1457F8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C920E7-8A24-0045-B5C7-81DC587CF011}"/>
              </a:ext>
            </a:extLst>
          </p:cNvPr>
          <p:cNvGrpSpPr/>
          <p:nvPr/>
        </p:nvGrpSpPr>
        <p:grpSpPr>
          <a:xfrm>
            <a:off x="7347425" y="1656963"/>
            <a:ext cx="4006375" cy="1900120"/>
            <a:chOff x="2089625" y="2389571"/>
            <a:chExt cx="4006375" cy="19001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B54CA7-6AF2-F54D-8C8C-EAE3A7FF7E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9625" y="3079819"/>
              <a:ext cx="450753" cy="4545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94B6E-1759-AD46-99AA-F48712190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3693074"/>
              <a:ext cx="450753" cy="454572"/>
            </a:xfrm>
            <a:prstGeom prst="ellips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A4ED39-8C0A-E844-BDD7-106188D56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6815" y="2466565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87D40F-7325-9948-8A3F-835AF0A2C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5" y="2466565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0649FE-F021-8A40-A5D3-427655813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8056" y="3697014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756BB-21EE-394C-8A18-667D339D4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47" y="3079819"/>
              <a:ext cx="450753" cy="454572"/>
            </a:xfrm>
            <a:prstGeom prst="ellips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1B242B-5287-9341-9BDA-2E8957463F40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3462192" y="2921137"/>
              <a:ext cx="0" cy="771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0B5268-E6C6-584B-818A-84BBBA8AC48B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723432" y="2921137"/>
              <a:ext cx="1" cy="7758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7C8B4B-F21C-B943-BB31-5BB60F14042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3687568" y="2693851"/>
              <a:ext cx="8104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EF5C7-837F-6647-98E4-8D7063AF94D8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687568" y="3920360"/>
              <a:ext cx="810488" cy="39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B98F3-6854-D543-B3CD-A5107D75CB51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474367" y="2693851"/>
              <a:ext cx="762448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4D4-3812-8E40-934B-BCB4CA2EFC14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474367" y="3467820"/>
              <a:ext cx="762448" cy="4525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4242E-1A6D-F340-B423-92D09948B0E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3621557" y="2854566"/>
              <a:ext cx="942509" cy="9050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46E3B3-8947-7849-B0F0-8C3D0D5A57D7}"/>
                </a:ext>
              </a:extLst>
            </p:cNvPr>
            <p:cNvCxnSpPr>
              <a:cxnSpLocks/>
              <a:stCxn id="9" idx="1"/>
              <a:endCxn id="7" idx="6"/>
            </p:cNvCxnSpPr>
            <p:nvPr/>
          </p:nvCxnSpPr>
          <p:spPr>
            <a:xfrm flipH="1" flipV="1">
              <a:off x="4948808" y="2693851"/>
              <a:ext cx="762450" cy="4525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37D0AF-DDDF-CC42-9890-4992EF32E63B}"/>
                </a:ext>
              </a:extLst>
            </p:cNvPr>
            <p:cNvCxnSpPr>
              <a:cxnSpLocks/>
              <a:stCxn id="9" idx="3"/>
              <a:endCxn id="8" idx="6"/>
            </p:cNvCxnSpPr>
            <p:nvPr/>
          </p:nvCxnSpPr>
          <p:spPr>
            <a:xfrm flipH="1">
              <a:off x="4948809" y="3467820"/>
              <a:ext cx="762449" cy="45648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1E4BCA-3544-AA43-926D-5F4155BD26F5}"/>
                </a:ext>
              </a:extLst>
            </p:cNvPr>
            <p:cNvSpPr txBox="1"/>
            <p:nvPr/>
          </p:nvSpPr>
          <p:spPr>
            <a:xfrm>
              <a:off x="2611075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385938-1C46-DC4C-A4E3-2FA134B37994}"/>
                </a:ext>
              </a:extLst>
            </p:cNvPr>
            <p:cNvSpPr txBox="1"/>
            <p:nvPr/>
          </p:nvSpPr>
          <p:spPr>
            <a:xfrm>
              <a:off x="2612070" y="36039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D13EBD-127E-9949-8CBF-6A2BADD994FA}"/>
                </a:ext>
              </a:extLst>
            </p:cNvPr>
            <p:cNvSpPr txBox="1"/>
            <p:nvPr/>
          </p:nvSpPr>
          <p:spPr>
            <a:xfrm>
              <a:off x="3159844" y="3098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7D9275-8727-294F-BD18-7855F2B3315A}"/>
                </a:ext>
              </a:extLst>
            </p:cNvPr>
            <p:cNvSpPr txBox="1"/>
            <p:nvPr/>
          </p:nvSpPr>
          <p:spPr>
            <a:xfrm>
              <a:off x="4035373" y="32286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52512-26C7-F248-84C3-2977E2E0A1AC}"/>
                </a:ext>
              </a:extLst>
            </p:cNvPr>
            <p:cNvSpPr txBox="1"/>
            <p:nvPr/>
          </p:nvSpPr>
          <p:spPr>
            <a:xfrm>
              <a:off x="4672484" y="31224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BA6CBF-BC07-084E-ACD5-98122858788C}"/>
                </a:ext>
              </a:extLst>
            </p:cNvPr>
            <p:cNvSpPr txBox="1"/>
            <p:nvPr/>
          </p:nvSpPr>
          <p:spPr>
            <a:xfrm>
              <a:off x="3921468" y="39203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B527DB-0149-3447-9320-4C9CAB1D16BF}"/>
                </a:ext>
              </a:extLst>
            </p:cNvPr>
            <p:cNvSpPr txBox="1"/>
            <p:nvPr/>
          </p:nvSpPr>
          <p:spPr>
            <a:xfrm>
              <a:off x="3921468" y="2389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06A4D7-13CC-934B-A34D-10BA38D077D6}"/>
                </a:ext>
              </a:extLst>
            </p:cNvPr>
            <p:cNvSpPr txBox="1"/>
            <p:nvPr/>
          </p:nvSpPr>
          <p:spPr>
            <a:xfrm>
              <a:off x="5304830" y="2645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60A4AE-355D-B24B-AA17-817407167CE5}"/>
                </a:ext>
              </a:extLst>
            </p:cNvPr>
            <p:cNvSpPr txBox="1"/>
            <p:nvPr/>
          </p:nvSpPr>
          <p:spPr>
            <a:xfrm>
              <a:off x="5305824" y="36155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149848-14EA-2D4B-9A91-2A7036A67A6E}"/>
              </a:ext>
            </a:extLst>
          </p:cNvPr>
          <p:cNvGrpSpPr/>
          <p:nvPr/>
        </p:nvGrpSpPr>
        <p:grpSpPr>
          <a:xfrm>
            <a:off x="8345356" y="4024217"/>
            <a:ext cx="2247731" cy="667265"/>
            <a:chOff x="8345356" y="4024217"/>
            <a:chExt cx="2247731" cy="667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8FD6C5-EB79-CC46-AD6F-C3B826D5D2C7}"/>
                </a:ext>
              </a:extLst>
            </p:cNvPr>
            <p:cNvGrpSpPr/>
            <p:nvPr/>
          </p:nvGrpSpPr>
          <p:grpSpPr>
            <a:xfrm>
              <a:off x="8345356" y="4024217"/>
              <a:ext cx="2247731" cy="667265"/>
              <a:chOff x="8345356" y="4024217"/>
              <a:chExt cx="2247731" cy="66726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36F2937-5B86-8344-95D7-9D57BEDADB2F}"/>
                  </a:ext>
                </a:extLst>
              </p:cNvPr>
              <p:cNvSpPr/>
              <p:nvPr/>
            </p:nvSpPr>
            <p:spPr>
              <a:xfrm>
                <a:off x="8854643" y="4036574"/>
                <a:ext cx="213018" cy="2635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C7E6E1-98BD-BB4A-826D-75F93E402997}"/>
                  </a:ext>
                </a:extLst>
              </p:cNvPr>
              <p:cNvGrpSpPr/>
              <p:nvPr/>
            </p:nvGrpSpPr>
            <p:grpSpPr>
              <a:xfrm>
                <a:off x="8345356" y="4024217"/>
                <a:ext cx="2247731" cy="667265"/>
                <a:chOff x="7732167" y="4176584"/>
                <a:chExt cx="2247731" cy="667265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2FEC570-FB96-5844-8730-C716111966AA}"/>
                    </a:ext>
                  </a:extLst>
                </p:cNvPr>
                <p:cNvSpPr txBox="1"/>
                <p:nvPr/>
              </p:nvSpPr>
              <p:spPr>
                <a:xfrm>
                  <a:off x="7732167" y="4176584"/>
                  <a:ext cx="22477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       a   b   c   d   e   z  </a:t>
                  </a:r>
                </a:p>
                <a:p>
                  <a:r>
                    <a:rPr lang="en-US" dirty="0"/>
                    <a:t>L(v)   0  3   2   8  10  13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1856E4-B8EB-994C-A50B-B47FEF67495B}"/>
                    </a:ext>
                  </a:extLst>
                </p:cNvPr>
                <p:cNvCxnSpPr/>
                <p:nvPr/>
              </p:nvCxnSpPr>
              <p:spPr>
                <a:xfrm>
                  <a:off x="8219989" y="4188941"/>
                  <a:ext cx="0" cy="654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BC6453-6823-FB43-8336-778B24226324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345356" y="4347383"/>
              <a:ext cx="22172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own Arrow 35">
            <a:extLst>
              <a:ext uri="{FF2B5EF4-FFF2-40B4-BE49-F238E27FC236}">
                <a16:creationId xmlns:a16="http://schemas.microsoft.com/office/drawing/2014/main" id="{74852F37-3ED2-604C-9A16-1FA44903AFC4}"/>
              </a:ext>
            </a:extLst>
          </p:cNvPr>
          <p:cNvSpPr/>
          <p:nvPr/>
        </p:nvSpPr>
        <p:spPr>
          <a:xfrm rot="16200000">
            <a:off x="596905" y="4146071"/>
            <a:ext cx="174429" cy="30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08E93439-6094-4E4B-B0F6-5676DB129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6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Input: vertex v = z</a:t>
            </a:r>
          </a:p>
          <a:p>
            <a:pPr marL="0" indent="0">
              <a:buNone/>
            </a:pPr>
            <a:r>
              <a:rPr lang="en-US" sz="2400" dirty="0"/>
              <a:t>Initialize: path = [v] = [z]</a:t>
            </a:r>
          </a:p>
          <a:p>
            <a:pPr marL="0" indent="0">
              <a:buNone/>
            </a:pPr>
            <a:r>
              <a:rPr lang="en-US" sz="2400" b="1" dirty="0"/>
              <a:t>while</a:t>
            </a:r>
            <a:r>
              <a:rPr lang="en-US" sz="2400" dirty="0"/>
              <a:t> </a:t>
            </a:r>
            <a:r>
              <a:rPr lang="en-US" sz="2400" dirty="0" err="1"/>
              <a:t>v≠a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N = neighbors of v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/>
              <a:t>find</a:t>
            </a:r>
            <a:r>
              <a:rPr lang="en-US" sz="2400" dirty="0"/>
              <a:t> </a:t>
            </a:r>
            <a:r>
              <a:rPr lang="en-US" sz="2400" dirty="0" err="1"/>
              <a:t>x∈N</a:t>
            </a:r>
            <a:r>
              <a:rPr lang="en-US" sz="2400" dirty="0"/>
              <a:t> with smallest L(x) + w(</a:t>
            </a:r>
            <a:r>
              <a:rPr lang="en-US" sz="2400" dirty="0" err="1"/>
              <a:t>x,v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	path = [</a:t>
            </a:r>
            <a:r>
              <a:rPr lang="en-US" sz="2400" dirty="0" err="1"/>
              <a:t>path,x</a:t>
            </a:r>
            <a:r>
              <a:rPr lang="en-US" sz="2400" dirty="0"/>
              <a:t>] = [</a:t>
            </a:r>
            <a:r>
              <a:rPr lang="en-US" sz="2400" dirty="0" err="1"/>
              <a:t>z,e,d,b,c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	v = x</a:t>
            </a:r>
          </a:p>
          <a:p>
            <a:pPr marL="0" indent="0">
              <a:buNone/>
            </a:pPr>
            <a:r>
              <a:rPr lang="en-US" sz="2400" i="1" dirty="0"/>
              <a:t>     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72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11769</Words>
  <Application>Microsoft Macintosh PowerPoint</Application>
  <PresentationFormat>Widescreen</PresentationFormat>
  <Paragraphs>2710</Paragraphs>
  <Slides>100</Slides>
  <Notes>83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5" baseType="lpstr">
      <vt:lpstr>Arial</vt:lpstr>
      <vt:lpstr>Calibri</vt:lpstr>
      <vt:lpstr>Calibri Light</vt:lpstr>
      <vt:lpstr>Times New Roman</vt:lpstr>
      <vt:lpstr>Office Theme</vt:lpstr>
      <vt:lpstr>Dijkstra’s Algorithm</vt:lpstr>
      <vt:lpstr>Overview</vt:lpstr>
      <vt:lpstr>Final Exam</vt:lpstr>
      <vt:lpstr>Dijkstra’s Algorithm is really well known – you’ll likely see it again </vt:lpstr>
      <vt:lpstr>Floyd’s Algorithm</vt:lpstr>
      <vt:lpstr>Floyd’s Algorithm</vt:lpstr>
      <vt:lpstr>Difference Between Floyd’s Algorithm and Dijkstra’s</vt:lpstr>
      <vt:lpstr>Dijkstra’s Algorithm: What is needed?</vt:lpstr>
      <vt:lpstr>What is needed?</vt:lpstr>
      <vt:lpstr>What is needed?</vt:lpstr>
      <vt:lpstr>What is needed?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First iteration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Second iteration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Third iteration</vt:lpstr>
      <vt:lpstr>Algorithm</vt:lpstr>
      <vt:lpstr>Algorithm</vt:lpstr>
      <vt:lpstr>Algorithm</vt:lpstr>
      <vt:lpstr>Fourth iteration</vt:lpstr>
      <vt:lpstr>Algorithm</vt:lpstr>
      <vt:lpstr>Algorithm</vt:lpstr>
      <vt:lpstr>Algorithm</vt:lpstr>
      <vt:lpstr>Fifth iteration</vt:lpstr>
      <vt:lpstr>Algorithm</vt:lpstr>
      <vt:lpstr>Algorithm</vt:lpstr>
      <vt:lpstr>Algorithm</vt:lpstr>
      <vt:lpstr>Sixth iteration</vt:lpstr>
      <vt:lpstr>Algorithm</vt:lpstr>
      <vt:lpstr>Algorithm</vt:lpstr>
      <vt:lpstr>Sanity check</vt:lpstr>
      <vt:lpstr>Algorithm</vt:lpstr>
      <vt:lpstr>Overview</vt:lpstr>
      <vt:lpstr>Overview</vt:lpstr>
      <vt:lpstr>Finding a path given L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Dijkstra’s Algorithm</dc:title>
  <dc:creator>Michael Goodrich</dc:creator>
  <cp:lastModifiedBy>Michael Goodrich</cp:lastModifiedBy>
  <cp:revision>148</cp:revision>
  <cp:lastPrinted>2020-12-02T22:08:53Z</cp:lastPrinted>
  <dcterms:created xsi:type="dcterms:W3CDTF">2020-12-02T21:28:50Z</dcterms:created>
  <dcterms:modified xsi:type="dcterms:W3CDTF">2023-12-04T18:58:14Z</dcterms:modified>
</cp:coreProperties>
</file>