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3"/>
  </p:notesMasterIdLst>
  <p:sldIdLst>
    <p:sldId id="256" r:id="rId2"/>
    <p:sldId id="341" r:id="rId3"/>
    <p:sldId id="264" r:id="rId4"/>
    <p:sldId id="342" r:id="rId5"/>
    <p:sldId id="378" r:id="rId6"/>
    <p:sldId id="318" r:id="rId7"/>
    <p:sldId id="348" r:id="rId8"/>
    <p:sldId id="319" r:id="rId9"/>
    <p:sldId id="320" r:id="rId10"/>
    <p:sldId id="321" r:id="rId11"/>
    <p:sldId id="343" r:id="rId12"/>
    <p:sldId id="273" r:id="rId13"/>
    <p:sldId id="299" r:id="rId14"/>
    <p:sldId id="300" r:id="rId15"/>
    <p:sldId id="301" r:id="rId16"/>
    <p:sldId id="302" r:id="rId17"/>
    <p:sldId id="303" r:id="rId18"/>
    <p:sldId id="304" r:id="rId19"/>
    <p:sldId id="379" r:id="rId20"/>
    <p:sldId id="274" r:id="rId21"/>
    <p:sldId id="280" r:id="rId22"/>
    <p:sldId id="306" r:id="rId23"/>
    <p:sldId id="305" r:id="rId24"/>
    <p:sldId id="307" r:id="rId25"/>
    <p:sldId id="359" r:id="rId26"/>
    <p:sldId id="360" r:id="rId27"/>
    <p:sldId id="380" r:id="rId28"/>
    <p:sldId id="283" r:id="rId29"/>
    <p:sldId id="309" r:id="rId30"/>
    <p:sldId id="349" r:id="rId31"/>
    <p:sldId id="310" r:id="rId32"/>
    <p:sldId id="311" r:id="rId33"/>
    <p:sldId id="322" r:id="rId34"/>
    <p:sldId id="354" r:id="rId35"/>
    <p:sldId id="353" r:id="rId36"/>
    <p:sldId id="356" r:id="rId37"/>
    <p:sldId id="358" r:id="rId38"/>
    <p:sldId id="345" r:id="rId39"/>
    <p:sldId id="346" r:id="rId40"/>
    <p:sldId id="347" r:id="rId41"/>
    <p:sldId id="312" r:id="rId42"/>
    <p:sldId id="313" r:id="rId43"/>
    <p:sldId id="314" r:id="rId44"/>
    <p:sldId id="315" r:id="rId45"/>
    <p:sldId id="316" r:id="rId46"/>
    <p:sldId id="340" r:id="rId47"/>
    <p:sldId id="350" r:id="rId48"/>
    <p:sldId id="351" r:id="rId49"/>
    <p:sldId id="377" r:id="rId50"/>
    <p:sldId id="324" r:id="rId51"/>
    <p:sldId id="361" r:id="rId52"/>
    <p:sldId id="362" r:id="rId53"/>
    <p:sldId id="325" r:id="rId54"/>
    <p:sldId id="344" r:id="rId55"/>
    <p:sldId id="363" r:id="rId56"/>
    <p:sldId id="364" r:id="rId57"/>
    <p:sldId id="365" r:id="rId58"/>
    <p:sldId id="36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67" r:id="rId68"/>
    <p:sldId id="335" r:id="rId69"/>
    <p:sldId id="368" r:id="rId70"/>
    <p:sldId id="369" r:id="rId71"/>
    <p:sldId id="336" r:id="rId72"/>
    <p:sldId id="370" r:id="rId73"/>
    <p:sldId id="371" r:id="rId74"/>
    <p:sldId id="337" r:id="rId75"/>
    <p:sldId id="374" r:id="rId76"/>
    <p:sldId id="339" r:id="rId77"/>
    <p:sldId id="357" r:id="rId78"/>
    <p:sldId id="338" r:id="rId79"/>
    <p:sldId id="375" r:id="rId80"/>
    <p:sldId id="376" r:id="rId81"/>
    <p:sldId id="298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62"/>
    <p:restoredTop sz="96054"/>
  </p:normalViewPr>
  <p:slideViewPr>
    <p:cSldViewPr snapToGrid="0" snapToObjects="1">
      <p:cViewPr varScale="1">
        <p:scale>
          <a:sx n="113" d="100"/>
          <a:sy n="113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E9541-B60E-4343-A56A-205012ED3612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D3B64-583B-DB41-BDCD-FA3E24B8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9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6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7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4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66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07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33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22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46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82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6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27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76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09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56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99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7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52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92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849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14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54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356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31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0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14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336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567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03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286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suggesting three ways to make R reflexive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042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delta is a special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75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03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0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58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4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96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83FC-80E9-6C4D-8692-8A263A85F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4D4CF-1ACA-454A-9C1B-E8DFFDE5A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CEDFD-3889-4540-A304-54BD227F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982EE-0D2A-F342-A867-74FBDE17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4B249-D699-A349-A0A2-25E71748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0E6F-6A22-FF4D-B877-59F50D1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ED1C6-4353-2840-9BD2-268B4F26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88DD7-E2FA-F74D-AB16-E0C72E20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CA55-BE45-7E4A-B0B6-C2E7C648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1089F-D0A5-9243-A1DB-850C4CA5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1F8DE-BAE3-3F4C-B4AF-ED2BCC6A4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EB001-CE75-4C4D-8288-2433D83C9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89092-B553-834E-9B81-01717315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F1E35-AC17-844E-BA06-1AAB5356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8CB8B-FFE6-894B-B60C-DF370F16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8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201D-6F83-344A-B428-E759EF75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E0F7-3F47-9349-BD22-94B39126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E120-794D-5A40-B5BE-D3B8D7D6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75BF-81A6-A344-AE01-4CE9185B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9600-C894-4E46-8927-671E9693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9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D7F4-FFA7-744F-8E08-AE9D843D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8DD99-A9E7-E84C-8AB3-FEA000B59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94B23-9B4D-CF45-A7A3-F78B5B08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6EC97-5436-F646-A233-6D6448FC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6BF5-4BAC-C345-90B2-61512884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7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98E1-8803-9944-916D-8D56CEA1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008D-9336-E84E-8C8E-94EC896AF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4DCF3-755F-4040-AE50-D335A7AEB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4F5C8-96C8-554B-A892-47F6654B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75DB5-4290-7F44-8135-BB35FF87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D030E-9C10-EC44-8B9F-0982AF98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0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DDD2-E343-ED40-81C8-74728792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B8B12-6523-6B40-8DEE-30F80C67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1004A-9EF7-584B-91DB-F40D438F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CF565-DCB4-874D-9DAC-04B9C06F9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B0E14-7983-F14A-AF62-E4A0A18BE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B1360-7715-AA42-9B22-EF828092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A77A8-A27E-1848-B8DA-77765AC6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4F314-BB99-1B46-99F8-891874DC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0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8C1B-BFBA-4B42-9B00-40B5C4A4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9859E-B7C9-DF42-BE7D-0E6C1319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9DE2F-B9CE-614C-BAC9-086E4131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3FD29-1AF9-F045-93BF-ED45694A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DC120-D1AD-854D-9D6B-BCD94AE2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15E15-D3E4-C44F-BEBA-43BBD928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170C3-A724-8541-AC38-961BD141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7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F497-4B8C-9C4D-97AA-651C6BA9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B685-D8EA-0F44-969C-504DFD2D9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D2FB5-0DD4-2A46-A1B8-04419B63E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A19BA-7F1B-C046-ABE0-F20BD93E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F0766-AEBA-7742-B683-861DF69E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BFE04-3460-D444-8F0A-34FACC1D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D7D0-EAEA-D544-9FF0-FF6E9D95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AE807-0B74-C54A-8EAB-54CE3BAF2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92CF5-7E17-0E41-A70F-DDEBE9449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C97EC-19EB-4448-9AD6-E6C6AF91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4A6FC-B8CC-B641-89F6-4A6FF75D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78EF0-FDC7-4247-8DBF-C5DF890A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5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9E53E-F779-1247-9DA0-2ACFF0D2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77716-11F1-A649-8414-45B6F919B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3E33-8D22-614C-B2EE-D633A3411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E2395-8A3A-7044-B556-BB51A85DD46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EAA7A-04BA-9F41-81E5-4006BD737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B639-0E48-E24A-AC2D-2C713216C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7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3.emf"/><Relationship Id="rId4" Type="http://schemas.openxmlformats.org/officeDocument/2006/relationships/diagramLayout" Target="../diagrams/layout3.xml"/><Relationship Id="rId9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20.emf"/><Relationship Id="rId4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3.emf"/><Relationship Id="rId4" Type="http://schemas.openxmlformats.org/officeDocument/2006/relationships/diagramLayout" Target="../diagrams/layout2.xml"/><Relationship Id="rId9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D0DB-D305-B246-A837-C355174FB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Relations on a Set: Transitivity and Digraphs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BA81F-FD47-094F-BAFD-2D319E17C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CS 236</a:t>
            </a:r>
          </a:p>
        </p:txBody>
      </p:sp>
    </p:spTree>
    <p:extLst>
      <p:ext uri="{BB962C8B-B14F-4D97-AF65-F5344CB8AC3E}">
        <p14:creationId xmlns:p14="http://schemas.microsoft.com/office/powerpoint/2010/main" val="174081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5A54-3B7F-E345-B9B4-9B76E9C5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B4907-612C-0C43-A49A-AC7081E99ADF}"/>
              </a:ext>
            </a:extLst>
          </p:cNvPr>
          <p:cNvSpPr txBox="1">
            <a:spLocks/>
          </p:cNvSpPr>
          <p:nvPr/>
        </p:nvSpPr>
        <p:spPr>
          <a:xfrm>
            <a:off x="6315076" y="1825625"/>
            <a:ext cx="503872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maximum distance between agents is called the </a:t>
            </a:r>
            <a:r>
              <a:rPr lang="en-US" i="1" dirty="0"/>
              <a:t>graph diameter</a:t>
            </a:r>
          </a:p>
          <a:p>
            <a:pPr lvl="1"/>
            <a:r>
              <a:rPr lang="en-US" i="1" dirty="0"/>
              <a:t>Diameter(G) = 8</a:t>
            </a:r>
          </a:p>
          <a:p>
            <a:r>
              <a:rPr lang="en-US" dirty="0"/>
              <a:t>No faculty member or student is more than 8 classrooms from all other faculty members and students</a:t>
            </a:r>
          </a:p>
          <a:p>
            <a:pPr lvl="1"/>
            <a:r>
              <a:rPr lang="en-US" dirty="0"/>
              <a:t>Except for “one-off” classes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D543C4-4AE3-724B-90C7-CC8653BD397D}"/>
              </a:ext>
            </a:extLst>
          </p:cNvPr>
          <p:cNvGrpSpPr/>
          <p:nvPr/>
        </p:nvGrpSpPr>
        <p:grpSpPr>
          <a:xfrm>
            <a:off x="475539" y="1176433"/>
            <a:ext cx="5839537" cy="5448013"/>
            <a:chOff x="475539" y="1176433"/>
            <a:chExt cx="5133305" cy="5448013"/>
          </a:xfrm>
        </p:grpSpPr>
        <p:pic>
          <p:nvPicPr>
            <p:cNvPr id="6" name="Picture 5" descr="A picture containing map, person, table, computer&#10;&#10;Description automatically generated">
              <a:extLst>
                <a:ext uri="{FF2B5EF4-FFF2-40B4-BE49-F238E27FC236}">
                  <a16:creationId xmlns:a16="http://schemas.microsoft.com/office/drawing/2014/main" id="{B9AE8131-989B-D348-94A1-404E1B7E22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6159"/>
            <a:stretch/>
          </p:blipFill>
          <p:spPr>
            <a:xfrm>
              <a:off x="475539" y="1176433"/>
              <a:ext cx="4567238" cy="4505133"/>
            </a:xfrm>
            <a:prstGeom prst="rect">
              <a:avLst/>
            </a:prstGeom>
          </p:spPr>
        </p:pic>
        <p:pic>
          <p:nvPicPr>
            <p:cNvPr id="7" name="Picture 6" descr="A picture containing map, person, table, computer&#10;&#10;Description automatically generated">
              <a:extLst>
                <a:ext uri="{FF2B5EF4-FFF2-40B4-BE49-F238E27FC236}">
                  <a16:creationId xmlns:a16="http://schemas.microsoft.com/office/drawing/2014/main" id="{99C1D158-20D7-2347-9B6B-E11210714B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8681" b="79071"/>
            <a:stretch/>
          </p:blipFill>
          <p:spPr>
            <a:xfrm>
              <a:off x="600075" y="5681566"/>
              <a:ext cx="809789" cy="942880"/>
            </a:xfrm>
            <a:prstGeom prst="rect">
              <a:avLst/>
            </a:prstGeom>
          </p:spPr>
        </p:pic>
        <p:pic>
          <p:nvPicPr>
            <p:cNvPr id="8" name="Picture 7" descr="A picture containing map, person, table, computer&#10;&#10;Description automatically generated">
              <a:extLst>
                <a:ext uri="{FF2B5EF4-FFF2-40B4-BE49-F238E27FC236}">
                  <a16:creationId xmlns:a16="http://schemas.microsoft.com/office/drawing/2014/main" id="{C66217A5-8B55-E645-965A-2786BA9748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7251" t="22831" r="7724" b="64166"/>
            <a:stretch/>
          </p:blipFill>
          <p:spPr>
            <a:xfrm>
              <a:off x="4533861" y="2559148"/>
              <a:ext cx="1074983" cy="585788"/>
            </a:xfrm>
            <a:prstGeom prst="rect">
              <a:avLst/>
            </a:prstGeom>
          </p:spPr>
        </p:pic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F043A4-1C05-2C4A-82B6-7E4BDAF8D55A}"/>
              </a:ext>
            </a:extLst>
          </p:cNvPr>
          <p:cNvCxnSpPr>
            <a:cxnSpLocks/>
          </p:cNvCxnSpPr>
          <p:nvPr/>
        </p:nvCxnSpPr>
        <p:spPr>
          <a:xfrm flipV="1">
            <a:off x="548109" y="2888343"/>
            <a:ext cx="5670134" cy="1702935"/>
          </a:xfrm>
          <a:prstGeom prst="straightConnector1">
            <a:avLst/>
          </a:prstGeom>
          <a:ln w="539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6DB80F-3484-D848-B4E7-48CC8FB8974E}"/>
              </a:ext>
            </a:extLst>
          </p:cNvPr>
          <p:cNvCxnSpPr>
            <a:cxnSpLocks/>
          </p:cNvCxnSpPr>
          <p:nvPr/>
        </p:nvCxnSpPr>
        <p:spPr>
          <a:xfrm>
            <a:off x="430672" y="4124326"/>
            <a:ext cx="169403" cy="904874"/>
          </a:xfrm>
          <a:prstGeom prst="straightConnector1">
            <a:avLst/>
          </a:prstGeom>
          <a:ln w="5397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B12F59-4C87-E147-B92C-0454F1754150}"/>
              </a:ext>
            </a:extLst>
          </p:cNvPr>
          <p:cNvCxnSpPr>
            <a:cxnSpLocks/>
          </p:cNvCxnSpPr>
          <p:nvPr/>
        </p:nvCxnSpPr>
        <p:spPr>
          <a:xfrm>
            <a:off x="6160187" y="2573662"/>
            <a:ext cx="169403" cy="585788"/>
          </a:xfrm>
          <a:prstGeom prst="straightConnector1">
            <a:avLst/>
          </a:prstGeom>
          <a:ln w="5397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66211A-7492-AD42-960B-9964E0AE60A1}"/>
              </a:ext>
            </a:extLst>
          </p:cNvPr>
          <p:cNvSpPr txBox="1"/>
          <p:nvPr/>
        </p:nvSpPr>
        <p:spPr>
          <a:xfrm rot="20621648">
            <a:off x="2841470" y="325818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AC1FA-D99F-EA49-9B0D-C36399CBE279}"/>
              </a:ext>
            </a:extLst>
          </p:cNvPr>
          <p:cNvSpPr txBox="1"/>
          <p:nvPr/>
        </p:nvSpPr>
        <p:spPr>
          <a:xfrm>
            <a:off x="119144" y="6324703"/>
            <a:ext cx="206960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“one-off”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8E495-F7C2-1942-A228-12730D72A135}"/>
              </a:ext>
            </a:extLst>
          </p:cNvPr>
          <p:cNvSpPr txBox="1"/>
          <p:nvPr/>
        </p:nvSpPr>
        <p:spPr>
          <a:xfrm>
            <a:off x="3050822" y="1529775"/>
            <a:ext cx="6142644" cy="304698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By computing the </a:t>
            </a:r>
            <a:r>
              <a:rPr lang="en-US" sz="3200" b="1" i="1" dirty="0"/>
              <a:t>transitive closure</a:t>
            </a:r>
          </a:p>
          <a:p>
            <a:r>
              <a:rPr lang="en-US" sz="3200" dirty="0"/>
              <a:t>of the </a:t>
            </a:r>
            <a:r>
              <a:rPr lang="en-US" sz="3200" i="1" dirty="0" err="1"/>
              <a:t>InSameClassAs</a:t>
            </a:r>
            <a:r>
              <a:rPr lang="en-US" sz="3200" i="1" dirty="0"/>
              <a:t>(</a:t>
            </a:r>
            <a:r>
              <a:rPr lang="en-US" sz="3200" i="1" dirty="0" err="1"/>
              <a:t>a,b</a:t>
            </a:r>
            <a:r>
              <a:rPr lang="en-US" sz="3200" i="1" dirty="0"/>
              <a:t>)</a:t>
            </a:r>
            <a:r>
              <a:rPr lang="en-US" sz="3200" dirty="0"/>
              <a:t> relation,</a:t>
            </a:r>
          </a:p>
          <a:p>
            <a:r>
              <a:rPr lang="en-US" sz="3200" dirty="0"/>
              <a:t>we learn that nearly 100% of the </a:t>
            </a:r>
          </a:p>
          <a:p>
            <a:r>
              <a:rPr lang="en-US" sz="3200" dirty="0"/>
              <a:t>BYU community is connected to </a:t>
            </a:r>
          </a:p>
          <a:p>
            <a:r>
              <a:rPr lang="en-US" sz="3200" dirty="0"/>
              <a:t>every other member of the BYU </a:t>
            </a:r>
          </a:p>
          <a:p>
            <a:r>
              <a:rPr lang="en-US" sz="3200" dirty="0"/>
              <a:t>community through classrooms</a:t>
            </a:r>
          </a:p>
        </p:txBody>
      </p:sp>
    </p:spTree>
    <p:extLst>
      <p:ext uri="{BB962C8B-B14F-4D97-AF65-F5344CB8AC3E}">
        <p14:creationId xmlns:p14="http://schemas.microsoft.com/office/powerpoint/2010/main" val="306835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DF8EA6-BC2F-F047-9120-F4771938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relations on a set using graphs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3EBB0-FB59-304B-82EA-2D0BC3219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6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54FD931-A9A7-9E41-B194-E192D333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698609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Relation: Table, Set, Matrix, </a:t>
            </a:r>
            <a:r>
              <a:rPr lang="en-US" dirty="0">
                <a:highlight>
                  <a:srgbClr val="FFFF00"/>
                </a:highlight>
              </a:rPr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C8C-B3BE-1047-9B11-ECAF4A9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R denote the relation “greater than” over A={1,2,3,4}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E9018-6CAD-D940-8A9C-DD60F0EF3051}"/>
              </a:ext>
            </a:extLst>
          </p:cNvPr>
          <p:cNvSpPr txBox="1"/>
          <p:nvPr/>
        </p:nvSpPr>
        <p:spPr>
          <a:xfrm>
            <a:off x="2061030" y="2293257"/>
            <a:ext cx="6001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5902BEF-04AF-A249-ADE6-93C0EA2AF326}"/>
              </a:ext>
            </a:extLst>
          </p:cNvPr>
          <p:cNvGraphicFramePr>
            <a:graphicFrameLocks noGrp="1"/>
          </p:cNvGraphicFramePr>
          <p:nvPr/>
        </p:nvGraphicFramePr>
        <p:xfrm>
          <a:off x="6788831" y="3229806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E7E873-F2DB-8248-A7A2-043633A83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985" y="3270197"/>
            <a:ext cx="3175000" cy="2514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AC54A1-86F7-484C-BD64-0D0B5D0AE6A7}"/>
              </a:ext>
            </a:extLst>
          </p:cNvPr>
          <p:cNvSpPr txBox="1"/>
          <p:nvPr/>
        </p:nvSpPr>
        <p:spPr>
          <a:xfrm>
            <a:off x="1213745" y="3136612"/>
            <a:ext cx="6848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12191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54FD931-A9A7-9E41-B194-E192D333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698609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Relation: Table, Set, Matrix,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C8C-B3BE-1047-9B11-ECAF4A9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R denote the relation “greater than” over A={1,2,3,4}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E9018-6CAD-D940-8A9C-DD60F0EF3051}"/>
              </a:ext>
            </a:extLst>
          </p:cNvPr>
          <p:cNvSpPr txBox="1"/>
          <p:nvPr/>
        </p:nvSpPr>
        <p:spPr>
          <a:xfrm>
            <a:off x="2061030" y="2293257"/>
            <a:ext cx="6001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E7E873-F2DB-8248-A7A2-043633A83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985" y="3270197"/>
            <a:ext cx="3175000" cy="2514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AC54A1-86F7-484C-BD64-0D0B5D0AE6A7}"/>
              </a:ext>
            </a:extLst>
          </p:cNvPr>
          <p:cNvSpPr txBox="1"/>
          <p:nvPr/>
        </p:nvSpPr>
        <p:spPr>
          <a:xfrm>
            <a:off x="1213745" y="3136612"/>
            <a:ext cx="6848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5E74C-13DD-1947-8D60-8E76A9D41D4D}"/>
              </a:ext>
            </a:extLst>
          </p:cNvPr>
          <p:cNvSpPr txBox="1"/>
          <p:nvPr/>
        </p:nvSpPr>
        <p:spPr>
          <a:xfrm>
            <a:off x="5631545" y="3270197"/>
            <a:ext cx="609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Directed Graph (digraph): </a:t>
            </a:r>
            <a:r>
              <a:rPr lang="en-US" sz="2800" dirty="0"/>
              <a:t>Set of </a:t>
            </a:r>
            <a:r>
              <a:rPr lang="en-US" sz="2800" b="1" i="1" dirty="0"/>
              <a:t>vertices</a:t>
            </a:r>
            <a:r>
              <a:rPr lang="en-US" sz="2800" dirty="0"/>
              <a:t> </a:t>
            </a:r>
            <a:r>
              <a:rPr lang="en-US" sz="2800" i="1" dirty="0"/>
              <a:t>V</a:t>
            </a:r>
            <a:r>
              <a:rPr lang="en-US" sz="2800" dirty="0"/>
              <a:t> and set of </a:t>
            </a:r>
            <a:r>
              <a:rPr lang="en-US" sz="2800" b="1" i="1" dirty="0"/>
              <a:t>edges</a:t>
            </a:r>
            <a:r>
              <a:rPr lang="en-US" sz="2800" dirty="0"/>
              <a:t> </a:t>
            </a:r>
            <a:r>
              <a:rPr lang="en-US" sz="2800" i="1" dirty="0"/>
              <a:t>E</a:t>
            </a:r>
            <a:r>
              <a:rPr lang="en-US" sz="2800" dirty="0"/>
              <a:t> that connect vertices. (Def 1 section 9.3.3)</a:t>
            </a:r>
          </a:p>
        </p:txBody>
      </p:sp>
    </p:spTree>
    <p:extLst>
      <p:ext uri="{BB962C8B-B14F-4D97-AF65-F5344CB8AC3E}">
        <p14:creationId xmlns:p14="http://schemas.microsoft.com/office/powerpoint/2010/main" val="53899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54FD931-A9A7-9E41-B194-E192D333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698609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Relation: Table, Set, Matrix,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C8C-B3BE-1047-9B11-ECAF4A9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R denote the relation “greater than” over A={1,2,3,4}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E7E873-F2DB-8248-A7A2-043633A83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985" y="3270197"/>
            <a:ext cx="3175000" cy="2514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AC54A1-86F7-484C-BD64-0D0B5D0AE6A7}"/>
              </a:ext>
            </a:extLst>
          </p:cNvPr>
          <p:cNvSpPr txBox="1"/>
          <p:nvPr/>
        </p:nvSpPr>
        <p:spPr>
          <a:xfrm>
            <a:off x="1213745" y="3136612"/>
            <a:ext cx="6848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5E74C-13DD-1947-8D60-8E76A9D41D4D}"/>
              </a:ext>
            </a:extLst>
          </p:cNvPr>
          <p:cNvSpPr txBox="1"/>
          <p:nvPr/>
        </p:nvSpPr>
        <p:spPr>
          <a:xfrm>
            <a:off x="5631545" y="3270197"/>
            <a:ext cx="609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Directed Graph (digraph): </a:t>
            </a:r>
            <a:r>
              <a:rPr lang="en-US" sz="2400" dirty="0"/>
              <a:t>Set of vertices </a:t>
            </a:r>
            <a:r>
              <a:rPr lang="en-US" sz="2400" i="1" dirty="0"/>
              <a:t>V</a:t>
            </a:r>
            <a:r>
              <a:rPr lang="en-US" sz="2400" dirty="0"/>
              <a:t> and set of edges </a:t>
            </a:r>
            <a:r>
              <a:rPr lang="en-US" sz="2400" i="1" dirty="0"/>
              <a:t>E</a:t>
            </a:r>
            <a:r>
              <a:rPr lang="en-US" sz="2400" dirty="0"/>
              <a:t> that connect vertices. (Def 1 section 9.3.3)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E96EE-2A88-B440-AC13-822851347F94}"/>
              </a:ext>
            </a:extLst>
          </p:cNvPr>
          <p:cNvSpPr txBox="1"/>
          <p:nvPr/>
        </p:nvSpPr>
        <p:spPr>
          <a:xfrm>
            <a:off x="5631545" y="4470526"/>
            <a:ext cx="6097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Let the vertices be the set </a:t>
            </a:r>
            <a:r>
              <a:rPr lang="en-US" sz="2800" i="1" dirty="0"/>
              <a:t>A </a:t>
            </a:r>
            <a:r>
              <a:rPr lang="en-US" sz="2800" dirty="0"/>
              <a:t>and the edges be the ordered pairs in </a:t>
            </a:r>
            <a:r>
              <a:rPr lang="en-US" sz="2800" i="1" dirty="0"/>
              <a:t>R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E726D2-A4AF-7341-B938-45A58C544955}"/>
              </a:ext>
            </a:extLst>
          </p:cNvPr>
          <p:cNvSpPr txBox="1"/>
          <p:nvPr/>
        </p:nvSpPr>
        <p:spPr>
          <a:xfrm>
            <a:off x="2061030" y="2293257"/>
            <a:ext cx="6001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</p:spTree>
    <p:extLst>
      <p:ext uri="{BB962C8B-B14F-4D97-AF65-F5344CB8AC3E}">
        <p14:creationId xmlns:p14="http://schemas.microsoft.com/office/powerpoint/2010/main" val="107590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54FD931-A9A7-9E41-B194-E192D333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219638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Relation: Table, Set, Matrix, 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E7E873-F2DB-8248-A7A2-043633A83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985" y="2791226"/>
            <a:ext cx="3175000" cy="2514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AC54A1-86F7-484C-BD64-0D0B5D0AE6A7}"/>
              </a:ext>
            </a:extLst>
          </p:cNvPr>
          <p:cNvSpPr txBox="1"/>
          <p:nvPr/>
        </p:nvSpPr>
        <p:spPr>
          <a:xfrm>
            <a:off x="1213745" y="2657641"/>
            <a:ext cx="6848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E96EE-2A88-B440-AC13-822851347F94}"/>
              </a:ext>
            </a:extLst>
          </p:cNvPr>
          <p:cNvSpPr txBox="1"/>
          <p:nvPr/>
        </p:nvSpPr>
        <p:spPr>
          <a:xfrm>
            <a:off x="5617031" y="2657641"/>
            <a:ext cx="6097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Let the </a:t>
            </a:r>
            <a:r>
              <a:rPr lang="en-US" sz="2800" dirty="0">
                <a:highlight>
                  <a:srgbClr val="FFFF00"/>
                </a:highlight>
              </a:rPr>
              <a:t>vertices be the set </a:t>
            </a:r>
            <a:r>
              <a:rPr lang="en-US" sz="2800" i="1" dirty="0">
                <a:highlight>
                  <a:srgbClr val="FFFF00"/>
                </a:highlight>
              </a:rPr>
              <a:t>A </a:t>
            </a:r>
            <a:r>
              <a:rPr lang="en-US" sz="2800" dirty="0"/>
              <a:t>and the edges be the ordered pairs in </a:t>
            </a:r>
            <a:r>
              <a:rPr lang="en-US" sz="2800" i="1" dirty="0"/>
              <a:t>R</a:t>
            </a:r>
            <a:endParaRPr lang="en-US" sz="2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39E26-75D0-D14F-A840-8FDCF5FE3C9C}"/>
              </a:ext>
            </a:extLst>
          </p:cNvPr>
          <p:cNvSpPr/>
          <p:nvPr/>
        </p:nvSpPr>
        <p:spPr>
          <a:xfrm>
            <a:off x="6865257" y="416560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2E7907-C1CD-744C-9480-1EF0CA100C68}"/>
              </a:ext>
            </a:extLst>
          </p:cNvPr>
          <p:cNvSpPr/>
          <p:nvPr/>
        </p:nvSpPr>
        <p:spPr>
          <a:xfrm>
            <a:off x="8382902" y="416560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B062C0-1B26-314F-B2BD-CC9D8E6CCFEB}"/>
              </a:ext>
            </a:extLst>
          </p:cNvPr>
          <p:cNvSpPr/>
          <p:nvPr/>
        </p:nvSpPr>
        <p:spPr>
          <a:xfrm>
            <a:off x="8382902" y="55226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B1BFF8-BD67-044F-A8E0-3F583E16863F}"/>
              </a:ext>
            </a:extLst>
          </p:cNvPr>
          <p:cNvSpPr/>
          <p:nvPr/>
        </p:nvSpPr>
        <p:spPr>
          <a:xfrm>
            <a:off x="6865256" y="55226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AC175B-BECD-F542-ADBB-44AA444196C5}"/>
              </a:ext>
            </a:extLst>
          </p:cNvPr>
          <p:cNvSpPr txBox="1"/>
          <p:nvPr/>
        </p:nvSpPr>
        <p:spPr>
          <a:xfrm>
            <a:off x="2061030" y="1814286"/>
            <a:ext cx="6001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0D620-1B70-0D42-847D-FC9BB7ECF3F3}"/>
              </a:ext>
            </a:extLst>
          </p:cNvPr>
          <p:cNvSpPr txBox="1"/>
          <p:nvPr/>
        </p:nvSpPr>
        <p:spPr>
          <a:xfrm>
            <a:off x="9210417" y="1768994"/>
            <a:ext cx="2028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A={1,2,3,4}</a:t>
            </a:r>
          </a:p>
        </p:txBody>
      </p:sp>
    </p:spTree>
    <p:extLst>
      <p:ext uri="{BB962C8B-B14F-4D97-AF65-F5344CB8AC3E}">
        <p14:creationId xmlns:p14="http://schemas.microsoft.com/office/powerpoint/2010/main" val="2333321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54FD931-A9A7-9E41-B194-E192D333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219638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Relation: Table, Set, Matrix,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E9018-6CAD-D940-8A9C-DD60F0EF3051}"/>
              </a:ext>
            </a:extLst>
          </p:cNvPr>
          <p:cNvSpPr txBox="1"/>
          <p:nvPr/>
        </p:nvSpPr>
        <p:spPr>
          <a:xfrm>
            <a:off x="2061030" y="1814286"/>
            <a:ext cx="6001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E7E873-F2DB-8248-A7A2-043633A83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985" y="2791226"/>
            <a:ext cx="3175000" cy="2514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AC54A1-86F7-484C-BD64-0D0B5D0AE6A7}"/>
              </a:ext>
            </a:extLst>
          </p:cNvPr>
          <p:cNvSpPr txBox="1"/>
          <p:nvPr/>
        </p:nvSpPr>
        <p:spPr>
          <a:xfrm>
            <a:off x="1213745" y="2657641"/>
            <a:ext cx="6848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E96EE-2A88-B440-AC13-822851347F94}"/>
              </a:ext>
            </a:extLst>
          </p:cNvPr>
          <p:cNvSpPr txBox="1"/>
          <p:nvPr/>
        </p:nvSpPr>
        <p:spPr>
          <a:xfrm>
            <a:off x="5617031" y="2657641"/>
            <a:ext cx="6097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Let the vertices be the set </a:t>
            </a:r>
            <a:r>
              <a:rPr lang="en-US" sz="2800" i="1" dirty="0"/>
              <a:t>A </a:t>
            </a:r>
            <a:r>
              <a:rPr lang="en-US" sz="2800" dirty="0"/>
              <a:t>and the </a:t>
            </a:r>
            <a:r>
              <a:rPr lang="en-US" sz="2800" dirty="0">
                <a:highlight>
                  <a:srgbClr val="FFFF00"/>
                </a:highlight>
              </a:rPr>
              <a:t>edges be the ordered pairs in </a:t>
            </a:r>
            <a:r>
              <a:rPr lang="en-US" sz="2800" i="1" dirty="0">
                <a:highlight>
                  <a:srgbClr val="FFFF00"/>
                </a:highlight>
              </a:rPr>
              <a:t>R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39E26-75D0-D14F-A840-8FDCF5FE3C9C}"/>
              </a:ext>
            </a:extLst>
          </p:cNvPr>
          <p:cNvSpPr/>
          <p:nvPr/>
        </p:nvSpPr>
        <p:spPr>
          <a:xfrm>
            <a:off x="6865257" y="416560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2E7907-C1CD-744C-9480-1EF0CA100C68}"/>
              </a:ext>
            </a:extLst>
          </p:cNvPr>
          <p:cNvSpPr/>
          <p:nvPr/>
        </p:nvSpPr>
        <p:spPr>
          <a:xfrm>
            <a:off x="8382902" y="416560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B062C0-1B26-314F-B2BD-CC9D8E6CCFEB}"/>
              </a:ext>
            </a:extLst>
          </p:cNvPr>
          <p:cNvSpPr/>
          <p:nvPr/>
        </p:nvSpPr>
        <p:spPr>
          <a:xfrm>
            <a:off x="8382902" y="55226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B1BFF8-BD67-044F-A8E0-3F583E16863F}"/>
              </a:ext>
            </a:extLst>
          </p:cNvPr>
          <p:cNvSpPr/>
          <p:nvPr/>
        </p:nvSpPr>
        <p:spPr>
          <a:xfrm>
            <a:off x="6865256" y="55226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E327FB-A2B1-9D46-9DA6-B3B2A7A2DD89}"/>
              </a:ext>
            </a:extLst>
          </p:cNvPr>
          <p:cNvSpPr/>
          <p:nvPr/>
        </p:nvSpPr>
        <p:spPr>
          <a:xfrm>
            <a:off x="2649582" y="1755905"/>
            <a:ext cx="920933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A35B92-676C-F34B-9A9A-6B8045306E96}"/>
              </a:ext>
            </a:extLst>
          </p:cNvPr>
          <p:cNvCxnSpPr>
            <a:stCxn id="17" idx="0"/>
            <a:endCxn id="10" idx="4"/>
          </p:cNvCxnSpPr>
          <p:nvPr/>
        </p:nvCxnSpPr>
        <p:spPr>
          <a:xfrm flipV="1">
            <a:off x="7148285" y="4688114"/>
            <a:ext cx="1" cy="83457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BDE6E6-12A7-3447-97D6-BA0BEDF09E69}"/>
              </a:ext>
            </a:extLst>
          </p:cNvPr>
          <p:cNvSpPr txBox="1"/>
          <p:nvPr/>
        </p:nvSpPr>
        <p:spPr>
          <a:xfrm>
            <a:off x="983339" y="6161311"/>
            <a:ext cx="9945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in (4,1) means arrow starts at vertex 4 and ends at vertex 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CD7C33-1924-5143-982B-C107DB0E1F17}"/>
              </a:ext>
            </a:extLst>
          </p:cNvPr>
          <p:cNvSpPr txBox="1"/>
          <p:nvPr/>
        </p:nvSpPr>
        <p:spPr>
          <a:xfrm>
            <a:off x="9210417" y="1768994"/>
            <a:ext cx="2028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A={1,2,3,4}</a:t>
            </a:r>
          </a:p>
        </p:txBody>
      </p:sp>
    </p:spTree>
    <p:extLst>
      <p:ext uri="{BB962C8B-B14F-4D97-AF65-F5344CB8AC3E}">
        <p14:creationId xmlns:p14="http://schemas.microsoft.com/office/powerpoint/2010/main" val="383464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54FD931-A9A7-9E41-B194-E192D333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219638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Relation: Table, Set, Matrix,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E9018-6CAD-D940-8A9C-DD60F0EF3051}"/>
              </a:ext>
            </a:extLst>
          </p:cNvPr>
          <p:cNvSpPr txBox="1"/>
          <p:nvPr/>
        </p:nvSpPr>
        <p:spPr>
          <a:xfrm>
            <a:off x="2061030" y="1814286"/>
            <a:ext cx="6001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E7E873-F2DB-8248-A7A2-043633A83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985" y="2791226"/>
            <a:ext cx="3175000" cy="2514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AC54A1-86F7-484C-BD64-0D0B5D0AE6A7}"/>
              </a:ext>
            </a:extLst>
          </p:cNvPr>
          <p:cNvSpPr txBox="1"/>
          <p:nvPr/>
        </p:nvSpPr>
        <p:spPr>
          <a:xfrm>
            <a:off x="1213745" y="2657641"/>
            <a:ext cx="6848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E96EE-2A88-B440-AC13-822851347F94}"/>
              </a:ext>
            </a:extLst>
          </p:cNvPr>
          <p:cNvSpPr txBox="1"/>
          <p:nvPr/>
        </p:nvSpPr>
        <p:spPr>
          <a:xfrm>
            <a:off x="5617031" y="2657641"/>
            <a:ext cx="609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 the vertices be the set </a:t>
            </a:r>
            <a:r>
              <a:rPr lang="en-US" sz="2800" i="1" dirty="0"/>
              <a:t>A </a:t>
            </a:r>
            <a:r>
              <a:rPr lang="en-US" sz="2800" dirty="0"/>
              <a:t>and the edges be the ordered pairs in </a:t>
            </a:r>
            <a:r>
              <a:rPr lang="en-US" sz="2800" i="1" dirty="0"/>
              <a:t>R</a:t>
            </a:r>
            <a:endParaRPr lang="en-US" sz="2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39E26-75D0-D14F-A840-8FDCF5FE3C9C}"/>
              </a:ext>
            </a:extLst>
          </p:cNvPr>
          <p:cNvSpPr/>
          <p:nvPr/>
        </p:nvSpPr>
        <p:spPr>
          <a:xfrm>
            <a:off x="6865257" y="416560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2E7907-C1CD-744C-9480-1EF0CA100C68}"/>
              </a:ext>
            </a:extLst>
          </p:cNvPr>
          <p:cNvSpPr/>
          <p:nvPr/>
        </p:nvSpPr>
        <p:spPr>
          <a:xfrm>
            <a:off x="8382902" y="416560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B062C0-1B26-314F-B2BD-CC9D8E6CCFEB}"/>
              </a:ext>
            </a:extLst>
          </p:cNvPr>
          <p:cNvSpPr/>
          <p:nvPr/>
        </p:nvSpPr>
        <p:spPr>
          <a:xfrm>
            <a:off x="8382902" y="55226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B1BFF8-BD67-044F-A8E0-3F583E16863F}"/>
              </a:ext>
            </a:extLst>
          </p:cNvPr>
          <p:cNvSpPr/>
          <p:nvPr/>
        </p:nvSpPr>
        <p:spPr>
          <a:xfrm>
            <a:off x="6865256" y="55226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A35B92-676C-F34B-9A9A-6B8045306E96}"/>
              </a:ext>
            </a:extLst>
          </p:cNvPr>
          <p:cNvCxnSpPr>
            <a:stCxn id="17" idx="0"/>
            <a:endCxn id="10" idx="4"/>
          </p:cNvCxnSpPr>
          <p:nvPr/>
        </p:nvCxnSpPr>
        <p:spPr>
          <a:xfrm flipV="1">
            <a:off x="7148285" y="4688114"/>
            <a:ext cx="1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BDE6E6-12A7-3447-97D6-BA0BEDF09E69}"/>
              </a:ext>
            </a:extLst>
          </p:cNvPr>
          <p:cNvSpPr txBox="1"/>
          <p:nvPr/>
        </p:nvSpPr>
        <p:spPr>
          <a:xfrm>
            <a:off x="983339" y="6161311"/>
            <a:ext cx="3175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Complete the graph</a:t>
            </a:r>
          </a:p>
        </p:txBody>
      </p:sp>
    </p:spTree>
    <p:extLst>
      <p:ext uri="{BB962C8B-B14F-4D97-AF65-F5344CB8AC3E}">
        <p14:creationId xmlns:p14="http://schemas.microsoft.com/office/powerpoint/2010/main" val="1885495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54FD931-A9A7-9E41-B194-E192D333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219638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Relation: Table, Set, Matrix,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E9018-6CAD-D940-8A9C-DD60F0EF3051}"/>
              </a:ext>
            </a:extLst>
          </p:cNvPr>
          <p:cNvSpPr txBox="1"/>
          <p:nvPr/>
        </p:nvSpPr>
        <p:spPr>
          <a:xfrm>
            <a:off x="2061030" y="1814286"/>
            <a:ext cx="6001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E7E873-F2DB-8248-A7A2-043633A83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985" y="2791226"/>
            <a:ext cx="3175000" cy="2514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AC54A1-86F7-484C-BD64-0D0B5D0AE6A7}"/>
              </a:ext>
            </a:extLst>
          </p:cNvPr>
          <p:cNvSpPr txBox="1"/>
          <p:nvPr/>
        </p:nvSpPr>
        <p:spPr>
          <a:xfrm>
            <a:off x="1213745" y="2657641"/>
            <a:ext cx="6848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E96EE-2A88-B440-AC13-822851347F94}"/>
              </a:ext>
            </a:extLst>
          </p:cNvPr>
          <p:cNvSpPr txBox="1"/>
          <p:nvPr/>
        </p:nvSpPr>
        <p:spPr>
          <a:xfrm>
            <a:off x="5617031" y="2657641"/>
            <a:ext cx="609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 the vertices be the set </a:t>
            </a:r>
            <a:r>
              <a:rPr lang="en-US" sz="2800" i="1" dirty="0"/>
              <a:t>A </a:t>
            </a:r>
            <a:r>
              <a:rPr lang="en-US" sz="2800" dirty="0"/>
              <a:t>and the edges be the ordered pairs in </a:t>
            </a:r>
            <a:r>
              <a:rPr lang="en-US" sz="2800" i="1" dirty="0"/>
              <a:t>R</a:t>
            </a:r>
            <a:endParaRPr lang="en-US" sz="2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39E26-75D0-D14F-A840-8FDCF5FE3C9C}"/>
              </a:ext>
            </a:extLst>
          </p:cNvPr>
          <p:cNvSpPr/>
          <p:nvPr/>
        </p:nvSpPr>
        <p:spPr>
          <a:xfrm>
            <a:off x="6865257" y="416560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2E7907-C1CD-744C-9480-1EF0CA100C68}"/>
              </a:ext>
            </a:extLst>
          </p:cNvPr>
          <p:cNvSpPr/>
          <p:nvPr/>
        </p:nvSpPr>
        <p:spPr>
          <a:xfrm>
            <a:off x="8382902" y="416560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B062C0-1B26-314F-B2BD-CC9D8E6CCFEB}"/>
              </a:ext>
            </a:extLst>
          </p:cNvPr>
          <p:cNvSpPr/>
          <p:nvPr/>
        </p:nvSpPr>
        <p:spPr>
          <a:xfrm>
            <a:off x="8382902" y="55226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B1BFF8-BD67-044F-A8E0-3F583E16863F}"/>
              </a:ext>
            </a:extLst>
          </p:cNvPr>
          <p:cNvSpPr/>
          <p:nvPr/>
        </p:nvSpPr>
        <p:spPr>
          <a:xfrm>
            <a:off x="6865256" y="55226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A35B92-676C-F34B-9A9A-6B8045306E96}"/>
              </a:ext>
            </a:extLst>
          </p:cNvPr>
          <p:cNvCxnSpPr>
            <a:stCxn id="17" idx="0"/>
            <a:endCxn id="10" idx="4"/>
          </p:cNvCxnSpPr>
          <p:nvPr/>
        </p:nvCxnSpPr>
        <p:spPr>
          <a:xfrm flipV="1">
            <a:off x="7148285" y="4688114"/>
            <a:ext cx="1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D3EABC-05B6-B64B-82D6-331F3712E18B}"/>
              </a:ext>
            </a:extLst>
          </p:cNvPr>
          <p:cNvCxnSpPr>
            <a:cxnSpLocks/>
            <a:stCxn id="17" idx="7"/>
            <a:endCxn id="13" idx="3"/>
          </p:cNvCxnSpPr>
          <p:nvPr/>
        </p:nvCxnSpPr>
        <p:spPr>
          <a:xfrm flipV="1">
            <a:off x="7348416" y="4611594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8E81C2-40C5-DD4C-9501-AFED9F21172D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>
            <a:off x="7431313" y="5783942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279D14-0AED-9548-8F36-398D2BE2C296}"/>
              </a:ext>
            </a:extLst>
          </p:cNvPr>
          <p:cNvCxnSpPr>
            <a:cxnSpLocks/>
            <a:stCxn id="14" idx="1"/>
            <a:endCxn id="10" idx="5"/>
          </p:cNvCxnSpPr>
          <p:nvPr/>
        </p:nvCxnSpPr>
        <p:spPr>
          <a:xfrm flipH="1" flipV="1">
            <a:off x="7348417" y="4611594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75A4FF-2FCB-3B41-AA18-225DABD3563F}"/>
              </a:ext>
            </a:extLst>
          </p:cNvPr>
          <p:cNvCxnSpPr>
            <a:cxnSpLocks/>
            <a:stCxn id="14" idx="0"/>
            <a:endCxn id="13" idx="4"/>
          </p:cNvCxnSpPr>
          <p:nvPr/>
        </p:nvCxnSpPr>
        <p:spPr>
          <a:xfrm flipV="1">
            <a:off x="8665931" y="4688114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05E3A6-FA20-AE48-9C82-17513458D51D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7431314" y="4426857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353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9221D-DAED-B649-E57C-A4B245D5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Reflexive Property Look Like on a Graph?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BAB41-B41E-F4B6-5494-579CD6DF4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3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Topics:</a:t>
            </a:r>
          </a:p>
          <a:p>
            <a:pPr lvl="1"/>
            <a:r>
              <a:rPr lang="en-US" dirty="0"/>
              <a:t>Graph representation of a relation on a set</a:t>
            </a:r>
          </a:p>
          <a:p>
            <a:pPr lvl="2"/>
            <a:r>
              <a:rPr lang="en-US" dirty="0"/>
              <a:t>Symmetry and Reflexivity</a:t>
            </a:r>
          </a:p>
          <a:p>
            <a:pPr lvl="1"/>
            <a:r>
              <a:rPr lang="en-US" dirty="0"/>
              <a:t>Transitivity</a:t>
            </a:r>
          </a:p>
          <a:p>
            <a:r>
              <a:rPr lang="en-US" dirty="0"/>
              <a:t>Note: 3 Blue 1 Brown video is linked next Wednesday’s course content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Project 3 due yesterday</a:t>
            </a:r>
          </a:p>
          <a:p>
            <a:pPr lvl="1"/>
            <a:r>
              <a:rPr lang="en-US" dirty="0"/>
              <a:t>HW 17 due Monday</a:t>
            </a:r>
          </a:p>
          <a:p>
            <a:pPr lvl="1"/>
            <a:r>
              <a:rPr lang="en-US" dirty="0"/>
              <a:t>HW 18a and 18b due Wednesday</a:t>
            </a:r>
          </a:p>
          <a:p>
            <a:pPr lvl="1"/>
            <a:r>
              <a:rPr lang="en-US" dirty="0"/>
              <a:t>HW 19 and 20 due Friday</a:t>
            </a:r>
          </a:p>
        </p:txBody>
      </p:sp>
    </p:spTree>
    <p:extLst>
      <p:ext uri="{BB962C8B-B14F-4D97-AF65-F5344CB8AC3E}">
        <p14:creationId xmlns:p14="http://schemas.microsoft.com/office/powerpoint/2010/main" val="4209839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83A63F-2941-A44E-97ED-40944CDF67F2}"/>
              </a:ext>
            </a:extLst>
          </p:cNvPr>
          <p:cNvSpPr txBox="1"/>
          <p:nvPr/>
        </p:nvSpPr>
        <p:spPr>
          <a:xfrm>
            <a:off x="313711" y="1602730"/>
            <a:ext cx="578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equivalence relation “acts” like “equal to”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Reflexive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Symmetric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Transitive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0057B8C-E7F6-9743-865E-EBCAE65FDDBC}"/>
              </a:ext>
            </a:extLst>
          </p:cNvPr>
          <p:cNvSpPr/>
          <p:nvPr/>
        </p:nvSpPr>
        <p:spPr>
          <a:xfrm>
            <a:off x="5187267" y="5376457"/>
            <a:ext cx="3004654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16EB-DF53-E645-A44F-7C5441B9CF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5550" y="2041032"/>
            <a:ext cx="2324100" cy="3175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146797" y="4278929"/>
            <a:ext cx="8718412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We want to know what these properties </a:t>
            </a:r>
          </a:p>
          <a:p>
            <a:r>
              <a:rPr lang="en-US" sz="3600" dirty="0"/>
              <a:t>look like for matrix and graph representations</a:t>
            </a:r>
          </a:p>
          <a:p>
            <a:r>
              <a:rPr lang="en-US" sz="3600" dirty="0"/>
              <a:t>of relations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DA616E-679D-CC4D-8252-E6AC2FDED3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1943" y="2430037"/>
            <a:ext cx="4876800" cy="3175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B34D11-B888-354E-B20B-95DAF83C60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1943" y="2828977"/>
            <a:ext cx="7880689" cy="3530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93025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16EB-DF53-E645-A44F-7C5441B9C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33" y="736866"/>
            <a:ext cx="4194367" cy="57300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3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FDC9B-9E7F-3E46-8BF0-7071FE696038}"/>
              </a:ext>
            </a:extLst>
          </p:cNvPr>
          <p:cNvSpPr/>
          <p:nvPr/>
        </p:nvSpPr>
        <p:spPr>
          <a:xfrm>
            <a:off x="7366523" y="252141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4D4135-DD50-6C4D-8C8B-3012C4448035}"/>
              </a:ext>
            </a:extLst>
          </p:cNvPr>
          <p:cNvSpPr/>
          <p:nvPr/>
        </p:nvSpPr>
        <p:spPr>
          <a:xfrm>
            <a:off x="8884168" y="252141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0CA4AE-14CE-5F4C-BF20-673042876160}"/>
              </a:ext>
            </a:extLst>
          </p:cNvPr>
          <p:cNvSpPr/>
          <p:nvPr/>
        </p:nvSpPr>
        <p:spPr>
          <a:xfrm>
            <a:off x="8884168" y="387850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0BD241-3246-5547-AEEF-B6AD1497F8FA}"/>
              </a:ext>
            </a:extLst>
          </p:cNvPr>
          <p:cNvSpPr/>
          <p:nvPr/>
        </p:nvSpPr>
        <p:spPr>
          <a:xfrm>
            <a:off x="7366522" y="387850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3F1EA6-C673-014D-81F5-59EB8C5AB07D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7849683" y="2967410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>
            <a:extLst>
              <a:ext uri="{FF2B5EF4-FFF2-40B4-BE49-F238E27FC236}">
                <a16:creationId xmlns:a16="http://schemas.microsoft.com/office/drawing/2014/main" id="{97C01C77-B3E0-7845-86B1-FC70A3053A76}"/>
              </a:ext>
            </a:extLst>
          </p:cNvPr>
          <p:cNvSpPr/>
          <p:nvPr/>
        </p:nvSpPr>
        <p:spPr>
          <a:xfrm>
            <a:off x="8843884" y="433977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1AB043-0CD7-7741-A7DA-9D9B80E35C02}"/>
              </a:ext>
            </a:extLst>
          </p:cNvPr>
          <p:cNvSpPr/>
          <p:nvPr/>
        </p:nvSpPr>
        <p:spPr>
          <a:xfrm>
            <a:off x="7322980" y="4342959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3C13695-FCEC-0B4A-9C39-C52F5F22B917}"/>
              </a:ext>
            </a:extLst>
          </p:cNvPr>
          <p:cNvSpPr/>
          <p:nvPr/>
        </p:nvSpPr>
        <p:spPr>
          <a:xfrm rot="10800000">
            <a:off x="7254868" y="199834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FCFB6BE-5734-164F-82E0-A0AECF3DECB5}"/>
              </a:ext>
            </a:extLst>
          </p:cNvPr>
          <p:cNvSpPr/>
          <p:nvPr/>
        </p:nvSpPr>
        <p:spPr>
          <a:xfrm rot="10800000">
            <a:off x="8791300" y="200141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A09283-248A-254E-959A-2664A925BDEC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>
          <a:xfrm flipH="1">
            <a:off x="7849682" y="2967410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539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16EB-DF53-E645-A44F-7C5441B9C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33" y="736866"/>
            <a:ext cx="4194367" cy="57300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3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CA5A9-D9AD-C841-BB95-BC779AC234DF}"/>
              </a:ext>
            </a:extLst>
          </p:cNvPr>
          <p:cNvSpPr/>
          <p:nvPr/>
        </p:nvSpPr>
        <p:spPr>
          <a:xfrm rot="2254692">
            <a:off x="1863004" y="3179782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22C94C-1311-9144-A92F-51CB99EFD567}"/>
              </a:ext>
            </a:extLst>
          </p:cNvPr>
          <p:cNvSpPr txBox="1"/>
          <p:nvPr/>
        </p:nvSpPr>
        <p:spPr>
          <a:xfrm>
            <a:off x="1932066" y="5076953"/>
            <a:ext cx="5386411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Yes!</a:t>
            </a:r>
          </a:p>
          <a:p>
            <a:r>
              <a:rPr lang="en-US" sz="3200" dirty="0"/>
              <a:t>Matrix: 1’s on the diagonal</a:t>
            </a:r>
          </a:p>
          <a:p>
            <a:r>
              <a:rPr lang="en-US" sz="3200" dirty="0"/>
              <a:t>Graph: self loops on all vertices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FDED20-D440-1C46-A062-97F94EBEB5A7}"/>
              </a:ext>
            </a:extLst>
          </p:cNvPr>
          <p:cNvSpPr/>
          <p:nvPr/>
        </p:nvSpPr>
        <p:spPr>
          <a:xfrm>
            <a:off x="7366523" y="252141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4C1239C-EDC2-F649-A25F-637479840E14}"/>
              </a:ext>
            </a:extLst>
          </p:cNvPr>
          <p:cNvSpPr/>
          <p:nvPr/>
        </p:nvSpPr>
        <p:spPr>
          <a:xfrm>
            <a:off x="8884168" y="252141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B6A5D1-EEB5-0248-95DD-039B03057476}"/>
              </a:ext>
            </a:extLst>
          </p:cNvPr>
          <p:cNvSpPr/>
          <p:nvPr/>
        </p:nvSpPr>
        <p:spPr>
          <a:xfrm>
            <a:off x="8884168" y="387850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ABC36E4-34EE-2D4C-A892-F2589C24EB82}"/>
              </a:ext>
            </a:extLst>
          </p:cNvPr>
          <p:cNvSpPr/>
          <p:nvPr/>
        </p:nvSpPr>
        <p:spPr>
          <a:xfrm>
            <a:off x="7366522" y="387850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E7ECB9-DE89-BE4C-B397-1B2F60C4CAEF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7849683" y="2967410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A734978B-0339-6B45-B8BA-3E28FAA4A138}"/>
              </a:ext>
            </a:extLst>
          </p:cNvPr>
          <p:cNvSpPr/>
          <p:nvPr/>
        </p:nvSpPr>
        <p:spPr>
          <a:xfrm>
            <a:off x="8843884" y="433977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F30E11B9-5175-FC4B-BD6D-B41071AB86A8}"/>
              </a:ext>
            </a:extLst>
          </p:cNvPr>
          <p:cNvSpPr/>
          <p:nvPr/>
        </p:nvSpPr>
        <p:spPr>
          <a:xfrm>
            <a:off x="7322980" y="4342959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034933F-C913-1A41-B88C-E942E4331467}"/>
              </a:ext>
            </a:extLst>
          </p:cNvPr>
          <p:cNvSpPr/>
          <p:nvPr/>
        </p:nvSpPr>
        <p:spPr>
          <a:xfrm rot="10800000">
            <a:off x="7254868" y="199834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F892389-FA01-7249-A466-4A401EA71C11}"/>
              </a:ext>
            </a:extLst>
          </p:cNvPr>
          <p:cNvSpPr/>
          <p:nvPr/>
        </p:nvSpPr>
        <p:spPr>
          <a:xfrm rot="10800000">
            <a:off x="8791300" y="200141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6AB146-9645-2D43-8261-8473FDD12A8B}"/>
              </a:ext>
            </a:extLst>
          </p:cNvPr>
          <p:cNvCxnSpPr>
            <a:cxnSpLocks/>
            <a:stCxn id="24" idx="3"/>
            <a:endCxn id="26" idx="7"/>
          </p:cNvCxnSpPr>
          <p:nvPr/>
        </p:nvCxnSpPr>
        <p:spPr>
          <a:xfrm flipH="1">
            <a:off x="7849682" y="2967410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F4E2392-7453-9B43-A1FE-0CF1340574A0}"/>
              </a:ext>
            </a:extLst>
          </p:cNvPr>
          <p:cNvSpPr/>
          <p:nvPr/>
        </p:nvSpPr>
        <p:spPr>
          <a:xfrm>
            <a:off x="6584000" y="1869109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338D79-DBE0-BB49-B078-94CA01FDB83D}"/>
              </a:ext>
            </a:extLst>
          </p:cNvPr>
          <p:cNvSpPr/>
          <p:nvPr/>
        </p:nvSpPr>
        <p:spPr>
          <a:xfrm>
            <a:off x="6584000" y="4300378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5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16EB-DF53-E645-A44F-7C5441B9C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33" y="736866"/>
            <a:ext cx="4194367" cy="57300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3 in Section 9.1.4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08F7F2-B317-3A4E-AFEE-F60314B4FB8C}"/>
              </a:ext>
            </a:extLst>
          </p:cNvPr>
          <p:cNvSpPr/>
          <p:nvPr/>
        </p:nvSpPr>
        <p:spPr>
          <a:xfrm>
            <a:off x="1836629" y="237618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BE333C-3608-2847-8C3F-6EF4D4938544}"/>
              </a:ext>
            </a:extLst>
          </p:cNvPr>
          <p:cNvSpPr/>
          <p:nvPr/>
        </p:nvSpPr>
        <p:spPr>
          <a:xfrm>
            <a:off x="3354274" y="237618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AF0E27-DE29-874D-A42B-E3A2D5109C85}"/>
              </a:ext>
            </a:extLst>
          </p:cNvPr>
          <p:cNvSpPr/>
          <p:nvPr/>
        </p:nvSpPr>
        <p:spPr>
          <a:xfrm>
            <a:off x="3354274" y="373327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2705A9-2FAB-0D49-9324-E1305D06C5D4}"/>
              </a:ext>
            </a:extLst>
          </p:cNvPr>
          <p:cNvSpPr/>
          <p:nvPr/>
        </p:nvSpPr>
        <p:spPr>
          <a:xfrm>
            <a:off x="1836628" y="373327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612817-FEE9-AD4A-9631-8F2C0E992B02}"/>
              </a:ext>
            </a:extLst>
          </p:cNvPr>
          <p:cNvCxnSpPr>
            <a:cxnSpLocks/>
          </p:cNvCxnSpPr>
          <p:nvPr/>
        </p:nvCxnSpPr>
        <p:spPr>
          <a:xfrm>
            <a:off x="3637303" y="2898702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107CF9-0AE7-F346-84D2-D48EB5A4AC85}"/>
              </a:ext>
            </a:extLst>
          </p:cNvPr>
          <p:cNvCxnSpPr>
            <a:cxnSpLocks/>
          </p:cNvCxnSpPr>
          <p:nvPr/>
        </p:nvCxnSpPr>
        <p:spPr>
          <a:xfrm>
            <a:off x="2402686" y="263744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ACABFEAC-0744-4B4F-9B27-C1F1C4CE0A76}"/>
              </a:ext>
            </a:extLst>
          </p:cNvPr>
          <p:cNvSpPr/>
          <p:nvPr/>
        </p:nvSpPr>
        <p:spPr>
          <a:xfrm>
            <a:off x="1793086" y="419773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F09A58B-AFE4-2A4B-A5EF-EC240808BF7D}"/>
              </a:ext>
            </a:extLst>
          </p:cNvPr>
          <p:cNvSpPr/>
          <p:nvPr/>
        </p:nvSpPr>
        <p:spPr>
          <a:xfrm rot="10800000">
            <a:off x="1724974" y="185311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22A645-3914-EE46-ADF6-B5350047262D}"/>
              </a:ext>
            </a:extLst>
          </p:cNvPr>
          <p:cNvCxnSpPr>
            <a:cxnSpLocks/>
          </p:cNvCxnSpPr>
          <p:nvPr/>
        </p:nvCxnSpPr>
        <p:spPr>
          <a:xfrm flipH="1" flipV="1">
            <a:off x="2319789" y="2822182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FF701095-0AD5-7040-8748-F5CD1B5F25BE}"/>
              </a:ext>
            </a:extLst>
          </p:cNvPr>
          <p:cNvSpPr/>
          <p:nvPr/>
        </p:nvSpPr>
        <p:spPr>
          <a:xfrm>
            <a:off x="3275920" y="419046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929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8B4A3D-A7A1-7544-A6C8-4B7EE54DA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027" y="2463833"/>
            <a:ext cx="3047999" cy="2188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16EB-DF53-E645-A44F-7C5441B9C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433" y="736866"/>
            <a:ext cx="4194367" cy="57300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3 in Section 9.1.4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08F7F2-B317-3A4E-AFEE-F60314B4FB8C}"/>
              </a:ext>
            </a:extLst>
          </p:cNvPr>
          <p:cNvSpPr/>
          <p:nvPr/>
        </p:nvSpPr>
        <p:spPr>
          <a:xfrm>
            <a:off x="1836629" y="237618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BE333C-3608-2847-8C3F-6EF4D4938544}"/>
              </a:ext>
            </a:extLst>
          </p:cNvPr>
          <p:cNvSpPr/>
          <p:nvPr/>
        </p:nvSpPr>
        <p:spPr>
          <a:xfrm>
            <a:off x="3354274" y="237618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AF0E27-DE29-874D-A42B-E3A2D5109C85}"/>
              </a:ext>
            </a:extLst>
          </p:cNvPr>
          <p:cNvSpPr/>
          <p:nvPr/>
        </p:nvSpPr>
        <p:spPr>
          <a:xfrm>
            <a:off x="3354274" y="373327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2705A9-2FAB-0D49-9324-E1305D06C5D4}"/>
              </a:ext>
            </a:extLst>
          </p:cNvPr>
          <p:cNvSpPr/>
          <p:nvPr/>
        </p:nvSpPr>
        <p:spPr>
          <a:xfrm>
            <a:off x="1836628" y="373327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612817-FEE9-AD4A-9631-8F2C0E992B02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3637303" y="2898702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07CF9-0AE7-F346-84D2-D48EB5A4AC85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2402686" y="263744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ACABFEAC-0744-4B4F-9B27-C1F1C4CE0A76}"/>
              </a:ext>
            </a:extLst>
          </p:cNvPr>
          <p:cNvSpPr/>
          <p:nvPr/>
        </p:nvSpPr>
        <p:spPr>
          <a:xfrm>
            <a:off x="1793086" y="419773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F09A58B-AFE4-2A4B-A5EF-EC240808BF7D}"/>
              </a:ext>
            </a:extLst>
          </p:cNvPr>
          <p:cNvSpPr/>
          <p:nvPr/>
        </p:nvSpPr>
        <p:spPr>
          <a:xfrm rot="10800000">
            <a:off x="1724974" y="185311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2A645-3914-EE46-ADF6-B5350047262D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2319789" y="2822182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57EB7D7-770B-A34B-9CB8-08ED26A2415C}"/>
              </a:ext>
            </a:extLst>
          </p:cNvPr>
          <p:cNvSpPr/>
          <p:nvPr/>
        </p:nvSpPr>
        <p:spPr>
          <a:xfrm rot="2254692">
            <a:off x="8171578" y="2877476"/>
            <a:ext cx="102625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3681C4-46D8-1840-8BDF-F7F512FB789C}"/>
              </a:ext>
            </a:extLst>
          </p:cNvPr>
          <p:cNvSpPr txBox="1"/>
          <p:nvPr/>
        </p:nvSpPr>
        <p:spPr>
          <a:xfrm>
            <a:off x="1932066" y="5076953"/>
            <a:ext cx="6050054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No!</a:t>
            </a:r>
          </a:p>
          <a:p>
            <a:r>
              <a:rPr lang="en-US" sz="3200" dirty="0"/>
              <a:t>Matrix: 0’s on the diagonal</a:t>
            </a:r>
          </a:p>
          <a:p>
            <a:r>
              <a:rPr lang="en-US" sz="3200" dirty="0"/>
              <a:t>Graph: not self loops on all vertices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F701095-0AD5-7040-8748-F5CD1B5F25BE}"/>
              </a:ext>
            </a:extLst>
          </p:cNvPr>
          <p:cNvSpPr/>
          <p:nvPr/>
        </p:nvSpPr>
        <p:spPr>
          <a:xfrm>
            <a:off x="3275920" y="419046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2384BF-406E-844E-9717-48BD753AACAE}"/>
              </a:ext>
            </a:extLst>
          </p:cNvPr>
          <p:cNvSpPr/>
          <p:nvPr/>
        </p:nvSpPr>
        <p:spPr>
          <a:xfrm>
            <a:off x="3124173" y="1737313"/>
            <a:ext cx="1026258" cy="7552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63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this reflexive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16EB-DF53-E645-A44F-7C5441B9C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33" y="736866"/>
            <a:ext cx="4194367" cy="57300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3 in Section 9.1.4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08F7F2-B317-3A4E-AFEE-F60314B4FB8C}"/>
              </a:ext>
            </a:extLst>
          </p:cNvPr>
          <p:cNvSpPr/>
          <p:nvPr/>
        </p:nvSpPr>
        <p:spPr>
          <a:xfrm>
            <a:off x="1836629" y="237618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BE333C-3608-2847-8C3F-6EF4D4938544}"/>
              </a:ext>
            </a:extLst>
          </p:cNvPr>
          <p:cNvSpPr/>
          <p:nvPr/>
        </p:nvSpPr>
        <p:spPr>
          <a:xfrm>
            <a:off x="3354274" y="237618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AF0E27-DE29-874D-A42B-E3A2D5109C85}"/>
              </a:ext>
            </a:extLst>
          </p:cNvPr>
          <p:cNvSpPr/>
          <p:nvPr/>
        </p:nvSpPr>
        <p:spPr>
          <a:xfrm>
            <a:off x="3354274" y="373327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2705A9-2FAB-0D49-9324-E1305D06C5D4}"/>
              </a:ext>
            </a:extLst>
          </p:cNvPr>
          <p:cNvSpPr/>
          <p:nvPr/>
        </p:nvSpPr>
        <p:spPr>
          <a:xfrm>
            <a:off x="1836628" y="373327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612817-FEE9-AD4A-9631-8F2C0E992B02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3637303" y="2898702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07CF9-0AE7-F346-84D2-D48EB5A4AC85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2402686" y="263744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ACABFEAC-0744-4B4F-9B27-C1F1C4CE0A76}"/>
              </a:ext>
            </a:extLst>
          </p:cNvPr>
          <p:cNvSpPr/>
          <p:nvPr/>
        </p:nvSpPr>
        <p:spPr>
          <a:xfrm>
            <a:off x="1793086" y="419773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F09A58B-AFE4-2A4B-A5EF-EC240808BF7D}"/>
              </a:ext>
            </a:extLst>
          </p:cNvPr>
          <p:cNvSpPr/>
          <p:nvPr/>
        </p:nvSpPr>
        <p:spPr>
          <a:xfrm rot="10800000">
            <a:off x="1724974" y="185311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2A645-3914-EE46-ADF6-B5350047262D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2319789" y="2822182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57EB7D7-770B-A34B-9CB8-08ED26A2415C}"/>
              </a:ext>
            </a:extLst>
          </p:cNvPr>
          <p:cNvSpPr/>
          <p:nvPr/>
        </p:nvSpPr>
        <p:spPr>
          <a:xfrm rot="2254692">
            <a:off x="8171578" y="2877476"/>
            <a:ext cx="102625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3681C4-46D8-1840-8BDF-F7F512FB789C}"/>
              </a:ext>
            </a:extLst>
          </p:cNvPr>
          <p:cNvSpPr txBox="1"/>
          <p:nvPr/>
        </p:nvSpPr>
        <p:spPr>
          <a:xfrm>
            <a:off x="1932066" y="5076953"/>
            <a:ext cx="3485057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for each a</a:t>
            </a:r>
          </a:p>
          <a:p>
            <a:r>
              <a:rPr lang="en-US" sz="3200" dirty="0"/>
              <a:t>	add edge (</a:t>
            </a:r>
            <a:r>
              <a:rPr lang="en-US" sz="3200" dirty="0" err="1"/>
              <a:t>a,a</a:t>
            </a:r>
            <a:r>
              <a:rPr lang="en-US" sz="3200" dirty="0"/>
              <a:t>)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F701095-0AD5-7040-8748-F5CD1B5F25BE}"/>
              </a:ext>
            </a:extLst>
          </p:cNvPr>
          <p:cNvSpPr/>
          <p:nvPr/>
        </p:nvSpPr>
        <p:spPr>
          <a:xfrm>
            <a:off x="3275920" y="419046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602BFE1-3BF2-144A-9CE7-A8CCA888CDF5}"/>
              </a:ext>
            </a:extLst>
          </p:cNvPr>
          <p:cNvSpPr/>
          <p:nvPr/>
        </p:nvSpPr>
        <p:spPr>
          <a:xfrm rot="10800000">
            <a:off x="3287445" y="1779546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D241DDE-4816-4B44-B2D6-99504758E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7" y="2463833"/>
            <a:ext cx="3047999" cy="218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31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1AAAACE-868B-594A-A0C4-71E178CC9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027" y="2463833"/>
            <a:ext cx="3047999" cy="2188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this reflexive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16EB-DF53-E645-A44F-7C5441B9C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433" y="736866"/>
            <a:ext cx="4194367" cy="57300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3 in Section 9.1.4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E6A3C-02FE-5C45-80B4-7BF83B046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75" y="2437888"/>
            <a:ext cx="4038600" cy="219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6E1CAC-8BC0-A441-B325-DCFEDBC5C9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1150" y="5386173"/>
            <a:ext cx="42164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52A19A-8A98-2644-ADF2-108DA51D8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9027" y="2463832"/>
            <a:ext cx="3047998" cy="218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4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0.4694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7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9221D-DAED-B649-E57C-A4B245D5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Symmetry Property Look Like on a Graph?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BAB41-B41E-F4B6-5494-579CD6DF4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4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E42345-A909-FF48-B8E4-6C519EC0E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264" y="754744"/>
            <a:ext cx="7314678" cy="52247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1FD311F-A387-AF42-807B-39B8431F944D}"/>
              </a:ext>
            </a:extLst>
          </p:cNvPr>
          <p:cNvSpPr/>
          <p:nvPr/>
        </p:nvSpPr>
        <p:spPr>
          <a:xfrm>
            <a:off x="7788129" y="243788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87AEE-FD1F-3043-B375-4EA3F0A51424}"/>
              </a:ext>
            </a:extLst>
          </p:cNvPr>
          <p:cNvSpPr/>
          <p:nvPr/>
        </p:nvSpPr>
        <p:spPr>
          <a:xfrm>
            <a:off x="9305774" y="243788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4D9CEB-7C16-E541-A714-1994E1CE222D}"/>
              </a:ext>
            </a:extLst>
          </p:cNvPr>
          <p:cNvSpPr/>
          <p:nvPr/>
        </p:nvSpPr>
        <p:spPr>
          <a:xfrm>
            <a:off x="9305774" y="379497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9619BE-E42A-7248-A135-7D8DDCCB15CA}"/>
              </a:ext>
            </a:extLst>
          </p:cNvPr>
          <p:cNvSpPr/>
          <p:nvPr/>
        </p:nvSpPr>
        <p:spPr>
          <a:xfrm>
            <a:off x="7788128" y="379497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0D922B-DC1F-5349-AE0B-27332F774CCD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9588803" y="2960402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62E29A-7587-784D-87D3-AF9A25BF96AC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8354186" y="269914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1F32BEAA-4E16-4940-B0A9-9776AF3A9EFC}"/>
              </a:ext>
            </a:extLst>
          </p:cNvPr>
          <p:cNvSpPr/>
          <p:nvPr/>
        </p:nvSpPr>
        <p:spPr>
          <a:xfrm>
            <a:off x="7744586" y="425943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7E70FAA-B2D9-5B4F-B670-9612E60DCAA8}"/>
              </a:ext>
            </a:extLst>
          </p:cNvPr>
          <p:cNvSpPr/>
          <p:nvPr/>
        </p:nvSpPr>
        <p:spPr>
          <a:xfrm rot="10800000">
            <a:off x="7676474" y="191481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8FE546-E8E0-3449-A7DB-3E6734606B76}"/>
              </a:ext>
            </a:extLst>
          </p:cNvPr>
          <p:cNvCxnSpPr>
            <a:cxnSpLocks/>
            <a:stCxn id="16" idx="1"/>
            <a:endCxn id="13" idx="5"/>
          </p:cNvCxnSpPr>
          <p:nvPr/>
        </p:nvCxnSpPr>
        <p:spPr>
          <a:xfrm flipH="1" flipV="1">
            <a:off x="8271289" y="2883882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63D8512C-124E-2341-8CFA-6AA31246F776}"/>
              </a:ext>
            </a:extLst>
          </p:cNvPr>
          <p:cNvSpPr/>
          <p:nvPr/>
        </p:nvSpPr>
        <p:spPr>
          <a:xfrm>
            <a:off x="9227420" y="425216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A9CC030-DF50-8942-B127-729CE3BC0029}"/>
              </a:ext>
            </a:extLst>
          </p:cNvPr>
          <p:cNvSpPr/>
          <p:nvPr/>
        </p:nvSpPr>
        <p:spPr>
          <a:xfrm rot="10800000">
            <a:off x="9169364" y="192152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ECBA1-C93B-D24C-9A68-B5CB71789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720" y="2448261"/>
            <a:ext cx="3048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57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E42345-A909-FF48-B8E4-6C519EC0E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264" y="754744"/>
            <a:ext cx="7314678" cy="52247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5F9E5E1-6D4C-C74A-8F5B-5CDB8977C7C1}"/>
              </a:ext>
            </a:extLst>
          </p:cNvPr>
          <p:cNvSpPr/>
          <p:nvPr/>
        </p:nvSpPr>
        <p:spPr>
          <a:xfrm>
            <a:off x="3619799" y="2321775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C718B5-C1B8-A748-8C63-997BACD5B22C}"/>
              </a:ext>
            </a:extLst>
          </p:cNvPr>
          <p:cNvSpPr/>
          <p:nvPr/>
        </p:nvSpPr>
        <p:spPr>
          <a:xfrm>
            <a:off x="2262713" y="3384976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2DDF5B-0ECE-D14B-B740-C82FE6438E3A}"/>
              </a:ext>
            </a:extLst>
          </p:cNvPr>
          <p:cNvSpPr/>
          <p:nvPr/>
        </p:nvSpPr>
        <p:spPr>
          <a:xfrm>
            <a:off x="7788129" y="243788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FAF545-96D8-874E-B5D9-23DFE9FBAF2C}"/>
              </a:ext>
            </a:extLst>
          </p:cNvPr>
          <p:cNvSpPr/>
          <p:nvPr/>
        </p:nvSpPr>
        <p:spPr>
          <a:xfrm>
            <a:off x="9305774" y="243788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9818C4-B72E-5F44-A345-D8CB7AFC33EB}"/>
              </a:ext>
            </a:extLst>
          </p:cNvPr>
          <p:cNvSpPr/>
          <p:nvPr/>
        </p:nvSpPr>
        <p:spPr>
          <a:xfrm>
            <a:off x="9305774" y="379497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30212C-2098-CC41-81E9-7CE03B6C1FDD}"/>
              </a:ext>
            </a:extLst>
          </p:cNvPr>
          <p:cNvSpPr/>
          <p:nvPr/>
        </p:nvSpPr>
        <p:spPr>
          <a:xfrm>
            <a:off x="7788128" y="379497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501B54-1D00-D04D-9D56-9108B5742100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9588803" y="2960402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497F89-C750-9D44-B998-6E30DEDBD849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8354186" y="269914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484E439F-8547-A746-9407-10D71CD2B8CA}"/>
              </a:ext>
            </a:extLst>
          </p:cNvPr>
          <p:cNvSpPr/>
          <p:nvPr/>
        </p:nvSpPr>
        <p:spPr>
          <a:xfrm>
            <a:off x="7744586" y="425943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0DD95C4-A16C-AF4E-BED7-B8F4F36D4648}"/>
              </a:ext>
            </a:extLst>
          </p:cNvPr>
          <p:cNvSpPr/>
          <p:nvPr/>
        </p:nvSpPr>
        <p:spPr>
          <a:xfrm rot="10800000">
            <a:off x="7676474" y="191481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792922-2DC0-474D-8D50-F7804E34BD89}"/>
              </a:ext>
            </a:extLst>
          </p:cNvPr>
          <p:cNvCxnSpPr>
            <a:cxnSpLocks/>
            <a:stCxn id="16" idx="1"/>
            <a:endCxn id="13" idx="5"/>
          </p:cNvCxnSpPr>
          <p:nvPr/>
        </p:nvCxnSpPr>
        <p:spPr>
          <a:xfrm flipH="1" flipV="1">
            <a:off x="8271289" y="2883882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089E510D-1237-9244-83B2-7EACB23020C9}"/>
              </a:ext>
            </a:extLst>
          </p:cNvPr>
          <p:cNvSpPr/>
          <p:nvPr/>
        </p:nvSpPr>
        <p:spPr>
          <a:xfrm>
            <a:off x="9227420" y="425216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E76A824-1A64-EF49-AB63-C865C9886DDE}"/>
              </a:ext>
            </a:extLst>
          </p:cNvPr>
          <p:cNvSpPr/>
          <p:nvPr/>
        </p:nvSpPr>
        <p:spPr>
          <a:xfrm rot="10800000">
            <a:off x="9169364" y="192152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A54FD-BB0B-2A48-A05C-26DE6078D4F8}"/>
              </a:ext>
            </a:extLst>
          </p:cNvPr>
          <p:cNvSpPr txBox="1"/>
          <p:nvPr/>
        </p:nvSpPr>
        <p:spPr>
          <a:xfrm>
            <a:off x="872528" y="5076953"/>
            <a:ext cx="7414274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No!</a:t>
            </a:r>
          </a:p>
          <a:p>
            <a:r>
              <a:rPr lang="en-US" sz="3200" dirty="0"/>
              <a:t>Matrix: 1 at (3,1) but not at (1,3)</a:t>
            </a:r>
          </a:p>
          <a:p>
            <a:r>
              <a:rPr lang="en-US" sz="3200" dirty="0"/>
              <a:t>Graph: not arrows in both directions 3&lt;--&gt;1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B4E3CD-314A-5A43-AC38-887F540FAB95}"/>
              </a:ext>
            </a:extLst>
          </p:cNvPr>
          <p:cNvSpPr/>
          <p:nvPr/>
        </p:nvSpPr>
        <p:spPr>
          <a:xfrm rot="18504577">
            <a:off x="8411600" y="2488695"/>
            <a:ext cx="879918" cy="181217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85816A-C606-414E-870D-D96378CB04B1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R3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1956112-337B-7E4E-AB57-7D89CE489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720" y="2448261"/>
            <a:ext cx="3048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4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ADC1C17-5D1D-614B-85D7-4DF4B8205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82813"/>
              </p:ext>
            </p:extLst>
          </p:nvPr>
        </p:nvGraphicFramePr>
        <p:xfrm>
          <a:off x="141288" y="3227388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B3DF78-BFC8-A347-9CA0-B5D9FE4F7EA3}"/>
              </a:ext>
            </a:extLst>
          </p:cNvPr>
          <p:cNvSpPr txBox="1"/>
          <p:nvPr/>
        </p:nvSpPr>
        <p:spPr>
          <a:xfrm>
            <a:off x="141288" y="2645163"/>
            <a:ext cx="142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Greater Than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A63F-2941-A44E-97ED-40944CDF67F2}"/>
              </a:ext>
            </a:extLst>
          </p:cNvPr>
          <p:cNvSpPr txBox="1"/>
          <p:nvPr/>
        </p:nvSpPr>
        <p:spPr>
          <a:xfrm>
            <a:off x="1718358" y="1507662"/>
            <a:ext cx="3227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2 Section 9.3.3:</a:t>
            </a:r>
          </a:p>
          <a:p>
            <a:r>
              <a:rPr lang="en-US" i="1" dirty="0"/>
              <a:t>A relation on a set A is a (binary)</a:t>
            </a:r>
          </a:p>
          <a:p>
            <a:r>
              <a:rPr lang="en-US" i="1" dirty="0"/>
              <a:t>relation from A to 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2116FE-59CF-8847-81C7-BC50ADEF8D85}"/>
              </a:ext>
            </a:extLst>
          </p:cNvPr>
          <p:cNvSpPr/>
          <p:nvPr/>
        </p:nvSpPr>
        <p:spPr>
          <a:xfrm>
            <a:off x="3016253" y="2106469"/>
            <a:ext cx="283029" cy="29186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146971-ECA8-C341-AD36-B9A03E72D598}"/>
              </a:ext>
            </a:extLst>
          </p:cNvPr>
          <p:cNvSpPr/>
          <p:nvPr/>
        </p:nvSpPr>
        <p:spPr>
          <a:xfrm>
            <a:off x="3428889" y="2088008"/>
            <a:ext cx="283029" cy="29186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46CD76-FABF-0346-AAD3-222FC00A9500}"/>
              </a:ext>
            </a:extLst>
          </p:cNvPr>
          <p:cNvSpPr/>
          <p:nvPr/>
        </p:nvSpPr>
        <p:spPr>
          <a:xfrm>
            <a:off x="141287" y="3256878"/>
            <a:ext cx="283029" cy="29186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605EEE-2FEB-FE4A-8673-B17C89559294}"/>
              </a:ext>
            </a:extLst>
          </p:cNvPr>
          <p:cNvSpPr/>
          <p:nvPr/>
        </p:nvSpPr>
        <p:spPr>
          <a:xfrm>
            <a:off x="2574248" y="3271280"/>
            <a:ext cx="283029" cy="29186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D3921C1-0D21-484F-B614-6B6796C5B16E}"/>
              </a:ext>
            </a:extLst>
          </p:cNvPr>
          <p:cNvSpPr/>
          <p:nvPr/>
        </p:nvSpPr>
        <p:spPr>
          <a:xfrm>
            <a:off x="4920344" y="3744535"/>
            <a:ext cx="3004654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98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E42345-A909-FF48-B8E4-6C519EC0E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264" y="754744"/>
            <a:ext cx="7314678" cy="52247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5F9E5E1-6D4C-C74A-8F5B-5CDB8977C7C1}"/>
              </a:ext>
            </a:extLst>
          </p:cNvPr>
          <p:cNvSpPr/>
          <p:nvPr/>
        </p:nvSpPr>
        <p:spPr>
          <a:xfrm>
            <a:off x="3619799" y="2321775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C718B5-C1B8-A748-8C63-997BACD5B22C}"/>
              </a:ext>
            </a:extLst>
          </p:cNvPr>
          <p:cNvSpPr/>
          <p:nvPr/>
        </p:nvSpPr>
        <p:spPr>
          <a:xfrm>
            <a:off x="2262713" y="3384976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2DDF5B-0ECE-D14B-B740-C82FE6438E3A}"/>
              </a:ext>
            </a:extLst>
          </p:cNvPr>
          <p:cNvSpPr/>
          <p:nvPr/>
        </p:nvSpPr>
        <p:spPr>
          <a:xfrm>
            <a:off x="7788129" y="243788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FAF545-96D8-874E-B5D9-23DFE9FBAF2C}"/>
              </a:ext>
            </a:extLst>
          </p:cNvPr>
          <p:cNvSpPr/>
          <p:nvPr/>
        </p:nvSpPr>
        <p:spPr>
          <a:xfrm>
            <a:off x="9305774" y="243788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9818C4-B72E-5F44-A345-D8CB7AFC33EB}"/>
              </a:ext>
            </a:extLst>
          </p:cNvPr>
          <p:cNvSpPr/>
          <p:nvPr/>
        </p:nvSpPr>
        <p:spPr>
          <a:xfrm>
            <a:off x="9305774" y="379497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30212C-2098-CC41-81E9-7CE03B6C1FDD}"/>
              </a:ext>
            </a:extLst>
          </p:cNvPr>
          <p:cNvSpPr/>
          <p:nvPr/>
        </p:nvSpPr>
        <p:spPr>
          <a:xfrm>
            <a:off x="7788128" y="379497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501B54-1D00-D04D-9D56-9108B5742100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9588803" y="2960402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497F89-C750-9D44-B998-6E30DEDBD849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8354186" y="269914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484E439F-8547-A746-9407-10D71CD2B8CA}"/>
              </a:ext>
            </a:extLst>
          </p:cNvPr>
          <p:cNvSpPr/>
          <p:nvPr/>
        </p:nvSpPr>
        <p:spPr>
          <a:xfrm>
            <a:off x="7744586" y="425943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0DD95C4-A16C-AF4E-BED7-B8F4F36D4648}"/>
              </a:ext>
            </a:extLst>
          </p:cNvPr>
          <p:cNvSpPr/>
          <p:nvPr/>
        </p:nvSpPr>
        <p:spPr>
          <a:xfrm rot="10800000">
            <a:off x="7676474" y="191481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792922-2DC0-474D-8D50-F7804E34BD89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8110038" y="2949600"/>
            <a:ext cx="1195736" cy="1106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089E510D-1237-9244-83B2-7EACB23020C9}"/>
              </a:ext>
            </a:extLst>
          </p:cNvPr>
          <p:cNvSpPr/>
          <p:nvPr/>
        </p:nvSpPr>
        <p:spPr>
          <a:xfrm>
            <a:off x="9227420" y="425216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E76A824-1A64-EF49-AB63-C865C9886DDE}"/>
              </a:ext>
            </a:extLst>
          </p:cNvPr>
          <p:cNvSpPr/>
          <p:nvPr/>
        </p:nvSpPr>
        <p:spPr>
          <a:xfrm rot="10800000">
            <a:off x="9169364" y="192152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A54FD-BB0B-2A48-A05C-26DE6078D4F8}"/>
              </a:ext>
            </a:extLst>
          </p:cNvPr>
          <p:cNvSpPr txBox="1"/>
          <p:nvPr/>
        </p:nvSpPr>
        <p:spPr>
          <a:xfrm>
            <a:off x="872528" y="5076953"/>
            <a:ext cx="7589385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Fix:</a:t>
            </a:r>
          </a:p>
          <a:p>
            <a:r>
              <a:rPr lang="en-US" sz="3200" dirty="0"/>
              <a:t>If there is an edge one direction, then</a:t>
            </a:r>
          </a:p>
          <a:p>
            <a:r>
              <a:rPr lang="en-US" sz="3200" dirty="0"/>
              <a:t>there must be an edge in the other direction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85816A-C606-414E-870D-D96378CB04B1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R3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1956112-337B-7E4E-AB57-7D89CE489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720" y="2448261"/>
            <a:ext cx="3048000" cy="21971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74B6DE8-9578-0642-971E-1094E6334695}"/>
              </a:ext>
            </a:extLst>
          </p:cNvPr>
          <p:cNvSpPr txBox="1"/>
          <p:nvPr/>
        </p:nvSpPr>
        <p:spPr>
          <a:xfrm>
            <a:off x="3787460" y="2406757"/>
            <a:ext cx="393056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9FF36C-5666-4247-90E1-13A4E06EB892}"/>
              </a:ext>
            </a:extLst>
          </p:cNvPr>
          <p:cNvCxnSpPr>
            <a:cxnSpLocks/>
            <a:stCxn id="13" idx="5"/>
            <a:endCxn id="16" idx="1"/>
          </p:cNvCxnSpPr>
          <p:nvPr/>
        </p:nvCxnSpPr>
        <p:spPr>
          <a:xfrm>
            <a:off x="8271289" y="2883882"/>
            <a:ext cx="1117382" cy="98761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222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95B36FF-C1AA-AB45-9E09-6BCC9B09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42" y="2437887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E42345-A909-FF48-B8E4-6C519EC0E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264" y="754744"/>
            <a:ext cx="7314678" cy="52247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1FD311F-A387-AF42-807B-39B8431F944D}"/>
              </a:ext>
            </a:extLst>
          </p:cNvPr>
          <p:cNvSpPr/>
          <p:nvPr/>
        </p:nvSpPr>
        <p:spPr>
          <a:xfrm>
            <a:off x="7788129" y="243788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87AEE-FD1F-3043-B375-4EA3F0A51424}"/>
              </a:ext>
            </a:extLst>
          </p:cNvPr>
          <p:cNvSpPr/>
          <p:nvPr/>
        </p:nvSpPr>
        <p:spPr>
          <a:xfrm>
            <a:off x="9305774" y="243788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4D9CEB-7C16-E541-A714-1994E1CE222D}"/>
              </a:ext>
            </a:extLst>
          </p:cNvPr>
          <p:cNvSpPr/>
          <p:nvPr/>
        </p:nvSpPr>
        <p:spPr>
          <a:xfrm>
            <a:off x="9305774" y="379497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9619BE-E42A-7248-A135-7D8DDCCB15CA}"/>
              </a:ext>
            </a:extLst>
          </p:cNvPr>
          <p:cNvSpPr/>
          <p:nvPr/>
        </p:nvSpPr>
        <p:spPr>
          <a:xfrm>
            <a:off x="7773856" y="379497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0D922B-DC1F-5349-AE0B-27332F774CCD}"/>
              </a:ext>
            </a:extLst>
          </p:cNvPr>
          <p:cNvCxnSpPr>
            <a:cxnSpLocks/>
            <a:endCxn id="19" idx="7"/>
          </p:cNvCxnSpPr>
          <p:nvPr/>
        </p:nvCxnSpPr>
        <p:spPr>
          <a:xfrm>
            <a:off x="8227748" y="2927424"/>
            <a:ext cx="29268" cy="9440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62E29A-7587-784D-87D3-AF9A25BF96AC}"/>
              </a:ext>
            </a:extLst>
          </p:cNvPr>
          <p:cNvCxnSpPr>
            <a:cxnSpLocks/>
            <a:stCxn id="13" idx="6"/>
            <a:endCxn id="16" idx="0"/>
          </p:cNvCxnSpPr>
          <p:nvPr/>
        </p:nvCxnSpPr>
        <p:spPr>
          <a:xfrm>
            <a:off x="8354186" y="2699145"/>
            <a:ext cx="1234617" cy="10958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67E70FAA-B2D9-5B4F-B670-9612E60DCAA8}"/>
              </a:ext>
            </a:extLst>
          </p:cNvPr>
          <p:cNvSpPr/>
          <p:nvPr/>
        </p:nvSpPr>
        <p:spPr>
          <a:xfrm rot="10800000">
            <a:off x="7676474" y="191481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8FE546-E8E0-3449-A7DB-3E6734606B76}"/>
              </a:ext>
            </a:extLst>
          </p:cNvPr>
          <p:cNvCxnSpPr>
            <a:cxnSpLocks/>
            <a:stCxn id="16" idx="1"/>
            <a:endCxn id="13" idx="5"/>
          </p:cNvCxnSpPr>
          <p:nvPr/>
        </p:nvCxnSpPr>
        <p:spPr>
          <a:xfrm flipH="1" flipV="1">
            <a:off x="8271289" y="2883882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63D8512C-124E-2341-8CFA-6AA31246F776}"/>
              </a:ext>
            </a:extLst>
          </p:cNvPr>
          <p:cNvSpPr/>
          <p:nvPr/>
        </p:nvSpPr>
        <p:spPr>
          <a:xfrm>
            <a:off x="9227420" y="425216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9A74A3-19FD-6147-BA7B-677E63F6693F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V="1">
            <a:off x="7856753" y="2883882"/>
            <a:ext cx="14273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7BCE76F-BA33-AD4F-B766-D9C59A9D3A1C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3501276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95B36FF-C1AA-AB45-9E09-6BCC9B09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42" y="2437887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E42345-A909-FF48-B8E4-6C519EC0E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264" y="754744"/>
            <a:ext cx="7314678" cy="52247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1FD311F-A387-AF42-807B-39B8431F944D}"/>
              </a:ext>
            </a:extLst>
          </p:cNvPr>
          <p:cNvSpPr/>
          <p:nvPr/>
        </p:nvSpPr>
        <p:spPr>
          <a:xfrm>
            <a:off x="7788129" y="243788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87AEE-FD1F-3043-B375-4EA3F0A51424}"/>
              </a:ext>
            </a:extLst>
          </p:cNvPr>
          <p:cNvSpPr/>
          <p:nvPr/>
        </p:nvSpPr>
        <p:spPr>
          <a:xfrm>
            <a:off x="9305774" y="243788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4D9CEB-7C16-E541-A714-1994E1CE222D}"/>
              </a:ext>
            </a:extLst>
          </p:cNvPr>
          <p:cNvSpPr/>
          <p:nvPr/>
        </p:nvSpPr>
        <p:spPr>
          <a:xfrm>
            <a:off x="9305774" y="379497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9619BE-E42A-7248-A135-7D8DDCCB15CA}"/>
              </a:ext>
            </a:extLst>
          </p:cNvPr>
          <p:cNvSpPr/>
          <p:nvPr/>
        </p:nvSpPr>
        <p:spPr>
          <a:xfrm>
            <a:off x="7773856" y="379497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0D922B-DC1F-5349-AE0B-27332F774CCD}"/>
              </a:ext>
            </a:extLst>
          </p:cNvPr>
          <p:cNvCxnSpPr>
            <a:cxnSpLocks/>
            <a:endCxn id="19" idx="7"/>
          </p:cNvCxnSpPr>
          <p:nvPr/>
        </p:nvCxnSpPr>
        <p:spPr>
          <a:xfrm>
            <a:off x="8227748" y="2927424"/>
            <a:ext cx="29268" cy="9440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62E29A-7587-784D-87D3-AF9A25BF96AC}"/>
              </a:ext>
            </a:extLst>
          </p:cNvPr>
          <p:cNvCxnSpPr>
            <a:cxnSpLocks/>
            <a:stCxn id="13" idx="6"/>
            <a:endCxn id="16" idx="0"/>
          </p:cNvCxnSpPr>
          <p:nvPr/>
        </p:nvCxnSpPr>
        <p:spPr>
          <a:xfrm>
            <a:off x="8354186" y="2699145"/>
            <a:ext cx="1234617" cy="10958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67E70FAA-B2D9-5B4F-B670-9612E60DCAA8}"/>
              </a:ext>
            </a:extLst>
          </p:cNvPr>
          <p:cNvSpPr/>
          <p:nvPr/>
        </p:nvSpPr>
        <p:spPr>
          <a:xfrm rot="10800000">
            <a:off x="7676474" y="191481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8FE546-E8E0-3449-A7DB-3E6734606B76}"/>
              </a:ext>
            </a:extLst>
          </p:cNvPr>
          <p:cNvCxnSpPr>
            <a:cxnSpLocks/>
            <a:stCxn id="16" idx="1"/>
            <a:endCxn id="13" idx="5"/>
          </p:cNvCxnSpPr>
          <p:nvPr/>
        </p:nvCxnSpPr>
        <p:spPr>
          <a:xfrm flipH="1" flipV="1">
            <a:off x="8271289" y="2883882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63D8512C-124E-2341-8CFA-6AA31246F776}"/>
              </a:ext>
            </a:extLst>
          </p:cNvPr>
          <p:cNvSpPr/>
          <p:nvPr/>
        </p:nvSpPr>
        <p:spPr>
          <a:xfrm>
            <a:off x="9227420" y="425216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9A74A3-19FD-6147-BA7B-677E63F6693F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V="1">
            <a:off x="7856753" y="2883882"/>
            <a:ext cx="14273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3302274-1A14-A446-864A-DF3E06CAE3CF}"/>
              </a:ext>
            </a:extLst>
          </p:cNvPr>
          <p:cNvSpPr/>
          <p:nvPr/>
        </p:nvSpPr>
        <p:spPr>
          <a:xfrm>
            <a:off x="3619799" y="2321775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03F3379-4F0C-8B42-9A46-2A4C68227925}"/>
              </a:ext>
            </a:extLst>
          </p:cNvPr>
          <p:cNvSpPr/>
          <p:nvPr/>
        </p:nvSpPr>
        <p:spPr>
          <a:xfrm>
            <a:off x="2262713" y="3384976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B74FCC-BE37-DB4B-A8F3-C34F870C079B}"/>
              </a:ext>
            </a:extLst>
          </p:cNvPr>
          <p:cNvSpPr txBox="1"/>
          <p:nvPr/>
        </p:nvSpPr>
        <p:spPr>
          <a:xfrm>
            <a:off x="872528" y="5076953"/>
            <a:ext cx="8335039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Yes!</a:t>
            </a:r>
          </a:p>
          <a:p>
            <a:r>
              <a:rPr lang="en-US" sz="3200" dirty="0"/>
              <a:t>Matrix: 1 at (</a:t>
            </a:r>
            <a:r>
              <a:rPr lang="en-US" sz="3200" dirty="0" err="1"/>
              <a:t>j,k</a:t>
            </a:r>
            <a:r>
              <a:rPr lang="en-US" sz="3200" dirty="0"/>
              <a:t>) and at(</a:t>
            </a:r>
            <a:r>
              <a:rPr lang="en-US" sz="3200" dirty="0" err="1"/>
              <a:t>k,j</a:t>
            </a:r>
            <a:r>
              <a:rPr lang="en-US" sz="3200" dirty="0"/>
              <a:t>)</a:t>
            </a:r>
          </a:p>
          <a:p>
            <a:r>
              <a:rPr lang="en-US" sz="3200" dirty="0"/>
              <a:t>Graph: arrows in both directions between j and k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35C35D-785B-7742-A1CE-B3CB34CC8BDB}"/>
              </a:ext>
            </a:extLst>
          </p:cNvPr>
          <p:cNvSpPr/>
          <p:nvPr/>
        </p:nvSpPr>
        <p:spPr>
          <a:xfrm rot="18504577">
            <a:off x="8411600" y="2488695"/>
            <a:ext cx="879918" cy="181217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2B4227-6872-7346-BB3C-B56D9E9FDB38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682659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95B36FF-C1AA-AB45-9E09-6BCC9B09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42" y="2437887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E42345-A909-FF48-B8E4-6C519EC0E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264" y="754744"/>
            <a:ext cx="7314678" cy="52247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1FD311F-A387-AF42-807B-39B8431F944D}"/>
              </a:ext>
            </a:extLst>
          </p:cNvPr>
          <p:cNvSpPr/>
          <p:nvPr/>
        </p:nvSpPr>
        <p:spPr>
          <a:xfrm>
            <a:off x="7788129" y="243788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87AEE-FD1F-3043-B375-4EA3F0A51424}"/>
              </a:ext>
            </a:extLst>
          </p:cNvPr>
          <p:cNvSpPr/>
          <p:nvPr/>
        </p:nvSpPr>
        <p:spPr>
          <a:xfrm>
            <a:off x="9305774" y="243788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4D9CEB-7C16-E541-A714-1994E1CE222D}"/>
              </a:ext>
            </a:extLst>
          </p:cNvPr>
          <p:cNvSpPr/>
          <p:nvPr/>
        </p:nvSpPr>
        <p:spPr>
          <a:xfrm>
            <a:off x="9305774" y="379497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9619BE-E42A-7248-A135-7D8DDCCB15CA}"/>
              </a:ext>
            </a:extLst>
          </p:cNvPr>
          <p:cNvSpPr/>
          <p:nvPr/>
        </p:nvSpPr>
        <p:spPr>
          <a:xfrm>
            <a:off x="7773856" y="379497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0D922B-DC1F-5349-AE0B-27332F774CCD}"/>
              </a:ext>
            </a:extLst>
          </p:cNvPr>
          <p:cNvCxnSpPr>
            <a:cxnSpLocks/>
            <a:endCxn id="19" idx="7"/>
          </p:cNvCxnSpPr>
          <p:nvPr/>
        </p:nvCxnSpPr>
        <p:spPr>
          <a:xfrm>
            <a:off x="8227748" y="2927424"/>
            <a:ext cx="29268" cy="9440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62E29A-7587-784D-87D3-AF9A25BF96AC}"/>
              </a:ext>
            </a:extLst>
          </p:cNvPr>
          <p:cNvCxnSpPr>
            <a:cxnSpLocks/>
            <a:stCxn id="13" idx="6"/>
            <a:endCxn id="16" idx="0"/>
          </p:cNvCxnSpPr>
          <p:nvPr/>
        </p:nvCxnSpPr>
        <p:spPr>
          <a:xfrm>
            <a:off x="8354186" y="2699145"/>
            <a:ext cx="1234617" cy="10958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67E70FAA-B2D9-5B4F-B670-9612E60DCAA8}"/>
              </a:ext>
            </a:extLst>
          </p:cNvPr>
          <p:cNvSpPr/>
          <p:nvPr/>
        </p:nvSpPr>
        <p:spPr>
          <a:xfrm rot="10800000">
            <a:off x="7676474" y="191481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8FE546-E8E0-3449-A7DB-3E6734606B76}"/>
              </a:ext>
            </a:extLst>
          </p:cNvPr>
          <p:cNvCxnSpPr>
            <a:cxnSpLocks/>
            <a:stCxn id="16" idx="1"/>
            <a:endCxn id="13" idx="5"/>
          </p:cNvCxnSpPr>
          <p:nvPr/>
        </p:nvCxnSpPr>
        <p:spPr>
          <a:xfrm flipH="1" flipV="1">
            <a:off x="8271289" y="2883882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63D8512C-124E-2341-8CFA-6AA31246F776}"/>
              </a:ext>
            </a:extLst>
          </p:cNvPr>
          <p:cNvSpPr/>
          <p:nvPr/>
        </p:nvSpPr>
        <p:spPr>
          <a:xfrm>
            <a:off x="9227420" y="425216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9A74A3-19FD-6147-BA7B-677E63F6693F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V="1">
            <a:off x="7856753" y="2883882"/>
            <a:ext cx="14273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3302274-1A14-A446-864A-DF3E06CAE3CF}"/>
              </a:ext>
            </a:extLst>
          </p:cNvPr>
          <p:cNvSpPr/>
          <p:nvPr/>
        </p:nvSpPr>
        <p:spPr>
          <a:xfrm>
            <a:off x="4244308" y="2273769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03F3379-4F0C-8B42-9A46-2A4C68227925}"/>
              </a:ext>
            </a:extLst>
          </p:cNvPr>
          <p:cNvSpPr/>
          <p:nvPr/>
        </p:nvSpPr>
        <p:spPr>
          <a:xfrm>
            <a:off x="2212789" y="3880185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B74FCC-BE37-DB4B-A8F3-C34F870C079B}"/>
              </a:ext>
            </a:extLst>
          </p:cNvPr>
          <p:cNvSpPr txBox="1"/>
          <p:nvPr/>
        </p:nvSpPr>
        <p:spPr>
          <a:xfrm>
            <a:off x="872528" y="5076953"/>
            <a:ext cx="8335039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Yes!</a:t>
            </a:r>
          </a:p>
          <a:p>
            <a:r>
              <a:rPr lang="en-US" sz="3200" dirty="0"/>
              <a:t>Matrix: 1 at (</a:t>
            </a:r>
            <a:r>
              <a:rPr lang="en-US" sz="3200" dirty="0" err="1"/>
              <a:t>j,k</a:t>
            </a:r>
            <a:r>
              <a:rPr lang="en-US" sz="3200" dirty="0"/>
              <a:t>) and at(</a:t>
            </a:r>
            <a:r>
              <a:rPr lang="en-US" sz="3200" dirty="0" err="1"/>
              <a:t>k,j</a:t>
            </a:r>
            <a:r>
              <a:rPr lang="en-US" sz="3200" dirty="0"/>
              <a:t>)</a:t>
            </a:r>
          </a:p>
          <a:p>
            <a:r>
              <a:rPr lang="en-US" sz="3200" dirty="0"/>
              <a:t>Graph: arrows in both directions between j and k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35C35D-785B-7742-A1CE-B3CB34CC8BDB}"/>
              </a:ext>
            </a:extLst>
          </p:cNvPr>
          <p:cNvSpPr/>
          <p:nvPr/>
        </p:nvSpPr>
        <p:spPr>
          <a:xfrm>
            <a:off x="7589750" y="2699144"/>
            <a:ext cx="879918" cy="121714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1538B5-6FC1-9543-8CC0-5DC20C3D4143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2540122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E1983-8A60-B047-9B46-CC12D3BEA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42" y="2669924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this relation symmetric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208534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FD311F-A387-AF42-807B-39B8431F944D}"/>
              </a:ext>
            </a:extLst>
          </p:cNvPr>
          <p:cNvSpPr/>
          <p:nvPr/>
        </p:nvSpPr>
        <p:spPr>
          <a:xfrm>
            <a:off x="7788129" y="267011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87AEE-FD1F-3043-B375-4EA3F0A51424}"/>
              </a:ext>
            </a:extLst>
          </p:cNvPr>
          <p:cNvSpPr/>
          <p:nvPr/>
        </p:nvSpPr>
        <p:spPr>
          <a:xfrm>
            <a:off x="9305774" y="267011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4D9CEB-7C16-E541-A714-1994E1CE222D}"/>
              </a:ext>
            </a:extLst>
          </p:cNvPr>
          <p:cNvSpPr/>
          <p:nvPr/>
        </p:nvSpPr>
        <p:spPr>
          <a:xfrm>
            <a:off x="9305774" y="402720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9619BE-E42A-7248-A135-7D8DDCCB15CA}"/>
              </a:ext>
            </a:extLst>
          </p:cNvPr>
          <p:cNvSpPr/>
          <p:nvPr/>
        </p:nvSpPr>
        <p:spPr>
          <a:xfrm>
            <a:off x="7773856" y="402720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0D922B-DC1F-5349-AE0B-27332F774CCD}"/>
              </a:ext>
            </a:extLst>
          </p:cNvPr>
          <p:cNvCxnSpPr>
            <a:cxnSpLocks/>
            <a:endCxn id="19" idx="7"/>
          </p:cNvCxnSpPr>
          <p:nvPr/>
        </p:nvCxnSpPr>
        <p:spPr>
          <a:xfrm>
            <a:off x="8227748" y="3159653"/>
            <a:ext cx="29268" cy="9440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67E70FAA-B2D9-5B4F-B670-9612E60DCAA8}"/>
              </a:ext>
            </a:extLst>
          </p:cNvPr>
          <p:cNvSpPr/>
          <p:nvPr/>
        </p:nvSpPr>
        <p:spPr>
          <a:xfrm rot="10800000">
            <a:off x="7676474" y="214704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3D8512C-124E-2341-8CFA-6AA31246F776}"/>
              </a:ext>
            </a:extLst>
          </p:cNvPr>
          <p:cNvSpPr/>
          <p:nvPr/>
        </p:nvSpPr>
        <p:spPr>
          <a:xfrm>
            <a:off x="9227420" y="44843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9A74A3-19FD-6147-BA7B-677E63F6693F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V="1">
            <a:off x="7856753" y="3116111"/>
            <a:ext cx="14273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C04EA3-D92E-5C40-BAE3-2DAEEB2B2377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9588803" y="3192631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4CE777-7EE0-EC40-85D3-5576710D8B2B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8354186" y="2931374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7A2E49-539E-9540-A483-70855CB9DF2D}"/>
              </a:ext>
            </a:extLst>
          </p:cNvPr>
          <p:cNvCxnSpPr>
            <a:cxnSpLocks/>
          </p:cNvCxnSpPr>
          <p:nvPr/>
        </p:nvCxnSpPr>
        <p:spPr>
          <a:xfrm>
            <a:off x="8271289" y="3116111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965515FA-9B6B-1B46-A4C0-35FF00478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18" y="1349824"/>
            <a:ext cx="10490200" cy="469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E432AA-327A-E946-A366-0A8D3F0A73FE}"/>
              </a:ext>
            </a:extLst>
          </p:cNvPr>
          <p:cNvSpPr txBox="1"/>
          <p:nvPr/>
        </p:nvSpPr>
        <p:spPr>
          <a:xfrm>
            <a:off x="872528" y="5140453"/>
            <a:ext cx="5560946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there is an edge from a to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and an edge from b to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B20D81-6853-B446-A69B-1089ABEC7D8E}"/>
              </a:ext>
            </a:extLst>
          </p:cNvPr>
          <p:cNvSpPr txBox="1"/>
          <p:nvPr/>
        </p:nvSpPr>
        <p:spPr>
          <a:xfrm>
            <a:off x="6608198" y="5158612"/>
            <a:ext cx="554029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for each a</a:t>
            </a:r>
          </a:p>
          <a:p>
            <a:r>
              <a:rPr lang="en-US" sz="3200" dirty="0"/>
              <a:t>	for each b</a:t>
            </a:r>
          </a:p>
          <a:p>
            <a:r>
              <a:rPr lang="en-US" sz="3200" dirty="0"/>
              <a:t>		if (</a:t>
            </a:r>
            <a:r>
              <a:rPr lang="en-US" sz="3200" dirty="0" err="1"/>
              <a:t>a,b</a:t>
            </a:r>
            <a:r>
              <a:rPr lang="en-US" sz="3200" dirty="0"/>
              <a:t>) then add (</a:t>
            </a:r>
            <a:r>
              <a:rPr lang="en-US" sz="3200" dirty="0" err="1"/>
              <a:t>b,a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399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E1983-8A60-B047-9B46-CC12D3BEA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42" y="2669924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this relation symmetric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FD311F-A387-AF42-807B-39B8431F944D}"/>
              </a:ext>
            </a:extLst>
          </p:cNvPr>
          <p:cNvSpPr/>
          <p:nvPr/>
        </p:nvSpPr>
        <p:spPr>
          <a:xfrm>
            <a:off x="7788129" y="267011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87AEE-FD1F-3043-B375-4EA3F0A51424}"/>
              </a:ext>
            </a:extLst>
          </p:cNvPr>
          <p:cNvSpPr/>
          <p:nvPr/>
        </p:nvSpPr>
        <p:spPr>
          <a:xfrm>
            <a:off x="9305774" y="267011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4D9CEB-7C16-E541-A714-1994E1CE222D}"/>
              </a:ext>
            </a:extLst>
          </p:cNvPr>
          <p:cNvSpPr/>
          <p:nvPr/>
        </p:nvSpPr>
        <p:spPr>
          <a:xfrm>
            <a:off x="9305774" y="402720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9619BE-E42A-7248-A135-7D8DDCCB15CA}"/>
              </a:ext>
            </a:extLst>
          </p:cNvPr>
          <p:cNvSpPr/>
          <p:nvPr/>
        </p:nvSpPr>
        <p:spPr>
          <a:xfrm>
            <a:off x="7773856" y="402720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0D922B-DC1F-5349-AE0B-27332F774CCD}"/>
              </a:ext>
            </a:extLst>
          </p:cNvPr>
          <p:cNvCxnSpPr>
            <a:cxnSpLocks/>
            <a:endCxn id="19" idx="7"/>
          </p:cNvCxnSpPr>
          <p:nvPr/>
        </p:nvCxnSpPr>
        <p:spPr>
          <a:xfrm>
            <a:off x="8227748" y="3159653"/>
            <a:ext cx="29268" cy="9440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67E70FAA-B2D9-5B4F-B670-9612E60DCAA8}"/>
              </a:ext>
            </a:extLst>
          </p:cNvPr>
          <p:cNvSpPr/>
          <p:nvPr/>
        </p:nvSpPr>
        <p:spPr>
          <a:xfrm rot="10800000">
            <a:off x="7676474" y="214704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3D8512C-124E-2341-8CFA-6AA31246F776}"/>
              </a:ext>
            </a:extLst>
          </p:cNvPr>
          <p:cNvSpPr/>
          <p:nvPr/>
        </p:nvSpPr>
        <p:spPr>
          <a:xfrm>
            <a:off x="9227420" y="44843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9A74A3-19FD-6147-BA7B-677E63F6693F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V="1">
            <a:off x="7856753" y="3116111"/>
            <a:ext cx="14273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C04EA3-D92E-5C40-BAE3-2DAEEB2B2377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9588803" y="3192631"/>
            <a:ext cx="0" cy="834571"/>
          </a:xfrm>
          <a:prstGeom prst="straightConnector1">
            <a:avLst/>
          </a:prstGeom>
          <a:ln w="508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4CE777-7EE0-EC40-85D3-5576710D8B2B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8354186" y="2931374"/>
            <a:ext cx="951588" cy="0"/>
          </a:xfrm>
          <a:prstGeom prst="straightConnector1">
            <a:avLst/>
          </a:prstGeom>
          <a:ln w="508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42FF065-A4F5-D648-8830-219E1EB3C331}"/>
              </a:ext>
            </a:extLst>
          </p:cNvPr>
          <p:cNvSpPr txBox="1"/>
          <p:nvPr/>
        </p:nvSpPr>
        <p:spPr>
          <a:xfrm>
            <a:off x="872528" y="5140453"/>
            <a:ext cx="5560946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there is an edge from a to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and an edge from b to 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7A2E49-539E-9540-A483-70855CB9DF2D}"/>
              </a:ext>
            </a:extLst>
          </p:cNvPr>
          <p:cNvCxnSpPr>
            <a:cxnSpLocks/>
          </p:cNvCxnSpPr>
          <p:nvPr/>
        </p:nvCxnSpPr>
        <p:spPr>
          <a:xfrm>
            <a:off x="8271289" y="3116111"/>
            <a:ext cx="1117382" cy="987611"/>
          </a:xfrm>
          <a:prstGeom prst="straightConnector1">
            <a:avLst/>
          </a:prstGeom>
          <a:ln w="508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965515FA-9B6B-1B46-A4C0-35FF00478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18" y="1349824"/>
            <a:ext cx="10490200" cy="469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7AD70-6200-5C48-9D5E-1E72124B6A9B}"/>
              </a:ext>
            </a:extLst>
          </p:cNvPr>
          <p:cNvSpPr txBox="1"/>
          <p:nvPr/>
        </p:nvSpPr>
        <p:spPr>
          <a:xfrm>
            <a:off x="3734552" y="2535805"/>
            <a:ext cx="41870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D87FBB-B01E-4046-B3F6-9B24C970F3C3}"/>
              </a:ext>
            </a:extLst>
          </p:cNvPr>
          <p:cNvSpPr txBox="1"/>
          <p:nvPr/>
        </p:nvSpPr>
        <p:spPr>
          <a:xfrm>
            <a:off x="2393844" y="3105834"/>
            <a:ext cx="41870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B1214D-1E05-864E-81FE-0D4B64D5AAE3}"/>
              </a:ext>
            </a:extLst>
          </p:cNvPr>
          <p:cNvSpPr txBox="1"/>
          <p:nvPr/>
        </p:nvSpPr>
        <p:spPr>
          <a:xfrm>
            <a:off x="3043260" y="3665936"/>
            <a:ext cx="41870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528AFB-06CA-3E43-B527-9318EDFDAD54}"/>
              </a:ext>
            </a:extLst>
          </p:cNvPr>
          <p:cNvSpPr txBox="1"/>
          <p:nvPr/>
        </p:nvSpPr>
        <p:spPr>
          <a:xfrm>
            <a:off x="660912" y="2010717"/>
            <a:ext cx="174175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sym</a:t>
            </a:r>
            <a:r>
              <a:rPr lang="en-US" sz="3200" dirty="0"/>
              <a:t>(M</a:t>
            </a:r>
            <a:r>
              <a:rPr lang="en-US" sz="3200" baseline="-25000" dirty="0"/>
              <a:t>R5</a:t>
            </a:r>
            <a:r>
              <a:rPr lang="en-US" sz="3200" dirty="0"/>
              <a:t>)</a:t>
            </a:r>
            <a:endParaRPr lang="en-US" sz="32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0EEEB9-A8EE-1340-BFE4-40D7B4181243}"/>
              </a:ext>
            </a:extLst>
          </p:cNvPr>
          <p:cNvSpPr txBox="1"/>
          <p:nvPr/>
        </p:nvSpPr>
        <p:spPr>
          <a:xfrm>
            <a:off x="6608198" y="5158612"/>
            <a:ext cx="554029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for each a</a:t>
            </a:r>
          </a:p>
          <a:p>
            <a:r>
              <a:rPr lang="en-US" sz="3200" dirty="0"/>
              <a:t>	for each b</a:t>
            </a:r>
          </a:p>
          <a:p>
            <a:r>
              <a:rPr lang="en-US" sz="3200" dirty="0"/>
              <a:t>		if (</a:t>
            </a:r>
            <a:r>
              <a:rPr lang="en-US" sz="3200" dirty="0" err="1"/>
              <a:t>a,b</a:t>
            </a:r>
            <a:r>
              <a:rPr lang="en-US" sz="3200" dirty="0"/>
              <a:t>) then add (</a:t>
            </a:r>
            <a:r>
              <a:rPr lang="en-US" sz="3200" dirty="0" err="1"/>
              <a:t>b,a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9658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E1983-8A60-B047-9B46-CC12D3BEA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42" y="2669924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this relation symmetric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077118" y="2018285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R5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65515FA-9B6B-1B46-A4C0-35FF00478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18" y="1349824"/>
            <a:ext cx="10490200" cy="469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049A93-9671-D940-8D07-7B2DF59A9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050" y="2669924"/>
            <a:ext cx="3048000" cy="2197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0467A5-5093-2846-8088-070F203FF4CD}"/>
              </a:ext>
            </a:extLst>
          </p:cNvPr>
          <p:cNvSpPr txBox="1"/>
          <p:nvPr/>
        </p:nvSpPr>
        <p:spPr>
          <a:xfrm>
            <a:off x="6842677" y="2085149"/>
            <a:ext cx="95731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R5</a:t>
            </a:r>
            <a:r>
              <a:rPr lang="en-US" sz="3200" baseline="30000" dirty="0"/>
              <a:t>T</a:t>
            </a:r>
            <a:endParaRPr lang="en-US" sz="3200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C4ED38-7D51-E44A-B6C6-7CC5F7918F29}"/>
              </a:ext>
            </a:extLst>
          </p:cNvPr>
          <p:cNvSpPr txBox="1"/>
          <p:nvPr/>
        </p:nvSpPr>
        <p:spPr>
          <a:xfrm>
            <a:off x="3628342" y="5288340"/>
            <a:ext cx="480016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Make the columns the rows</a:t>
            </a:r>
          </a:p>
        </p:txBody>
      </p:sp>
    </p:spTree>
    <p:extLst>
      <p:ext uri="{BB962C8B-B14F-4D97-AF65-F5344CB8AC3E}">
        <p14:creationId xmlns:p14="http://schemas.microsoft.com/office/powerpoint/2010/main" val="2614908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E1983-8A60-B047-9B46-CC12D3BEA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42" y="2669924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this relation symmetric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077118" y="2018285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R5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65515FA-9B6B-1B46-A4C0-35FF00478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18" y="1349824"/>
            <a:ext cx="10490200" cy="469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C6DEAC-9CB5-1042-8353-7903061F5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342" y="6226175"/>
            <a:ext cx="4978400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049A93-9671-D940-8D07-7B2DF59A9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9050" y="2669924"/>
            <a:ext cx="3048000" cy="2197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0467A5-5093-2846-8088-070F203FF4CD}"/>
              </a:ext>
            </a:extLst>
          </p:cNvPr>
          <p:cNvSpPr txBox="1"/>
          <p:nvPr/>
        </p:nvSpPr>
        <p:spPr>
          <a:xfrm>
            <a:off x="6842677" y="2085149"/>
            <a:ext cx="95731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R5</a:t>
            </a:r>
            <a:r>
              <a:rPr lang="en-US" sz="3200" baseline="30000" dirty="0"/>
              <a:t>T</a:t>
            </a:r>
            <a:endParaRPr lang="en-US" sz="32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ADB32-FB16-F24D-9A88-8F65B27C1479}"/>
              </a:ext>
            </a:extLst>
          </p:cNvPr>
          <p:cNvSpPr txBox="1"/>
          <p:nvPr/>
        </p:nvSpPr>
        <p:spPr>
          <a:xfrm>
            <a:off x="3628342" y="5288340"/>
            <a:ext cx="480016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Make the columns the rows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D134A-0CEA-8A48-8169-4B368B698C12}"/>
              </a:ext>
            </a:extLst>
          </p:cNvPr>
          <p:cNvSpPr txBox="1"/>
          <p:nvPr/>
        </p:nvSpPr>
        <p:spPr>
          <a:xfrm>
            <a:off x="6195620" y="1999766"/>
            <a:ext cx="174175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sym</a:t>
            </a:r>
            <a:r>
              <a:rPr lang="en-US" sz="3200" dirty="0"/>
              <a:t>(M</a:t>
            </a:r>
            <a:r>
              <a:rPr lang="en-US" sz="3200" baseline="-25000" dirty="0"/>
              <a:t>R5</a:t>
            </a:r>
            <a:r>
              <a:rPr lang="en-US" sz="3200" dirty="0"/>
              <a:t>)</a:t>
            </a:r>
            <a:endParaRPr lang="en-US" sz="3200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42D25-B65D-6C48-8640-B80D8492F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9050" y="2669924"/>
            <a:ext cx="3048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6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4539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9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DF8EA6-BC2F-F047-9120-F4771938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Transitivity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3EBB0-FB59-304B-82EA-2D0BC3219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54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14299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5 in Section 9.1.4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6F092-80CD-FE4F-AAF0-5FB85E645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18" y="1349824"/>
            <a:ext cx="10490200" cy="469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45F078-112F-C842-A717-F02E2359C367}"/>
              </a:ext>
            </a:extLst>
          </p:cNvPr>
          <p:cNvSpPr txBox="1"/>
          <p:nvPr/>
        </p:nvSpPr>
        <p:spPr>
          <a:xfrm>
            <a:off x="1834831" y="5105268"/>
            <a:ext cx="331751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a is related to b, </a:t>
            </a:r>
          </a:p>
          <a:p>
            <a:pPr algn="ctr"/>
            <a:r>
              <a:rPr lang="en-US" sz="2800" dirty="0"/>
              <a:t>and if b is related to c</a:t>
            </a:r>
          </a:p>
          <a:p>
            <a:pPr algn="ctr"/>
            <a:r>
              <a:rPr lang="en-US" sz="2800" dirty="0"/>
              <a:t>then a is related to c</a:t>
            </a:r>
          </a:p>
        </p:txBody>
      </p:sp>
    </p:spTree>
    <p:extLst>
      <p:ext uri="{BB962C8B-B14F-4D97-AF65-F5344CB8AC3E}">
        <p14:creationId xmlns:p14="http://schemas.microsoft.com/office/powerpoint/2010/main" val="291663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83A63F-2941-A44E-97ED-40944CDF67F2}"/>
              </a:ext>
            </a:extLst>
          </p:cNvPr>
          <p:cNvSpPr txBox="1"/>
          <p:nvPr/>
        </p:nvSpPr>
        <p:spPr>
          <a:xfrm>
            <a:off x="313711" y="1602730"/>
            <a:ext cx="578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equivalence relation “acts” like “equal to”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Reflexive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Symmetric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Transitive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16EB-DF53-E645-A44F-7C5441B9CF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5550" y="2041032"/>
            <a:ext cx="2324100" cy="3175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DA616E-679D-CC4D-8252-E6AC2FDED3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1943" y="2430037"/>
            <a:ext cx="4876800" cy="3175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9F937F-7236-0241-9B3D-86A08DF11D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1943" y="2849919"/>
            <a:ext cx="6930772" cy="310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E8BAB013-933F-D04A-A7DE-E97E668EC039}"/>
              </a:ext>
            </a:extLst>
          </p:cNvPr>
          <p:cNvSpPr/>
          <p:nvPr/>
        </p:nvSpPr>
        <p:spPr>
          <a:xfrm>
            <a:off x="4920343" y="3568652"/>
            <a:ext cx="3004654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27A8A8F-BF01-C247-BA5A-2B89A7766215}"/>
              </a:ext>
            </a:extLst>
          </p:cNvPr>
          <p:cNvSpPr/>
          <p:nvPr/>
        </p:nvSpPr>
        <p:spPr>
          <a:xfrm rot="1037949">
            <a:off x="4921942" y="4451605"/>
            <a:ext cx="3004654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19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14299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5 in Section 9.1.4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6F092-80CD-FE4F-AAF0-5FB85E645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18" y="1349824"/>
            <a:ext cx="10490200" cy="469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45F078-112F-C842-A717-F02E2359C367}"/>
              </a:ext>
            </a:extLst>
          </p:cNvPr>
          <p:cNvSpPr txBox="1"/>
          <p:nvPr/>
        </p:nvSpPr>
        <p:spPr>
          <a:xfrm>
            <a:off x="1834831" y="5105268"/>
            <a:ext cx="331751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a is related to b, </a:t>
            </a:r>
          </a:p>
          <a:p>
            <a:pPr algn="ctr"/>
            <a:r>
              <a:rPr lang="en-US" sz="2800" dirty="0"/>
              <a:t>and if b is related to c</a:t>
            </a:r>
          </a:p>
          <a:p>
            <a:pPr algn="ctr"/>
            <a:r>
              <a:rPr lang="en-US" sz="2800" dirty="0"/>
              <a:t>then a is related to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8A9D5-E580-7F4C-9101-86752A09188C}"/>
              </a:ext>
            </a:extLst>
          </p:cNvPr>
          <p:cNvSpPr txBox="1"/>
          <p:nvPr/>
        </p:nvSpPr>
        <p:spPr>
          <a:xfrm>
            <a:off x="3590693" y="2675387"/>
            <a:ext cx="5747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cs typeface="Times New Roman" panose="02020603050405020304" pitchFamily="18" charset="0"/>
              </a:rPr>
              <a:t>You’ve seen something like this before</a:t>
            </a:r>
          </a:p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a&gt;b</a:t>
            </a:r>
            <a:r>
              <a:rPr lang="en-US" sz="2800" dirty="0"/>
              <a:t> and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b&gt;c</a:t>
            </a:r>
            <a:r>
              <a:rPr lang="en-US" sz="2800" dirty="0"/>
              <a:t> means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a&gt;c</a:t>
            </a:r>
          </a:p>
        </p:txBody>
      </p:sp>
    </p:spTree>
    <p:extLst>
      <p:ext uri="{BB962C8B-B14F-4D97-AF65-F5344CB8AC3E}">
        <p14:creationId xmlns:p14="http://schemas.microsoft.com/office/powerpoint/2010/main" val="3239459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14299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5 in Section 9.1.4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208534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FD311F-A387-AF42-807B-39B8431F944D}"/>
              </a:ext>
            </a:extLst>
          </p:cNvPr>
          <p:cNvSpPr/>
          <p:nvPr/>
        </p:nvSpPr>
        <p:spPr>
          <a:xfrm>
            <a:off x="7788129" y="267011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87AEE-FD1F-3043-B375-4EA3F0A51424}"/>
              </a:ext>
            </a:extLst>
          </p:cNvPr>
          <p:cNvSpPr/>
          <p:nvPr/>
        </p:nvSpPr>
        <p:spPr>
          <a:xfrm>
            <a:off x="9305774" y="267011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4D9CEB-7C16-E541-A714-1994E1CE222D}"/>
              </a:ext>
            </a:extLst>
          </p:cNvPr>
          <p:cNvSpPr/>
          <p:nvPr/>
        </p:nvSpPr>
        <p:spPr>
          <a:xfrm>
            <a:off x="9305774" y="402720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9619BE-E42A-7248-A135-7D8DDCCB15CA}"/>
              </a:ext>
            </a:extLst>
          </p:cNvPr>
          <p:cNvSpPr/>
          <p:nvPr/>
        </p:nvSpPr>
        <p:spPr>
          <a:xfrm>
            <a:off x="7773856" y="402720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0D922B-DC1F-5349-AE0B-27332F774CCD}"/>
              </a:ext>
            </a:extLst>
          </p:cNvPr>
          <p:cNvCxnSpPr>
            <a:cxnSpLocks/>
            <a:endCxn id="19" idx="7"/>
          </p:cNvCxnSpPr>
          <p:nvPr/>
        </p:nvCxnSpPr>
        <p:spPr>
          <a:xfrm>
            <a:off x="8227748" y="3159653"/>
            <a:ext cx="29268" cy="9440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62E29A-7587-784D-87D3-AF9A25BF96AC}"/>
              </a:ext>
            </a:extLst>
          </p:cNvPr>
          <p:cNvCxnSpPr>
            <a:cxnSpLocks/>
            <a:stCxn id="13" idx="5"/>
            <a:endCxn id="16" idx="1"/>
          </p:cNvCxnSpPr>
          <p:nvPr/>
        </p:nvCxnSpPr>
        <p:spPr>
          <a:xfrm>
            <a:off x="8271289" y="3116111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67E70FAA-B2D9-5B4F-B670-9612E60DCAA8}"/>
              </a:ext>
            </a:extLst>
          </p:cNvPr>
          <p:cNvSpPr/>
          <p:nvPr/>
        </p:nvSpPr>
        <p:spPr>
          <a:xfrm rot="10800000">
            <a:off x="7676474" y="214704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3D8512C-124E-2341-8CFA-6AA31246F776}"/>
              </a:ext>
            </a:extLst>
          </p:cNvPr>
          <p:cNvSpPr/>
          <p:nvPr/>
        </p:nvSpPr>
        <p:spPr>
          <a:xfrm>
            <a:off x="9227420" y="44843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9A74A3-19FD-6147-BA7B-677E63F6693F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V="1">
            <a:off x="7856753" y="3116111"/>
            <a:ext cx="14273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C04EA3-D92E-5C40-BAE3-2DAEEB2B2377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9588803" y="3192631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4CE777-7EE0-EC40-85D3-5576710D8B2B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8354186" y="2931374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202FC88B-A38F-CA40-A42D-77AED8788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42" y="2669924"/>
            <a:ext cx="3048000" cy="219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76F092-80CD-FE4F-AAF0-5FB85E645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18" y="1349824"/>
            <a:ext cx="10490200" cy="469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6B2670-640A-4142-8462-2D7C8191C240}"/>
              </a:ext>
            </a:extLst>
          </p:cNvPr>
          <p:cNvSpPr txBox="1"/>
          <p:nvPr/>
        </p:nvSpPr>
        <p:spPr>
          <a:xfrm>
            <a:off x="1834831" y="5105268"/>
            <a:ext cx="331751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a is related to b, </a:t>
            </a:r>
          </a:p>
          <a:p>
            <a:pPr algn="ctr"/>
            <a:r>
              <a:rPr lang="en-US" sz="2800" dirty="0"/>
              <a:t>and if b is related to c</a:t>
            </a:r>
          </a:p>
          <a:p>
            <a:pPr algn="ctr"/>
            <a:r>
              <a:rPr lang="en-US" sz="2800" dirty="0"/>
              <a:t>then a is related to c</a:t>
            </a:r>
          </a:p>
        </p:txBody>
      </p:sp>
    </p:spTree>
    <p:extLst>
      <p:ext uri="{BB962C8B-B14F-4D97-AF65-F5344CB8AC3E}">
        <p14:creationId xmlns:p14="http://schemas.microsoft.com/office/powerpoint/2010/main" val="4205004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E1983-8A60-B047-9B46-CC12D3BEA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42" y="2669924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14299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5 in Section 9.1.4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208534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FD311F-A387-AF42-807B-39B8431F944D}"/>
              </a:ext>
            </a:extLst>
          </p:cNvPr>
          <p:cNvSpPr/>
          <p:nvPr/>
        </p:nvSpPr>
        <p:spPr>
          <a:xfrm>
            <a:off x="7788129" y="267011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87AEE-FD1F-3043-B375-4EA3F0A51424}"/>
              </a:ext>
            </a:extLst>
          </p:cNvPr>
          <p:cNvSpPr/>
          <p:nvPr/>
        </p:nvSpPr>
        <p:spPr>
          <a:xfrm>
            <a:off x="9305774" y="267011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4D9CEB-7C16-E541-A714-1994E1CE222D}"/>
              </a:ext>
            </a:extLst>
          </p:cNvPr>
          <p:cNvSpPr/>
          <p:nvPr/>
        </p:nvSpPr>
        <p:spPr>
          <a:xfrm>
            <a:off x="9305774" y="402720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9619BE-E42A-7248-A135-7D8DDCCB15CA}"/>
              </a:ext>
            </a:extLst>
          </p:cNvPr>
          <p:cNvSpPr/>
          <p:nvPr/>
        </p:nvSpPr>
        <p:spPr>
          <a:xfrm>
            <a:off x="7773856" y="402720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0D922B-DC1F-5349-AE0B-27332F774CCD}"/>
              </a:ext>
            </a:extLst>
          </p:cNvPr>
          <p:cNvCxnSpPr>
            <a:cxnSpLocks/>
            <a:endCxn id="19" idx="7"/>
          </p:cNvCxnSpPr>
          <p:nvPr/>
        </p:nvCxnSpPr>
        <p:spPr>
          <a:xfrm>
            <a:off x="8227748" y="3159653"/>
            <a:ext cx="29268" cy="9440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67E70FAA-B2D9-5B4F-B670-9612E60DCAA8}"/>
              </a:ext>
            </a:extLst>
          </p:cNvPr>
          <p:cNvSpPr/>
          <p:nvPr/>
        </p:nvSpPr>
        <p:spPr>
          <a:xfrm rot="10800000">
            <a:off x="7676474" y="214704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3D8512C-124E-2341-8CFA-6AA31246F776}"/>
              </a:ext>
            </a:extLst>
          </p:cNvPr>
          <p:cNvSpPr/>
          <p:nvPr/>
        </p:nvSpPr>
        <p:spPr>
          <a:xfrm>
            <a:off x="9227420" y="44843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9A74A3-19FD-6147-BA7B-677E63F6693F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V="1">
            <a:off x="7856753" y="3116111"/>
            <a:ext cx="14273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C04EA3-D92E-5C40-BAE3-2DAEEB2B2377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9588803" y="3192631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4CE777-7EE0-EC40-85D3-5576710D8B2B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8354186" y="2931374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42FF065-A4F5-D648-8830-219E1EB3C331}"/>
              </a:ext>
            </a:extLst>
          </p:cNvPr>
          <p:cNvSpPr txBox="1"/>
          <p:nvPr/>
        </p:nvSpPr>
        <p:spPr>
          <a:xfrm>
            <a:off x="872528" y="5076953"/>
            <a:ext cx="467307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No! Consider a=4, b=1, c=4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7A2E49-539E-9540-A483-70855CB9DF2D}"/>
              </a:ext>
            </a:extLst>
          </p:cNvPr>
          <p:cNvCxnSpPr>
            <a:cxnSpLocks/>
          </p:cNvCxnSpPr>
          <p:nvPr/>
        </p:nvCxnSpPr>
        <p:spPr>
          <a:xfrm>
            <a:off x="8271289" y="3116111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965515FA-9B6B-1B46-A4C0-35FF00478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18" y="1349824"/>
            <a:ext cx="10490200" cy="469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3425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14299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5 in Section 9.1.4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208534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FD311F-A387-AF42-807B-39B8431F944D}"/>
              </a:ext>
            </a:extLst>
          </p:cNvPr>
          <p:cNvSpPr/>
          <p:nvPr/>
        </p:nvSpPr>
        <p:spPr>
          <a:xfrm>
            <a:off x="7788129" y="267011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87AEE-FD1F-3043-B375-4EA3F0A51424}"/>
              </a:ext>
            </a:extLst>
          </p:cNvPr>
          <p:cNvSpPr/>
          <p:nvPr/>
        </p:nvSpPr>
        <p:spPr>
          <a:xfrm>
            <a:off x="9305774" y="267011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4D9CEB-7C16-E541-A714-1994E1CE222D}"/>
              </a:ext>
            </a:extLst>
          </p:cNvPr>
          <p:cNvSpPr/>
          <p:nvPr/>
        </p:nvSpPr>
        <p:spPr>
          <a:xfrm>
            <a:off x="9305774" y="402720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9619BE-E42A-7248-A135-7D8DDCCB15CA}"/>
              </a:ext>
            </a:extLst>
          </p:cNvPr>
          <p:cNvSpPr/>
          <p:nvPr/>
        </p:nvSpPr>
        <p:spPr>
          <a:xfrm>
            <a:off x="7773856" y="402720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0D922B-DC1F-5349-AE0B-27332F774CCD}"/>
              </a:ext>
            </a:extLst>
          </p:cNvPr>
          <p:cNvCxnSpPr>
            <a:cxnSpLocks/>
            <a:endCxn id="19" idx="7"/>
          </p:cNvCxnSpPr>
          <p:nvPr/>
        </p:nvCxnSpPr>
        <p:spPr>
          <a:xfrm>
            <a:off x="8227748" y="3159653"/>
            <a:ext cx="29268" cy="9440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67E70FAA-B2D9-5B4F-B670-9612E60DCAA8}"/>
              </a:ext>
            </a:extLst>
          </p:cNvPr>
          <p:cNvSpPr/>
          <p:nvPr/>
        </p:nvSpPr>
        <p:spPr>
          <a:xfrm rot="10800000">
            <a:off x="7676474" y="214704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3D8512C-124E-2341-8CFA-6AA31246F776}"/>
              </a:ext>
            </a:extLst>
          </p:cNvPr>
          <p:cNvSpPr/>
          <p:nvPr/>
        </p:nvSpPr>
        <p:spPr>
          <a:xfrm>
            <a:off x="9227420" y="44843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9A74A3-19FD-6147-BA7B-677E63F6693F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V="1">
            <a:off x="7856753" y="3116111"/>
            <a:ext cx="14273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C04EA3-D92E-5C40-BAE3-2DAEEB2B2377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9588803" y="3192631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4CE777-7EE0-EC40-85D3-5576710D8B2B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8354186" y="2931374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E7659B9-7D10-094D-999B-376C4DBF9BB4}"/>
              </a:ext>
            </a:extLst>
          </p:cNvPr>
          <p:cNvSpPr/>
          <p:nvPr/>
        </p:nvSpPr>
        <p:spPr>
          <a:xfrm>
            <a:off x="2212789" y="4168773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03600-DB7D-F746-8F31-0E7D01D1F71B}"/>
              </a:ext>
            </a:extLst>
          </p:cNvPr>
          <p:cNvSpPr txBox="1"/>
          <p:nvPr/>
        </p:nvSpPr>
        <p:spPr>
          <a:xfrm>
            <a:off x="4261379" y="692877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(</a:t>
            </a:r>
            <a:r>
              <a:rPr lang="en-US" sz="3600" dirty="0" err="1">
                <a:solidFill>
                  <a:srgbClr val="C00000"/>
                </a:solidFill>
              </a:rPr>
              <a:t>a,b</a:t>
            </a:r>
            <a:r>
              <a:rPr lang="en-US" sz="36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714145-8890-CB40-8EC3-D13330CD4C11}"/>
              </a:ext>
            </a:extLst>
          </p:cNvPr>
          <p:cNvSpPr/>
          <p:nvPr/>
        </p:nvSpPr>
        <p:spPr>
          <a:xfrm rot="16200000">
            <a:off x="7252016" y="3220741"/>
            <a:ext cx="125519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B870ED-E92B-8748-98A1-FB52BDA16E21}"/>
              </a:ext>
            </a:extLst>
          </p:cNvPr>
          <p:cNvCxnSpPr>
            <a:cxnSpLocks/>
          </p:cNvCxnSpPr>
          <p:nvPr/>
        </p:nvCxnSpPr>
        <p:spPr>
          <a:xfrm>
            <a:off x="8271289" y="3116111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1E34A754-AF7D-0444-B057-D7D19DEC9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42" y="2669924"/>
            <a:ext cx="3048000" cy="21971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CE861A-1122-6341-A3DB-EA24333E8B85}"/>
              </a:ext>
            </a:extLst>
          </p:cNvPr>
          <p:cNvSpPr txBox="1"/>
          <p:nvPr/>
        </p:nvSpPr>
        <p:spPr>
          <a:xfrm>
            <a:off x="872528" y="5076953"/>
            <a:ext cx="467307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No! Consider a=4, b=1, c=4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0EFBA77-6454-8045-8515-722FB5A8F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18" y="1349824"/>
            <a:ext cx="10490200" cy="469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2913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91BAB05-C50A-F048-ABC2-15A018F1B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42" y="2669924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14299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5 in Section 9.1.4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208534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FD311F-A387-AF42-807B-39B8431F944D}"/>
              </a:ext>
            </a:extLst>
          </p:cNvPr>
          <p:cNvSpPr/>
          <p:nvPr/>
        </p:nvSpPr>
        <p:spPr>
          <a:xfrm>
            <a:off x="7788129" y="267011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87AEE-FD1F-3043-B375-4EA3F0A51424}"/>
              </a:ext>
            </a:extLst>
          </p:cNvPr>
          <p:cNvSpPr/>
          <p:nvPr/>
        </p:nvSpPr>
        <p:spPr>
          <a:xfrm>
            <a:off x="9305774" y="267011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4D9CEB-7C16-E541-A714-1994E1CE222D}"/>
              </a:ext>
            </a:extLst>
          </p:cNvPr>
          <p:cNvSpPr/>
          <p:nvPr/>
        </p:nvSpPr>
        <p:spPr>
          <a:xfrm>
            <a:off x="9305774" y="402720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9619BE-E42A-7248-A135-7D8DDCCB15CA}"/>
              </a:ext>
            </a:extLst>
          </p:cNvPr>
          <p:cNvSpPr/>
          <p:nvPr/>
        </p:nvSpPr>
        <p:spPr>
          <a:xfrm>
            <a:off x="7773856" y="402720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0D922B-DC1F-5349-AE0B-27332F774CCD}"/>
              </a:ext>
            </a:extLst>
          </p:cNvPr>
          <p:cNvCxnSpPr>
            <a:cxnSpLocks/>
            <a:endCxn id="19" idx="7"/>
          </p:cNvCxnSpPr>
          <p:nvPr/>
        </p:nvCxnSpPr>
        <p:spPr>
          <a:xfrm>
            <a:off x="8227748" y="3159653"/>
            <a:ext cx="29268" cy="9440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67E70FAA-B2D9-5B4F-B670-9612E60DCAA8}"/>
              </a:ext>
            </a:extLst>
          </p:cNvPr>
          <p:cNvSpPr/>
          <p:nvPr/>
        </p:nvSpPr>
        <p:spPr>
          <a:xfrm rot="10800000">
            <a:off x="7676474" y="214704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3D8512C-124E-2341-8CFA-6AA31246F776}"/>
              </a:ext>
            </a:extLst>
          </p:cNvPr>
          <p:cNvSpPr/>
          <p:nvPr/>
        </p:nvSpPr>
        <p:spPr>
          <a:xfrm>
            <a:off x="9227420" y="44843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9A74A3-19FD-6147-BA7B-677E63F6693F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V="1">
            <a:off x="7856753" y="3116111"/>
            <a:ext cx="14273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C04EA3-D92E-5C40-BAE3-2DAEEB2B2377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9588803" y="3192631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4CE777-7EE0-EC40-85D3-5576710D8B2B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8354186" y="2931374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E7659B9-7D10-094D-999B-376C4DBF9BB4}"/>
              </a:ext>
            </a:extLst>
          </p:cNvPr>
          <p:cNvSpPr/>
          <p:nvPr/>
        </p:nvSpPr>
        <p:spPr>
          <a:xfrm>
            <a:off x="2320169" y="4172315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714145-8890-CB40-8EC3-D13330CD4C11}"/>
              </a:ext>
            </a:extLst>
          </p:cNvPr>
          <p:cNvSpPr/>
          <p:nvPr/>
        </p:nvSpPr>
        <p:spPr>
          <a:xfrm rot="16200000">
            <a:off x="7144983" y="3239657"/>
            <a:ext cx="125519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A5F07A-E1C9-C649-8BA7-AA706C0FEFD0}"/>
              </a:ext>
            </a:extLst>
          </p:cNvPr>
          <p:cNvSpPr txBox="1"/>
          <p:nvPr/>
        </p:nvSpPr>
        <p:spPr>
          <a:xfrm>
            <a:off x="6699294" y="692877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(</a:t>
            </a:r>
            <a:r>
              <a:rPr lang="en-US" sz="3600" dirty="0" err="1">
                <a:solidFill>
                  <a:srgbClr val="0070C0"/>
                </a:solidFill>
              </a:rPr>
              <a:t>b,c</a:t>
            </a:r>
            <a:r>
              <a:rPr lang="en-US" sz="36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100C10-C737-FA49-82BC-E335841BF63E}"/>
              </a:ext>
            </a:extLst>
          </p:cNvPr>
          <p:cNvSpPr/>
          <p:nvPr/>
        </p:nvSpPr>
        <p:spPr>
          <a:xfrm>
            <a:off x="4269853" y="2591422"/>
            <a:ext cx="738777" cy="75480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8EA147-2F23-B44B-A2CD-03DBC15BFF89}"/>
              </a:ext>
            </a:extLst>
          </p:cNvPr>
          <p:cNvSpPr/>
          <p:nvPr/>
        </p:nvSpPr>
        <p:spPr>
          <a:xfrm rot="5400000">
            <a:off x="7795621" y="3218742"/>
            <a:ext cx="978608" cy="701878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F2378-CFED-B34E-B138-D9069DCE6F96}"/>
              </a:ext>
            </a:extLst>
          </p:cNvPr>
          <p:cNvCxnSpPr>
            <a:cxnSpLocks/>
          </p:cNvCxnSpPr>
          <p:nvPr/>
        </p:nvCxnSpPr>
        <p:spPr>
          <a:xfrm>
            <a:off x="8271289" y="3116111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1B05538-1A8F-5B44-AB4A-399B6398672A}"/>
              </a:ext>
            </a:extLst>
          </p:cNvPr>
          <p:cNvSpPr txBox="1"/>
          <p:nvPr/>
        </p:nvSpPr>
        <p:spPr>
          <a:xfrm>
            <a:off x="4261379" y="692877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(</a:t>
            </a:r>
            <a:r>
              <a:rPr lang="en-US" sz="3600" dirty="0" err="1">
                <a:solidFill>
                  <a:srgbClr val="C00000"/>
                </a:solidFill>
              </a:rPr>
              <a:t>a,b</a:t>
            </a:r>
            <a:r>
              <a:rPr lang="en-US" sz="36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AF611-BBD4-DA44-8784-CE6AB04A48F6}"/>
              </a:ext>
            </a:extLst>
          </p:cNvPr>
          <p:cNvSpPr txBox="1"/>
          <p:nvPr/>
        </p:nvSpPr>
        <p:spPr>
          <a:xfrm>
            <a:off x="872528" y="5076953"/>
            <a:ext cx="467307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No! Consider a=4, b=1, c=4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99EC38C-0755-F74E-8698-4C3378BB1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18" y="1349824"/>
            <a:ext cx="10490200" cy="469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0643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91BAB05-C50A-F048-ABC2-15A018F1B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42" y="2669924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14299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5 in Section 9.1.4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208534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FD311F-A387-AF42-807B-39B8431F944D}"/>
              </a:ext>
            </a:extLst>
          </p:cNvPr>
          <p:cNvSpPr/>
          <p:nvPr/>
        </p:nvSpPr>
        <p:spPr>
          <a:xfrm>
            <a:off x="7788129" y="267011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87AEE-FD1F-3043-B375-4EA3F0A51424}"/>
              </a:ext>
            </a:extLst>
          </p:cNvPr>
          <p:cNvSpPr/>
          <p:nvPr/>
        </p:nvSpPr>
        <p:spPr>
          <a:xfrm>
            <a:off x="9305774" y="267011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4D9CEB-7C16-E541-A714-1994E1CE222D}"/>
              </a:ext>
            </a:extLst>
          </p:cNvPr>
          <p:cNvSpPr/>
          <p:nvPr/>
        </p:nvSpPr>
        <p:spPr>
          <a:xfrm>
            <a:off x="9305774" y="402720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9619BE-E42A-7248-A135-7D8DDCCB15CA}"/>
              </a:ext>
            </a:extLst>
          </p:cNvPr>
          <p:cNvSpPr/>
          <p:nvPr/>
        </p:nvSpPr>
        <p:spPr>
          <a:xfrm>
            <a:off x="7773856" y="402720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0D922B-DC1F-5349-AE0B-27332F774CCD}"/>
              </a:ext>
            </a:extLst>
          </p:cNvPr>
          <p:cNvCxnSpPr>
            <a:cxnSpLocks/>
            <a:endCxn id="19" idx="7"/>
          </p:cNvCxnSpPr>
          <p:nvPr/>
        </p:nvCxnSpPr>
        <p:spPr>
          <a:xfrm>
            <a:off x="8227748" y="3159653"/>
            <a:ext cx="29268" cy="9440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67E70FAA-B2D9-5B4F-B670-9612E60DCAA8}"/>
              </a:ext>
            </a:extLst>
          </p:cNvPr>
          <p:cNvSpPr/>
          <p:nvPr/>
        </p:nvSpPr>
        <p:spPr>
          <a:xfrm rot="10800000">
            <a:off x="7676474" y="214704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3D8512C-124E-2341-8CFA-6AA31246F776}"/>
              </a:ext>
            </a:extLst>
          </p:cNvPr>
          <p:cNvSpPr/>
          <p:nvPr/>
        </p:nvSpPr>
        <p:spPr>
          <a:xfrm>
            <a:off x="9227420" y="44843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9A74A3-19FD-6147-BA7B-677E63F6693F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V="1">
            <a:off x="7856753" y="3116111"/>
            <a:ext cx="14273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C04EA3-D92E-5C40-BAE3-2DAEEB2B2377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9588803" y="3192631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4CE777-7EE0-EC40-85D3-5576710D8B2B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8354186" y="2931374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F2378-CFED-B34E-B138-D9069DCE6F96}"/>
              </a:ext>
            </a:extLst>
          </p:cNvPr>
          <p:cNvCxnSpPr>
            <a:cxnSpLocks/>
          </p:cNvCxnSpPr>
          <p:nvPr/>
        </p:nvCxnSpPr>
        <p:spPr>
          <a:xfrm>
            <a:off x="8271289" y="3116111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6BF864A-DC76-3244-B555-23B29F7463A1}"/>
              </a:ext>
            </a:extLst>
          </p:cNvPr>
          <p:cNvSpPr/>
          <p:nvPr/>
        </p:nvSpPr>
        <p:spPr>
          <a:xfrm>
            <a:off x="4357707" y="4217187"/>
            <a:ext cx="738777" cy="754802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3C6429-5478-644D-BF50-D5EF1074DC85}"/>
              </a:ext>
            </a:extLst>
          </p:cNvPr>
          <p:cNvSpPr/>
          <p:nvPr/>
        </p:nvSpPr>
        <p:spPr>
          <a:xfrm>
            <a:off x="7526793" y="4542617"/>
            <a:ext cx="1157173" cy="70187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F219C3-4B6C-DB4B-8CDA-B2678B9ED322}"/>
              </a:ext>
            </a:extLst>
          </p:cNvPr>
          <p:cNvSpPr txBox="1"/>
          <p:nvPr/>
        </p:nvSpPr>
        <p:spPr>
          <a:xfrm>
            <a:off x="9388671" y="704740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(</a:t>
            </a:r>
            <a:r>
              <a:rPr lang="en-US" sz="3600" dirty="0" err="1">
                <a:solidFill>
                  <a:srgbClr val="7030A0"/>
                </a:solidFill>
              </a:rPr>
              <a:t>a,c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05588CC-1AE3-E245-A8BB-D3DF60311EDA}"/>
              </a:ext>
            </a:extLst>
          </p:cNvPr>
          <p:cNvSpPr/>
          <p:nvPr/>
        </p:nvSpPr>
        <p:spPr>
          <a:xfrm>
            <a:off x="2320169" y="4172315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E5037D-7B6F-544B-BFE7-51AC9C62422E}"/>
              </a:ext>
            </a:extLst>
          </p:cNvPr>
          <p:cNvSpPr/>
          <p:nvPr/>
        </p:nvSpPr>
        <p:spPr>
          <a:xfrm rot="16200000">
            <a:off x="7144983" y="3239657"/>
            <a:ext cx="125519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87AA56-F1E5-0B41-A8A0-FACADEA79C7A}"/>
              </a:ext>
            </a:extLst>
          </p:cNvPr>
          <p:cNvSpPr txBox="1"/>
          <p:nvPr/>
        </p:nvSpPr>
        <p:spPr>
          <a:xfrm>
            <a:off x="6699294" y="692877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(</a:t>
            </a:r>
            <a:r>
              <a:rPr lang="en-US" sz="3600" dirty="0" err="1">
                <a:solidFill>
                  <a:srgbClr val="0070C0"/>
                </a:solidFill>
              </a:rPr>
              <a:t>b,c</a:t>
            </a:r>
            <a:r>
              <a:rPr lang="en-US" sz="36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4B849DC-1DF0-844B-80DD-2228695164C4}"/>
              </a:ext>
            </a:extLst>
          </p:cNvPr>
          <p:cNvSpPr/>
          <p:nvPr/>
        </p:nvSpPr>
        <p:spPr>
          <a:xfrm>
            <a:off x="4269853" y="2591422"/>
            <a:ext cx="738777" cy="75480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68E2F1-2744-E54E-83A8-FC8029557A25}"/>
              </a:ext>
            </a:extLst>
          </p:cNvPr>
          <p:cNvSpPr/>
          <p:nvPr/>
        </p:nvSpPr>
        <p:spPr>
          <a:xfrm rot="5400000">
            <a:off x="7795621" y="3218742"/>
            <a:ext cx="978608" cy="701878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95408-850D-9449-B4DA-D197AF0C483B}"/>
              </a:ext>
            </a:extLst>
          </p:cNvPr>
          <p:cNvSpPr txBox="1"/>
          <p:nvPr/>
        </p:nvSpPr>
        <p:spPr>
          <a:xfrm>
            <a:off x="4261379" y="692877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(</a:t>
            </a:r>
            <a:r>
              <a:rPr lang="en-US" sz="3600" dirty="0" err="1">
                <a:solidFill>
                  <a:srgbClr val="C00000"/>
                </a:solidFill>
              </a:rPr>
              <a:t>a,b</a:t>
            </a:r>
            <a:r>
              <a:rPr lang="en-US" sz="36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89EEF9-CE71-094B-98AF-13B3088320AC}"/>
              </a:ext>
            </a:extLst>
          </p:cNvPr>
          <p:cNvSpPr txBox="1"/>
          <p:nvPr/>
        </p:nvSpPr>
        <p:spPr>
          <a:xfrm>
            <a:off x="872528" y="5076953"/>
            <a:ext cx="467307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No! Consider a=4, b=1, c=4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B2DE1DF-95FE-8349-8D2B-53877D687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18" y="1349824"/>
            <a:ext cx="10490200" cy="469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42059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91BAB05-C50A-F048-ABC2-15A018F1B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42" y="2669924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14299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5 in Section 9.1.4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208534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FD311F-A387-AF42-807B-39B8431F944D}"/>
              </a:ext>
            </a:extLst>
          </p:cNvPr>
          <p:cNvSpPr/>
          <p:nvPr/>
        </p:nvSpPr>
        <p:spPr>
          <a:xfrm>
            <a:off x="7788129" y="267011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87AEE-FD1F-3043-B375-4EA3F0A51424}"/>
              </a:ext>
            </a:extLst>
          </p:cNvPr>
          <p:cNvSpPr/>
          <p:nvPr/>
        </p:nvSpPr>
        <p:spPr>
          <a:xfrm>
            <a:off x="9305774" y="267011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4D9CEB-7C16-E541-A714-1994E1CE222D}"/>
              </a:ext>
            </a:extLst>
          </p:cNvPr>
          <p:cNvSpPr/>
          <p:nvPr/>
        </p:nvSpPr>
        <p:spPr>
          <a:xfrm>
            <a:off x="9305774" y="402720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9619BE-E42A-7248-A135-7D8DDCCB15CA}"/>
              </a:ext>
            </a:extLst>
          </p:cNvPr>
          <p:cNvSpPr/>
          <p:nvPr/>
        </p:nvSpPr>
        <p:spPr>
          <a:xfrm>
            <a:off x="7773856" y="402720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0D922B-DC1F-5349-AE0B-27332F774CCD}"/>
              </a:ext>
            </a:extLst>
          </p:cNvPr>
          <p:cNvCxnSpPr>
            <a:cxnSpLocks/>
            <a:endCxn id="19" idx="7"/>
          </p:cNvCxnSpPr>
          <p:nvPr/>
        </p:nvCxnSpPr>
        <p:spPr>
          <a:xfrm>
            <a:off x="8227748" y="3159653"/>
            <a:ext cx="29268" cy="9440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67E70FAA-B2D9-5B4F-B670-9612E60DCAA8}"/>
              </a:ext>
            </a:extLst>
          </p:cNvPr>
          <p:cNvSpPr/>
          <p:nvPr/>
        </p:nvSpPr>
        <p:spPr>
          <a:xfrm rot="10800000">
            <a:off x="7676474" y="214704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3D8512C-124E-2341-8CFA-6AA31246F776}"/>
              </a:ext>
            </a:extLst>
          </p:cNvPr>
          <p:cNvSpPr/>
          <p:nvPr/>
        </p:nvSpPr>
        <p:spPr>
          <a:xfrm>
            <a:off x="9227420" y="44843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9A74A3-19FD-6147-BA7B-677E63F6693F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V="1">
            <a:off x="7856753" y="3116111"/>
            <a:ext cx="14273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C04EA3-D92E-5C40-BAE3-2DAEEB2B2377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9588803" y="3192631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4CE777-7EE0-EC40-85D3-5576710D8B2B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8354186" y="2931374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F2378-CFED-B34E-B138-D9069DCE6F96}"/>
              </a:ext>
            </a:extLst>
          </p:cNvPr>
          <p:cNvCxnSpPr>
            <a:cxnSpLocks/>
          </p:cNvCxnSpPr>
          <p:nvPr/>
        </p:nvCxnSpPr>
        <p:spPr>
          <a:xfrm>
            <a:off x="8271289" y="3116111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6BF864A-DC76-3244-B555-23B29F7463A1}"/>
              </a:ext>
            </a:extLst>
          </p:cNvPr>
          <p:cNvSpPr/>
          <p:nvPr/>
        </p:nvSpPr>
        <p:spPr>
          <a:xfrm>
            <a:off x="4357707" y="4217187"/>
            <a:ext cx="738777" cy="754802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3C6429-5478-644D-BF50-D5EF1074DC85}"/>
              </a:ext>
            </a:extLst>
          </p:cNvPr>
          <p:cNvSpPr/>
          <p:nvPr/>
        </p:nvSpPr>
        <p:spPr>
          <a:xfrm>
            <a:off x="7526793" y="4542617"/>
            <a:ext cx="1157173" cy="70187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F219C3-4B6C-DB4B-8CDA-B2678B9ED322}"/>
              </a:ext>
            </a:extLst>
          </p:cNvPr>
          <p:cNvSpPr txBox="1"/>
          <p:nvPr/>
        </p:nvSpPr>
        <p:spPr>
          <a:xfrm>
            <a:off x="9388671" y="704740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(</a:t>
            </a:r>
            <a:r>
              <a:rPr lang="en-US" sz="3600" dirty="0" err="1">
                <a:solidFill>
                  <a:srgbClr val="7030A0"/>
                </a:solidFill>
              </a:rPr>
              <a:t>a,c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05588CC-1AE3-E245-A8BB-D3DF60311EDA}"/>
              </a:ext>
            </a:extLst>
          </p:cNvPr>
          <p:cNvSpPr/>
          <p:nvPr/>
        </p:nvSpPr>
        <p:spPr>
          <a:xfrm>
            <a:off x="2320169" y="4172315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E5037D-7B6F-544B-BFE7-51AC9C62422E}"/>
              </a:ext>
            </a:extLst>
          </p:cNvPr>
          <p:cNvSpPr/>
          <p:nvPr/>
        </p:nvSpPr>
        <p:spPr>
          <a:xfrm rot="16200000">
            <a:off x="7144983" y="3239657"/>
            <a:ext cx="125519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87AA56-F1E5-0B41-A8A0-FACADEA79C7A}"/>
              </a:ext>
            </a:extLst>
          </p:cNvPr>
          <p:cNvSpPr txBox="1"/>
          <p:nvPr/>
        </p:nvSpPr>
        <p:spPr>
          <a:xfrm>
            <a:off x="6699294" y="692877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(</a:t>
            </a:r>
            <a:r>
              <a:rPr lang="en-US" sz="3600" dirty="0" err="1">
                <a:solidFill>
                  <a:srgbClr val="0070C0"/>
                </a:solidFill>
              </a:rPr>
              <a:t>b,c</a:t>
            </a:r>
            <a:r>
              <a:rPr lang="en-US" sz="36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4B849DC-1DF0-844B-80DD-2228695164C4}"/>
              </a:ext>
            </a:extLst>
          </p:cNvPr>
          <p:cNvSpPr/>
          <p:nvPr/>
        </p:nvSpPr>
        <p:spPr>
          <a:xfrm>
            <a:off x="4269853" y="2591422"/>
            <a:ext cx="738777" cy="75480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68E2F1-2744-E54E-83A8-FC8029557A25}"/>
              </a:ext>
            </a:extLst>
          </p:cNvPr>
          <p:cNvSpPr/>
          <p:nvPr/>
        </p:nvSpPr>
        <p:spPr>
          <a:xfrm rot="5400000">
            <a:off x="7795621" y="3218742"/>
            <a:ext cx="978608" cy="701878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95408-850D-9449-B4DA-D197AF0C483B}"/>
              </a:ext>
            </a:extLst>
          </p:cNvPr>
          <p:cNvSpPr txBox="1"/>
          <p:nvPr/>
        </p:nvSpPr>
        <p:spPr>
          <a:xfrm>
            <a:off x="4261379" y="692877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(</a:t>
            </a:r>
            <a:r>
              <a:rPr lang="en-US" sz="3600" dirty="0" err="1">
                <a:solidFill>
                  <a:srgbClr val="C00000"/>
                </a:solidFill>
              </a:rPr>
              <a:t>a,b</a:t>
            </a:r>
            <a:r>
              <a:rPr lang="en-US" sz="36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89EEF9-CE71-094B-98AF-13B3088320AC}"/>
              </a:ext>
            </a:extLst>
          </p:cNvPr>
          <p:cNvSpPr txBox="1"/>
          <p:nvPr/>
        </p:nvSpPr>
        <p:spPr>
          <a:xfrm>
            <a:off x="872528" y="5076953"/>
            <a:ext cx="467307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No! Consider a=4, b=1, c=4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984943-F2CE-B349-A127-559E431393E9}"/>
              </a:ext>
            </a:extLst>
          </p:cNvPr>
          <p:cNvSpPr txBox="1"/>
          <p:nvPr/>
        </p:nvSpPr>
        <p:spPr>
          <a:xfrm>
            <a:off x="872528" y="5076953"/>
            <a:ext cx="728975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Tracking transitivity by hand is difficult.</a:t>
            </a:r>
          </a:p>
          <a:p>
            <a:r>
              <a:rPr lang="en-US" sz="3200" dirty="0"/>
              <a:t>We’ll need an algorithm to do it efficiently.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78EC76B-4A80-904F-A3D0-7ECD24A8E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18" y="1349824"/>
            <a:ext cx="10490200" cy="469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92048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E1983-8A60-B047-9B46-CC12D3BEA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42" y="2669924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this relation transitive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208534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FD311F-A387-AF42-807B-39B8431F944D}"/>
              </a:ext>
            </a:extLst>
          </p:cNvPr>
          <p:cNvSpPr/>
          <p:nvPr/>
        </p:nvSpPr>
        <p:spPr>
          <a:xfrm>
            <a:off x="7788129" y="267011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87AEE-FD1F-3043-B375-4EA3F0A51424}"/>
              </a:ext>
            </a:extLst>
          </p:cNvPr>
          <p:cNvSpPr/>
          <p:nvPr/>
        </p:nvSpPr>
        <p:spPr>
          <a:xfrm>
            <a:off x="9305774" y="267011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4D9CEB-7C16-E541-A714-1994E1CE222D}"/>
              </a:ext>
            </a:extLst>
          </p:cNvPr>
          <p:cNvSpPr/>
          <p:nvPr/>
        </p:nvSpPr>
        <p:spPr>
          <a:xfrm>
            <a:off x="9305774" y="402720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9619BE-E42A-7248-A135-7D8DDCCB15CA}"/>
              </a:ext>
            </a:extLst>
          </p:cNvPr>
          <p:cNvSpPr/>
          <p:nvPr/>
        </p:nvSpPr>
        <p:spPr>
          <a:xfrm>
            <a:off x="7773856" y="402720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0D922B-DC1F-5349-AE0B-27332F774CCD}"/>
              </a:ext>
            </a:extLst>
          </p:cNvPr>
          <p:cNvCxnSpPr>
            <a:cxnSpLocks/>
            <a:endCxn id="19" idx="7"/>
          </p:cNvCxnSpPr>
          <p:nvPr/>
        </p:nvCxnSpPr>
        <p:spPr>
          <a:xfrm>
            <a:off x="8227748" y="3159653"/>
            <a:ext cx="29268" cy="9440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67E70FAA-B2D9-5B4F-B670-9612E60DCAA8}"/>
              </a:ext>
            </a:extLst>
          </p:cNvPr>
          <p:cNvSpPr/>
          <p:nvPr/>
        </p:nvSpPr>
        <p:spPr>
          <a:xfrm rot="10800000">
            <a:off x="7676474" y="214704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3D8512C-124E-2341-8CFA-6AA31246F776}"/>
              </a:ext>
            </a:extLst>
          </p:cNvPr>
          <p:cNvSpPr/>
          <p:nvPr/>
        </p:nvSpPr>
        <p:spPr>
          <a:xfrm>
            <a:off x="9227420" y="44843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9A74A3-19FD-6147-BA7B-677E63F6693F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V="1">
            <a:off x="7856753" y="3116111"/>
            <a:ext cx="14273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C04EA3-D92E-5C40-BAE3-2DAEEB2B2377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9588803" y="3192631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4CE777-7EE0-EC40-85D3-5576710D8B2B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8354186" y="2931374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42FF065-A4F5-D648-8830-219E1EB3C331}"/>
              </a:ext>
            </a:extLst>
          </p:cNvPr>
          <p:cNvSpPr txBox="1"/>
          <p:nvPr/>
        </p:nvSpPr>
        <p:spPr>
          <a:xfrm>
            <a:off x="872528" y="5076953"/>
            <a:ext cx="556094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there is an edge from a to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and an edge from b to 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add an edge from a to 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7A2E49-539E-9540-A483-70855CB9DF2D}"/>
              </a:ext>
            </a:extLst>
          </p:cNvPr>
          <p:cNvCxnSpPr>
            <a:cxnSpLocks/>
          </p:cNvCxnSpPr>
          <p:nvPr/>
        </p:nvCxnSpPr>
        <p:spPr>
          <a:xfrm>
            <a:off x="8271289" y="3116111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965515FA-9B6B-1B46-A4C0-35FF00478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18" y="1349824"/>
            <a:ext cx="10490200" cy="469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28695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E1983-8A60-B047-9B46-CC12D3BEA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42" y="2669924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this relation transitive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208534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FD311F-A387-AF42-807B-39B8431F944D}"/>
              </a:ext>
            </a:extLst>
          </p:cNvPr>
          <p:cNvSpPr/>
          <p:nvPr/>
        </p:nvSpPr>
        <p:spPr>
          <a:xfrm>
            <a:off x="7788129" y="267011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87AEE-FD1F-3043-B375-4EA3F0A51424}"/>
              </a:ext>
            </a:extLst>
          </p:cNvPr>
          <p:cNvSpPr/>
          <p:nvPr/>
        </p:nvSpPr>
        <p:spPr>
          <a:xfrm>
            <a:off x="9305774" y="267011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4D9CEB-7C16-E541-A714-1994E1CE222D}"/>
              </a:ext>
            </a:extLst>
          </p:cNvPr>
          <p:cNvSpPr/>
          <p:nvPr/>
        </p:nvSpPr>
        <p:spPr>
          <a:xfrm>
            <a:off x="9305774" y="402720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9619BE-E42A-7248-A135-7D8DDCCB15CA}"/>
              </a:ext>
            </a:extLst>
          </p:cNvPr>
          <p:cNvSpPr/>
          <p:nvPr/>
        </p:nvSpPr>
        <p:spPr>
          <a:xfrm>
            <a:off x="7773856" y="402720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0D922B-DC1F-5349-AE0B-27332F774CCD}"/>
              </a:ext>
            </a:extLst>
          </p:cNvPr>
          <p:cNvCxnSpPr>
            <a:cxnSpLocks/>
            <a:endCxn id="19" idx="7"/>
          </p:cNvCxnSpPr>
          <p:nvPr/>
        </p:nvCxnSpPr>
        <p:spPr>
          <a:xfrm>
            <a:off x="8227748" y="3159653"/>
            <a:ext cx="29268" cy="9440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67E70FAA-B2D9-5B4F-B670-9612E60DCAA8}"/>
              </a:ext>
            </a:extLst>
          </p:cNvPr>
          <p:cNvSpPr/>
          <p:nvPr/>
        </p:nvSpPr>
        <p:spPr>
          <a:xfrm rot="10800000">
            <a:off x="7676474" y="214704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3D8512C-124E-2341-8CFA-6AA31246F776}"/>
              </a:ext>
            </a:extLst>
          </p:cNvPr>
          <p:cNvSpPr/>
          <p:nvPr/>
        </p:nvSpPr>
        <p:spPr>
          <a:xfrm>
            <a:off x="9227420" y="44843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9A74A3-19FD-6147-BA7B-677E63F6693F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V="1">
            <a:off x="7856753" y="3116111"/>
            <a:ext cx="14273" cy="987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C04EA3-D92E-5C40-BAE3-2DAEEB2B2377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9588803" y="3192631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4CE777-7EE0-EC40-85D3-5576710D8B2B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8354186" y="2931374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42FF065-A4F5-D648-8830-219E1EB3C331}"/>
              </a:ext>
            </a:extLst>
          </p:cNvPr>
          <p:cNvSpPr txBox="1"/>
          <p:nvPr/>
        </p:nvSpPr>
        <p:spPr>
          <a:xfrm>
            <a:off x="872528" y="5140453"/>
            <a:ext cx="556094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there is an edge from a to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and an edge from b to 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add an edge from a to 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7A2E49-539E-9540-A483-70855CB9DF2D}"/>
              </a:ext>
            </a:extLst>
          </p:cNvPr>
          <p:cNvCxnSpPr>
            <a:cxnSpLocks/>
          </p:cNvCxnSpPr>
          <p:nvPr/>
        </p:nvCxnSpPr>
        <p:spPr>
          <a:xfrm>
            <a:off x="8271289" y="3116111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965515FA-9B6B-1B46-A4C0-35FF00478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18" y="1349824"/>
            <a:ext cx="10490200" cy="469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B003A83-6B00-6842-9D15-83334B9E6FBE}"/>
              </a:ext>
            </a:extLst>
          </p:cNvPr>
          <p:cNvSpPr txBox="1"/>
          <p:nvPr/>
        </p:nvSpPr>
        <p:spPr>
          <a:xfrm>
            <a:off x="6608198" y="5158612"/>
            <a:ext cx="365619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for each a</a:t>
            </a:r>
          </a:p>
          <a:p>
            <a:r>
              <a:rPr lang="en-US" sz="3200" dirty="0"/>
              <a:t>	for each b</a:t>
            </a:r>
          </a:p>
          <a:p>
            <a:r>
              <a:rPr lang="en-US" sz="3200" dirty="0"/>
              <a:t>		for each c</a:t>
            </a:r>
          </a:p>
        </p:txBody>
      </p:sp>
    </p:spTree>
    <p:extLst>
      <p:ext uri="{BB962C8B-B14F-4D97-AF65-F5344CB8AC3E}">
        <p14:creationId xmlns:p14="http://schemas.microsoft.com/office/powerpoint/2010/main" val="1659436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A5F0C4-B921-2E4E-922F-8BBE60C8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all this about “fixing the relation”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A169B-0EBF-BA48-8069-69B750932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</p:spTree>
    <p:extLst>
      <p:ext uri="{BB962C8B-B14F-4D97-AF65-F5344CB8AC3E}">
        <p14:creationId xmlns:p14="http://schemas.microsoft.com/office/powerpoint/2010/main" val="74128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85098F-9679-7978-0C10-E511A10E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Lecture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A3364-5B7E-05D7-D3BA-0AEC8F115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554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BAE3-8826-734E-B5F7-5D2A8D05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unary operators on relations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6D8E8E-30C3-894A-852D-0E164552551A}"/>
              </a:ext>
            </a:extLst>
          </p:cNvPr>
          <p:cNvSpPr/>
          <p:nvPr/>
        </p:nvSpPr>
        <p:spPr bwMode="auto">
          <a:xfrm>
            <a:off x="5628042" y="3515080"/>
            <a:ext cx="152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Unary operator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4C436D-D231-4043-A810-CB43EA7BB8BE}"/>
              </a:ext>
            </a:extLst>
          </p:cNvPr>
          <p:cNvCxnSpPr>
            <a:cxnSpLocks noChangeShapeType="1"/>
            <a:endCxn id="4" idx="1"/>
          </p:cNvCxnSpPr>
          <p:nvPr/>
        </p:nvCxnSpPr>
        <p:spPr bwMode="auto">
          <a:xfrm>
            <a:off x="4866042" y="3896080"/>
            <a:ext cx="7620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C3F65069-2072-2E4F-A178-01C9B74C35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52042" y="3900842"/>
            <a:ext cx="7620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" name="TextBox 8">
            <a:extLst>
              <a:ext uri="{FF2B5EF4-FFF2-40B4-BE49-F238E27FC236}">
                <a16:creationId xmlns:a16="http://schemas.microsoft.com/office/drawing/2014/main" id="{EAF49F32-3686-F24A-8AF5-5086A6B3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6442" y="3646842"/>
            <a:ext cx="17129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New Relation</a:t>
            </a:r>
          </a:p>
          <a:p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9BFA28B3-5080-594D-B3C4-DC7196D98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042" y="3646842"/>
            <a:ext cx="1127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69055-ABC5-044B-97D6-7243A1A5B46C}"/>
              </a:ext>
            </a:extLst>
          </p:cNvPr>
          <p:cNvSpPr txBox="1"/>
          <p:nvPr/>
        </p:nvSpPr>
        <p:spPr>
          <a:xfrm>
            <a:off x="4712916" y="4627285"/>
            <a:ext cx="335425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Select, project, rename</a:t>
            </a:r>
          </a:p>
          <a:p>
            <a:pPr algn="ctr"/>
            <a:r>
              <a:rPr lang="en-US" sz="2400" dirty="0"/>
              <a:t>are unary operators that</a:t>
            </a:r>
          </a:p>
          <a:p>
            <a:pPr algn="ctr"/>
            <a:r>
              <a:rPr lang="en-US" sz="2400" dirty="0"/>
              <a:t>apply to general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3C89-E2D0-CA72-E07C-65C51BE61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Reflexive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Transitive</a:t>
            </a:r>
          </a:p>
        </p:txBody>
      </p:sp>
    </p:spTree>
    <p:extLst>
      <p:ext uri="{BB962C8B-B14F-4D97-AF65-F5344CB8AC3E}">
        <p14:creationId xmlns:p14="http://schemas.microsoft.com/office/powerpoint/2010/main" val="10836628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BAE3-8826-734E-B5F7-5D2A8D05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Closures: A new unary operator for a</a:t>
            </a:r>
            <a:br>
              <a:rPr lang="en-US" dirty="0"/>
            </a:br>
            <a:r>
              <a:rPr lang="en-US" i="1" dirty="0"/>
              <a:t>relation on a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6D8E8E-30C3-894A-852D-0E164552551A}"/>
              </a:ext>
            </a:extLst>
          </p:cNvPr>
          <p:cNvSpPr/>
          <p:nvPr/>
        </p:nvSpPr>
        <p:spPr bwMode="auto">
          <a:xfrm>
            <a:off x="5628042" y="3515080"/>
            <a:ext cx="152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Closure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4C436D-D231-4043-A810-CB43EA7BB8BE}"/>
              </a:ext>
            </a:extLst>
          </p:cNvPr>
          <p:cNvCxnSpPr>
            <a:cxnSpLocks noChangeShapeType="1"/>
            <a:endCxn id="4" idx="1"/>
          </p:cNvCxnSpPr>
          <p:nvPr/>
        </p:nvCxnSpPr>
        <p:spPr bwMode="auto">
          <a:xfrm>
            <a:off x="4866042" y="3896080"/>
            <a:ext cx="7620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C3F65069-2072-2E4F-A178-01C9B74C35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52042" y="3900842"/>
            <a:ext cx="7620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" name="TextBox 8">
            <a:extLst>
              <a:ext uri="{FF2B5EF4-FFF2-40B4-BE49-F238E27FC236}">
                <a16:creationId xmlns:a16="http://schemas.microsoft.com/office/drawing/2014/main" id="{EAF49F32-3686-F24A-8AF5-5086A6B3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6442" y="3646842"/>
            <a:ext cx="17129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New Relation</a:t>
            </a:r>
          </a:p>
          <a:p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9BFA28B3-5080-594D-B3C4-DC7196D98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042" y="3646842"/>
            <a:ext cx="1127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78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BAE3-8826-734E-B5F7-5D2A8D05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: </a:t>
            </a:r>
            <a:br>
              <a:rPr lang="en-US" dirty="0"/>
            </a:br>
            <a:r>
              <a:rPr lang="en-US" dirty="0"/>
              <a:t>Unary operators for relations on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6222-1EA6-EB46-A9A5-E908C0BA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Reflexive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Transitive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C36529-416E-F642-96ED-38782D0CFD6D}"/>
              </a:ext>
            </a:extLst>
          </p:cNvPr>
          <p:cNvSpPr/>
          <p:nvPr/>
        </p:nvSpPr>
        <p:spPr>
          <a:xfrm>
            <a:off x="838198" y="1690688"/>
            <a:ext cx="2108204" cy="118314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DF304C-7468-3E46-AFF7-4998CB2D34E5}"/>
              </a:ext>
            </a:extLst>
          </p:cNvPr>
          <p:cNvSpPr/>
          <p:nvPr/>
        </p:nvSpPr>
        <p:spPr>
          <a:xfrm rot="5400000">
            <a:off x="1415108" y="2136887"/>
            <a:ext cx="715205" cy="186902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43AED-346A-C540-9FDA-03E467405ECC}"/>
              </a:ext>
            </a:extLst>
          </p:cNvPr>
          <p:cNvSpPr txBox="1"/>
          <p:nvPr/>
        </p:nvSpPr>
        <p:spPr>
          <a:xfrm>
            <a:off x="3434406" y="1825625"/>
            <a:ext cx="101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easy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28C9F-2D82-4E49-B8AF-6FD574BE399D}"/>
              </a:ext>
            </a:extLst>
          </p:cNvPr>
          <p:cNvSpPr txBox="1"/>
          <p:nvPr/>
        </p:nvSpPr>
        <p:spPr>
          <a:xfrm>
            <a:off x="3406706" y="2606893"/>
            <a:ext cx="1044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31739138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CDB5-0FBF-314F-A069-F7376645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Closures: </a:t>
            </a:r>
            <a:br>
              <a:rPr lang="en-US" dirty="0"/>
            </a:br>
            <a:r>
              <a:rPr lang="en-US" dirty="0"/>
              <a:t>Unary operators for relations on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6D36-7572-4A44-BCCD-91EE8AF8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Restatement of Definition 1 from Section 9.4.2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A6898-F31B-AC49-8844-A1E97BB81BE1}"/>
              </a:ext>
            </a:extLst>
          </p:cNvPr>
          <p:cNvSpPr txBox="1"/>
          <p:nvPr/>
        </p:nvSpPr>
        <p:spPr>
          <a:xfrm>
            <a:off x="275743" y="2521059"/>
            <a:ext cx="11277628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State a property, call it </a:t>
            </a:r>
            <a:r>
              <a:rPr lang="en-US" sz="2800" i="1" dirty="0"/>
              <a:t>P</a:t>
            </a:r>
            <a:r>
              <a:rPr lang="en-US" sz="2800" dirty="0"/>
              <a:t>, that you’d like a relation, call it </a:t>
            </a:r>
            <a:r>
              <a:rPr lang="en-US" sz="2800" i="1" dirty="0"/>
              <a:t>R</a:t>
            </a:r>
            <a:r>
              <a:rPr lang="en-US" sz="2800" dirty="0"/>
              <a:t>, to have.</a:t>
            </a:r>
          </a:p>
          <a:p>
            <a:pPr marL="342900" indent="-342900">
              <a:buAutoNum type="arabicPeriod"/>
            </a:pPr>
            <a:r>
              <a:rPr lang="en-US" sz="2800" dirty="0"/>
              <a:t>Create a new relation, call it R’, from the old relation by </a:t>
            </a:r>
            <a:r>
              <a:rPr lang="en-US" sz="2800" b="1" i="1" dirty="0"/>
              <a:t>adding</a:t>
            </a:r>
            <a:r>
              <a:rPr lang="en-US" sz="2800" dirty="0"/>
              <a:t> tuples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</a:t>
            </a:r>
            <a:r>
              <a:rPr lang="en-US" sz="2800" dirty="0"/>
              <a:t> should satisfy the property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 ⊇ 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</a:t>
            </a:r>
            <a:r>
              <a:rPr lang="en-US" sz="2800" dirty="0"/>
              <a:t> should be as small as possible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E519A8-3D09-EA42-83AB-D4831DF7C940}"/>
              </a:ext>
            </a:extLst>
          </p:cNvPr>
          <p:cNvSpPr/>
          <p:nvPr/>
        </p:nvSpPr>
        <p:spPr bwMode="auto">
          <a:xfrm>
            <a:off x="4767427" y="5602067"/>
            <a:ext cx="1524000" cy="8907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Closure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(P)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8BF2C0-B27C-6F4B-8BDC-7045C34A2288}"/>
              </a:ext>
            </a:extLst>
          </p:cNvPr>
          <p:cNvCxnSpPr>
            <a:cxnSpLocks noChangeShapeType="1"/>
            <a:stCxn id="10" idx="3"/>
            <a:endCxn id="6" idx="1"/>
          </p:cNvCxnSpPr>
          <p:nvPr/>
        </p:nvCxnSpPr>
        <p:spPr bwMode="auto">
          <a:xfrm flipV="1">
            <a:off x="4005427" y="6047466"/>
            <a:ext cx="762000" cy="475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A747F0-9862-CC49-B444-4ABA2B96F4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91427" y="5987830"/>
            <a:ext cx="7620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534F0B-C234-5B4B-B382-691B037EF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285" y="5777781"/>
            <a:ext cx="17123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Relation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4EC96-1DF1-3D49-BD81-A353DAD37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95" y="5852162"/>
            <a:ext cx="11272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AE1D3F-A4EE-DA4B-911B-23E4D3EF7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957" y="4830935"/>
            <a:ext cx="15648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Property (P)</a:t>
            </a: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B9B1B5-6185-D74A-9F87-51D0F090DD17}"/>
              </a:ext>
            </a:extLst>
          </p:cNvPr>
          <p:cNvCxnSpPr>
            <a:cxnSpLocks noChangeShapeType="1"/>
            <a:endCxn id="6" idx="0"/>
          </p:cNvCxnSpPr>
          <p:nvPr/>
        </p:nvCxnSpPr>
        <p:spPr bwMode="auto">
          <a:xfrm>
            <a:off x="5529427" y="5263800"/>
            <a:ext cx="0" cy="33826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5297642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CDB5-0FBF-314F-A069-F7376645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Closures: </a:t>
            </a:r>
            <a:br>
              <a:rPr lang="en-US" dirty="0"/>
            </a:br>
            <a:r>
              <a:rPr lang="en-US" dirty="0"/>
              <a:t>Unary operators for relations on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6D36-7572-4A44-BCCD-91EE8AF8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Restatement of Definition 1 from Section 9.4.2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A6898-F31B-AC49-8844-A1E97BB81BE1}"/>
              </a:ext>
            </a:extLst>
          </p:cNvPr>
          <p:cNvSpPr txBox="1"/>
          <p:nvPr/>
        </p:nvSpPr>
        <p:spPr>
          <a:xfrm>
            <a:off x="275743" y="2521059"/>
            <a:ext cx="11277628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State a property, call it </a:t>
            </a:r>
            <a:r>
              <a:rPr lang="en-US" sz="2800" i="1" dirty="0"/>
              <a:t>P</a:t>
            </a:r>
            <a:r>
              <a:rPr lang="en-US" sz="2800" dirty="0"/>
              <a:t>, that you’d like a relation, call it </a:t>
            </a:r>
            <a:r>
              <a:rPr lang="en-US" sz="2800" i="1" dirty="0"/>
              <a:t>R</a:t>
            </a:r>
            <a:r>
              <a:rPr lang="en-US" sz="2800" dirty="0"/>
              <a:t>, to have.</a:t>
            </a:r>
          </a:p>
          <a:p>
            <a:pPr marL="342900" indent="-342900">
              <a:buAutoNum type="arabicPeriod"/>
            </a:pPr>
            <a:r>
              <a:rPr lang="en-US" sz="2800" dirty="0"/>
              <a:t>Create a new relation, call it R’, from the old relation by </a:t>
            </a:r>
            <a:r>
              <a:rPr lang="en-US" sz="2800" b="1" i="1" dirty="0"/>
              <a:t>adding</a:t>
            </a:r>
            <a:r>
              <a:rPr lang="en-US" sz="2800" dirty="0"/>
              <a:t> tuples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</a:t>
            </a:r>
            <a:r>
              <a:rPr lang="en-US" sz="2800" dirty="0"/>
              <a:t> should satisfy the property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 ⊇ 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</a:t>
            </a:r>
            <a:r>
              <a:rPr lang="en-US" sz="2800" dirty="0"/>
              <a:t> should be as small as possible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E519A8-3D09-EA42-83AB-D4831DF7C940}"/>
              </a:ext>
            </a:extLst>
          </p:cNvPr>
          <p:cNvSpPr/>
          <p:nvPr/>
        </p:nvSpPr>
        <p:spPr bwMode="auto">
          <a:xfrm>
            <a:off x="4767427" y="5602067"/>
            <a:ext cx="1524000" cy="8907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Closure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(P)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8BF2C0-B27C-6F4B-8BDC-7045C34A2288}"/>
              </a:ext>
            </a:extLst>
          </p:cNvPr>
          <p:cNvCxnSpPr>
            <a:cxnSpLocks noChangeShapeType="1"/>
            <a:stCxn id="10" idx="3"/>
            <a:endCxn id="6" idx="1"/>
          </p:cNvCxnSpPr>
          <p:nvPr/>
        </p:nvCxnSpPr>
        <p:spPr bwMode="auto">
          <a:xfrm flipV="1">
            <a:off x="4005427" y="6047466"/>
            <a:ext cx="762000" cy="475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A747F0-9862-CC49-B444-4ABA2B96F4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91427" y="5987830"/>
            <a:ext cx="7620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534F0B-C234-5B4B-B382-691B037EF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285" y="5777781"/>
            <a:ext cx="17123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Relation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4EC96-1DF1-3D49-BD81-A353DAD37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95" y="5852162"/>
            <a:ext cx="11272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AE1D3F-A4EE-DA4B-911B-23E4D3EF7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957" y="4830935"/>
            <a:ext cx="15648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Property (P)</a:t>
            </a: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B9B1B5-6185-D74A-9F87-51D0F090DD17}"/>
              </a:ext>
            </a:extLst>
          </p:cNvPr>
          <p:cNvCxnSpPr>
            <a:cxnSpLocks noChangeShapeType="1"/>
            <a:endCxn id="6" idx="0"/>
          </p:cNvCxnSpPr>
          <p:nvPr/>
        </p:nvCxnSpPr>
        <p:spPr bwMode="auto">
          <a:xfrm>
            <a:off x="5529427" y="5263800"/>
            <a:ext cx="0" cy="33826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8EEC58-A7C7-4E4E-BA44-26336F397EC9}"/>
              </a:ext>
            </a:extLst>
          </p:cNvPr>
          <p:cNvSpPr txBox="1"/>
          <p:nvPr/>
        </p:nvSpPr>
        <p:spPr>
          <a:xfrm>
            <a:off x="1776468" y="3479182"/>
            <a:ext cx="769954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Closures add tuples, they don’t remove them</a:t>
            </a:r>
          </a:p>
        </p:txBody>
      </p:sp>
    </p:spTree>
    <p:extLst>
      <p:ext uri="{BB962C8B-B14F-4D97-AF65-F5344CB8AC3E}">
        <p14:creationId xmlns:p14="http://schemas.microsoft.com/office/powerpoint/2010/main" val="23267614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4A6898-F31B-AC49-8844-A1E97BB81BE1}"/>
              </a:ext>
            </a:extLst>
          </p:cNvPr>
          <p:cNvSpPr txBox="1"/>
          <p:nvPr/>
        </p:nvSpPr>
        <p:spPr>
          <a:xfrm>
            <a:off x="275743" y="2521059"/>
            <a:ext cx="11277628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State a property, call it </a:t>
            </a:r>
            <a:r>
              <a:rPr lang="en-US" sz="2800" i="1" dirty="0"/>
              <a:t>P</a:t>
            </a:r>
            <a:r>
              <a:rPr lang="en-US" sz="2800" dirty="0"/>
              <a:t>, that you’d like a relation, call it </a:t>
            </a:r>
            <a:r>
              <a:rPr lang="en-US" sz="2800" i="1" dirty="0"/>
              <a:t>R</a:t>
            </a:r>
            <a:r>
              <a:rPr lang="en-US" sz="2800" dirty="0"/>
              <a:t>, to have.</a:t>
            </a:r>
          </a:p>
          <a:p>
            <a:pPr marL="342900" indent="-342900">
              <a:buAutoNum type="arabicPeriod"/>
            </a:pPr>
            <a:r>
              <a:rPr lang="en-US" sz="2800" dirty="0"/>
              <a:t>Create a new relation, call it R’, from the old relation by adding tuples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</a:t>
            </a:r>
            <a:r>
              <a:rPr lang="en-US" sz="2800" dirty="0"/>
              <a:t> should satisfy the property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 ⊇ 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</a:t>
            </a:r>
            <a:r>
              <a:rPr lang="en-US" sz="2800" dirty="0"/>
              <a:t> should be as small as possible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CFD684F-757E-5844-80EB-F260FEF8851F}"/>
              </a:ext>
            </a:extLst>
          </p:cNvPr>
          <p:cNvSpPr/>
          <p:nvPr/>
        </p:nvSpPr>
        <p:spPr>
          <a:xfrm>
            <a:off x="6536169" y="3704439"/>
            <a:ext cx="3548230" cy="31770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/>
              <a:t>R’’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5D49CE0-8D3D-9147-94BE-C7A71998A765}"/>
              </a:ext>
            </a:extLst>
          </p:cNvPr>
          <p:cNvSpPr/>
          <p:nvPr/>
        </p:nvSpPr>
        <p:spPr>
          <a:xfrm>
            <a:off x="6820351" y="4615031"/>
            <a:ext cx="2422264" cy="204574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/>
              <a:t>R’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ACDB5-0FBF-314F-A069-F7376645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on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6D36-7572-4A44-BCCD-91EE8AF8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Mike’s restatement of Definition 1 from Section 9.4.2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11331C-89CB-1945-8456-0A8C037D0A1C}"/>
              </a:ext>
            </a:extLst>
          </p:cNvPr>
          <p:cNvSpPr/>
          <p:nvPr/>
        </p:nvSpPr>
        <p:spPr>
          <a:xfrm>
            <a:off x="7530355" y="5109882"/>
            <a:ext cx="1559859" cy="1398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D04F5-DB82-5C47-8A4B-AD8E6AC889D8}"/>
              </a:ext>
            </a:extLst>
          </p:cNvPr>
          <p:cNvSpPr txBox="1"/>
          <p:nvPr/>
        </p:nvSpPr>
        <p:spPr>
          <a:xfrm>
            <a:off x="2384855" y="2386122"/>
            <a:ext cx="769954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Closures add tuples, they don’t remove them</a:t>
            </a:r>
          </a:p>
        </p:txBody>
      </p:sp>
    </p:spTree>
    <p:extLst>
      <p:ext uri="{BB962C8B-B14F-4D97-AF65-F5344CB8AC3E}">
        <p14:creationId xmlns:p14="http://schemas.microsoft.com/office/powerpoint/2010/main" val="541896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4A6898-F31B-AC49-8844-A1E97BB81BE1}"/>
              </a:ext>
            </a:extLst>
          </p:cNvPr>
          <p:cNvSpPr txBox="1"/>
          <p:nvPr/>
        </p:nvSpPr>
        <p:spPr>
          <a:xfrm>
            <a:off x="275743" y="2521059"/>
            <a:ext cx="11277628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State a property, call it </a:t>
            </a:r>
            <a:r>
              <a:rPr lang="en-US" sz="2800" i="1" dirty="0"/>
              <a:t>P</a:t>
            </a:r>
            <a:r>
              <a:rPr lang="en-US" sz="2800" dirty="0"/>
              <a:t>, that you’d like a relation, call it </a:t>
            </a:r>
            <a:r>
              <a:rPr lang="en-US" sz="2800" i="1" dirty="0"/>
              <a:t>R</a:t>
            </a:r>
            <a:r>
              <a:rPr lang="en-US" sz="2800" dirty="0"/>
              <a:t>, to have.</a:t>
            </a:r>
          </a:p>
          <a:p>
            <a:pPr marL="342900" indent="-342900">
              <a:buAutoNum type="arabicPeriod"/>
            </a:pPr>
            <a:r>
              <a:rPr lang="en-US" sz="2800" dirty="0"/>
              <a:t>Create a new relation, call it R’, from the old relation by adding tuples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</a:t>
            </a:r>
            <a:r>
              <a:rPr lang="en-US" sz="2800" dirty="0"/>
              <a:t> should satisfy the property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 ⊇ 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</a:t>
            </a:r>
            <a:r>
              <a:rPr lang="en-US" sz="2800" dirty="0"/>
              <a:t> should be as small as possible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CFD684F-757E-5844-80EB-F260FEF8851F}"/>
              </a:ext>
            </a:extLst>
          </p:cNvPr>
          <p:cNvSpPr/>
          <p:nvPr/>
        </p:nvSpPr>
        <p:spPr>
          <a:xfrm>
            <a:off x="6536169" y="3704439"/>
            <a:ext cx="3548230" cy="31770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/>
              <a:t>R’’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5D49CE0-8D3D-9147-94BE-C7A71998A765}"/>
              </a:ext>
            </a:extLst>
          </p:cNvPr>
          <p:cNvSpPr/>
          <p:nvPr/>
        </p:nvSpPr>
        <p:spPr>
          <a:xfrm>
            <a:off x="6820351" y="4615031"/>
            <a:ext cx="2422264" cy="204574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/>
              <a:t>R’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ACDB5-0FBF-314F-A069-F7376645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on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6D36-7572-4A44-BCCD-91EE8AF8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Mike’s restatement of Definition 1 from Section 9.4.2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11331C-89CB-1945-8456-0A8C037D0A1C}"/>
              </a:ext>
            </a:extLst>
          </p:cNvPr>
          <p:cNvSpPr/>
          <p:nvPr/>
        </p:nvSpPr>
        <p:spPr>
          <a:xfrm>
            <a:off x="7530355" y="5109882"/>
            <a:ext cx="1559859" cy="1398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D04F5-DB82-5C47-8A4B-AD8E6AC889D8}"/>
              </a:ext>
            </a:extLst>
          </p:cNvPr>
          <p:cNvSpPr txBox="1"/>
          <p:nvPr/>
        </p:nvSpPr>
        <p:spPr>
          <a:xfrm>
            <a:off x="113527" y="5109882"/>
            <a:ext cx="515807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The three bears: This relation </a:t>
            </a:r>
          </a:p>
          <a:p>
            <a:pPr algn="ctr"/>
            <a:r>
              <a:rPr lang="en-US" sz="3200" dirty="0"/>
              <a:t>is </a:t>
            </a:r>
            <a:r>
              <a:rPr lang="en-US" sz="3200" i="1" dirty="0"/>
              <a:t>too small</a:t>
            </a:r>
            <a:r>
              <a:rPr lang="en-US" sz="3200" dirty="0"/>
              <a:t> since it doesn’t </a:t>
            </a:r>
          </a:p>
          <a:p>
            <a:pPr algn="ctr"/>
            <a:r>
              <a:rPr lang="en-US" sz="3200" dirty="0"/>
              <a:t>satisfy the property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59D6301-5C50-7C49-A4BD-E608BD57E3A5}"/>
              </a:ext>
            </a:extLst>
          </p:cNvPr>
          <p:cNvSpPr/>
          <p:nvPr/>
        </p:nvSpPr>
        <p:spPr>
          <a:xfrm>
            <a:off x="5266768" y="5634040"/>
            <a:ext cx="2538289" cy="32044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196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4A6898-F31B-AC49-8844-A1E97BB81BE1}"/>
              </a:ext>
            </a:extLst>
          </p:cNvPr>
          <p:cNvSpPr txBox="1"/>
          <p:nvPr/>
        </p:nvSpPr>
        <p:spPr>
          <a:xfrm>
            <a:off x="275743" y="2521059"/>
            <a:ext cx="11277628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State a property, call it </a:t>
            </a:r>
            <a:r>
              <a:rPr lang="en-US" sz="2800" i="1" dirty="0"/>
              <a:t>P</a:t>
            </a:r>
            <a:r>
              <a:rPr lang="en-US" sz="2800" dirty="0"/>
              <a:t>, that you’d like a relation, call it </a:t>
            </a:r>
            <a:r>
              <a:rPr lang="en-US" sz="2800" i="1" dirty="0"/>
              <a:t>R</a:t>
            </a:r>
            <a:r>
              <a:rPr lang="en-US" sz="2800" dirty="0"/>
              <a:t>, to have.</a:t>
            </a:r>
          </a:p>
          <a:p>
            <a:pPr marL="342900" indent="-342900">
              <a:buAutoNum type="arabicPeriod"/>
            </a:pPr>
            <a:r>
              <a:rPr lang="en-US" sz="2800" dirty="0"/>
              <a:t>Create a new relation, call it R’, from the old relation by adding tuples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</a:t>
            </a:r>
            <a:r>
              <a:rPr lang="en-US" sz="2800" dirty="0"/>
              <a:t> should satisfy the property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 ⊇ 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</a:t>
            </a:r>
            <a:r>
              <a:rPr lang="en-US" sz="2800" dirty="0"/>
              <a:t> should be as small as possible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CFD684F-757E-5844-80EB-F260FEF8851F}"/>
              </a:ext>
            </a:extLst>
          </p:cNvPr>
          <p:cNvSpPr/>
          <p:nvPr/>
        </p:nvSpPr>
        <p:spPr>
          <a:xfrm>
            <a:off x="6536169" y="3704439"/>
            <a:ext cx="3548230" cy="31770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/>
              <a:t>R’’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5D49CE0-8D3D-9147-94BE-C7A71998A765}"/>
              </a:ext>
            </a:extLst>
          </p:cNvPr>
          <p:cNvSpPr/>
          <p:nvPr/>
        </p:nvSpPr>
        <p:spPr>
          <a:xfrm>
            <a:off x="6820351" y="4615031"/>
            <a:ext cx="2422264" cy="204574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/>
              <a:t>R’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ACDB5-0FBF-314F-A069-F7376645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on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6D36-7572-4A44-BCCD-91EE8AF8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Mike’s restatement of Definition 1 from Section 9.4.2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11331C-89CB-1945-8456-0A8C037D0A1C}"/>
              </a:ext>
            </a:extLst>
          </p:cNvPr>
          <p:cNvSpPr/>
          <p:nvPr/>
        </p:nvSpPr>
        <p:spPr>
          <a:xfrm>
            <a:off x="7530355" y="5109882"/>
            <a:ext cx="1559859" cy="1398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D04F5-DB82-5C47-8A4B-AD8E6AC889D8}"/>
              </a:ext>
            </a:extLst>
          </p:cNvPr>
          <p:cNvSpPr txBox="1"/>
          <p:nvPr/>
        </p:nvSpPr>
        <p:spPr>
          <a:xfrm>
            <a:off x="281334" y="5260165"/>
            <a:ext cx="564725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The three bears: This relation </a:t>
            </a:r>
          </a:p>
          <a:p>
            <a:pPr algn="ctr"/>
            <a:r>
              <a:rPr lang="en-US" sz="3200" dirty="0"/>
              <a:t>satisfies the property but is </a:t>
            </a:r>
            <a:r>
              <a:rPr lang="en-US" sz="3200" i="1" dirty="0"/>
              <a:t>too </a:t>
            </a:r>
          </a:p>
          <a:p>
            <a:pPr algn="ctr"/>
            <a:r>
              <a:rPr lang="en-US" sz="3200" i="1" dirty="0"/>
              <a:t>big</a:t>
            </a:r>
            <a:r>
              <a:rPr lang="en-US" sz="3200" dirty="0"/>
              <a:t> since it adds too many tuples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59D6301-5C50-7C49-A4BD-E608BD57E3A5}"/>
              </a:ext>
            </a:extLst>
          </p:cNvPr>
          <p:cNvSpPr/>
          <p:nvPr/>
        </p:nvSpPr>
        <p:spPr>
          <a:xfrm rot="19679614">
            <a:off x="5440394" y="4742542"/>
            <a:ext cx="2035628" cy="32044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937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4A6898-F31B-AC49-8844-A1E97BB81BE1}"/>
              </a:ext>
            </a:extLst>
          </p:cNvPr>
          <p:cNvSpPr txBox="1"/>
          <p:nvPr/>
        </p:nvSpPr>
        <p:spPr>
          <a:xfrm>
            <a:off x="275743" y="2521059"/>
            <a:ext cx="11277628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State a property, call it </a:t>
            </a:r>
            <a:r>
              <a:rPr lang="en-US" sz="2800" i="1" dirty="0"/>
              <a:t>P</a:t>
            </a:r>
            <a:r>
              <a:rPr lang="en-US" sz="2800" dirty="0"/>
              <a:t>, that you’d like a relation, call it </a:t>
            </a:r>
            <a:r>
              <a:rPr lang="en-US" sz="2800" i="1" dirty="0"/>
              <a:t>R</a:t>
            </a:r>
            <a:r>
              <a:rPr lang="en-US" sz="2800" dirty="0"/>
              <a:t>, to have.</a:t>
            </a:r>
          </a:p>
          <a:p>
            <a:pPr marL="342900" indent="-342900">
              <a:buAutoNum type="arabicPeriod"/>
            </a:pPr>
            <a:r>
              <a:rPr lang="en-US" sz="2800" dirty="0"/>
              <a:t>Create a new relation, call it R’, from the old relation by adding tuples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</a:t>
            </a:r>
            <a:r>
              <a:rPr lang="en-US" sz="2800" dirty="0"/>
              <a:t> should satisfy the property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 ⊇ 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</a:t>
            </a:r>
            <a:r>
              <a:rPr lang="en-US" sz="2800" dirty="0"/>
              <a:t> should be as small as possible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CFD684F-757E-5844-80EB-F260FEF8851F}"/>
              </a:ext>
            </a:extLst>
          </p:cNvPr>
          <p:cNvSpPr/>
          <p:nvPr/>
        </p:nvSpPr>
        <p:spPr>
          <a:xfrm>
            <a:off x="6536169" y="3704439"/>
            <a:ext cx="3548230" cy="31770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/>
              <a:t>R’’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5D49CE0-8D3D-9147-94BE-C7A71998A765}"/>
              </a:ext>
            </a:extLst>
          </p:cNvPr>
          <p:cNvSpPr/>
          <p:nvPr/>
        </p:nvSpPr>
        <p:spPr>
          <a:xfrm>
            <a:off x="6820351" y="4615031"/>
            <a:ext cx="2422264" cy="204574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/>
              <a:t>R’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ACDB5-0FBF-314F-A069-F7376645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on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6D36-7572-4A44-BCCD-91EE8AF8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Mike’s restatement of Definition 1 from Section 9.4.2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11331C-89CB-1945-8456-0A8C037D0A1C}"/>
              </a:ext>
            </a:extLst>
          </p:cNvPr>
          <p:cNvSpPr/>
          <p:nvPr/>
        </p:nvSpPr>
        <p:spPr>
          <a:xfrm>
            <a:off x="7530355" y="5109882"/>
            <a:ext cx="1559859" cy="1398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D04F5-DB82-5C47-8A4B-AD8E6AC889D8}"/>
              </a:ext>
            </a:extLst>
          </p:cNvPr>
          <p:cNvSpPr txBox="1"/>
          <p:nvPr/>
        </p:nvSpPr>
        <p:spPr>
          <a:xfrm>
            <a:off x="184446" y="5260165"/>
            <a:ext cx="584102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The three bears: This relation </a:t>
            </a:r>
          </a:p>
          <a:p>
            <a:pPr algn="ctr"/>
            <a:r>
              <a:rPr lang="en-US" sz="3200" dirty="0"/>
              <a:t>is </a:t>
            </a:r>
            <a:r>
              <a:rPr lang="en-US" sz="3200" i="1" dirty="0"/>
              <a:t>just right </a:t>
            </a:r>
            <a:r>
              <a:rPr lang="en-US" sz="3200" dirty="0"/>
              <a:t>since it satisfies the </a:t>
            </a:r>
          </a:p>
          <a:p>
            <a:pPr algn="ctr"/>
            <a:r>
              <a:rPr lang="en-US" sz="3200" dirty="0"/>
              <a:t>property without too many tuples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59D6301-5C50-7C49-A4BD-E608BD57E3A5}"/>
              </a:ext>
            </a:extLst>
          </p:cNvPr>
          <p:cNvSpPr/>
          <p:nvPr/>
        </p:nvSpPr>
        <p:spPr>
          <a:xfrm rot="20236590">
            <a:off x="5683840" y="5543393"/>
            <a:ext cx="1546296" cy="32044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068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824-7E10-004C-A855-35A20A8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Definition: Reflexive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F69F-28C2-6745-BE1F-A5CB25757723}"/>
              </a:ext>
            </a:extLst>
          </p:cNvPr>
          <p:cNvSpPr txBox="1"/>
          <p:nvPr/>
        </p:nvSpPr>
        <p:spPr>
          <a:xfrm>
            <a:off x="630550" y="1351116"/>
            <a:ext cx="396935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R={(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)}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9CD1-C6DC-1140-8AF8-7A88A8C5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5" y="2397483"/>
            <a:ext cx="2374900" cy="1651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E3B31-B8F9-1643-9D5D-6C5DC8199CF3}"/>
              </a:ext>
            </a:extLst>
          </p:cNvPr>
          <p:cNvSpPr/>
          <p:nvPr/>
        </p:nvSpPr>
        <p:spPr>
          <a:xfrm>
            <a:off x="721256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03833-17D4-8D42-84A7-36FB6095BC56}"/>
              </a:ext>
            </a:extLst>
          </p:cNvPr>
          <p:cNvSpPr/>
          <p:nvPr/>
        </p:nvSpPr>
        <p:spPr>
          <a:xfrm>
            <a:off x="2238901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46DEE-C9CA-EF47-8810-5899E31C9F63}"/>
              </a:ext>
            </a:extLst>
          </p:cNvPr>
          <p:cNvSpPr/>
          <p:nvPr/>
        </p:nvSpPr>
        <p:spPr>
          <a:xfrm>
            <a:off x="2238901" y="400344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2A1779-AA47-4144-B2D3-3ECD0A812C10}"/>
              </a:ext>
            </a:extLst>
          </p:cNvPr>
          <p:cNvSpPr/>
          <p:nvPr/>
        </p:nvSpPr>
        <p:spPr>
          <a:xfrm rot="10800000">
            <a:off x="609601" y="212328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3714D-4288-424F-A235-623424052DB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21930" y="316887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87AD7-3A30-B34C-8851-4A8B3E8BAA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287313" y="290762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8197D-53F0-B346-9479-701FAA0D0A13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204416" y="3092357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024AAF-6502-F845-B78F-E1107080A7F2}"/>
              </a:ext>
            </a:extLst>
          </p:cNvPr>
          <p:cNvSpPr txBox="1"/>
          <p:nvPr/>
        </p:nvSpPr>
        <p:spPr>
          <a:xfrm>
            <a:off x="2986323" y="1956257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  <a:r>
              <a:rPr lang="en-US" sz="2800" i="1" baseline="-25000" dirty="0"/>
              <a:t>R</a:t>
            </a:r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E8636-E516-E944-83CF-CA083904537E}"/>
              </a:ext>
            </a:extLst>
          </p:cNvPr>
          <p:cNvSpPr txBox="1"/>
          <p:nvPr/>
        </p:nvSpPr>
        <p:spPr>
          <a:xfrm>
            <a:off x="6412" y="5657671"/>
            <a:ext cx="523324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reflexive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 ⊇ 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as small as possible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1709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aptop, flying, table, light&#10;&#10;Description automatically generated">
            <a:extLst>
              <a:ext uri="{FF2B5EF4-FFF2-40B4-BE49-F238E27FC236}">
                <a16:creationId xmlns:a16="http://schemas.microsoft.com/office/drawing/2014/main" id="{340D3943-4AF4-6245-8566-71E0E8998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854" r="30070" b="15842"/>
          <a:stretch/>
        </p:blipFill>
        <p:spPr>
          <a:xfrm flipH="1">
            <a:off x="2612570" y="159657"/>
            <a:ext cx="9443647" cy="6633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76CCE3-980D-3A43-97EB-8BB062FC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A3800-B05A-A24C-8687-F6264241FB76}"/>
              </a:ext>
            </a:extLst>
          </p:cNvPr>
          <p:cNvSpPr txBox="1"/>
          <p:nvPr/>
        </p:nvSpPr>
        <p:spPr>
          <a:xfrm>
            <a:off x="2859315" y="6175123"/>
            <a:ext cx="8350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 of who shares a class with whom for Winter 2020</a:t>
            </a:r>
          </a:p>
        </p:txBody>
      </p:sp>
    </p:spTree>
    <p:extLst>
      <p:ext uri="{BB962C8B-B14F-4D97-AF65-F5344CB8AC3E}">
        <p14:creationId xmlns:p14="http://schemas.microsoft.com/office/powerpoint/2010/main" val="1327509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824-7E10-004C-A855-35A20A8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Definition: Reflexive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F69F-28C2-6745-BE1F-A5CB25757723}"/>
              </a:ext>
            </a:extLst>
          </p:cNvPr>
          <p:cNvSpPr txBox="1"/>
          <p:nvPr/>
        </p:nvSpPr>
        <p:spPr>
          <a:xfrm>
            <a:off x="630550" y="1351116"/>
            <a:ext cx="396935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R={(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)}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9CD1-C6DC-1140-8AF8-7A88A8C5A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035" y="2397483"/>
            <a:ext cx="2374900" cy="1651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E3B31-B8F9-1643-9D5D-6C5DC8199CF3}"/>
              </a:ext>
            </a:extLst>
          </p:cNvPr>
          <p:cNvSpPr/>
          <p:nvPr/>
        </p:nvSpPr>
        <p:spPr>
          <a:xfrm>
            <a:off x="721256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03833-17D4-8D42-84A7-36FB6095BC56}"/>
              </a:ext>
            </a:extLst>
          </p:cNvPr>
          <p:cNvSpPr/>
          <p:nvPr/>
        </p:nvSpPr>
        <p:spPr>
          <a:xfrm>
            <a:off x="2238901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46DEE-C9CA-EF47-8810-5899E31C9F63}"/>
              </a:ext>
            </a:extLst>
          </p:cNvPr>
          <p:cNvSpPr/>
          <p:nvPr/>
        </p:nvSpPr>
        <p:spPr>
          <a:xfrm>
            <a:off x="2238901" y="400344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2A1779-AA47-4144-B2D3-3ECD0A812C10}"/>
              </a:ext>
            </a:extLst>
          </p:cNvPr>
          <p:cNvSpPr/>
          <p:nvPr/>
        </p:nvSpPr>
        <p:spPr>
          <a:xfrm rot="10800000">
            <a:off x="609601" y="212328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3714D-4288-424F-A235-623424052DB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21930" y="316887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87AD7-3A30-B34C-8851-4A8B3E8BAA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287313" y="290762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8197D-53F0-B346-9479-701FAA0D0A13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204416" y="3092357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024AAF-6502-F845-B78F-E1107080A7F2}"/>
              </a:ext>
            </a:extLst>
          </p:cNvPr>
          <p:cNvSpPr txBox="1"/>
          <p:nvPr/>
        </p:nvSpPr>
        <p:spPr>
          <a:xfrm>
            <a:off x="2986323" y="1956257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  <a:r>
              <a:rPr lang="en-US" sz="2800" i="1" baseline="-25000" dirty="0"/>
              <a:t>R</a:t>
            </a:r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E8636-E516-E944-83CF-CA083904537E}"/>
              </a:ext>
            </a:extLst>
          </p:cNvPr>
          <p:cNvSpPr txBox="1"/>
          <p:nvPr/>
        </p:nvSpPr>
        <p:spPr>
          <a:xfrm>
            <a:off x="6412" y="5657671"/>
            <a:ext cx="523324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reflexive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 ⊇ 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as small as possible</a:t>
            </a:r>
            <a:endParaRPr lang="en-US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A1902-BF4F-EA40-93B0-9277D0740C9A}"/>
              </a:ext>
            </a:extLst>
          </p:cNvPr>
          <p:cNvSpPr txBox="1"/>
          <p:nvPr/>
        </p:nvSpPr>
        <p:spPr>
          <a:xfrm>
            <a:off x="7888887" y="1395946"/>
            <a:ext cx="2721514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Three Candidates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4BF432B-4A2B-4440-BB83-E51ABD80E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894" y="2181558"/>
            <a:ext cx="1970690" cy="1371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8E6C6E-7633-8B41-855F-9B6CF9E56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620" y="3635934"/>
            <a:ext cx="1970690" cy="1371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9384536-7B0C-6242-9998-E821FA880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5894" y="5121275"/>
            <a:ext cx="197069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6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824-7E10-004C-A855-35A20A8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Definition: Reflexive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F69F-28C2-6745-BE1F-A5CB25757723}"/>
              </a:ext>
            </a:extLst>
          </p:cNvPr>
          <p:cNvSpPr txBox="1"/>
          <p:nvPr/>
        </p:nvSpPr>
        <p:spPr>
          <a:xfrm>
            <a:off x="630550" y="1351116"/>
            <a:ext cx="396935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R={(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)}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9CD1-C6DC-1140-8AF8-7A88A8C5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5" y="2397483"/>
            <a:ext cx="2374900" cy="1651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E3B31-B8F9-1643-9D5D-6C5DC8199CF3}"/>
              </a:ext>
            </a:extLst>
          </p:cNvPr>
          <p:cNvSpPr/>
          <p:nvPr/>
        </p:nvSpPr>
        <p:spPr>
          <a:xfrm>
            <a:off x="721256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03833-17D4-8D42-84A7-36FB6095BC56}"/>
              </a:ext>
            </a:extLst>
          </p:cNvPr>
          <p:cNvSpPr/>
          <p:nvPr/>
        </p:nvSpPr>
        <p:spPr>
          <a:xfrm>
            <a:off x="2238901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46DEE-C9CA-EF47-8810-5899E31C9F63}"/>
              </a:ext>
            </a:extLst>
          </p:cNvPr>
          <p:cNvSpPr/>
          <p:nvPr/>
        </p:nvSpPr>
        <p:spPr>
          <a:xfrm>
            <a:off x="2238901" y="400344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2A1779-AA47-4144-B2D3-3ECD0A812C10}"/>
              </a:ext>
            </a:extLst>
          </p:cNvPr>
          <p:cNvSpPr/>
          <p:nvPr/>
        </p:nvSpPr>
        <p:spPr>
          <a:xfrm rot="10800000">
            <a:off x="609601" y="212328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3714D-4288-424F-A235-623424052DB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21930" y="316887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87AD7-3A30-B34C-8851-4A8B3E8BAA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287313" y="290762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8197D-53F0-B346-9479-701FAA0D0A13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204416" y="3092357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024AAF-6502-F845-B78F-E1107080A7F2}"/>
              </a:ext>
            </a:extLst>
          </p:cNvPr>
          <p:cNvSpPr txBox="1"/>
          <p:nvPr/>
        </p:nvSpPr>
        <p:spPr>
          <a:xfrm>
            <a:off x="2986323" y="1956257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  <a:r>
              <a:rPr lang="en-US" sz="2800" i="1" baseline="-25000" dirty="0"/>
              <a:t>R</a:t>
            </a:r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E8636-E516-E944-83CF-CA083904537E}"/>
              </a:ext>
            </a:extLst>
          </p:cNvPr>
          <p:cNvSpPr txBox="1"/>
          <p:nvPr/>
        </p:nvSpPr>
        <p:spPr>
          <a:xfrm>
            <a:off x="6412" y="5657671"/>
            <a:ext cx="523324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reflexive                 😀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 ⊇ 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as small as possible</a:t>
            </a:r>
            <a:endParaRPr lang="en-US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A1902-BF4F-EA40-93B0-9277D0740C9A}"/>
              </a:ext>
            </a:extLst>
          </p:cNvPr>
          <p:cNvSpPr txBox="1"/>
          <p:nvPr/>
        </p:nvSpPr>
        <p:spPr>
          <a:xfrm>
            <a:off x="7888887" y="1395946"/>
            <a:ext cx="2721514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Three Candidates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4BF432B-4A2B-4440-BB83-E51ABD80E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894" y="2181558"/>
            <a:ext cx="1970690" cy="1371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8E6C6E-7633-8B41-855F-9B6CF9E56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620" y="3635934"/>
            <a:ext cx="1970690" cy="1371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9384536-7B0C-6242-9998-E821FA880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894" y="5121275"/>
            <a:ext cx="1970690" cy="13716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29FAD2B6-DA7C-834C-B33A-EF8EA5EBB775}"/>
              </a:ext>
            </a:extLst>
          </p:cNvPr>
          <p:cNvSpPr/>
          <p:nvPr/>
        </p:nvSpPr>
        <p:spPr>
          <a:xfrm rot="2254692">
            <a:off x="8362812" y="2537149"/>
            <a:ext cx="2152441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ADBE80E-1924-4D48-BFC6-1F43E9DEEE96}"/>
              </a:ext>
            </a:extLst>
          </p:cNvPr>
          <p:cNvSpPr/>
          <p:nvPr/>
        </p:nvSpPr>
        <p:spPr>
          <a:xfrm rot="2254692">
            <a:off x="8362811" y="4030983"/>
            <a:ext cx="2152441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012C38-7846-744F-9A88-CEE52784ED8C}"/>
              </a:ext>
            </a:extLst>
          </p:cNvPr>
          <p:cNvSpPr/>
          <p:nvPr/>
        </p:nvSpPr>
        <p:spPr>
          <a:xfrm rot="2254692">
            <a:off x="8362812" y="5516892"/>
            <a:ext cx="2152441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806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824-7E10-004C-A855-35A20A8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Definition: Reflexive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F69F-28C2-6745-BE1F-A5CB25757723}"/>
              </a:ext>
            </a:extLst>
          </p:cNvPr>
          <p:cNvSpPr txBox="1"/>
          <p:nvPr/>
        </p:nvSpPr>
        <p:spPr>
          <a:xfrm>
            <a:off x="630550" y="1351116"/>
            <a:ext cx="396935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R={(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)}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9CD1-C6DC-1140-8AF8-7A88A8C5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5" y="2397483"/>
            <a:ext cx="2374900" cy="1651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E3B31-B8F9-1643-9D5D-6C5DC8199CF3}"/>
              </a:ext>
            </a:extLst>
          </p:cNvPr>
          <p:cNvSpPr/>
          <p:nvPr/>
        </p:nvSpPr>
        <p:spPr>
          <a:xfrm>
            <a:off x="721256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03833-17D4-8D42-84A7-36FB6095BC56}"/>
              </a:ext>
            </a:extLst>
          </p:cNvPr>
          <p:cNvSpPr/>
          <p:nvPr/>
        </p:nvSpPr>
        <p:spPr>
          <a:xfrm>
            <a:off x="2238901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46DEE-C9CA-EF47-8810-5899E31C9F63}"/>
              </a:ext>
            </a:extLst>
          </p:cNvPr>
          <p:cNvSpPr/>
          <p:nvPr/>
        </p:nvSpPr>
        <p:spPr>
          <a:xfrm>
            <a:off x="2238901" y="400344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2A1779-AA47-4144-B2D3-3ECD0A812C10}"/>
              </a:ext>
            </a:extLst>
          </p:cNvPr>
          <p:cNvSpPr/>
          <p:nvPr/>
        </p:nvSpPr>
        <p:spPr>
          <a:xfrm rot="10800000">
            <a:off x="609601" y="212328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3714D-4288-424F-A235-623424052DB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21930" y="316887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87AD7-3A30-B34C-8851-4A8B3E8BAA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287313" y="290762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8197D-53F0-B346-9479-701FAA0D0A13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204416" y="3092357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024AAF-6502-F845-B78F-E1107080A7F2}"/>
              </a:ext>
            </a:extLst>
          </p:cNvPr>
          <p:cNvSpPr txBox="1"/>
          <p:nvPr/>
        </p:nvSpPr>
        <p:spPr>
          <a:xfrm>
            <a:off x="2986323" y="1956257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  <a:r>
              <a:rPr lang="en-US" sz="2800" i="1" baseline="-25000" dirty="0"/>
              <a:t>R</a:t>
            </a:r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E8636-E516-E944-83CF-CA083904537E}"/>
              </a:ext>
            </a:extLst>
          </p:cNvPr>
          <p:cNvSpPr txBox="1"/>
          <p:nvPr/>
        </p:nvSpPr>
        <p:spPr>
          <a:xfrm>
            <a:off x="6412" y="5657671"/>
            <a:ext cx="523324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reflexive                 😀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 ⊇ R                                            </a:t>
            </a:r>
            <a:r>
              <a:rPr lang="en-US" sz="2400" dirty="0"/>
              <a:t>😀</a:t>
            </a:r>
            <a:endParaRPr lang="en-US" sz="24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as small as possible</a:t>
            </a:r>
            <a:endParaRPr lang="en-US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A1902-BF4F-EA40-93B0-9277D0740C9A}"/>
              </a:ext>
            </a:extLst>
          </p:cNvPr>
          <p:cNvSpPr txBox="1"/>
          <p:nvPr/>
        </p:nvSpPr>
        <p:spPr>
          <a:xfrm>
            <a:off x="7888887" y="1395946"/>
            <a:ext cx="2721514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Three Candidates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4BF432B-4A2B-4440-BB83-E51ABD80E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894" y="2181558"/>
            <a:ext cx="1970690" cy="1371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8E6C6E-7633-8B41-855F-9B6CF9E56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620" y="3635934"/>
            <a:ext cx="1970690" cy="1371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9384536-7B0C-6242-9998-E821FA880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894" y="5121275"/>
            <a:ext cx="1970690" cy="13716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29FAD2B6-DA7C-834C-B33A-EF8EA5EBB775}"/>
              </a:ext>
            </a:extLst>
          </p:cNvPr>
          <p:cNvSpPr/>
          <p:nvPr/>
        </p:nvSpPr>
        <p:spPr>
          <a:xfrm rot="2254692">
            <a:off x="8482354" y="2810077"/>
            <a:ext cx="1284655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ADBE80E-1924-4D48-BFC6-1F43E9DEEE96}"/>
              </a:ext>
            </a:extLst>
          </p:cNvPr>
          <p:cNvSpPr/>
          <p:nvPr/>
        </p:nvSpPr>
        <p:spPr>
          <a:xfrm rot="2254692">
            <a:off x="3465322" y="3246360"/>
            <a:ext cx="2152441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3EB231-3F37-2C46-9C1B-20345601EDF8}"/>
              </a:ext>
            </a:extLst>
          </p:cNvPr>
          <p:cNvSpPr/>
          <p:nvPr/>
        </p:nvSpPr>
        <p:spPr>
          <a:xfrm>
            <a:off x="3736107" y="2359836"/>
            <a:ext cx="1485809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BF81D2-BFE4-AB47-BF63-968958D90C1F}"/>
              </a:ext>
            </a:extLst>
          </p:cNvPr>
          <p:cNvSpPr/>
          <p:nvPr/>
        </p:nvSpPr>
        <p:spPr>
          <a:xfrm>
            <a:off x="8530009" y="2130399"/>
            <a:ext cx="1263462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0343392-C74C-FA4A-96EF-D55D6D0EB168}"/>
              </a:ext>
            </a:extLst>
          </p:cNvPr>
          <p:cNvSpPr/>
          <p:nvPr/>
        </p:nvSpPr>
        <p:spPr>
          <a:xfrm rot="2254692">
            <a:off x="8612844" y="4276843"/>
            <a:ext cx="1284655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75C2DF-3EF4-9A43-942A-C55202032040}"/>
              </a:ext>
            </a:extLst>
          </p:cNvPr>
          <p:cNvSpPr/>
          <p:nvPr/>
        </p:nvSpPr>
        <p:spPr>
          <a:xfrm>
            <a:off x="8660499" y="3597165"/>
            <a:ext cx="1263462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D484EF-1031-B140-8180-184822FB808C}"/>
              </a:ext>
            </a:extLst>
          </p:cNvPr>
          <p:cNvSpPr/>
          <p:nvPr/>
        </p:nvSpPr>
        <p:spPr>
          <a:xfrm rot="2254692">
            <a:off x="8556469" y="5750257"/>
            <a:ext cx="1284655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3EA31F4-B358-A044-BE20-B15F5378A7BE}"/>
              </a:ext>
            </a:extLst>
          </p:cNvPr>
          <p:cNvSpPr/>
          <p:nvPr/>
        </p:nvSpPr>
        <p:spPr>
          <a:xfrm>
            <a:off x="8604124" y="5070579"/>
            <a:ext cx="1263462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256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824-7E10-004C-A855-35A20A8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Definition: Reflexive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F69F-28C2-6745-BE1F-A5CB25757723}"/>
              </a:ext>
            </a:extLst>
          </p:cNvPr>
          <p:cNvSpPr txBox="1"/>
          <p:nvPr/>
        </p:nvSpPr>
        <p:spPr>
          <a:xfrm>
            <a:off x="630550" y="1351116"/>
            <a:ext cx="396935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R={(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)}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9CD1-C6DC-1140-8AF8-7A88A8C5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5" y="2397483"/>
            <a:ext cx="2374900" cy="1651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E3B31-B8F9-1643-9D5D-6C5DC8199CF3}"/>
              </a:ext>
            </a:extLst>
          </p:cNvPr>
          <p:cNvSpPr/>
          <p:nvPr/>
        </p:nvSpPr>
        <p:spPr>
          <a:xfrm>
            <a:off x="721256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03833-17D4-8D42-84A7-36FB6095BC56}"/>
              </a:ext>
            </a:extLst>
          </p:cNvPr>
          <p:cNvSpPr/>
          <p:nvPr/>
        </p:nvSpPr>
        <p:spPr>
          <a:xfrm>
            <a:off x="2238901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46DEE-C9CA-EF47-8810-5899E31C9F63}"/>
              </a:ext>
            </a:extLst>
          </p:cNvPr>
          <p:cNvSpPr/>
          <p:nvPr/>
        </p:nvSpPr>
        <p:spPr>
          <a:xfrm>
            <a:off x="2238901" y="400344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2A1779-AA47-4144-B2D3-3ECD0A812C10}"/>
              </a:ext>
            </a:extLst>
          </p:cNvPr>
          <p:cNvSpPr/>
          <p:nvPr/>
        </p:nvSpPr>
        <p:spPr>
          <a:xfrm rot="10800000">
            <a:off x="609601" y="212328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3714D-4288-424F-A235-623424052DB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21930" y="316887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87AD7-3A30-B34C-8851-4A8B3E8BAA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287313" y="290762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8197D-53F0-B346-9479-701FAA0D0A13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204416" y="3092357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024AAF-6502-F845-B78F-E1107080A7F2}"/>
              </a:ext>
            </a:extLst>
          </p:cNvPr>
          <p:cNvSpPr txBox="1"/>
          <p:nvPr/>
        </p:nvSpPr>
        <p:spPr>
          <a:xfrm>
            <a:off x="2986323" y="1956257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  <a:r>
              <a:rPr lang="en-US" sz="2800" i="1" baseline="-25000" dirty="0"/>
              <a:t>R</a:t>
            </a:r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E8636-E516-E944-83CF-CA083904537E}"/>
              </a:ext>
            </a:extLst>
          </p:cNvPr>
          <p:cNvSpPr txBox="1"/>
          <p:nvPr/>
        </p:nvSpPr>
        <p:spPr>
          <a:xfrm>
            <a:off x="6412" y="5657671"/>
            <a:ext cx="523324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reflexive                 😀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 ⊇ R                                            </a:t>
            </a:r>
            <a:r>
              <a:rPr lang="en-US" sz="2400" dirty="0"/>
              <a:t>😀</a:t>
            </a:r>
            <a:endParaRPr lang="en-US" sz="24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as small as possible</a:t>
            </a:r>
            <a:endParaRPr lang="en-US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A1902-BF4F-EA40-93B0-9277D0740C9A}"/>
              </a:ext>
            </a:extLst>
          </p:cNvPr>
          <p:cNvSpPr txBox="1"/>
          <p:nvPr/>
        </p:nvSpPr>
        <p:spPr>
          <a:xfrm>
            <a:off x="7888887" y="1395946"/>
            <a:ext cx="2721514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Three Candidates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4BF432B-4A2B-4440-BB83-E51ABD80E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894" y="2181558"/>
            <a:ext cx="1970690" cy="1371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8E6C6E-7633-8B41-855F-9B6CF9E56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620" y="3635934"/>
            <a:ext cx="1970690" cy="1371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9384536-7B0C-6242-9998-E821FA880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894" y="5121275"/>
            <a:ext cx="1970690" cy="13716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ADBE80E-1924-4D48-BFC6-1F43E9DEEE96}"/>
              </a:ext>
            </a:extLst>
          </p:cNvPr>
          <p:cNvSpPr/>
          <p:nvPr/>
        </p:nvSpPr>
        <p:spPr>
          <a:xfrm>
            <a:off x="3825526" y="3453849"/>
            <a:ext cx="622286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3EB231-3F37-2C46-9C1B-20345601EDF8}"/>
              </a:ext>
            </a:extLst>
          </p:cNvPr>
          <p:cNvSpPr/>
          <p:nvPr/>
        </p:nvSpPr>
        <p:spPr>
          <a:xfrm rot="5400000">
            <a:off x="4991746" y="2617129"/>
            <a:ext cx="1099911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D15B741-5D8B-AB43-89D1-57BEEAF2BBE8}"/>
              </a:ext>
            </a:extLst>
          </p:cNvPr>
          <p:cNvSpPr/>
          <p:nvPr/>
        </p:nvSpPr>
        <p:spPr>
          <a:xfrm rot="5400000">
            <a:off x="9512948" y="2355854"/>
            <a:ext cx="1099911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80F8CDA-77AE-9844-84D0-CDE4DA790C2C}"/>
              </a:ext>
            </a:extLst>
          </p:cNvPr>
          <p:cNvSpPr/>
          <p:nvPr/>
        </p:nvSpPr>
        <p:spPr>
          <a:xfrm>
            <a:off x="8602139" y="3055228"/>
            <a:ext cx="622286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AE24B-C820-DC41-8E02-F36864E5EEE4}"/>
              </a:ext>
            </a:extLst>
          </p:cNvPr>
          <p:cNvSpPr txBox="1"/>
          <p:nvPr/>
        </p:nvSpPr>
        <p:spPr>
          <a:xfrm>
            <a:off x="10740427" y="2472398"/>
            <a:ext cx="1226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Too big</a:t>
            </a:r>
          </a:p>
        </p:txBody>
      </p:sp>
    </p:spTree>
    <p:extLst>
      <p:ext uri="{BB962C8B-B14F-4D97-AF65-F5344CB8AC3E}">
        <p14:creationId xmlns:p14="http://schemas.microsoft.com/office/powerpoint/2010/main" val="33295841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824-7E10-004C-A855-35A20A8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Definition: Reflexive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F69F-28C2-6745-BE1F-A5CB25757723}"/>
              </a:ext>
            </a:extLst>
          </p:cNvPr>
          <p:cNvSpPr txBox="1"/>
          <p:nvPr/>
        </p:nvSpPr>
        <p:spPr>
          <a:xfrm>
            <a:off x="630550" y="1351116"/>
            <a:ext cx="396935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R={(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)}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9CD1-C6DC-1140-8AF8-7A88A8C5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5" y="2397483"/>
            <a:ext cx="2374900" cy="1651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E3B31-B8F9-1643-9D5D-6C5DC8199CF3}"/>
              </a:ext>
            </a:extLst>
          </p:cNvPr>
          <p:cNvSpPr/>
          <p:nvPr/>
        </p:nvSpPr>
        <p:spPr>
          <a:xfrm>
            <a:off x="721256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03833-17D4-8D42-84A7-36FB6095BC56}"/>
              </a:ext>
            </a:extLst>
          </p:cNvPr>
          <p:cNvSpPr/>
          <p:nvPr/>
        </p:nvSpPr>
        <p:spPr>
          <a:xfrm>
            <a:off x="2238901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46DEE-C9CA-EF47-8810-5899E31C9F63}"/>
              </a:ext>
            </a:extLst>
          </p:cNvPr>
          <p:cNvSpPr/>
          <p:nvPr/>
        </p:nvSpPr>
        <p:spPr>
          <a:xfrm>
            <a:off x="2238901" y="400344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2A1779-AA47-4144-B2D3-3ECD0A812C10}"/>
              </a:ext>
            </a:extLst>
          </p:cNvPr>
          <p:cNvSpPr/>
          <p:nvPr/>
        </p:nvSpPr>
        <p:spPr>
          <a:xfrm rot="10800000">
            <a:off x="609601" y="212328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3714D-4288-424F-A235-623424052DB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21930" y="316887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87AD7-3A30-B34C-8851-4A8B3E8BAA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287313" y="290762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8197D-53F0-B346-9479-701FAA0D0A13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204416" y="3092357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024AAF-6502-F845-B78F-E1107080A7F2}"/>
              </a:ext>
            </a:extLst>
          </p:cNvPr>
          <p:cNvSpPr txBox="1"/>
          <p:nvPr/>
        </p:nvSpPr>
        <p:spPr>
          <a:xfrm>
            <a:off x="2986323" y="1956257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  <a:r>
              <a:rPr lang="en-US" sz="2800" i="1" baseline="-25000" dirty="0"/>
              <a:t>R</a:t>
            </a:r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E8636-E516-E944-83CF-CA083904537E}"/>
              </a:ext>
            </a:extLst>
          </p:cNvPr>
          <p:cNvSpPr txBox="1"/>
          <p:nvPr/>
        </p:nvSpPr>
        <p:spPr>
          <a:xfrm>
            <a:off x="6412" y="5657671"/>
            <a:ext cx="523324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reflexive                 😀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 ⊇ R                                            </a:t>
            </a:r>
            <a:r>
              <a:rPr lang="en-US" sz="2400" dirty="0"/>
              <a:t>😀</a:t>
            </a:r>
            <a:endParaRPr lang="en-US" sz="24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as small as possible</a:t>
            </a:r>
            <a:endParaRPr lang="en-US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A1902-BF4F-EA40-93B0-9277D0740C9A}"/>
              </a:ext>
            </a:extLst>
          </p:cNvPr>
          <p:cNvSpPr txBox="1"/>
          <p:nvPr/>
        </p:nvSpPr>
        <p:spPr>
          <a:xfrm>
            <a:off x="7888887" y="1395946"/>
            <a:ext cx="2721514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Three Candidates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4BF432B-4A2B-4440-BB83-E51ABD80E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894" y="2181558"/>
            <a:ext cx="1970690" cy="1371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8E6C6E-7633-8B41-855F-9B6CF9E56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620" y="3635934"/>
            <a:ext cx="1970690" cy="1371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9384536-7B0C-6242-9998-E821FA880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894" y="5121275"/>
            <a:ext cx="1970690" cy="13716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ADBE80E-1924-4D48-BFC6-1F43E9DEEE96}"/>
              </a:ext>
            </a:extLst>
          </p:cNvPr>
          <p:cNvSpPr/>
          <p:nvPr/>
        </p:nvSpPr>
        <p:spPr>
          <a:xfrm>
            <a:off x="3825526" y="3453849"/>
            <a:ext cx="622286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3EB231-3F37-2C46-9C1B-20345601EDF8}"/>
              </a:ext>
            </a:extLst>
          </p:cNvPr>
          <p:cNvSpPr/>
          <p:nvPr/>
        </p:nvSpPr>
        <p:spPr>
          <a:xfrm rot="5400000">
            <a:off x="4991746" y="2617129"/>
            <a:ext cx="1099911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D15B741-5D8B-AB43-89D1-57BEEAF2BBE8}"/>
              </a:ext>
            </a:extLst>
          </p:cNvPr>
          <p:cNvSpPr/>
          <p:nvPr/>
        </p:nvSpPr>
        <p:spPr>
          <a:xfrm rot="5400000">
            <a:off x="9509714" y="3775321"/>
            <a:ext cx="1099911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80F8CDA-77AE-9844-84D0-CDE4DA790C2C}"/>
              </a:ext>
            </a:extLst>
          </p:cNvPr>
          <p:cNvSpPr/>
          <p:nvPr/>
        </p:nvSpPr>
        <p:spPr>
          <a:xfrm>
            <a:off x="8550833" y="4525962"/>
            <a:ext cx="622286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AE24B-C820-DC41-8E02-F36864E5EEE4}"/>
              </a:ext>
            </a:extLst>
          </p:cNvPr>
          <p:cNvSpPr txBox="1"/>
          <p:nvPr/>
        </p:nvSpPr>
        <p:spPr>
          <a:xfrm>
            <a:off x="10740427" y="2472398"/>
            <a:ext cx="1226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Too big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FF3939-748A-6749-B0B8-C16EB5ADD931}"/>
              </a:ext>
            </a:extLst>
          </p:cNvPr>
          <p:cNvSpPr txBox="1"/>
          <p:nvPr/>
        </p:nvSpPr>
        <p:spPr>
          <a:xfrm>
            <a:off x="10740427" y="3817791"/>
            <a:ext cx="1226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Too big</a:t>
            </a:r>
          </a:p>
        </p:txBody>
      </p:sp>
    </p:spTree>
    <p:extLst>
      <p:ext uri="{BB962C8B-B14F-4D97-AF65-F5344CB8AC3E}">
        <p14:creationId xmlns:p14="http://schemas.microsoft.com/office/powerpoint/2010/main" val="28975380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824-7E10-004C-A855-35A20A8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Definition: Reflexive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F69F-28C2-6745-BE1F-A5CB25757723}"/>
              </a:ext>
            </a:extLst>
          </p:cNvPr>
          <p:cNvSpPr txBox="1"/>
          <p:nvPr/>
        </p:nvSpPr>
        <p:spPr>
          <a:xfrm>
            <a:off x="630550" y="1351116"/>
            <a:ext cx="396935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R={(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)}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9CD1-C6DC-1140-8AF8-7A88A8C5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5" y="2397483"/>
            <a:ext cx="2374900" cy="1651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E3B31-B8F9-1643-9D5D-6C5DC8199CF3}"/>
              </a:ext>
            </a:extLst>
          </p:cNvPr>
          <p:cNvSpPr/>
          <p:nvPr/>
        </p:nvSpPr>
        <p:spPr>
          <a:xfrm>
            <a:off x="721256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03833-17D4-8D42-84A7-36FB6095BC56}"/>
              </a:ext>
            </a:extLst>
          </p:cNvPr>
          <p:cNvSpPr/>
          <p:nvPr/>
        </p:nvSpPr>
        <p:spPr>
          <a:xfrm>
            <a:off x="2238901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46DEE-C9CA-EF47-8810-5899E31C9F63}"/>
              </a:ext>
            </a:extLst>
          </p:cNvPr>
          <p:cNvSpPr/>
          <p:nvPr/>
        </p:nvSpPr>
        <p:spPr>
          <a:xfrm>
            <a:off x="2238901" y="400344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2A1779-AA47-4144-B2D3-3ECD0A812C10}"/>
              </a:ext>
            </a:extLst>
          </p:cNvPr>
          <p:cNvSpPr/>
          <p:nvPr/>
        </p:nvSpPr>
        <p:spPr>
          <a:xfrm rot="10800000">
            <a:off x="609601" y="212328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3714D-4288-424F-A235-623424052DB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21930" y="316887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87AD7-3A30-B34C-8851-4A8B3E8BAA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287313" y="290762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8197D-53F0-B346-9479-701FAA0D0A13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204416" y="3092357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024AAF-6502-F845-B78F-E1107080A7F2}"/>
              </a:ext>
            </a:extLst>
          </p:cNvPr>
          <p:cNvSpPr txBox="1"/>
          <p:nvPr/>
        </p:nvSpPr>
        <p:spPr>
          <a:xfrm>
            <a:off x="2986323" y="1956257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  <a:r>
              <a:rPr lang="en-US" sz="2800" i="1" baseline="-25000" dirty="0"/>
              <a:t>R</a:t>
            </a:r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E8636-E516-E944-83CF-CA083904537E}"/>
              </a:ext>
            </a:extLst>
          </p:cNvPr>
          <p:cNvSpPr txBox="1"/>
          <p:nvPr/>
        </p:nvSpPr>
        <p:spPr>
          <a:xfrm>
            <a:off x="6412" y="5657671"/>
            <a:ext cx="563964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reflexive                     😀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 ⊇ R                                                </a:t>
            </a:r>
            <a:r>
              <a:rPr lang="en-US" sz="2400" dirty="0"/>
              <a:t>😀</a:t>
            </a:r>
            <a:endParaRPr lang="en-US" sz="24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as small as possible 😀</a:t>
            </a:r>
            <a:endParaRPr lang="en-US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A1902-BF4F-EA40-93B0-9277D0740C9A}"/>
              </a:ext>
            </a:extLst>
          </p:cNvPr>
          <p:cNvSpPr txBox="1"/>
          <p:nvPr/>
        </p:nvSpPr>
        <p:spPr>
          <a:xfrm>
            <a:off x="7888887" y="1395946"/>
            <a:ext cx="2721514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Three Candidates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4BF432B-4A2B-4440-BB83-E51ABD80E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894" y="2181558"/>
            <a:ext cx="1970690" cy="1371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8E6C6E-7633-8B41-855F-9B6CF9E56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620" y="3635934"/>
            <a:ext cx="1970690" cy="1371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9384536-7B0C-6242-9998-E821FA880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894" y="5121275"/>
            <a:ext cx="1970690" cy="13716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ADBE80E-1924-4D48-BFC6-1F43E9DEEE96}"/>
              </a:ext>
            </a:extLst>
          </p:cNvPr>
          <p:cNvSpPr/>
          <p:nvPr/>
        </p:nvSpPr>
        <p:spPr>
          <a:xfrm>
            <a:off x="3825526" y="3453849"/>
            <a:ext cx="622286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3EB231-3F37-2C46-9C1B-20345601EDF8}"/>
              </a:ext>
            </a:extLst>
          </p:cNvPr>
          <p:cNvSpPr/>
          <p:nvPr/>
        </p:nvSpPr>
        <p:spPr>
          <a:xfrm rot="5400000">
            <a:off x="4991746" y="2617129"/>
            <a:ext cx="1099911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D15B741-5D8B-AB43-89D1-57BEEAF2BBE8}"/>
              </a:ext>
            </a:extLst>
          </p:cNvPr>
          <p:cNvSpPr/>
          <p:nvPr/>
        </p:nvSpPr>
        <p:spPr>
          <a:xfrm rot="5400000">
            <a:off x="9493868" y="5200136"/>
            <a:ext cx="1099911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80F8CDA-77AE-9844-84D0-CDE4DA790C2C}"/>
              </a:ext>
            </a:extLst>
          </p:cNvPr>
          <p:cNvSpPr/>
          <p:nvPr/>
        </p:nvSpPr>
        <p:spPr>
          <a:xfrm>
            <a:off x="8627358" y="5969039"/>
            <a:ext cx="622286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AE24B-C820-DC41-8E02-F36864E5EEE4}"/>
              </a:ext>
            </a:extLst>
          </p:cNvPr>
          <p:cNvSpPr txBox="1"/>
          <p:nvPr/>
        </p:nvSpPr>
        <p:spPr>
          <a:xfrm>
            <a:off x="10740427" y="2472398"/>
            <a:ext cx="1226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Too big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FF3939-748A-6749-B0B8-C16EB5ADD931}"/>
              </a:ext>
            </a:extLst>
          </p:cNvPr>
          <p:cNvSpPr txBox="1"/>
          <p:nvPr/>
        </p:nvSpPr>
        <p:spPr>
          <a:xfrm>
            <a:off x="10740427" y="3817791"/>
            <a:ext cx="1226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Too big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354C0D-3C84-6C44-8138-5BF8ACAF1FAE}"/>
              </a:ext>
            </a:extLst>
          </p:cNvPr>
          <p:cNvSpPr txBox="1"/>
          <p:nvPr/>
        </p:nvSpPr>
        <p:spPr>
          <a:xfrm>
            <a:off x="10987170" y="5310388"/>
            <a:ext cx="865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Just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9059472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824-7E10-004C-A855-35A20A8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Reflexive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F69F-28C2-6745-BE1F-A5CB25757723}"/>
              </a:ext>
            </a:extLst>
          </p:cNvPr>
          <p:cNvSpPr txBox="1"/>
          <p:nvPr/>
        </p:nvSpPr>
        <p:spPr>
          <a:xfrm>
            <a:off x="630550" y="1351116"/>
            <a:ext cx="396935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R={(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)}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9CD1-C6DC-1140-8AF8-7A88A8C5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5" y="2397483"/>
            <a:ext cx="2374900" cy="1651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E3B31-B8F9-1643-9D5D-6C5DC8199CF3}"/>
              </a:ext>
            </a:extLst>
          </p:cNvPr>
          <p:cNvSpPr/>
          <p:nvPr/>
        </p:nvSpPr>
        <p:spPr>
          <a:xfrm>
            <a:off x="721256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03833-17D4-8D42-84A7-36FB6095BC56}"/>
              </a:ext>
            </a:extLst>
          </p:cNvPr>
          <p:cNvSpPr/>
          <p:nvPr/>
        </p:nvSpPr>
        <p:spPr>
          <a:xfrm>
            <a:off x="2238901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46DEE-C9CA-EF47-8810-5899E31C9F63}"/>
              </a:ext>
            </a:extLst>
          </p:cNvPr>
          <p:cNvSpPr/>
          <p:nvPr/>
        </p:nvSpPr>
        <p:spPr>
          <a:xfrm>
            <a:off x="2238901" y="400344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2A1779-AA47-4144-B2D3-3ECD0A812C10}"/>
              </a:ext>
            </a:extLst>
          </p:cNvPr>
          <p:cNvSpPr/>
          <p:nvPr/>
        </p:nvSpPr>
        <p:spPr>
          <a:xfrm rot="10800000">
            <a:off x="609601" y="212328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3714D-4288-424F-A235-623424052DB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21930" y="316887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87AD7-3A30-B34C-8851-4A8B3E8BAA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287313" y="290762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8197D-53F0-B346-9479-701FAA0D0A13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204416" y="3092357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024AAF-6502-F845-B78F-E1107080A7F2}"/>
              </a:ext>
            </a:extLst>
          </p:cNvPr>
          <p:cNvSpPr txBox="1"/>
          <p:nvPr/>
        </p:nvSpPr>
        <p:spPr>
          <a:xfrm>
            <a:off x="2986323" y="1956257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  <a:r>
              <a:rPr lang="en-US" sz="2800" i="1" baseline="-25000" dirty="0"/>
              <a:t>R</a:t>
            </a:r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E8636-E516-E944-83CF-CA083904537E}"/>
              </a:ext>
            </a:extLst>
          </p:cNvPr>
          <p:cNvSpPr txBox="1"/>
          <p:nvPr/>
        </p:nvSpPr>
        <p:spPr>
          <a:xfrm>
            <a:off x="6412" y="5657671"/>
            <a:ext cx="527337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reflexive 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 ⊇ R                            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as small as possible </a:t>
            </a:r>
            <a:endParaRPr lang="en-US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A1902-BF4F-EA40-93B0-9277D0740C9A}"/>
              </a:ext>
            </a:extLst>
          </p:cNvPr>
          <p:cNvSpPr txBox="1"/>
          <p:nvPr/>
        </p:nvSpPr>
        <p:spPr>
          <a:xfrm>
            <a:off x="7888887" y="1395946"/>
            <a:ext cx="4016228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Matrix: add 1’s on </a:t>
            </a:r>
            <a:r>
              <a:rPr lang="en-US" sz="2800" dirty="0" err="1"/>
              <a:t>diag</a:t>
            </a:r>
            <a:endParaRPr lang="en-US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8A491D-5D3F-8D43-9440-0505B826B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0" y="4535420"/>
            <a:ext cx="4216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364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824-7E10-004C-A855-35A20A8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Reflexive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F69F-28C2-6745-BE1F-A5CB25757723}"/>
              </a:ext>
            </a:extLst>
          </p:cNvPr>
          <p:cNvSpPr txBox="1"/>
          <p:nvPr/>
        </p:nvSpPr>
        <p:spPr>
          <a:xfrm>
            <a:off x="630550" y="1351116"/>
            <a:ext cx="396935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R={(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)}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9CD1-C6DC-1140-8AF8-7A88A8C5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5" y="2397483"/>
            <a:ext cx="2374900" cy="1651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E3B31-B8F9-1643-9D5D-6C5DC8199CF3}"/>
              </a:ext>
            </a:extLst>
          </p:cNvPr>
          <p:cNvSpPr/>
          <p:nvPr/>
        </p:nvSpPr>
        <p:spPr>
          <a:xfrm>
            <a:off x="721256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03833-17D4-8D42-84A7-36FB6095BC56}"/>
              </a:ext>
            </a:extLst>
          </p:cNvPr>
          <p:cNvSpPr/>
          <p:nvPr/>
        </p:nvSpPr>
        <p:spPr>
          <a:xfrm>
            <a:off x="2238901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46DEE-C9CA-EF47-8810-5899E31C9F63}"/>
              </a:ext>
            </a:extLst>
          </p:cNvPr>
          <p:cNvSpPr/>
          <p:nvPr/>
        </p:nvSpPr>
        <p:spPr>
          <a:xfrm>
            <a:off x="2238901" y="400344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2A1779-AA47-4144-B2D3-3ECD0A812C10}"/>
              </a:ext>
            </a:extLst>
          </p:cNvPr>
          <p:cNvSpPr/>
          <p:nvPr/>
        </p:nvSpPr>
        <p:spPr>
          <a:xfrm rot="10800000">
            <a:off x="609601" y="212328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3714D-4288-424F-A235-623424052DB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21930" y="316887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87AD7-3A30-B34C-8851-4A8B3E8BAA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287313" y="290762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8197D-53F0-B346-9479-701FAA0D0A13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204416" y="3092357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024AAF-6502-F845-B78F-E1107080A7F2}"/>
              </a:ext>
            </a:extLst>
          </p:cNvPr>
          <p:cNvSpPr txBox="1"/>
          <p:nvPr/>
        </p:nvSpPr>
        <p:spPr>
          <a:xfrm>
            <a:off x="2986323" y="1956257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  <a:r>
              <a:rPr lang="en-US" sz="2800" i="1" baseline="-25000" dirty="0"/>
              <a:t>R</a:t>
            </a:r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E8636-E516-E944-83CF-CA083904537E}"/>
              </a:ext>
            </a:extLst>
          </p:cNvPr>
          <p:cNvSpPr txBox="1"/>
          <p:nvPr/>
        </p:nvSpPr>
        <p:spPr>
          <a:xfrm>
            <a:off x="6412" y="5657671"/>
            <a:ext cx="527337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reflexive 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 ⊇ R                            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as small as possible </a:t>
            </a:r>
            <a:endParaRPr lang="en-US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A1902-BF4F-EA40-93B0-9277D0740C9A}"/>
              </a:ext>
            </a:extLst>
          </p:cNvPr>
          <p:cNvSpPr txBox="1"/>
          <p:nvPr/>
        </p:nvSpPr>
        <p:spPr>
          <a:xfrm>
            <a:off x="7888887" y="1395946"/>
            <a:ext cx="4016228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Matrix: add 1’s on </a:t>
            </a:r>
            <a:r>
              <a:rPr lang="en-US" sz="2800" dirty="0" err="1"/>
              <a:t>diag</a:t>
            </a:r>
            <a:endParaRPr lang="en-US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3192251-61EE-3C41-B5D1-F5CD5E817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61" y="2397483"/>
            <a:ext cx="2377966" cy="16550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9D023A-98D4-7E47-93F9-82C25FCDB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450" y="4535420"/>
            <a:ext cx="4216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354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824-7E10-004C-A855-35A20A8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Reflexive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F69F-28C2-6745-BE1F-A5CB25757723}"/>
              </a:ext>
            </a:extLst>
          </p:cNvPr>
          <p:cNvSpPr txBox="1"/>
          <p:nvPr/>
        </p:nvSpPr>
        <p:spPr>
          <a:xfrm>
            <a:off x="630550" y="1351116"/>
            <a:ext cx="396935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R={(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)}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9CD1-C6DC-1140-8AF8-7A88A8C5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5" y="2397483"/>
            <a:ext cx="2374900" cy="1651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E3B31-B8F9-1643-9D5D-6C5DC8199CF3}"/>
              </a:ext>
            </a:extLst>
          </p:cNvPr>
          <p:cNvSpPr/>
          <p:nvPr/>
        </p:nvSpPr>
        <p:spPr>
          <a:xfrm>
            <a:off x="721256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03833-17D4-8D42-84A7-36FB6095BC56}"/>
              </a:ext>
            </a:extLst>
          </p:cNvPr>
          <p:cNvSpPr/>
          <p:nvPr/>
        </p:nvSpPr>
        <p:spPr>
          <a:xfrm>
            <a:off x="2238901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46DEE-C9CA-EF47-8810-5899E31C9F63}"/>
              </a:ext>
            </a:extLst>
          </p:cNvPr>
          <p:cNvSpPr/>
          <p:nvPr/>
        </p:nvSpPr>
        <p:spPr>
          <a:xfrm>
            <a:off x="2238901" y="400344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2A1779-AA47-4144-B2D3-3ECD0A812C10}"/>
              </a:ext>
            </a:extLst>
          </p:cNvPr>
          <p:cNvSpPr/>
          <p:nvPr/>
        </p:nvSpPr>
        <p:spPr>
          <a:xfrm rot="10800000">
            <a:off x="609601" y="212328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3714D-4288-424F-A235-623424052DB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21930" y="316887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87AD7-3A30-B34C-8851-4A8B3E8BAA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287313" y="290762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8197D-53F0-B346-9479-701FAA0D0A13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204416" y="3092357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024AAF-6502-F845-B78F-E1107080A7F2}"/>
              </a:ext>
            </a:extLst>
          </p:cNvPr>
          <p:cNvSpPr txBox="1"/>
          <p:nvPr/>
        </p:nvSpPr>
        <p:spPr>
          <a:xfrm>
            <a:off x="2986323" y="1956257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  <a:r>
              <a:rPr lang="en-US" sz="2800" i="1" baseline="-25000" dirty="0"/>
              <a:t>R</a:t>
            </a:r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E8636-E516-E944-83CF-CA083904537E}"/>
              </a:ext>
            </a:extLst>
          </p:cNvPr>
          <p:cNvSpPr txBox="1"/>
          <p:nvPr/>
        </p:nvSpPr>
        <p:spPr>
          <a:xfrm>
            <a:off x="6412" y="5657671"/>
            <a:ext cx="527337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reflexive 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 ⊇ R                            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as small as possible </a:t>
            </a:r>
            <a:endParaRPr lang="en-US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A1902-BF4F-EA40-93B0-9277D0740C9A}"/>
              </a:ext>
            </a:extLst>
          </p:cNvPr>
          <p:cNvSpPr txBox="1"/>
          <p:nvPr/>
        </p:nvSpPr>
        <p:spPr>
          <a:xfrm>
            <a:off x="7888887" y="1395946"/>
            <a:ext cx="4016228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Matrix: add 1’s on </a:t>
            </a:r>
            <a:r>
              <a:rPr lang="en-US" sz="2800" dirty="0" err="1"/>
              <a:t>diag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Graph: add self loops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139FE0-8EF9-BB4F-953C-944E82F3E6BD}"/>
              </a:ext>
            </a:extLst>
          </p:cNvPr>
          <p:cNvSpPr txBox="1"/>
          <p:nvPr/>
        </p:nvSpPr>
        <p:spPr>
          <a:xfrm>
            <a:off x="7927541" y="3586162"/>
            <a:ext cx="3485057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for each a</a:t>
            </a:r>
          </a:p>
          <a:p>
            <a:r>
              <a:rPr lang="en-US" sz="3200" dirty="0"/>
              <a:t>	add edge (</a:t>
            </a:r>
            <a:r>
              <a:rPr lang="en-US" sz="3200" dirty="0" err="1"/>
              <a:t>a,a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77479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824-7E10-004C-A855-35A20A8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Reflexive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F69F-28C2-6745-BE1F-A5CB25757723}"/>
              </a:ext>
            </a:extLst>
          </p:cNvPr>
          <p:cNvSpPr txBox="1"/>
          <p:nvPr/>
        </p:nvSpPr>
        <p:spPr>
          <a:xfrm>
            <a:off x="630550" y="1351116"/>
            <a:ext cx="396935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R={(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)}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9CD1-C6DC-1140-8AF8-7A88A8C5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5" y="2397483"/>
            <a:ext cx="2374900" cy="1651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E3B31-B8F9-1643-9D5D-6C5DC8199CF3}"/>
              </a:ext>
            </a:extLst>
          </p:cNvPr>
          <p:cNvSpPr/>
          <p:nvPr/>
        </p:nvSpPr>
        <p:spPr>
          <a:xfrm>
            <a:off x="721256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03833-17D4-8D42-84A7-36FB6095BC56}"/>
              </a:ext>
            </a:extLst>
          </p:cNvPr>
          <p:cNvSpPr/>
          <p:nvPr/>
        </p:nvSpPr>
        <p:spPr>
          <a:xfrm>
            <a:off x="2238901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46DEE-C9CA-EF47-8810-5899E31C9F63}"/>
              </a:ext>
            </a:extLst>
          </p:cNvPr>
          <p:cNvSpPr/>
          <p:nvPr/>
        </p:nvSpPr>
        <p:spPr>
          <a:xfrm>
            <a:off x="2238901" y="400344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2A1779-AA47-4144-B2D3-3ECD0A812C10}"/>
              </a:ext>
            </a:extLst>
          </p:cNvPr>
          <p:cNvSpPr/>
          <p:nvPr/>
        </p:nvSpPr>
        <p:spPr>
          <a:xfrm rot="10800000">
            <a:off x="609601" y="212328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3714D-4288-424F-A235-623424052DB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21930" y="316887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87AD7-3A30-B34C-8851-4A8B3E8BAA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287313" y="290762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8197D-53F0-B346-9479-701FAA0D0A13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204416" y="3092357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024AAF-6502-F845-B78F-E1107080A7F2}"/>
              </a:ext>
            </a:extLst>
          </p:cNvPr>
          <p:cNvSpPr txBox="1"/>
          <p:nvPr/>
        </p:nvSpPr>
        <p:spPr>
          <a:xfrm>
            <a:off x="2986323" y="1956257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  <a:r>
              <a:rPr lang="en-US" sz="2800" i="1" baseline="-25000" dirty="0"/>
              <a:t>R</a:t>
            </a:r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E8636-E516-E944-83CF-CA083904537E}"/>
              </a:ext>
            </a:extLst>
          </p:cNvPr>
          <p:cNvSpPr txBox="1"/>
          <p:nvPr/>
        </p:nvSpPr>
        <p:spPr>
          <a:xfrm>
            <a:off x="6412" y="5657671"/>
            <a:ext cx="527337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reflexive 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 ⊇ R                            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as small as possible </a:t>
            </a:r>
            <a:endParaRPr lang="en-US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A1902-BF4F-EA40-93B0-9277D0740C9A}"/>
              </a:ext>
            </a:extLst>
          </p:cNvPr>
          <p:cNvSpPr txBox="1"/>
          <p:nvPr/>
        </p:nvSpPr>
        <p:spPr>
          <a:xfrm>
            <a:off x="7888887" y="1395946"/>
            <a:ext cx="4016228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Matrix: add 1’s on </a:t>
            </a:r>
            <a:r>
              <a:rPr lang="en-US" sz="2800" dirty="0" err="1"/>
              <a:t>diag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Graph: add self loops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F2F123F-666F-8043-87D1-1AD839B232BF}"/>
              </a:ext>
            </a:extLst>
          </p:cNvPr>
          <p:cNvSpPr/>
          <p:nvPr/>
        </p:nvSpPr>
        <p:spPr>
          <a:xfrm rot="10800000">
            <a:off x="2106810" y="214833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4F419D28-A999-AE41-8B61-D66ACCE1A86F}"/>
              </a:ext>
            </a:extLst>
          </p:cNvPr>
          <p:cNvSpPr/>
          <p:nvPr/>
        </p:nvSpPr>
        <p:spPr>
          <a:xfrm>
            <a:off x="2176476" y="444181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07C0EE-ACCF-984E-A505-4842CBB03D56}"/>
              </a:ext>
            </a:extLst>
          </p:cNvPr>
          <p:cNvSpPr txBox="1"/>
          <p:nvPr/>
        </p:nvSpPr>
        <p:spPr>
          <a:xfrm>
            <a:off x="7927541" y="3586162"/>
            <a:ext cx="3485057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for each a</a:t>
            </a:r>
          </a:p>
          <a:p>
            <a:r>
              <a:rPr lang="en-US" sz="3200" dirty="0"/>
              <a:t>	add edge (</a:t>
            </a:r>
            <a:r>
              <a:rPr lang="en-US" sz="3200" dirty="0" err="1"/>
              <a:t>a,a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976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aptop, flying, table, light&#10;&#10;Description automatically generated">
            <a:extLst>
              <a:ext uri="{FF2B5EF4-FFF2-40B4-BE49-F238E27FC236}">
                <a16:creationId xmlns:a16="http://schemas.microsoft.com/office/drawing/2014/main" id="{340D3943-4AF4-6245-8566-71E0E8998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854" r="30070" b="15842"/>
          <a:stretch/>
        </p:blipFill>
        <p:spPr>
          <a:xfrm flipH="1">
            <a:off x="2612570" y="159657"/>
            <a:ext cx="9443647" cy="6633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76CCE3-980D-3A43-97EB-8BB062FC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A3800-B05A-A24C-8687-F6264241FB76}"/>
              </a:ext>
            </a:extLst>
          </p:cNvPr>
          <p:cNvSpPr txBox="1"/>
          <p:nvPr/>
        </p:nvSpPr>
        <p:spPr>
          <a:xfrm>
            <a:off x="2859315" y="6175123"/>
            <a:ext cx="8350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 of who shares a class with whom for Winter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FC751-3CDD-694D-A24C-353528B5F00D}"/>
              </a:ext>
            </a:extLst>
          </p:cNvPr>
          <p:cNvSpPr txBox="1"/>
          <p:nvPr/>
        </p:nvSpPr>
        <p:spPr>
          <a:xfrm>
            <a:off x="728810" y="2992690"/>
            <a:ext cx="357386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if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/>
              <a:t>can infect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/>
              <a:t> and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if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800" dirty="0"/>
              <a:t>can infect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then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/>
              <a:t>can infect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0DDC1-81C2-6744-B9C6-EB6A30EC4C28}"/>
              </a:ext>
            </a:extLst>
          </p:cNvPr>
          <p:cNvSpPr txBox="1"/>
          <p:nvPr/>
        </p:nvSpPr>
        <p:spPr>
          <a:xfrm>
            <a:off x="728810" y="4668072"/>
            <a:ext cx="445923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Could I be the disease vector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to someone vulnerable</a:t>
            </a:r>
          </a:p>
        </p:txBody>
      </p:sp>
    </p:spTree>
    <p:extLst>
      <p:ext uri="{BB962C8B-B14F-4D97-AF65-F5344CB8AC3E}">
        <p14:creationId xmlns:p14="http://schemas.microsoft.com/office/powerpoint/2010/main" val="2341762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824-7E10-004C-A855-35A20A8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Reflexive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F69F-28C2-6745-BE1F-A5CB25757723}"/>
              </a:ext>
            </a:extLst>
          </p:cNvPr>
          <p:cNvSpPr txBox="1"/>
          <p:nvPr/>
        </p:nvSpPr>
        <p:spPr>
          <a:xfrm>
            <a:off x="630550" y="1351116"/>
            <a:ext cx="396935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R={(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)}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9CD1-C6DC-1140-8AF8-7A88A8C5A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035" y="2397483"/>
            <a:ext cx="2374900" cy="1651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E3B31-B8F9-1643-9D5D-6C5DC8199CF3}"/>
              </a:ext>
            </a:extLst>
          </p:cNvPr>
          <p:cNvSpPr/>
          <p:nvPr/>
        </p:nvSpPr>
        <p:spPr>
          <a:xfrm>
            <a:off x="721256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03833-17D4-8D42-84A7-36FB6095BC56}"/>
              </a:ext>
            </a:extLst>
          </p:cNvPr>
          <p:cNvSpPr/>
          <p:nvPr/>
        </p:nvSpPr>
        <p:spPr>
          <a:xfrm>
            <a:off x="2238901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46DEE-C9CA-EF47-8810-5899E31C9F63}"/>
              </a:ext>
            </a:extLst>
          </p:cNvPr>
          <p:cNvSpPr/>
          <p:nvPr/>
        </p:nvSpPr>
        <p:spPr>
          <a:xfrm>
            <a:off x="2238901" y="400344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2A1779-AA47-4144-B2D3-3ECD0A812C10}"/>
              </a:ext>
            </a:extLst>
          </p:cNvPr>
          <p:cNvSpPr/>
          <p:nvPr/>
        </p:nvSpPr>
        <p:spPr>
          <a:xfrm rot="10800000">
            <a:off x="609601" y="212328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3714D-4288-424F-A235-623424052DB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21930" y="316887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87AD7-3A30-B34C-8851-4A8B3E8BAA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287313" y="290762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8197D-53F0-B346-9479-701FAA0D0A13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204416" y="3092357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024AAF-6502-F845-B78F-E1107080A7F2}"/>
              </a:ext>
            </a:extLst>
          </p:cNvPr>
          <p:cNvSpPr txBox="1"/>
          <p:nvPr/>
        </p:nvSpPr>
        <p:spPr>
          <a:xfrm>
            <a:off x="2986323" y="1956257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  <a:r>
              <a:rPr lang="en-US" sz="2800" i="1" baseline="-25000" dirty="0"/>
              <a:t>R</a:t>
            </a:r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E8636-E516-E944-83CF-CA083904537E}"/>
              </a:ext>
            </a:extLst>
          </p:cNvPr>
          <p:cNvSpPr txBox="1"/>
          <p:nvPr/>
        </p:nvSpPr>
        <p:spPr>
          <a:xfrm>
            <a:off x="6412" y="5657671"/>
            <a:ext cx="527337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reflexive 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 ⊇ R                            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as small as possible </a:t>
            </a:r>
            <a:endParaRPr lang="en-US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A1902-BF4F-EA40-93B0-9277D0740C9A}"/>
              </a:ext>
            </a:extLst>
          </p:cNvPr>
          <p:cNvSpPr txBox="1"/>
          <p:nvPr/>
        </p:nvSpPr>
        <p:spPr>
          <a:xfrm>
            <a:off x="7888887" y="1395946"/>
            <a:ext cx="4016228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Matrix: add 1’s on </a:t>
            </a:r>
            <a:r>
              <a:rPr lang="en-US" sz="2800" dirty="0" err="1"/>
              <a:t>diag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Graph: add self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551DA-DC4A-1F44-A403-E6FD7F160AB5}"/>
              </a:ext>
            </a:extLst>
          </p:cNvPr>
          <p:cNvSpPr txBox="1"/>
          <p:nvPr/>
        </p:nvSpPr>
        <p:spPr>
          <a:xfrm>
            <a:off x="6038935" y="4602779"/>
            <a:ext cx="4564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R’={(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),</a:t>
            </a:r>
            <a:r>
              <a:rPr lang="en-US" sz="2800" i="1" dirty="0">
                <a:solidFill>
                  <a:srgbClr val="7030A0"/>
                </a:solidFill>
              </a:rPr>
              <a:t> ??}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0372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824-7E10-004C-A855-35A20A8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Reflexive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F69F-28C2-6745-BE1F-A5CB25757723}"/>
              </a:ext>
            </a:extLst>
          </p:cNvPr>
          <p:cNvSpPr txBox="1"/>
          <p:nvPr/>
        </p:nvSpPr>
        <p:spPr>
          <a:xfrm>
            <a:off x="630550" y="1351116"/>
            <a:ext cx="396935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R={(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)}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9CD1-C6DC-1140-8AF8-7A88A8C5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5" y="2397483"/>
            <a:ext cx="2374900" cy="1651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E3B31-B8F9-1643-9D5D-6C5DC8199CF3}"/>
              </a:ext>
            </a:extLst>
          </p:cNvPr>
          <p:cNvSpPr/>
          <p:nvPr/>
        </p:nvSpPr>
        <p:spPr>
          <a:xfrm>
            <a:off x="721256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03833-17D4-8D42-84A7-36FB6095BC56}"/>
              </a:ext>
            </a:extLst>
          </p:cNvPr>
          <p:cNvSpPr/>
          <p:nvPr/>
        </p:nvSpPr>
        <p:spPr>
          <a:xfrm>
            <a:off x="2238901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46DEE-C9CA-EF47-8810-5899E31C9F63}"/>
              </a:ext>
            </a:extLst>
          </p:cNvPr>
          <p:cNvSpPr/>
          <p:nvPr/>
        </p:nvSpPr>
        <p:spPr>
          <a:xfrm>
            <a:off x="2238901" y="400344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2A1779-AA47-4144-B2D3-3ECD0A812C10}"/>
              </a:ext>
            </a:extLst>
          </p:cNvPr>
          <p:cNvSpPr/>
          <p:nvPr/>
        </p:nvSpPr>
        <p:spPr>
          <a:xfrm rot="10800000">
            <a:off x="609601" y="212328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3714D-4288-424F-A235-623424052DB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21930" y="316887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87AD7-3A30-B34C-8851-4A8B3E8BAA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287313" y="290762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8197D-53F0-B346-9479-701FAA0D0A13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204416" y="3092357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024AAF-6502-F845-B78F-E1107080A7F2}"/>
              </a:ext>
            </a:extLst>
          </p:cNvPr>
          <p:cNvSpPr txBox="1"/>
          <p:nvPr/>
        </p:nvSpPr>
        <p:spPr>
          <a:xfrm>
            <a:off x="2986323" y="1956257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  <a:r>
              <a:rPr lang="en-US" sz="2800" i="1" baseline="-25000" dirty="0"/>
              <a:t>R</a:t>
            </a:r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E8636-E516-E944-83CF-CA083904537E}"/>
              </a:ext>
            </a:extLst>
          </p:cNvPr>
          <p:cNvSpPr txBox="1"/>
          <p:nvPr/>
        </p:nvSpPr>
        <p:spPr>
          <a:xfrm>
            <a:off x="6412" y="5657671"/>
            <a:ext cx="527337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reflexive 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 ⊇ R                            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as small as possible </a:t>
            </a:r>
            <a:endParaRPr lang="en-US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A1902-BF4F-EA40-93B0-9277D0740C9A}"/>
              </a:ext>
            </a:extLst>
          </p:cNvPr>
          <p:cNvSpPr txBox="1"/>
          <p:nvPr/>
        </p:nvSpPr>
        <p:spPr>
          <a:xfrm>
            <a:off x="7888887" y="1395946"/>
            <a:ext cx="4016228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Matrix: add 1’s on </a:t>
            </a:r>
            <a:r>
              <a:rPr lang="en-US" sz="2800" dirty="0" err="1"/>
              <a:t>diag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Graph: add self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551DA-DC4A-1F44-A403-E6FD7F160AB5}"/>
              </a:ext>
            </a:extLst>
          </p:cNvPr>
          <p:cNvSpPr txBox="1"/>
          <p:nvPr/>
        </p:nvSpPr>
        <p:spPr>
          <a:xfrm>
            <a:off x="6038935" y="4602779"/>
            <a:ext cx="5684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R’={(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),</a:t>
            </a:r>
            <a:r>
              <a:rPr lang="en-US" sz="2800" i="1" dirty="0">
                <a:solidFill>
                  <a:srgbClr val="7030A0"/>
                </a:solidFill>
              </a:rPr>
              <a:t> (</a:t>
            </a:r>
            <a:r>
              <a:rPr lang="en-US" sz="2800" i="1" dirty="0" err="1">
                <a:solidFill>
                  <a:srgbClr val="7030A0"/>
                </a:solidFill>
              </a:rPr>
              <a:t>b,b</a:t>
            </a:r>
            <a:r>
              <a:rPr lang="en-US" sz="2800" i="1" dirty="0">
                <a:solidFill>
                  <a:srgbClr val="7030A0"/>
                </a:solidFill>
              </a:rPr>
              <a:t>), (</a:t>
            </a:r>
            <a:r>
              <a:rPr lang="en-US" sz="2800" i="1" dirty="0" err="1">
                <a:solidFill>
                  <a:srgbClr val="7030A0"/>
                </a:solidFill>
              </a:rPr>
              <a:t>c,c</a:t>
            </a:r>
            <a:r>
              <a:rPr lang="en-US" sz="2800" i="1" dirty="0">
                <a:solidFill>
                  <a:srgbClr val="7030A0"/>
                </a:solidFill>
              </a:rPr>
              <a:t>)</a:t>
            </a:r>
            <a:r>
              <a:rPr lang="en-US" sz="2800" i="1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26777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824-7E10-004C-A855-35A20A8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Reflexive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F69F-28C2-6745-BE1F-A5CB25757723}"/>
              </a:ext>
            </a:extLst>
          </p:cNvPr>
          <p:cNvSpPr txBox="1"/>
          <p:nvPr/>
        </p:nvSpPr>
        <p:spPr>
          <a:xfrm>
            <a:off x="630550" y="1351116"/>
            <a:ext cx="396935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R={(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)}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9CD1-C6DC-1140-8AF8-7A88A8C5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5" y="2397483"/>
            <a:ext cx="2374900" cy="1651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E3B31-B8F9-1643-9D5D-6C5DC8199CF3}"/>
              </a:ext>
            </a:extLst>
          </p:cNvPr>
          <p:cNvSpPr/>
          <p:nvPr/>
        </p:nvSpPr>
        <p:spPr>
          <a:xfrm>
            <a:off x="721256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03833-17D4-8D42-84A7-36FB6095BC56}"/>
              </a:ext>
            </a:extLst>
          </p:cNvPr>
          <p:cNvSpPr/>
          <p:nvPr/>
        </p:nvSpPr>
        <p:spPr>
          <a:xfrm>
            <a:off x="2238901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46DEE-C9CA-EF47-8810-5899E31C9F63}"/>
              </a:ext>
            </a:extLst>
          </p:cNvPr>
          <p:cNvSpPr/>
          <p:nvPr/>
        </p:nvSpPr>
        <p:spPr>
          <a:xfrm>
            <a:off x="2238901" y="400344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2A1779-AA47-4144-B2D3-3ECD0A812C10}"/>
              </a:ext>
            </a:extLst>
          </p:cNvPr>
          <p:cNvSpPr/>
          <p:nvPr/>
        </p:nvSpPr>
        <p:spPr>
          <a:xfrm rot="10800000">
            <a:off x="609601" y="212328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3714D-4288-424F-A235-623424052DB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21930" y="316887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87AD7-3A30-B34C-8851-4A8B3E8BAA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287313" y="290762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8197D-53F0-B346-9479-701FAA0D0A13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204416" y="3092357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024AAF-6502-F845-B78F-E1107080A7F2}"/>
              </a:ext>
            </a:extLst>
          </p:cNvPr>
          <p:cNvSpPr txBox="1"/>
          <p:nvPr/>
        </p:nvSpPr>
        <p:spPr>
          <a:xfrm>
            <a:off x="2986323" y="1956257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  <a:r>
              <a:rPr lang="en-US" sz="2800" i="1" baseline="-25000" dirty="0"/>
              <a:t>R</a:t>
            </a:r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E8636-E516-E944-83CF-CA083904537E}"/>
              </a:ext>
            </a:extLst>
          </p:cNvPr>
          <p:cNvSpPr txBox="1"/>
          <p:nvPr/>
        </p:nvSpPr>
        <p:spPr>
          <a:xfrm>
            <a:off x="6412" y="5657671"/>
            <a:ext cx="527337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reflexive 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 ⊇ R                            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as small as possible </a:t>
            </a:r>
            <a:endParaRPr lang="en-US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A1902-BF4F-EA40-93B0-9277D0740C9A}"/>
              </a:ext>
            </a:extLst>
          </p:cNvPr>
          <p:cNvSpPr txBox="1"/>
          <p:nvPr/>
        </p:nvSpPr>
        <p:spPr>
          <a:xfrm>
            <a:off x="7888887" y="1395946"/>
            <a:ext cx="4016228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Matrix: add 1’s on </a:t>
            </a:r>
            <a:r>
              <a:rPr lang="en-US" sz="2800" dirty="0" err="1"/>
              <a:t>diag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Graph: add self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551DA-DC4A-1F44-A403-E6FD7F160AB5}"/>
              </a:ext>
            </a:extLst>
          </p:cNvPr>
          <p:cNvSpPr txBox="1"/>
          <p:nvPr/>
        </p:nvSpPr>
        <p:spPr>
          <a:xfrm>
            <a:off x="6038935" y="4602779"/>
            <a:ext cx="5684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R’={(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),</a:t>
            </a:r>
            <a:r>
              <a:rPr lang="en-US" sz="2800" i="1" dirty="0">
                <a:solidFill>
                  <a:srgbClr val="7030A0"/>
                </a:solidFill>
              </a:rPr>
              <a:t> (</a:t>
            </a:r>
            <a:r>
              <a:rPr lang="en-US" sz="2800" i="1" dirty="0" err="1">
                <a:solidFill>
                  <a:srgbClr val="7030A0"/>
                </a:solidFill>
              </a:rPr>
              <a:t>b,b</a:t>
            </a:r>
            <a:r>
              <a:rPr lang="en-US" sz="2800" i="1" dirty="0">
                <a:solidFill>
                  <a:srgbClr val="7030A0"/>
                </a:solidFill>
              </a:rPr>
              <a:t>), (</a:t>
            </a:r>
            <a:r>
              <a:rPr lang="en-US" sz="2800" i="1" dirty="0" err="1">
                <a:solidFill>
                  <a:srgbClr val="7030A0"/>
                </a:solidFill>
              </a:rPr>
              <a:t>c,c</a:t>
            </a:r>
            <a:r>
              <a:rPr lang="en-US" sz="2800" i="1" dirty="0">
                <a:solidFill>
                  <a:srgbClr val="7030A0"/>
                </a:solidFill>
              </a:rPr>
              <a:t>)</a:t>
            </a:r>
            <a:r>
              <a:rPr lang="en-US" sz="2800" i="1" dirty="0"/>
              <a:t>}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451A52-20ED-D14A-9E3C-F49936C009F2}"/>
              </a:ext>
            </a:extLst>
          </p:cNvPr>
          <p:cNvSpPr txBox="1"/>
          <p:nvPr/>
        </p:nvSpPr>
        <p:spPr>
          <a:xfrm>
            <a:off x="6244533" y="5415657"/>
            <a:ext cx="5273371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en-US" sz="3200" i="1" dirty="0"/>
              <a:t>We can do the set method with set operators</a:t>
            </a:r>
          </a:p>
        </p:txBody>
      </p:sp>
    </p:spTree>
    <p:extLst>
      <p:ext uri="{BB962C8B-B14F-4D97-AF65-F5344CB8AC3E}">
        <p14:creationId xmlns:p14="http://schemas.microsoft.com/office/powerpoint/2010/main" val="23734312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824-7E10-004C-A855-35A20A8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Reflexive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F69F-28C2-6745-BE1F-A5CB25757723}"/>
              </a:ext>
            </a:extLst>
          </p:cNvPr>
          <p:cNvSpPr txBox="1"/>
          <p:nvPr/>
        </p:nvSpPr>
        <p:spPr>
          <a:xfrm>
            <a:off x="630550" y="1351116"/>
            <a:ext cx="396935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R={(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)}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9CD1-C6DC-1140-8AF8-7A88A8C5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5" y="2397483"/>
            <a:ext cx="2374900" cy="1651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E3B31-B8F9-1643-9D5D-6C5DC8199CF3}"/>
              </a:ext>
            </a:extLst>
          </p:cNvPr>
          <p:cNvSpPr/>
          <p:nvPr/>
        </p:nvSpPr>
        <p:spPr>
          <a:xfrm>
            <a:off x="721256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03833-17D4-8D42-84A7-36FB6095BC56}"/>
              </a:ext>
            </a:extLst>
          </p:cNvPr>
          <p:cNvSpPr/>
          <p:nvPr/>
        </p:nvSpPr>
        <p:spPr>
          <a:xfrm>
            <a:off x="2238901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46DEE-C9CA-EF47-8810-5899E31C9F63}"/>
              </a:ext>
            </a:extLst>
          </p:cNvPr>
          <p:cNvSpPr/>
          <p:nvPr/>
        </p:nvSpPr>
        <p:spPr>
          <a:xfrm>
            <a:off x="2238901" y="400344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2A1779-AA47-4144-B2D3-3ECD0A812C10}"/>
              </a:ext>
            </a:extLst>
          </p:cNvPr>
          <p:cNvSpPr/>
          <p:nvPr/>
        </p:nvSpPr>
        <p:spPr>
          <a:xfrm rot="10800000">
            <a:off x="609601" y="212328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3714D-4288-424F-A235-623424052DB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21930" y="316887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87AD7-3A30-B34C-8851-4A8B3E8BAA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287313" y="290762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8197D-53F0-B346-9479-701FAA0D0A13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204416" y="3092357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024AAF-6502-F845-B78F-E1107080A7F2}"/>
              </a:ext>
            </a:extLst>
          </p:cNvPr>
          <p:cNvSpPr txBox="1"/>
          <p:nvPr/>
        </p:nvSpPr>
        <p:spPr>
          <a:xfrm>
            <a:off x="2986323" y="1956257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  <a:r>
              <a:rPr lang="en-US" sz="2800" i="1" baseline="-25000" dirty="0"/>
              <a:t>R</a:t>
            </a:r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E8636-E516-E944-83CF-CA083904537E}"/>
              </a:ext>
            </a:extLst>
          </p:cNvPr>
          <p:cNvSpPr txBox="1"/>
          <p:nvPr/>
        </p:nvSpPr>
        <p:spPr>
          <a:xfrm>
            <a:off x="6412" y="5657671"/>
            <a:ext cx="527337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reflexive 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 ⊇ R                            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as small as possible </a:t>
            </a:r>
            <a:endParaRPr lang="en-US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A1902-BF4F-EA40-93B0-9277D0740C9A}"/>
              </a:ext>
            </a:extLst>
          </p:cNvPr>
          <p:cNvSpPr txBox="1"/>
          <p:nvPr/>
        </p:nvSpPr>
        <p:spPr>
          <a:xfrm>
            <a:off x="7888887" y="1395946"/>
            <a:ext cx="4016228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Matrix: add 1’s on </a:t>
            </a:r>
            <a:r>
              <a:rPr lang="en-US" sz="2800" dirty="0" err="1"/>
              <a:t>diag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Graph: add self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59036-CA04-064F-ADDA-64E11DD35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916" y="2763036"/>
            <a:ext cx="1790700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DE8CB1-94A4-9344-9B4F-C698F9288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801" y="3646173"/>
            <a:ext cx="3708400" cy="469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9551DA-DC4A-1F44-A403-E6FD7F160AB5}"/>
              </a:ext>
            </a:extLst>
          </p:cNvPr>
          <p:cNvSpPr txBox="1"/>
          <p:nvPr/>
        </p:nvSpPr>
        <p:spPr>
          <a:xfrm>
            <a:off x="6038935" y="4602779"/>
            <a:ext cx="5684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R’={(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),</a:t>
            </a:r>
            <a:r>
              <a:rPr lang="en-US" sz="2800" i="1" dirty="0">
                <a:solidFill>
                  <a:srgbClr val="7030A0"/>
                </a:solidFill>
              </a:rPr>
              <a:t> (</a:t>
            </a:r>
            <a:r>
              <a:rPr lang="en-US" sz="2800" i="1" dirty="0" err="1">
                <a:solidFill>
                  <a:srgbClr val="7030A0"/>
                </a:solidFill>
              </a:rPr>
              <a:t>b,b</a:t>
            </a:r>
            <a:r>
              <a:rPr lang="en-US" sz="2800" i="1" dirty="0">
                <a:solidFill>
                  <a:srgbClr val="7030A0"/>
                </a:solidFill>
              </a:rPr>
              <a:t>), (</a:t>
            </a:r>
            <a:r>
              <a:rPr lang="en-US" sz="2800" i="1" dirty="0" err="1">
                <a:solidFill>
                  <a:srgbClr val="7030A0"/>
                </a:solidFill>
              </a:rPr>
              <a:t>c,c</a:t>
            </a:r>
            <a:r>
              <a:rPr lang="en-US" sz="2800" i="1" dirty="0">
                <a:solidFill>
                  <a:srgbClr val="7030A0"/>
                </a:solidFill>
              </a:rPr>
              <a:t>)</a:t>
            </a:r>
            <a:r>
              <a:rPr lang="en-US" sz="2800" i="1" dirty="0"/>
              <a:t>}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451A52-20ED-D14A-9E3C-F49936C009F2}"/>
              </a:ext>
            </a:extLst>
          </p:cNvPr>
          <p:cNvSpPr txBox="1"/>
          <p:nvPr/>
        </p:nvSpPr>
        <p:spPr>
          <a:xfrm>
            <a:off x="6244533" y="5415657"/>
            <a:ext cx="5273371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en-US" sz="3200" i="1" dirty="0"/>
              <a:t>We can do the set method with set operators</a:t>
            </a:r>
          </a:p>
        </p:txBody>
      </p:sp>
    </p:spTree>
    <p:extLst>
      <p:ext uri="{BB962C8B-B14F-4D97-AF65-F5344CB8AC3E}">
        <p14:creationId xmlns:p14="http://schemas.microsoft.com/office/powerpoint/2010/main" val="41334893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249CD1-C6DC-1140-8AF8-7A88A8C5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5" y="2397483"/>
            <a:ext cx="2374900" cy="1651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E47824-7E10-004C-A855-35A20A8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Symmetric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F69F-28C2-6745-BE1F-A5CB25757723}"/>
              </a:ext>
            </a:extLst>
          </p:cNvPr>
          <p:cNvSpPr txBox="1"/>
          <p:nvPr/>
        </p:nvSpPr>
        <p:spPr>
          <a:xfrm>
            <a:off x="630550" y="1351116"/>
            <a:ext cx="396935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R={(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)}</a:t>
            </a:r>
            <a:endParaRPr lang="en-US" sz="2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EE3B31-B8F9-1643-9D5D-6C5DC8199CF3}"/>
              </a:ext>
            </a:extLst>
          </p:cNvPr>
          <p:cNvSpPr/>
          <p:nvPr/>
        </p:nvSpPr>
        <p:spPr>
          <a:xfrm>
            <a:off x="721256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03833-17D4-8D42-84A7-36FB6095BC56}"/>
              </a:ext>
            </a:extLst>
          </p:cNvPr>
          <p:cNvSpPr/>
          <p:nvPr/>
        </p:nvSpPr>
        <p:spPr>
          <a:xfrm>
            <a:off x="2238901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46DEE-C9CA-EF47-8810-5899E31C9F63}"/>
              </a:ext>
            </a:extLst>
          </p:cNvPr>
          <p:cNvSpPr/>
          <p:nvPr/>
        </p:nvSpPr>
        <p:spPr>
          <a:xfrm>
            <a:off x="2238901" y="400344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2A1779-AA47-4144-B2D3-3ECD0A812C10}"/>
              </a:ext>
            </a:extLst>
          </p:cNvPr>
          <p:cNvSpPr/>
          <p:nvPr/>
        </p:nvSpPr>
        <p:spPr>
          <a:xfrm rot="10800000">
            <a:off x="609601" y="212328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3714D-4288-424F-A235-623424052DB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21930" y="316887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87AD7-3A30-B34C-8851-4A8B3E8BAA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287313" y="290762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8197D-53F0-B346-9479-701FAA0D0A13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204416" y="3092357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024AAF-6502-F845-B78F-E1107080A7F2}"/>
              </a:ext>
            </a:extLst>
          </p:cNvPr>
          <p:cNvSpPr txBox="1"/>
          <p:nvPr/>
        </p:nvSpPr>
        <p:spPr>
          <a:xfrm>
            <a:off x="2986323" y="1956257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  <a:r>
              <a:rPr lang="en-US" sz="2800" i="1" baseline="-25000" dirty="0"/>
              <a:t>R</a:t>
            </a:r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E8636-E516-E944-83CF-CA083904537E}"/>
              </a:ext>
            </a:extLst>
          </p:cNvPr>
          <p:cNvSpPr txBox="1"/>
          <p:nvPr/>
        </p:nvSpPr>
        <p:spPr>
          <a:xfrm>
            <a:off x="6412" y="5657671"/>
            <a:ext cx="527337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symmetric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 ⊇ R                            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as small as possible </a:t>
            </a:r>
            <a:endParaRPr lang="en-US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A1902-BF4F-EA40-93B0-9277D0740C9A}"/>
              </a:ext>
            </a:extLst>
          </p:cNvPr>
          <p:cNvSpPr txBox="1"/>
          <p:nvPr/>
        </p:nvSpPr>
        <p:spPr>
          <a:xfrm>
            <a:off x="7888887" y="1395946"/>
            <a:ext cx="4303113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Matrix: add 1’s in other triangle</a:t>
            </a:r>
          </a:p>
        </p:txBody>
      </p:sp>
    </p:spTree>
    <p:extLst>
      <p:ext uri="{BB962C8B-B14F-4D97-AF65-F5344CB8AC3E}">
        <p14:creationId xmlns:p14="http://schemas.microsoft.com/office/powerpoint/2010/main" val="3715438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824-7E10-004C-A855-35A20A8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Symmetric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F69F-28C2-6745-BE1F-A5CB25757723}"/>
              </a:ext>
            </a:extLst>
          </p:cNvPr>
          <p:cNvSpPr txBox="1"/>
          <p:nvPr/>
        </p:nvSpPr>
        <p:spPr>
          <a:xfrm>
            <a:off x="630550" y="1351116"/>
            <a:ext cx="396935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R={(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)}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9CD1-C6DC-1140-8AF8-7A88A8C5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5" y="2397483"/>
            <a:ext cx="2374900" cy="1651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E3B31-B8F9-1643-9D5D-6C5DC8199CF3}"/>
              </a:ext>
            </a:extLst>
          </p:cNvPr>
          <p:cNvSpPr/>
          <p:nvPr/>
        </p:nvSpPr>
        <p:spPr>
          <a:xfrm>
            <a:off x="721256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03833-17D4-8D42-84A7-36FB6095BC56}"/>
              </a:ext>
            </a:extLst>
          </p:cNvPr>
          <p:cNvSpPr/>
          <p:nvPr/>
        </p:nvSpPr>
        <p:spPr>
          <a:xfrm>
            <a:off x="2238901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46DEE-C9CA-EF47-8810-5899E31C9F63}"/>
              </a:ext>
            </a:extLst>
          </p:cNvPr>
          <p:cNvSpPr/>
          <p:nvPr/>
        </p:nvSpPr>
        <p:spPr>
          <a:xfrm>
            <a:off x="2238901" y="400344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2A1779-AA47-4144-B2D3-3ECD0A812C10}"/>
              </a:ext>
            </a:extLst>
          </p:cNvPr>
          <p:cNvSpPr/>
          <p:nvPr/>
        </p:nvSpPr>
        <p:spPr>
          <a:xfrm rot="10800000">
            <a:off x="609601" y="212328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3714D-4288-424F-A235-623424052DB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21930" y="316887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87AD7-3A30-B34C-8851-4A8B3E8BAA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287313" y="290762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8197D-53F0-B346-9479-701FAA0D0A13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204416" y="3092357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024AAF-6502-F845-B78F-E1107080A7F2}"/>
              </a:ext>
            </a:extLst>
          </p:cNvPr>
          <p:cNvSpPr txBox="1"/>
          <p:nvPr/>
        </p:nvSpPr>
        <p:spPr>
          <a:xfrm>
            <a:off x="2986323" y="1956257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  <a:r>
              <a:rPr lang="en-US" sz="2800" i="1" baseline="-25000" dirty="0"/>
              <a:t>R</a:t>
            </a:r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E8636-E516-E944-83CF-CA083904537E}"/>
              </a:ext>
            </a:extLst>
          </p:cNvPr>
          <p:cNvSpPr txBox="1"/>
          <p:nvPr/>
        </p:nvSpPr>
        <p:spPr>
          <a:xfrm>
            <a:off x="6412" y="5657671"/>
            <a:ext cx="527337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symmetric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 ⊇ R                            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as small as possible </a:t>
            </a:r>
            <a:endParaRPr lang="en-US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A1902-BF4F-EA40-93B0-9277D0740C9A}"/>
              </a:ext>
            </a:extLst>
          </p:cNvPr>
          <p:cNvSpPr txBox="1"/>
          <p:nvPr/>
        </p:nvSpPr>
        <p:spPr>
          <a:xfrm>
            <a:off x="7888887" y="1395946"/>
            <a:ext cx="4303113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Matrix: add 1’s in other triangle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454C2F-A513-6F40-9AF1-7B8A47932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489" y="3439205"/>
            <a:ext cx="2374900" cy="165100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8456CDE9-831D-8E41-B13A-5B2A0B77F93F}"/>
              </a:ext>
            </a:extLst>
          </p:cNvPr>
          <p:cNvSpPr/>
          <p:nvPr/>
        </p:nvSpPr>
        <p:spPr>
          <a:xfrm>
            <a:off x="9158796" y="4525962"/>
            <a:ext cx="622286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23B6F0-B01F-0540-9EE3-D3C2B7678CB7}"/>
              </a:ext>
            </a:extLst>
          </p:cNvPr>
          <p:cNvSpPr/>
          <p:nvPr/>
        </p:nvSpPr>
        <p:spPr>
          <a:xfrm>
            <a:off x="9837592" y="4002126"/>
            <a:ext cx="622286" cy="5238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8A1ED3-BBE1-9A4D-9242-E5EFD0F0F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219" y="5869855"/>
            <a:ext cx="4978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327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824-7E10-004C-A855-35A20A8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Symmetric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F69F-28C2-6745-BE1F-A5CB25757723}"/>
              </a:ext>
            </a:extLst>
          </p:cNvPr>
          <p:cNvSpPr txBox="1"/>
          <p:nvPr/>
        </p:nvSpPr>
        <p:spPr>
          <a:xfrm>
            <a:off x="630550" y="1351116"/>
            <a:ext cx="396935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R={(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)}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9CD1-C6DC-1140-8AF8-7A88A8C5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5" y="2397483"/>
            <a:ext cx="2374900" cy="1651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E3B31-B8F9-1643-9D5D-6C5DC8199CF3}"/>
              </a:ext>
            </a:extLst>
          </p:cNvPr>
          <p:cNvSpPr/>
          <p:nvPr/>
        </p:nvSpPr>
        <p:spPr>
          <a:xfrm>
            <a:off x="721256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03833-17D4-8D42-84A7-36FB6095BC56}"/>
              </a:ext>
            </a:extLst>
          </p:cNvPr>
          <p:cNvSpPr/>
          <p:nvPr/>
        </p:nvSpPr>
        <p:spPr>
          <a:xfrm>
            <a:off x="2238901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46DEE-C9CA-EF47-8810-5899E31C9F63}"/>
              </a:ext>
            </a:extLst>
          </p:cNvPr>
          <p:cNvSpPr/>
          <p:nvPr/>
        </p:nvSpPr>
        <p:spPr>
          <a:xfrm>
            <a:off x="2238901" y="400344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2A1779-AA47-4144-B2D3-3ECD0A812C10}"/>
              </a:ext>
            </a:extLst>
          </p:cNvPr>
          <p:cNvSpPr/>
          <p:nvPr/>
        </p:nvSpPr>
        <p:spPr>
          <a:xfrm rot="10800000">
            <a:off x="609601" y="212328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3714D-4288-424F-A235-623424052DB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21930" y="316887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87AD7-3A30-B34C-8851-4A8B3E8BAA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287313" y="290762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8197D-53F0-B346-9479-701FAA0D0A13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204416" y="3092357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024AAF-6502-F845-B78F-E1107080A7F2}"/>
              </a:ext>
            </a:extLst>
          </p:cNvPr>
          <p:cNvSpPr txBox="1"/>
          <p:nvPr/>
        </p:nvSpPr>
        <p:spPr>
          <a:xfrm>
            <a:off x="2986323" y="1956257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  <a:r>
              <a:rPr lang="en-US" sz="2800" i="1" baseline="-25000" dirty="0"/>
              <a:t>R</a:t>
            </a:r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A1902-BF4F-EA40-93B0-9277D0740C9A}"/>
              </a:ext>
            </a:extLst>
          </p:cNvPr>
          <p:cNvSpPr txBox="1"/>
          <p:nvPr/>
        </p:nvSpPr>
        <p:spPr>
          <a:xfrm>
            <a:off x="7888887" y="1395946"/>
            <a:ext cx="430311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Matrix: add 1’s in other triangle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Graph: add arrows in opposite direction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B42DEE-5ADF-974A-A81F-4D05DCC88CCE}"/>
              </a:ext>
            </a:extLst>
          </p:cNvPr>
          <p:cNvSpPr txBox="1"/>
          <p:nvPr/>
        </p:nvSpPr>
        <p:spPr>
          <a:xfrm>
            <a:off x="6412" y="5657671"/>
            <a:ext cx="527337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symmetric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 ⊇ R                            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as small as possible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8846392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824-7E10-004C-A855-35A20A8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Symmetric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F69F-28C2-6745-BE1F-A5CB25757723}"/>
              </a:ext>
            </a:extLst>
          </p:cNvPr>
          <p:cNvSpPr txBox="1"/>
          <p:nvPr/>
        </p:nvSpPr>
        <p:spPr>
          <a:xfrm>
            <a:off x="630550" y="1351116"/>
            <a:ext cx="396935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R={(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)}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9CD1-C6DC-1140-8AF8-7A88A8C5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5" y="2397483"/>
            <a:ext cx="2374900" cy="1651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E3B31-B8F9-1643-9D5D-6C5DC8199CF3}"/>
              </a:ext>
            </a:extLst>
          </p:cNvPr>
          <p:cNvSpPr/>
          <p:nvPr/>
        </p:nvSpPr>
        <p:spPr>
          <a:xfrm>
            <a:off x="721256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03833-17D4-8D42-84A7-36FB6095BC56}"/>
              </a:ext>
            </a:extLst>
          </p:cNvPr>
          <p:cNvSpPr/>
          <p:nvPr/>
        </p:nvSpPr>
        <p:spPr>
          <a:xfrm>
            <a:off x="2238901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46DEE-C9CA-EF47-8810-5899E31C9F63}"/>
              </a:ext>
            </a:extLst>
          </p:cNvPr>
          <p:cNvSpPr/>
          <p:nvPr/>
        </p:nvSpPr>
        <p:spPr>
          <a:xfrm>
            <a:off x="2238901" y="400344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2A1779-AA47-4144-B2D3-3ECD0A812C10}"/>
              </a:ext>
            </a:extLst>
          </p:cNvPr>
          <p:cNvSpPr/>
          <p:nvPr/>
        </p:nvSpPr>
        <p:spPr>
          <a:xfrm rot="10800000">
            <a:off x="609601" y="212328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3714D-4288-424F-A235-623424052DB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21930" y="316887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87AD7-3A30-B34C-8851-4A8B3E8BAA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287313" y="290762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8197D-53F0-B346-9479-701FAA0D0A13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204416" y="3092357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024AAF-6502-F845-B78F-E1107080A7F2}"/>
              </a:ext>
            </a:extLst>
          </p:cNvPr>
          <p:cNvSpPr txBox="1"/>
          <p:nvPr/>
        </p:nvSpPr>
        <p:spPr>
          <a:xfrm>
            <a:off x="2986323" y="1956257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  <a:r>
              <a:rPr lang="en-US" sz="2800" i="1" baseline="-25000" dirty="0"/>
              <a:t>R</a:t>
            </a:r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A1902-BF4F-EA40-93B0-9277D0740C9A}"/>
              </a:ext>
            </a:extLst>
          </p:cNvPr>
          <p:cNvSpPr txBox="1"/>
          <p:nvPr/>
        </p:nvSpPr>
        <p:spPr>
          <a:xfrm>
            <a:off x="7888887" y="1395946"/>
            <a:ext cx="430311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Matrix: add 1’s in other triangle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Graph: add arrows in opposite direction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A5015C-6D3E-0D4B-8E8B-4EDFA73264FC}"/>
              </a:ext>
            </a:extLst>
          </p:cNvPr>
          <p:cNvCxnSpPr>
            <a:cxnSpLocks/>
            <a:stCxn id="9" idx="7"/>
            <a:endCxn id="8" idx="5"/>
          </p:cNvCxnSpPr>
          <p:nvPr/>
        </p:nvCxnSpPr>
        <p:spPr>
          <a:xfrm flipV="1">
            <a:off x="2722061" y="3092357"/>
            <a:ext cx="0" cy="987611"/>
          </a:xfrm>
          <a:prstGeom prst="straightConnector1">
            <a:avLst/>
          </a:prstGeom>
          <a:ln w="508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B42DEE-5ADF-974A-A81F-4D05DCC88CCE}"/>
              </a:ext>
            </a:extLst>
          </p:cNvPr>
          <p:cNvSpPr txBox="1"/>
          <p:nvPr/>
        </p:nvSpPr>
        <p:spPr>
          <a:xfrm>
            <a:off x="6412" y="5657671"/>
            <a:ext cx="527337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symmetric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 ⊇ R                            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as small as possible </a:t>
            </a:r>
            <a:endParaRPr lang="en-US" sz="24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9672F-BA0F-0A42-A330-CC52CC0C2CE0}"/>
              </a:ext>
            </a:extLst>
          </p:cNvPr>
          <p:cNvSpPr txBox="1"/>
          <p:nvPr/>
        </p:nvSpPr>
        <p:spPr>
          <a:xfrm>
            <a:off x="6608198" y="5158612"/>
            <a:ext cx="554029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for each a</a:t>
            </a:r>
          </a:p>
          <a:p>
            <a:r>
              <a:rPr lang="en-US" sz="3200" dirty="0"/>
              <a:t>	for each b</a:t>
            </a:r>
          </a:p>
          <a:p>
            <a:r>
              <a:rPr lang="en-US" sz="3200" dirty="0"/>
              <a:t>		if (</a:t>
            </a:r>
            <a:r>
              <a:rPr lang="en-US" sz="3200" dirty="0" err="1"/>
              <a:t>a,b</a:t>
            </a:r>
            <a:r>
              <a:rPr lang="en-US" sz="3200" dirty="0"/>
              <a:t>) then add (</a:t>
            </a:r>
            <a:r>
              <a:rPr lang="en-US" sz="3200" dirty="0" err="1"/>
              <a:t>b,a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10003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824-7E10-004C-A855-35A20A8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Symmetric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F69F-28C2-6745-BE1F-A5CB25757723}"/>
              </a:ext>
            </a:extLst>
          </p:cNvPr>
          <p:cNvSpPr txBox="1"/>
          <p:nvPr/>
        </p:nvSpPr>
        <p:spPr>
          <a:xfrm>
            <a:off x="630550" y="1351116"/>
            <a:ext cx="396935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R={(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)}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9CD1-C6DC-1140-8AF8-7A88A8C5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5" y="2397483"/>
            <a:ext cx="2374900" cy="1651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E3B31-B8F9-1643-9D5D-6C5DC8199CF3}"/>
              </a:ext>
            </a:extLst>
          </p:cNvPr>
          <p:cNvSpPr/>
          <p:nvPr/>
        </p:nvSpPr>
        <p:spPr>
          <a:xfrm>
            <a:off x="721256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03833-17D4-8D42-84A7-36FB6095BC56}"/>
              </a:ext>
            </a:extLst>
          </p:cNvPr>
          <p:cNvSpPr/>
          <p:nvPr/>
        </p:nvSpPr>
        <p:spPr>
          <a:xfrm>
            <a:off x="2238901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46DEE-C9CA-EF47-8810-5899E31C9F63}"/>
              </a:ext>
            </a:extLst>
          </p:cNvPr>
          <p:cNvSpPr/>
          <p:nvPr/>
        </p:nvSpPr>
        <p:spPr>
          <a:xfrm>
            <a:off x="2238901" y="400344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2A1779-AA47-4144-B2D3-3ECD0A812C10}"/>
              </a:ext>
            </a:extLst>
          </p:cNvPr>
          <p:cNvSpPr/>
          <p:nvPr/>
        </p:nvSpPr>
        <p:spPr>
          <a:xfrm rot="10800000">
            <a:off x="609601" y="212328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3714D-4288-424F-A235-623424052DB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21930" y="316887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87AD7-3A30-B34C-8851-4A8B3E8BAA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287313" y="290762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8197D-53F0-B346-9479-701FAA0D0A13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204416" y="3092357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024AAF-6502-F845-B78F-E1107080A7F2}"/>
              </a:ext>
            </a:extLst>
          </p:cNvPr>
          <p:cNvSpPr txBox="1"/>
          <p:nvPr/>
        </p:nvSpPr>
        <p:spPr>
          <a:xfrm>
            <a:off x="2986323" y="1956257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  <a:r>
              <a:rPr lang="en-US" sz="2800" i="1" baseline="-25000" dirty="0"/>
              <a:t>R</a:t>
            </a:r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A1902-BF4F-EA40-93B0-9277D0740C9A}"/>
              </a:ext>
            </a:extLst>
          </p:cNvPr>
          <p:cNvSpPr txBox="1"/>
          <p:nvPr/>
        </p:nvSpPr>
        <p:spPr>
          <a:xfrm>
            <a:off x="7888887" y="1395946"/>
            <a:ext cx="4303113" cy="2677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Matrix: add 1’s in other triangle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Graph: add arrows in opposite direction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551DA-DC4A-1F44-A403-E6FD7F160AB5}"/>
              </a:ext>
            </a:extLst>
          </p:cNvPr>
          <p:cNvSpPr txBox="1"/>
          <p:nvPr/>
        </p:nvSpPr>
        <p:spPr>
          <a:xfrm>
            <a:off x="6038935" y="5226892"/>
            <a:ext cx="4564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R’={(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),</a:t>
            </a:r>
            <a:r>
              <a:rPr lang="en-US" sz="2800" i="1" dirty="0">
                <a:solidFill>
                  <a:srgbClr val="7030A0"/>
                </a:solidFill>
              </a:rPr>
              <a:t> ??</a:t>
            </a:r>
            <a:r>
              <a:rPr lang="en-US" sz="2800" i="1" dirty="0"/>
              <a:t>}</a:t>
            </a:r>
            <a:endParaRPr lang="en-US" sz="2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DF63A0-C507-D242-BCC9-554B2BDECC21}"/>
              </a:ext>
            </a:extLst>
          </p:cNvPr>
          <p:cNvCxnSpPr>
            <a:cxnSpLocks/>
          </p:cNvCxnSpPr>
          <p:nvPr/>
        </p:nvCxnSpPr>
        <p:spPr>
          <a:xfrm flipV="1">
            <a:off x="2722061" y="3092357"/>
            <a:ext cx="0" cy="987611"/>
          </a:xfrm>
          <a:prstGeom prst="straightConnector1">
            <a:avLst/>
          </a:prstGeom>
          <a:ln w="508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312BAA-FC8A-5440-BF53-81F91FF53A80}"/>
              </a:ext>
            </a:extLst>
          </p:cNvPr>
          <p:cNvSpPr txBox="1"/>
          <p:nvPr/>
        </p:nvSpPr>
        <p:spPr>
          <a:xfrm>
            <a:off x="6412" y="5657671"/>
            <a:ext cx="527337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symmetric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 ⊇ R                            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as small as possible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508593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824-7E10-004C-A855-35A20A8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Symmetric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F69F-28C2-6745-BE1F-A5CB25757723}"/>
              </a:ext>
            </a:extLst>
          </p:cNvPr>
          <p:cNvSpPr txBox="1"/>
          <p:nvPr/>
        </p:nvSpPr>
        <p:spPr>
          <a:xfrm>
            <a:off x="630550" y="1351116"/>
            <a:ext cx="396935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R={(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)}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9CD1-C6DC-1140-8AF8-7A88A8C5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5" y="2397483"/>
            <a:ext cx="2374900" cy="1651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E3B31-B8F9-1643-9D5D-6C5DC8199CF3}"/>
              </a:ext>
            </a:extLst>
          </p:cNvPr>
          <p:cNvSpPr/>
          <p:nvPr/>
        </p:nvSpPr>
        <p:spPr>
          <a:xfrm>
            <a:off x="721256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03833-17D4-8D42-84A7-36FB6095BC56}"/>
              </a:ext>
            </a:extLst>
          </p:cNvPr>
          <p:cNvSpPr/>
          <p:nvPr/>
        </p:nvSpPr>
        <p:spPr>
          <a:xfrm>
            <a:off x="2238901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46DEE-C9CA-EF47-8810-5899E31C9F63}"/>
              </a:ext>
            </a:extLst>
          </p:cNvPr>
          <p:cNvSpPr/>
          <p:nvPr/>
        </p:nvSpPr>
        <p:spPr>
          <a:xfrm>
            <a:off x="2238901" y="400344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2A1779-AA47-4144-B2D3-3ECD0A812C10}"/>
              </a:ext>
            </a:extLst>
          </p:cNvPr>
          <p:cNvSpPr/>
          <p:nvPr/>
        </p:nvSpPr>
        <p:spPr>
          <a:xfrm rot="10800000">
            <a:off x="609601" y="212328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3714D-4288-424F-A235-623424052DB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21930" y="316887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87AD7-3A30-B34C-8851-4A8B3E8BAA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287313" y="290762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8197D-53F0-B346-9479-701FAA0D0A13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204416" y="3092357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024AAF-6502-F845-B78F-E1107080A7F2}"/>
              </a:ext>
            </a:extLst>
          </p:cNvPr>
          <p:cNvSpPr txBox="1"/>
          <p:nvPr/>
        </p:nvSpPr>
        <p:spPr>
          <a:xfrm>
            <a:off x="2986323" y="1956257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  <a:r>
              <a:rPr lang="en-US" sz="2800" i="1" baseline="-25000" dirty="0"/>
              <a:t>R</a:t>
            </a:r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A1902-BF4F-EA40-93B0-9277D0740C9A}"/>
              </a:ext>
            </a:extLst>
          </p:cNvPr>
          <p:cNvSpPr txBox="1"/>
          <p:nvPr/>
        </p:nvSpPr>
        <p:spPr>
          <a:xfrm>
            <a:off x="7888887" y="1395946"/>
            <a:ext cx="4303113" cy="2677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Matrix: add 1’s in other triangle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Graph: add arrows in opposite direction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551DA-DC4A-1F44-A403-E6FD7F160AB5}"/>
              </a:ext>
            </a:extLst>
          </p:cNvPr>
          <p:cNvSpPr txBox="1"/>
          <p:nvPr/>
        </p:nvSpPr>
        <p:spPr>
          <a:xfrm>
            <a:off x="6038935" y="5226892"/>
            <a:ext cx="4871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R’={(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),</a:t>
            </a:r>
            <a:r>
              <a:rPr lang="en-US" sz="2800" i="1" dirty="0">
                <a:solidFill>
                  <a:srgbClr val="7030A0"/>
                </a:solidFill>
              </a:rPr>
              <a:t> (</a:t>
            </a:r>
            <a:r>
              <a:rPr lang="en-US" sz="2800" i="1" dirty="0" err="1">
                <a:solidFill>
                  <a:srgbClr val="7030A0"/>
                </a:solidFill>
              </a:rPr>
              <a:t>b,c</a:t>
            </a:r>
            <a:r>
              <a:rPr lang="en-US" sz="2800" i="1" dirty="0">
                <a:solidFill>
                  <a:srgbClr val="7030A0"/>
                </a:solidFill>
              </a:rPr>
              <a:t>)</a:t>
            </a:r>
            <a:r>
              <a:rPr lang="en-US" sz="2800" i="1" dirty="0"/>
              <a:t>}</a:t>
            </a:r>
            <a:endParaRPr lang="en-US" sz="2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DF63A0-C507-D242-BCC9-554B2BDECC21}"/>
              </a:ext>
            </a:extLst>
          </p:cNvPr>
          <p:cNvCxnSpPr>
            <a:cxnSpLocks/>
          </p:cNvCxnSpPr>
          <p:nvPr/>
        </p:nvCxnSpPr>
        <p:spPr>
          <a:xfrm flipV="1">
            <a:off x="2722061" y="3092357"/>
            <a:ext cx="0" cy="987611"/>
          </a:xfrm>
          <a:prstGeom prst="straightConnector1">
            <a:avLst/>
          </a:prstGeom>
          <a:ln w="508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312BAA-FC8A-5440-BF53-81F91FF53A80}"/>
              </a:ext>
            </a:extLst>
          </p:cNvPr>
          <p:cNvSpPr txBox="1"/>
          <p:nvPr/>
        </p:nvSpPr>
        <p:spPr>
          <a:xfrm>
            <a:off x="6412" y="5657671"/>
            <a:ext cx="527337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symmetric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 ⊇ R                            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as small as possible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71313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D313-B3B9-D24B-95C8-FE741A6F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632E8AB-6A4F-7D4E-9050-F3A11829A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4" y="1635123"/>
            <a:ext cx="6400800" cy="4800600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DFAE014-3B15-1E44-A969-A51B3C28F525}"/>
              </a:ext>
            </a:extLst>
          </p:cNvPr>
          <p:cNvSpPr txBox="1">
            <a:spLocks/>
          </p:cNvSpPr>
          <p:nvPr/>
        </p:nvSpPr>
        <p:spPr>
          <a:xfrm>
            <a:off x="6786562" y="1825625"/>
            <a:ext cx="456723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infectious, 95% of BYU students and faculty could spread the disease to half the BYU population in three incubation periods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98B16C-011E-8943-B038-DCD78A92BAE1}"/>
              </a:ext>
            </a:extLst>
          </p:cNvPr>
          <p:cNvCxnSpPr/>
          <p:nvPr/>
        </p:nvCxnSpPr>
        <p:spPr>
          <a:xfrm>
            <a:off x="1408670" y="2174789"/>
            <a:ext cx="4955060" cy="0"/>
          </a:xfrm>
          <a:prstGeom prst="line">
            <a:avLst/>
          </a:prstGeom>
          <a:ln w="412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731724-1E62-454C-8ECF-AAC894C6126B}"/>
              </a:ext>
            </a:extLst>
          </p:cNvPr>
          <p:cNvCxnSpPr>
            <a:cxnSpLocks/>
          </p:cNvCxnSpPr>
          <p:nvPr/>
        </p:nvCxnSpPr>
        <p:spPr>
          <a:xfrm>
            <a:off x="3442447" y="2008094"/>
            <a:ext cx="0" cy="3854824"/>
          </a:xfrm>
          <a:prstGeom prst="line">
            <a:avLst/>
          </a:prstGeom>
          <a:ln w="412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8665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824-7E10-004C-A855-35A20A8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Symmetric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F69F-28C2-6745-BE1F-A5CB25757723}"/>
              </a:ext>
            </a:extLst>
          </p:cNvPr>
          <p:cNvSpPr txBox="1"/>
          <p:nvPr/>
        </p:nvSpPr>
        <p:spPr>
          <a:xfrm>
            <a:off x="630550" y="1351116"/>
            <a:ext cx="396935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R={(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)}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9CD1-C6DC-1140-8AF8-7A88A8C5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5" y="2397483"/>
            <a:ext cx="2374900" cy="1651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E3B31-B8F9-1643-9D5D-6C5DC8199CF3}"/>
              </a:ext>
            </a:extLst>
          </p:cNvPr>
          <p:cNvSpPr/>
          <p:nvPr/>
        </p:nvSpPr>
        <p:spPr>
          <a:xfrm>
            <a:off x="721256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03833-17D4-8D42-84A7-36FB6095BC56}"/>
              </a:ext>
            </a:extLst>
          </p:cNvPr>
          <p:cNvSpPr/>
          <p:nvPr/>
        </p:nvSpPr>
        <p:spPr>
          <a:xfrm>
            <a:off x="2238901" y="264636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46DEE-C9CA-EF47-8810-5899E31C9F63}"/>
              </a:ext>
            </a:extLst>
          </p:cNvPr>
          <p:cNvSpPr/>
          <p:nvPr/>
        </p:nvSpPr>
        <p:spPr>
          <a:xfrm>
            <a:off x="2238901" y="400344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2A1779-AA47-4144-B2D3-3ECD0A812C10}"/>
              </a:ext>
            </a:extLst>
          </p:cNvPr>
          <p:cNvSpPr/>
          <p:nvPr/>
        </p:nvSpPr>
        <p:spPr>
          <a:xfrm rot="10800000">
            <a:off x="609601" y="212328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3714D-4288-424F-A235-623424052DB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521930" y="316887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87AD7-3A30-B34C-8851-4A8B3E8BAA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287313" y="290762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8197D-53F0-B346-9479-701FAA0D0A13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204416" y="3092357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024AAF-6502-F845-B78F-E1107080A7F2}"/>
              </a:ext>
            </a:extLst>
          </p:cNvPr>
          <p:cNvSpPr txBox="1"/>
          <p:nvPr/>
        </p:nvSpPr>
        <p:spPr>
          <a:xfrm>
            <a:off x="2986323" y="1956257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  <a:r>
              <a:rPr lang="en-US" sz="2800" i="1" baseline="-25000" dirty="0"/>
              <a:t>R</a:t>
            </a:r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A1902-BF4F-EA40-93B0-9277D0740C9A}"/>
              </a:ext>
            </a:extLst>
          </p:cNvPr>
          <p:cNvSpPr txBox="1"/>
          <p:nvPr/>
        </p:nvSpPr>
        <p:spPr>
          <a:xfrm>
            <a:off x="7888887" y="1395946"/>
            <a:ext cx="4303113" cy="2677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Matrix: add 1’s in other triangle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Graph: add arrows in opposite direction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551DA-DC4A-1F44-A403-E6FD7F160AB5}"/>
              </a:ext>
            </a:extLst>
          </p:cNvPr>
          <p:cNvSpPr txBox="1"/>
          <p:nvPr/>
        </p:nvSpPr>
        <p:spPr>
          <a:xfrm>
            <a:off x="6038935" y="5226892"/>
            <a:ext cx="4871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R’={(</a:t>
            </a:r>
            <a:r>
              <a:rPr lang="en-US" sz="2800" i="1" dirty="0" err="1"/>
              <a:t>a,a</a:t>
            </a:r>
            <a:r>
              <a:rPr lang="en-US" sz="2800" i="1" dirty="0"/>
              <a:t>), (</a:t>
            </a:r>
            <a:r>
              <a:rPr lang="en-US" sz="2800" i="1" dirty="0" err="1"/>
              <a:t>a,b</a:t>
            </a:r>
            <a:r>
              <a:rPr lang="en-US" sz="2800" i="1" dirty="0"/>
              <a:t>), (</a:t>
            </a:r>
            <a:r>
              <a:rPr lang="en-US" sz="2800" i="1" dirty="0" err="1"/>
              <a:t>b,a</a:t>
            </a:r>
            <a:r>
              <a:rPr lang="en-US" sz="2800" i="1" dirty="0"/>
              <a:t>), (</a:t>
            </a:r>
            <a:r>
              <a:rPr lang="en-US" sz="2800" i="1" dirty="0" err="1"/>
              <a:t>c,b</a:t>
            </a:r>
            <a:r>
              <a:rPr lang="en-US" sz="2800" i="1" dirty="0"/>
              <a:t>),</a:t>
            </a:r>
            <a:r>
              <a:rPr lang="en-US" sz="2800" i="1" dirty="0">
                <a:solidFill>
                  <a:srgbClr val="7030A0"/>
                </a:solidFill>
              </a:rPr>
              <a:t> (</a:t>
            </a:r>
            <a:r>
              <a:rPr lang="en-US" sz="2800" i="1" dirty="0" err="1">
                <a:solidFill>
                  <a:srgbClr val="7030A0"/>
                </a:solidFill>
              </a:rPr>
              <a:t>b,c</a:t>
            </a:r>
            <a:r>
              <a:rPr lang="en-US" sz="2800" i="1" dirty="0">
                <a:solidFill>
                  <a:srgbClr val="7030A0"/>
                </a:solidFill>
              </a:rPr>
              <a:t>)</a:t>
            </a:r>
            <a:r>
              <a:rPr lang="en-US" sz="2800" i="1" dirty="0"/>
              <a:t>}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CC33D-F96D-AE48-BC87-7F2C4F4CD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166" y="4328188"/>
            <a:ext cx="4889500" cy="52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5C8BB9-EBD5-0042-A034-3EDB42498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916" y="3631941"/>
            <a:ext cx="1816100" cy="279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DF63A0-C507-D242-BCC9-554B2BDECC21}"/>
              </a:ext>
            </a:extLst>
          </p:cNvPr>
          <p:cNvCxnSpPr>
            <a:cxnSpLocks/>
          </p:cNvCxnSpPr>
          <p:nvPr/>
        </p:nvCxnSpPr>
        <p:spPr>
          <a:xfrm flipV="1">
            <a:off x="2722061" y="3092357"/>
            <a:ext cx="0" cy="987611"/>
          </a:xfrm>
          <a:prstGeom prst="straightConnector1">
            <a:avLst/>
          </a:prstGeom>
          <a:ln w="508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312BAA-FC8A-5440-BF53-81F91FF53A80}"/>
              </a:ext>
            </a:extLst>
          </p:cNvPr>
          <p:cNvSpPr txBox="1"/>
          <p:nvPr/>
        </p:nvSpPr>
        <p:spPr>
          <a:xfrm>
            <a:off x="6412" y="5657671"/>
            <a:ext cx="527337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symmetric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 ⊇ R                                      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R’</a:t>
            </a:r>
            <a:r>
              <a:rPr lang="en-US" sz="2400" dirty="0"/>
              <a:t> should be as small as possible </a:t>
            </a:r>
            <a:endParaRPr lang="en-US" sz="2400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1B8274-8E82-B241-91C8-8147F2269DC9}"/>
              </a:ext>
            </a:extLst>
          </p:cNvPr>
          <p:cNvSpPr txBox="1"/>
          <p:nvPr/>
        </p:nvSpPr>
        <p:spPr>
          <a:xfrm>
            <a:off x="6244533" y="5719226"/>
            <a:ext cx="5273371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en-US" sz="3200" i="1" dirty="0"/>
              <a:t>We can do the set method with set operators</a:t>
            </a:r>
          </a:p>
        </p:txBody>
      </p:sp>
    </p:spTree>
    <p:extLst>
      <p:ext uri="{BB962C8B-B14F-4D97-AF65-F5344CB8AC3E}">
        <p14:creationId xmlns:p14="http://schemas.microsoft.com/office/powerpoint/2010/main" val="6661046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09AE-EDB2-3247-939C-12691BBC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Evaluation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36CF-8B75-A143-9267-F99492FE0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following properties, create a relation that satisfies the property and then show its graph</a:t>
            </a:r>
          </a:p>
          <a:p>
            <a:pPr lvl="1"/>
            <a:r>
              <a:rPr lang="en-US" dirty="0"/>
              <a:t>Irreflexive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Asymmetric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Antisymmetric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Transitive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1BC8B-E95C-7040-A4A4-EB4FD1654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496" y="2679976"/>
            <a:ext cx="2718991" cy="354035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FC9A1-E8C2-D745-ACE5-BD438EC6C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36" y="3454052"/>
            <a:ext cx="5308527" cy="328454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CC66B-6171-EB48-AC14-4B88E974E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496" y="4202547"/>
            <a:ext cx="7356258" cy="336858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CAF832-8558-0C48-9575-16F066428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1298" y="5022296"/>
            <a:ext cx="7458781" cy="334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5381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5A54-3B7F-E345-B9B4-9B76E9C5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B4907-612C-0C43-A49A-AC7081E99ADF}"/>
              </a:ext>
            </a:extLst>
          </p:cNvPr>
          <p:cNvSpPr txBox="1">
            <a:spLocks/>
          </p:cNvSpPr>
          <p:nvPr/>
        </p:nvSpPr>
        <p:spPr>
          <a:xfrm>
            <a:off x="6315076" y="1825625"/>
            <a:ext cx="503872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maximum distance between agents is called the </a:t>
            </a:r>
            <a:r>
              <a:rPr lang="en-US" i="1" dirty="0"/>
              <a:t>graph diameter</a:t>
            </a:r>
          </a:p>
          <a:p>
            <a:pPr lvl="1"/>
            <a:r>
              <a:rPr lang="en-US" i="1" dirty="0"/>
              <a:t>Diameter(G) = 8</a:t>
            </a:r>
          </a:p>
          <a:p>
            <a:r>
              <a:rPr lang="en-US" dirty="0"/>
              <a:t>No faculty member or student is more than 8 classrooms from all other faculty members and students</a:t>
            </a:r>
          </a:p>
          <a:p>
            <a:pPr lvl="1"/>
            <a:r>
              <a:rPr lang="en-US" dirty="0"/>
              <a:t>Except for “one-off” classes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D543C4-4AE3-724B-90C7-CC8653BD397D}"/>
              </a:ext>
            </a:extLst>
          </p:cNvPr>
          <p:cNvGrpSpPr/>
          <p:nvPr/>
        </p:nvGrpSpPr>
        <p:grpSpPr>
          <a:xfrm>
            <a:off x="475539" y="1176433"/>
            <a:ext cx="5839537" cy="5448013"/>
            <a:chOff x="475539" y="1176433"/>
            <a:chExt cx="5133305" cy="5448013"/>
          </a:xfrm>
        </p:grpSpPr>
        <p:pic>
          <p:nvPicPr>
            <p:cNvPr id="6" name="Picture 5" descr="A picture containing map, person, table, computer&#10;&#10;Description automatically generated">
              <a:extLst>
                <a:ext uri="{FF2B5EF4-FFF2-40B4-BE49-F238E27FC236}">
                  <a16:creationId xmlns:a16="http://schemas.microsoft.com/office/drawing/2014/main" id="{B9AE8131-989B-D348-94A1-404E1B7E22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6159"/>
            <a:stretch/>
          </p:blipFill>
          <p:spPr>
            <a:xfrm>
              <a:off x="475539" y="1176433"/>
              <a:ext cx="4567238" cy="4505133"/>
            </a:xfrm>
            <a:prstGeom prst="rect">
              <a:avLst/>
            </a:prstGeom>
          </p:spPr>
        </p:pic>
        <p:pic>
          <p:nvPicPr>
            <p:cNvPr id="7" name="Picture 6" descr="A picture containing map, person, table, computer&#10;&#10;Description automatically generated">
              <a:extLst>
                <a:ext uri="{FF2B5EF4-FFF2-40B4-BE49-F238E27FC236}">
                  <a16:creationId xmlns:a16="http://schemas.microsoft.com/office/drawing/2014/main" id="{99C1D158-20D7-2347-9B6B-E11210714B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8681" b="79071"/>
            <a:stretch/>
          </p:blipFill>
          <p:spPr>
            <a:xfrm>
              <a:off x="600075" y="5681566"/>
              <a:ext cx="809789" cy="942880"/>
            </a:xfrm>
            <a:prstGeom prst="rect">
              <a:avLst/>
            </a:prstGeom>
          </p:spPr>
        </p:pic>
        <p:pic>
          <p:nvPicPr>
            <p:cNvPr id="8" name="Picture 7" descr="A picture containing map, person, table, computer&#10;&#10;Description automatically generated">
              <a:extLst>
                <a:ext uri="{FF2B5EF4-FFF2-40B4-BE49-F238E27FC236}">
                  <a16:creationId xmlns:a16="http://schemas.microsoft.com/office/drawing/2014/main" id="{C66217A5-8B55-E645-965A-2786BA9748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7251" t="22831" r="7724" b="64166"/>
            <a:stretch/>
          </p:blipFill>
          <p:spPr>
            <a:xfrm>
              <a:off x="4533861" y="2559148"/>
              <a:ext cx="1074983" cy="585788"/>
            </a:xfrm>
            <a:prstGeom prst="rect">
              <a:avLst/>
            </a:prstGeom>
          </p:spPr>
        </p:pic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F043A4-1C05-2C4A-82B6-7E4BDAF8D55A}"/>
              </a:ext>
            </a:extLst>
          </p:cNvPr>
          <p:cNvCxnSpPr>
            <a:cxnSpLocks/>
          </p:cNvCxnSpPr>
          <p:nvPr/>
        </p:nvCxnSpPr>
        <p:spPr>
          <a:xfrm flipV="1">
            <a:off x="548109" y="2888343"/>
            <a:ext cx="5670134" cy="1702935"/>
          </a:xfrm>
          <a:prstGeom prst="straightConnector1">
            <a:avLst/>
          </a:prstGeom>
          <a:ln w="539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6DB80F-3484-D848-B4E7-48CC8FB8974E}"/>
              </a:ext>
            </a:extLst>
          </p:cNvPr>
          <p:cNvCxnSpPr>
            <a:cxnSpLocks/>
          </p:cNvCxnSpPr>
          <p:nvPr/>
        </p:nvCxnSpPr>
        <p:spPr>
          <a:xfrm>
            <a:off x="430672" y="4124326"/>
            <a:ext cx="169403" cy="904874"/>
          </a:xfrm>
          <a:prstGeom prst="straightConnector1">
            <a:avLst/>
          </a:prstGeom>
          <a:ln w="5397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B12F59-4C87-E147-B92C-0454F1754150}"/>
              </a:ext>
            </a:extLst>
          </p:cNvPr>
          <p:cNvCxnSpPr>
            <a:cxnSpLocks/>
          </p:cNvCxnSpPr>
          <p:nvPr/>
        </p:nvCxnSpPr>
        <p:spPr>
          <a:xfrm>
            <a:off x="6160187" y="2573662"/>
            <a:ext cx="169403" cy="585788"/>
          </a:xfrm>
          <a:prstGeom prst="straightConnector1">
            <a:avLst/>
          </a:prstGeom>
          <a:ln w="5397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66211A-7492-AD42-960B-9964E0AE60A1}"/>
              </a:ext>
            </a:extLst>
          </p:cNvPr>
          <p:cNvSpPr txBox="1"/>
          <p:nvPr/>
        </p:nvSpPr>
        <p:spPr>
          <a:xfrm rot="20621648">
            <a:off x="2841470" y="325818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AC1FA-D99F-EA49-9B0D-C36399CBE279}"/>
              </a:ext>
            </a:extLst>
          </p:cNvPr>
          <p:cNvSpPr txBox="1"/>
          <p:nvPr/>
        </p:nvSpPr>
        <p:spPr>
          <a:xfrm>
            <a:off x="119144" y="6324703"/>
            <a:ext cx="206960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“one-off” class</a:t>
            </a:r>
          </a:p>
        </p:txBody>
      </p:sp>
    </p:spTree>
    <p:extLst>
      <p:ext uri="{BB962C8B-B14F-4D97-AF65-F5344CB8AC3E}">
        <p14:creationId xmlns:p14="http://schemas.microsoft.com/office/powerpoint/2010/main" val="211280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4246</Words>
  <Application>Microsoft Macintosh PowerPoint</Application>
  <PresentationFormat>Widescreen</PresentationFormat>
  <Paragraphs>852</Paragraphs>
  <Slides>81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Arial</vt:lpstr>
      <vt:lpstr>Calibri</vt:lpstr>
      <vt:lpstr>Calibri Light</vt:lpstr>
      <vt:lpstr>Times New Roman</vt:lpstr>
      <vt:lpstr>Office Theme</vt:lpstr>
      <vt:lpstr>Relations on a Set: Transitivity and Digraphs</vt:lpstr>
      <vt:lpstr>Overview and Due</vt:lpstr>
      <vt:lpstr>Big Picture</vt:lpstr>
      <vt:lpstr>Big Picture</vt:lpstr>
      <vt:lpstr>Application of Lecture Concepts</vt:lpstr>
      <vt:lpstr>Application</vt:lpstr>
      <vt:lpstr>Application</vt:lpstr>
      <vt:lpstr>Application</vt:lpstr>
      <vt:lpstr>Application</vt:lpstr>
      <vt:lpstr>Application</vt:lpstr>
      <vt:lpstr>Representing relations on a set using graphs</vt:lpstr>
      <vt:lpstr>Representing Relation: Table, Set, Matrix, Graph</vt:lpstr>
      <vt:lpstr>Representing Relation: Table, Set, Matrix, Graph</vt:lpstr>
      <vt:lpstr>Representing Relation: Table, Set, Matrix, Graph</vt:lpstr>
      <vt:lpstr>Representing Relation: Table, Set, Matrix, Graph</vt:lpstr>
      <vt:lpstr>Representing Relation: Table, Set, Matrix, Graph</vt:lpstr>
      <vt:lpstr>Representing Relation: Table, Set, Matrix, Graph</vt:lpstr>
      <vt:lpstr>Representing Relation: Table, Set, Matrix, Graph</vt:lpstr>
      <vt:lpstr>What does the Reflexive Property Look Like on a Graph?</vt:lpstr>
      <vt:lpstr>Big Picture</vt:lpstr>
      <vt:lpstr>Reflexive?</vt:lpstr>
      <vt:lpstr>Reflexive?</vt:lpstr>
      <vt:lpstr>Reflexive?</vt:lpstr>
      <vt:lpstr>Reflexive?</vt:lpstr>
      <vt:lpstr>Make this reflexive</vt:lpstr>
      <vt:lpstr>Make this reflexive</vt:lpstr>
      <vt:lpstr>What does the Symmetry Property Look Like on a Graph?</vt:lpstr>
      <vt:lpstr>Symmetric?</vt:lpstr>
      <vt:lpstr>Symmetric?</vt:lpstr>
      <vt:lpstr>Symmetric?</vt:lpstr>
      <vt:lpstr>Symmetric?</vt:lpstr>
      <vt:lpstr>Symmetric?</vt:lpstr>
      <vt:lpstr>Symmetric?</vt:lpstr>
      <vt:lpstr>Make this relation symmetric</vt:lpstr>
      <vt:lpstr>Make this relation symmetric</vt:lpstr>
      <vt:lpstr>Make this relation symmetric</vt:lpstr>
      <vt:lpstr>Make this relation symmetric</vt:lpstr>
      <vt:lpstr>Transitivity </vt:lpstr>
      <vt:lpstr>Transitive?</vt:lpstr>
      <vt:lpstr>Transitive?</vt:lpstr>
      <vt:lpstr>Transitive?</vt:lpstr>
      <vt:lpstr>Transitive?</vt:lpstr>
      <vt:lpstr>Transitive?</vt:lpstr>
      <vt:lpstr>Transitive?</vt:lpstr>
      <vt:lpstr>Transitive?</vt:lpstr>
      <vt:lpstr>Transitive?</vt:lpstr>
      <vt:lpstr>Make this relation transitive</vt:lpstr>
      <vt:lpstr>Make this relation transitive</vt:lpstr>
      <vt:lpstr>What’s all this about “fixing the relation”</vt:lpstr>
      <vt:lpstr>Context: unary operators on relations</vt:lpstr>
      <vt:lpstr>Closures: A new unary operator for a relation on a set</vt:lpstr>
      <vt:lpstr>Closures :  Unary operators for relations on a set</vt:lpstr>
      <vt:lpstr>Closures:  Unary operators for relations on a set</vt:lpstr>
      <vt:lpstr>Closures:  Unary operators for relations on a set</vt:lpstr>
      <vt:lpstr>Closures on Relations</vt:lpstr>
      <vt:lpstr>Closures on Relations</vt:lpstr>
      <vt:lpstr>Closures on Relations</vt:lpstr>
      <vt:lpstr>Closures on Relations</vt:lpstr>
      <vt:lpstr>Illustration of Definition: Reflexive Closure</vt:lpstr>
      <vt:lpstr>Illustration of Definition: Reflexive Closure</vt:lpstr>
      <vt:lpstr>Illustration of Definition: Reflexive Closure</vt:lpstr>
      <vt:lpstr>Illustration of Definition: Reflexive Closure</vt:lpstr>
      <vt:lpstr>Illustration of Definition: Reflexive Closure</vt:lpstr>
      <vt:lpstr>Illustration of Definition: Reflexive Closure</vt:lpstr>
      <vt:lpstr>Illustration of Definition: Reflexive Closure</vt:lpstr>
      <vt:lpstr>Computing the Reflexive Closure</vt:lpstr>
      <vt:lpstr>Computing the Reflexive Closure</vt:lpstr>
      <vt:lpstr>Computing the Reflexive Closure</vt:lpstr>
      <vt:lpstr>Computing the Reflexive Closure</vt:lpstr>
      <vt:lpstr>Computing the Reflexive Closure</vt:lpstr>
      <vt:lpstr>Computing the Reflexive Closure</vt:lpstr>
      <vt:lpstr>Computing the Reflexive Closure</vt:lpstr>
      <vt:lpstr>Computing the Reflexive Closure</vt:lpstr>
      <vt:lpstr>Computing the Symmetric Closure</vt:lpstr>
      <vt:lpstr>Computing the Symmetric Closure</vt:lpstr>
      <vt:lpstr>Computing the Symmetric Closure</vt:lpstr>
      <vt:lpstr>Computing the Symmetric Closure</vt:lpstr>
      <vt:lpstr>Computing the Symmetric Closure</vt:lpstr>
      <vt:lpstr>Computing the Symmetric Closure</vt:lpstr>
      <vt:lpstr>Computing the Symmetric Closure</vt:lpstr>
      <vt:lpstr>Self Evaluation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on a Set</dc:title>
  <dc:creator>Michael Goodrich</dc:creator>
  <cp:lastModifiedBy>Michael Goodrich</cp:lastModifiedBy>
  <cp:revision>172</cp:revision>
  <cp:lastPrinted>2020-10-22T22:14:32Z</cp:lastPrinted>
  <dcterms:created xsi:type="dcterms:W3CDTF">2020-10-21T23:05:37Z</dcterms:created>
  <dcterms:modified xsi:type="dcterms:W3CDTF">2023-11-08T17:12:02Z</dcterms:modified>
</cp:coreProperties>
</file>