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7" r:id="rId2"/>
    <p:sldId id="418" r:id="rId3"/>
    <p:sldId id="748" r:id="rId4"/>
    <p:sldId id="749" r:id="rId5"/>
    <p:sldId id="750" r:id="rId6"/>
    <p:sldId id="751" r:id="rId7"/>
    <p:sldId id="752" r:id="rId8"/>
    <p:sldId id="753" r:id="rId9"/>
    <p:sldId id="754" r:id="rId10"/>
    <p:sldId id="755" r:id="rId11"/>
    <p:sldId id="756" r:id="rId12"/>
    <p:sldId id="757" r:id="rId13"/>
    <p:sldId id="758" r:id="rId14"/>
    <p:sldId id="759" r:id="rId15"/>
    <p:sldId id="760" r:id="rId16"/>
    <p:sldId id="761" r:id="rId17"/>
    <p:sldId id="762" r:id="rId18"/>
    <p:sldId id="763" r:id="rId19"/>
    <p:sldId id="764" r:id="rId20"/>
    <p:sldId id="770" r:id="rId21"/>
    <p:sldId id="771" r:id="rId22"/>
    <p:sldId id="772" r:id="rId23"/>
    <p:sldId id="773" r:id="rId24"/>
    <p:sldId id="775" r:id="rId25"/>
    <p:sldId id="774" r:id="rId26"/>
    <p:sldId id="780" r:id="rId27"/>
    <p:sldId id="778" r:id="rId28"/>
    <p:sldId id="781" r:id="rId29"/>
    <p:sldId id="782" r:id="rId30"/>
    <p:sldId id="783" r:id="rId31"/>
    <p:sldId id="784" r:id="rId32"/>
    <p:sldId id="785" r:id="rId33"/>
    <p:sldId id="788" r:id="rId34"/>
    <p:sldId id="730" r:id="rId35"/>
    <p:sldId id="729" r:id="rId36"/>
    <p:sldId id="734" r:id="rId37"/>
    <p:sldId id="737" r:id="rId38"/>
    <p:sldId id="735" r:id="rId39"/>
    <p:sldId id="736" r:id="rId40"/>
    <p:sldId id="738" r:id="rId41"/>
    <p:sldId id="739" r:id="rId42"/>
    <p:sldId id="706" r:id="rId43"/>
    <p:sldId id="740" r:id="rId44"/>
    <p:sldId id="789" r:id="rId45"/>
    <p:sldId id="790" r:id="rId46"/>
    <p:sldId id="791" r:id="rId47"/>
    <p:sldId id="792" r:id="rId48"/>
    <p:sldId id="793" r:id="rId49"/>
    <p:sldId id="794" r:id="rId50"/>
    <p:sldId id="795" r:id="rId51"/>
    <p:sldId id="796" r:id="rId52"/>
    <p:sldId id="797" r:id="rId53"/>
    <p:sldId id="741" r:id="rId54"/>
    <p:sldId id="798" r:id="rId55"/>
    <p:sldId id="799" r:id="rId56"/>
    <p:sldId id="800" r:id="rId57"/>
    <p:sldId id="801" r:id="rId58"/>
    <p:sldId id="802" r:id="rId59"/>
    <p:sldId id="803" r:id="rId60"/>
    <p:sldId id="804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190"/>
  </p:normalViewPr>
  <p:slideViewPr>
    <p:cSldViewPr snapToGrid="0" showGuides="1">
      <p:cViewPr varScale="1">
        <p:scale>
          <a:sx n="119" d="100"/>
          <a:sy n="119" d="100"/>
        </p:scale>
        <p:origin x="7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CB4EC-E291-3544-821F-3FCB139FBCAC}" type="datetimeFigureOut">
              <a:rPr lang="en-US" smtClean="0"/>
              <a:t>9/15/23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EBF37-3DC7-8D40-8BAE-C96AFE13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14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7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EBF37-3DC7-8D40-8BAE-C96AFE130AA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97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EBF37-3DC7-8D40-8BAE-C96AFE130AA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05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EBF37-3DC7-8D40-8BAE-C96AFE130AA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5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CE04-4E99-95C7-A7A5-34D47CEF4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2DD0D-06BC-C6F6-611A-7D8699592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BBB42-8783-3823-1137-48A8666D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DAE2-C83B-554C-AAF3-9688E655B36E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6C58A-756C-447C-425B-C07C6325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14E81-81DE-9DD3-CEEC-1CE16793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5ED8-89AC-384A-BC69-59522DB56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6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77ED-B3C7-2FDD-D06C-7FBB763C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6F431-CFBF-A1EB-4E39-71EF20584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E5718-C71E-5ACB-097C-226B4FBF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DAE2-C83B-554C-AAF3-9688E655B36E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9B6B4-5C49-2D21-A227-D557E4EF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3C499-09EB-25D8-8F2C-65E1AEA9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5ED8-89AC-384A-BC69-59522DB56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84831-7DFA-231E-79F5-BC302160F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5B7C8-9664-E951-ABB5-817A88B6C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2FED0-9010-53EC-694F-8C436CB5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DAE2-C83B-554C-AAF3-9688E655B36E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B1BA9-EBCC-291B-B432-1421BC2C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5011C-4577-6734-9BD6-427DDB94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5ED8-89AC-384A-BC69-59522DB56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6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B4A3-7451-73F7-6B06-28F44FB6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C10FE-29A4-765F-C47C-FA5697A26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D89EF-8A11-EE3A-A384-DA916EF9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DAE2-C83B-554C-AAF3-9688E655B36E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7B9E1-E34C-80D0-61AB-6C9D3491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43EC-3741-E6D3-2E34-598BE7DF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5ED8-89AC-384A-BC69-59522DB56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A9D6-332B-5E57-75A4-4BFED554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BEB1B-5D77-4005-E98F-7B09B9ECD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BA59B-E817-1CD1-85AE-BB6D6503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DAE2-C83B-554C-AAF3-9688E655B36E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45CD4-2746-DA72-5355-056DE904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6FAC1-BC43-7E90-1255-878FBF12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5ED8-89AC-384A-BC69-59522DB56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0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355E-1479-319C-F813-0786A5EC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5736E-D8DF-E7A3-6653-2196883DC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EF3CA-AAA9-E8C9-8FC6-296153FA0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83324-90B2-B589-5257-A0D84894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DAE2-C83B-554C-AAF3-9688E655B36E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1ACB1-2350-8C56-5599-9396FD08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BC5EB-1F87-C7E3-FC9C-7FA1CC0E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5ED8-89AC-384A-BC69-59522DB56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F171-6D0B-720E-08AC-78DE0245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80269-4D01-E26A-A646-BC67ACAA7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57316-264B-13C4-5D5D-B998F9FEF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B09D9-C0C1-D00A-1266-765DCE941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83FC3-5403-2D5F-189C-816020C44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34ED4D-BD78-21A7-37CC-0230ECDB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DAE2-C83B-554C-AAF3-9688E655B36E}" type="datetimeFigureOut">
              <a:rPr lang="en-US" smtClean="0"/>
              <a:t>9/15/23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64013-D95D-2216-0BC3-895E25C9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12E8E-94DF-A792-D606-33FC11F3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5ED8-89AC-384A-BC69-59522DB56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7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1C21-8142-0A7A-832C-4710207D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CDE04-C14E-385A-4009-8B554FC6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DAE2-C83B-554C-AAF3-9688E655B36E}" type="datetimeFigureOut">
              <a:rPr lang="en-US" smtClean="0"/>
              <a:t>9/15/23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F7BDC-0891-7E4D-E0A6-2413EC71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2CEFE-7602-F027-3569-F2048ECF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5ED8-89AC-384A-BC69-59522DB56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322F2-C35E-88A8-1838-B53D169B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DAE2-C83B-554C-AAF3-9688E655B36E}" type="datetimeFigureOut">
              <a:rPr lang="en-US" smtClean="0"/>
              <a:t>9/15/23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08C339-F832-008B-6898-86A5E953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005FD-B44A-27F6-3567-5DD9B40D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5ED8-89AC-384A-BC69-59522DB56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3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A8F0-FA12-7445-5738-82E00160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AC1EC-2043-4A40-A168-9670D8656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51426-74CD-F76E-CF3F-231CA13DA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1DDA7-4931-ADC1-47EE-2FC0CD9C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DAE2-C83B-554C-AAF3-9688E655B36E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F9E4-B11D-FDD6-B2A6-7C844D77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FC485-ED94-EF13-9C1D-192131F0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5ED8-89AC-384A-BC69-59522DB56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0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396D-9B7D-D495-193B-DA0D3449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752175-5768-F39B-05C4-D22343F8A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6E848-CDA2-3E20-F07D-937495657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563DA-3546-FD42-7447-AC66800B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DAE2-C83B-554C-AAF3-9688E655B36E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4A3DB-BFF2-88BC-15C3-ED89D2DD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43F04-5809-571A-5C3F-AD155906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5ED8-89AC-384A-BC69-59522DB56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7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AD6F7-5AC2-480E-4F4A-7C4635CA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724DB-3484-0124-483B-3FE1468C5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78427-CCCF-AB58-AE99-B13637A22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DAE2-C83B-554C-AAF3-9688E655B36E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B93B6-2748-785D-33BC-371FF189E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C1473-28C8-958C-8D52-E64B862DF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15ED8-89AC-384A-BC69-59522DB56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2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24E7-1FA0-8A56-8296-86051CE96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Finite-State Automata and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250BC-AAE8-B56E-6E70-8C1A446BC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1635424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8308" cy="1325563"/>
          </a:xfrm>
        </p:spPr>
        <p:txBody>
          <a:bodyPr/>
          <a:lstStyle/>
          <a:p>
            <a:r>
              <a:rPr lang="en-US" dirty="0"/>
              <a:t>Project 1: FSM for “Rules” </a:t>
            </a:r>
            <a:r>
              <a:rPr lang="en-US" dirty="0" err="1"/>
              <a:t>Datalog</a:t>
            </a:r>
            <a:r>
              <a:rPr lang="en-US" dirty="0"/>
              <a:t> keyword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3C428C-CC6F-564C-9AD9-F15496438083}"/>
              </a:ext>
            </a:extLst>
          </p:cNvPr>
          <p:cNvSpPr/>
          <p:nvPr/>
        </p:nvSpPr>
        <p:spPr>
          <a:xfrm>
            <a:off x="2622883" y="1537121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1BF2CB-E872-FF43-B081-FDE0077096F8}"/>
              </a:ext>
            </a:extLst>
          </p:cNvPr>
          <p:cNvCxnSpPr/>
          <p:nvPr/>
        </p:nvCxnSpPr>
        <p:spPr>
          <a:xfrm>
            <a:off x="2091240" y="1839045"/>
            <a:ext cx="5262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4ABCBD-5447-324D-88CB-79CD069628D6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2959313" y="2140970"/>
            <a:ext cx="356" cy="3104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70CE71-8DD7-6F4B-8474-2C8ED74C51AE}"/>
              </a:ext>
            </a:extLst>
          </p:cNvPr>
          <p:cNvSpPr txBox="1"/>
          <p:nvPr/>
        </p:nvSpPr>
        <p:spPr>
          <a:xfrm rot="2075051">
            <a:off x="4139935" y="2262494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fail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7A25FA-5AEF-3940-9189-55600BCEF481}"/>
              </a:ext>
            </a:extLst>
          </p:cNvPr>
          <p:cNvSpPr/>
          <p:nvPr/>
        </p:nvSpPr>
        <p:spPr>
          <a:xfrm>
            <a:off x="2623239" y="245142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DD366E-764F-0F40-A0BB-B9CFB13D7C0F}"/>
              </a:ext>
            </a:extLst>
          </p:cNvPr>
          <p:cNvSpPr/>
          <p:nvPr/>
        </p:nvSpPr>
        <p:spPr>
          <a:xfrm>
            <a:off x="2622883" y="337751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A16120-E7A4-0E4A-A378-F4944EE60FCF}"/>
              </a:ext>
            </a:extLst>
          </p:cNvPr>
          <p:cNvSpPr/>
          <p:nvPr/>
        </p:nvSpPr>
        <p:spPr>
          <a:xfrm>
            <a:off x="2633513" y="431830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5F12C7-4901-D440-AA77-E3C2A1F45159}"/>
              </a:ext>
            </a:extLst>
          </p:cNvPr>
          <p:cNvSpPr/>
          <p:nvPr/>
        </p:nvSpPr>
        <p:spPr>
          <a:xfrm>
            <a:off x="2633513" y="5253439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CB422D-0774-ED4D-A149-C828E86E4BCC}"/>
              </a:ext>
            </a:extLst>
          </p:cNvPr>
          <p:cNvSpPr/>
          <p:nvPr/>
        </p:nvSpPr>
        <p:spPr>
          <a:xfrm>
            <a:off x="2633513" y="617952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0B2D7F-D946-D746-A54B-C1DE8C056770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2969943" y="5857288"/>
            <a:ext cx="0" cy="3222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6E067C-D148-4A4F-B3C5-AEA6DF8A53E9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2969943" y="4922155"/>
            <a:ext cx="0" cy="331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BFB671-22DF-2646-8B11-A2BF91AD4F05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2959313" y="3981362"/>
            <a:ext cx="10630" cy="3369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88FC71-E5B4-4A4F-9670-08AC50559103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flipH="1">
            <a:off x="2959313" y="3055275"/>
            <a:ext cx="356" cy="3222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507B0FC-E508-194E-9A00-E9033D9A8FC2}"/>
              </a:ext>
            </a:extLst>
          </p:cNvPr>
          <p:cNvSpPr/>
          <p:nvPr/>
        </p:nvSpPr>
        <p:spPr>
          <a:xfrm>
            <a:off x="5544945" y="3687027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4AA065-234C-A146-B58B-48EF4903D380}"/>
              </a:ext>
            </a:extLst>
          </p:cNvPr>
          <p:cNvCxnSpPr>
            <a:cxnSpLocks/>
            <a:stCxn id="10" idx="6"/>
            <a:endCxn id="44" idx="0"/>
          </p:cNvCxnSpPr>
          <p:nvPr/>
        </p:nvCxnSpPr>
        <p:spPr>
          <a:xfrm>
            <a:off x="3295743" y="1839046"/>
            <a:ext cx="2585632" cy="18479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668705-8CE6-4A49-AA38-8C3A8E1E87CF}"/>
              </a:ext>
            </a:extLst>
          </p:cNvPr>
          <p:cNvCxnSpPr>
            <a:cxnSpLocks/>
            <a:stCxn id="22" idx="6"/>
            <a:endCxn id="44" idx="1"/>
          </p:cNvCxnSpPr>
          <p:nvPr/>
        </p:nvCxnSpPr>
        <p:spPr>
          <a:xfrm>
            <a:off x="3296099" y="2753351"/>
            <a:ext cx="2347384" cy="10221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D99691E-4BC2-B047-A6FD-68DC2964F345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3295743" y="3679438"/>
            <a:ext cx="2249202" cy="3095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824C12-EF60-874B-81EE-5C499D95AB31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3306373" y="4112403"/>
            <a:ext cx="2248846" cy="507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4BE733-9301-A048-A27C-58EA6656F07A}"/>
              </a:ext>
            </a:extLst>
          </p:cNvPr>
          <p:cNvCxnSpPr>
            <a:cxnSpLocks/>
            <a:stCxn id="25" idx="6"/>
            <a:endCxn id="44" idx="3"/>
          </p:cNvCxnSpPr>
          <p:nvPr/>
        </p:nvCxnSpPr>
        <p:spPr>
          <a:xfrm flipV="1">
            <a:off x="3306373" y="4202444"/>
            <a:ext cx="2337110" cy="13529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C330116-D109-7B4A-8F8C-B445B287984B}"/>
              </a:ext>
            </a:extLst>
          </p:cNvPr>
          <p:cNvSpPr txBox="1"/>
          <p:nvPr/>
        </p:nvSpPr>
        <p:spPr>
          <a:xfrm rot="1577700">
            <a:off x="3616473" y="2749998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fail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EF2B0B-9F6A-BB4A-887C-3C262EBFD49D}"/>
              </a:ext>
            </a:extLst>
          </p:cNvPr>
          <p:cNvSpPr txBox="1"/>
          <p:nvPr/>
        </p:nvSpPr>
        <p:spPr>
          <a:xfrm rot="596369">
            <a:off x="3645013" y="3433048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fail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9DC5F3-FD68-7849-BAF4-3961070763BA}"/>
              </a:ext>
            </a:extLst>
          </p:cNvPr>
          <p:cNvSpPr txBox="1"/>
          <p:nvPr/>
        </p:nvSpPr>
        <p:spPr>
          <a:xfrm rot="20979481">
            <a:off x="3636429" y="4028353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fail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E269AF-400B-2149-AA4C-82BF7E7357D7}"/>
              </a:ext>
            </a:extLst>
          </p:cNvPr>
          <p:cNvSpPr txBox="1"/>
          <p:nvPr/>
        </p:nvSpPr>
        <p:spPr>
          <a:xfrm rot="19959365">
            <a:off x="3609996" y="4674417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fail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4577FD-BABB-054A-946A-CA43F1FDC8EA}"/>
              </a:ext>
            </a:extLst>
          </p:cNvPr>
          <p:cNvSpPr txBox="1"/>
          <p:nvPr/>
        </p:nvSpPr>
        <p:spPr>
          <a:xfrm>
            <a:off x="2224362" y="2046111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BBF8797-9857-874B-84F6-9673CC9D3196}"/>
              </a:ext>
            </a:extLst>
          </p:cNvPr>
          <p:cNvSpPr txBox="1"/>
          <p:nvPr/>
        </p:nvSpPr>
        <p:spPr>
          <a:xfrm>
            <a:off x="2302371" y="2988817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0EA68C-7341-784E-9728-80D21D738CF6}"/>
              </a:ext>
            </a:extLst>
          </p:cNvPr>
          <p:cNvSpPr txBox="1"/>
          <p:nvPr/>
        </p:nvSpPr>
        <p:spPr>
          <a:xfrm>
            <a:off x="2306037" y="3934258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113F50-C4C0-DB4F-80DC-98BF03E93860}"/>
              </a:ext>
            </a:extLst>
          </p:cNvPr>
          <p:cNvSpPr txBox="1"/>
          <p:nvPr/>
        </p:nvSpPr>
        <p:spPr>
          <a:xfrm>
            <a:off x="2350587" y="4847495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D91ED43-9FF7-AF4E-B740-14ECE7378EE6}"/>
              </a:ext>
            </a:extLst>
          </p:cNvPr>
          <p:cNvSpPr txBox="1"/>
          <p:nvPr/>
        </p:nvSpPr>
        <p:spPr>
          <a:xfrm>
            <a:off x="1771592" y="5833741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RULES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45001F-2F1C-4A45-B127-27972F893466}"/>
              </a:ext>
            </a:extLst>
          </p:cNvPr>
          <p:cNvSpPr txBox="1"/>
          <p:nvPr/>
        </p:nvSpPr>
        <p:spPr>
          <a:xfrm>
            <a:off x="7600508" y="1654379"/>
            <a:ext cx="3886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Let’s do a trace on two different inputs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7EA4B-A45F-B448-8B5D-8231F11E65AA}"/>
              </a:ext>
            </a:extLst>
          </p:cNvPr>
          <p:cNvSpPr txBox="1"/>
          <p:nvPr/>
        </p:nvSpPr>
        <p:spPr>
          <a:xfrm>
            <a:off x="7455389" y="2564434"/>
            <a:ext cx="134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B66192-FC86-9146-BFAF-0FF3F283C02C}"/>
              </a:ext>
            </a:extLst>
          </p:cNvPr>
          <p:cNvSpPr txBox="1"/>
          <p:nvPr/>
        </p:nvSpPr>
        <p:spPr>
          <a:xfrm>
            <a:off x="7368890" y="2262494"/>
            <a:ext cx="12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Input 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D9A2D-CFBB-2647-8705-35704D5C4853}"/>
              </a:ext>
            </a:extLst>
          </p:cNvPr>
          <p:cNvSpPr txBox="1"/>
          <p:nvPr/>
        </p:nvSpPr>
        <p:spPr>
          <a:xfrm>
            <a:off x="10176350" y="2262494"/>
            <a:ext cx="8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Output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C4821292-F64E-9C4A-81E2-6B9C3E61AFB8}"/>
              </a:ext>
            </a:extLst>
          </p:cNvPr>
          <p:cNvSpPr/>
          <p:nvPr/>
        </p:nvSpPr>
        <p:spPr>
          <a:xfrm>
            <a:off x="7747413" y="2979942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>
            <a:extLst>
              <a:ext uri="{FF2B5EF4-FFF2-40B4-BE49-F238E27FC236}">
                <a16:creationId xmlns:a16="http://schemas.microsoft.com/office/drawing/2014/main" id="{251FF0C5-0C74-F14F-95AF-74F3D92B61A3}"/>
              </a:ext>
            </a:extLst>
          </p:cNvPr>
          <p:cNvSpPr/>
          <p:nvPr/>
        </p:nvSpPr>
        <p:spPr>
          <a:xfrm rot="14360652">
            <a:off x="3480184" y="1226997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889FB9E-2E21-814C-9ABF-D09546880BF2}"/>
              </a:ext>
            </a:extLst>
          </p:cNvPr>
          <p:cNvSpPr/>
          <p:nvPr/>
        </p:nvSpPr>
        <p:spPr>
          <a:xfrm>
            <a:off x="1835422" y="2002449"/>
            <a:ext cx="1474727" cy="4618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EA7CE7-3145-B34C-A5AC-AAD4B1EB660B}"/>
              </a:ext>
            </a:extLst>
          </p:cNvPr>
          <p:cNvSpPr txBox="1"/>
          <p:nvPr/>
        </p:nvSpPr>
        <p:spPr>
          <a:xfrm>
            <a:off x="10293252" y="2610610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72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8308" cy="1325563"/>
          </a:xfrm>
        </p:spPr>
        <p:txBody>
          <a:bodyPr/>
          <a:lstStyle/>
          <a:p>
            <a:r>
              <a:rPr lang="en-US" dirty="0"/>
              <a:t>Project 1: FSM for “Rules” </a:t>
            </a:r>
            <a:r>
              <a:rPr lang="en-US" dirty="0" err="1"/>
              <a:t>Datalog</a:t>
            </a:r>
            <a:r>
              <a:rPr lang="en-US" dirty="0"/>
              <a:t> keyword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3C428C-CC6F-564C-9AD9-F15496438083}"/>
              </a:ext>
            </a:extLst>
          </p:cNvPr>
          <p:cNvSpPr/>
          <p:nvPr/>
        </p:nvSpPr>
        <p:spPr>
          <a:xfrm>
            <a:off x="2622883" y="1537121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1BF2CB-E872-FF43-B081-FDE0077096F8}"/>
              </a:ext>
            </a:extLst>
          </p:cNvPr>
          <p:cNvCxnSpPr/>
          <p:nvPr/>
        </p:nvCxnSpPr>
        <p:spPr>
          <a:xfrm>
            <a:off x="2091240" y="1839045"/>
            <a:ext cx="5262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4ABCBD-5447-324D-88CB-79CD069628D6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2959313" y="2140970"/>
            <a:ext cx="356" cy="3104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70CE71-8DD7-6F4B-8474-2C8ED74C51AE}"/>
              </a:ext>
            </a:extLst>
          </p:cNvPr>
          <p:cNvSpPr txBox="1"/>
          <p:nvPr/>
        </p:nvSpPr>
        <p:spPr>
          <a:xfrm rot="2075051">
            <a:off x="4139935" y="2262494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fail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7A25FA-5AEF-3940-9189-55600BCEF481}"/>
              </a:ext>
            </a:extLst>
          </p:cNvPr>
          <p:cNvSpPr/>
          <p:nvPr/>
        </p:nvSpPr>
        <p:spPr>
          <a:xfrm>
            <a:off x="2623239" y="245142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DD366E-764F-0F40-A0BB-B9CFB13D7C0F}"/>
              </a:ext>
            </a:extLst>
          </p:cNvPr>
          <p:cNvSpPr/>
          <p:nvPr/>
        </p:nvSpPr>
        <p:spPr>
          <a:xfrm>
            <a:off x="2622883" y="337751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A16120-E7A4-0E4A-A378-F4944EE60FCF}"/>
              </a:ext>
            </a:extLst>
          </p:cNvPr>
          <p:cNvSpPr/>
          <p:nvPr/>
        </p:nvSpPr>
        <p:spPr>
          <a:xfrm>
            <a:off x="2633513" y="431830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5F12C7-4901-D440-AA77-E3C2A1F45159}"/>
              </a:ext>
            </a:extLst>
          </p:cNvPr>
          <p:cNvSpPr/>
          <p:nvPr/>
        </p:nvSpPr>
        <p:spPr>
          <a:xfrm>
            <a:off x="2633513" y="5253439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CB422D-0774-ED4D-A149-C828E86E4BCC}"/>
              </a:ext>
            </a:extLst>
          </p:cNvPr>
          <p:cNvSpPr/>
          <p:nvPr/>
        </p:nvSpPr>
        <p:spPr>
          <a:xfrm>
            <a:off x="2633513" y="617952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0B2D7F-D946-D746-A54B-C1DE8C056770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2969943" y="5857288"/>
            <a:ext cx="0" cy="3222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6E067C-D148-4A4F-B3C5-AEA6DF8A53E9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2969943" y="4922155"/>
            <a:ext cx="0" cy="331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BFB671-22DF-2646-8B11-A2BF91AD4F05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2959313" y="3981362"/>
            <a:ext cx="10630" cy="3369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88FC71-E5B4-4A4F-9670-08AC50559103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flipH="1">
            <a:off x="2959313" y="3055275"/>
            <a:ext cx="356" cy="3222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507B0FC-E508-194E-9A00-E9033D9A8FC2}"/>
              </a:ext>
            </a:extLst>
          </p:cNvPr>
          <p:cNvSpPr/>
          <p:nvPr/>
        </p:nvSpPr>
        <p:spPr>
          <a:xfrm>
            <a:off x="5544945" y="3687027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4AA065-234C-A146-B58B-48EF4903D380}"/>
              </a:ext>
            </a:extLst>
          </p:cNvPr>
          <p:cNvCxnSpPr>
            <a:cxnSpLocks/>
            <a:stCxn id="10" idx="6"/>
            <a:endCxn id="44" idx="0"/>
          </p:cNvCxnSpPr>
          <p:nvPr/>
        </p:nvCxnSpPr>
        <p:spPr>
          <a:xfrm>
            <a:off x="3295743" y="1839046"/>
            <a:ext cx="2585632" cy="18479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668705-8CE6-4A49-AA38-8C3A8E1E87CF}"/>
              </a:ext>
            </a:extLst>
          </p:cNvPr>
          <p:cNvCxnSpPr>
            <a:cxnSpLocks/>
            <a:stCxn id="22" idx="6"/>
            <a:endCxn id="44" idx="1"/>
          </p:cNvCxnSpPr>
          <p:nvPr/>
        </p:nvCxnSpPr>
        <p:spPr>
          <a:xfrm>
            <a:off x="3296099" y="2753351"/>
            <a:ext cx="2347384" cy="10221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D99691E-4BC2-B047-A6FD-68DC2964F345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3295743" y="3679438"/>
            <a:ext cx="2249202" cy="3095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824C12-EF60-874B-81EE-5C499D95AB31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3306373" y="4112403"/>
            <a:ext cx="2248846" cy="507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4BE733-9301-A048-A27C-58EA6656F07A}"/>
              </a:ext>
            </a:extLst>
          </p:cNvPr>
          <p:cNvCxnSpPr>
            <a:cxnSpLocks/>
            <a:stCxn id="25" idx="6"/>
            <a:endCxn id="44" idx="3"/>
          </p:cNvCxnSpPr>
          <p:nvPr/>
        </p:nvCxnSpPr>
        <p:spPr>
          <a:xfrm flipV="1">
            <a:off x="3306373" y="4202444"/>
            <a:ext cx="2337110" cy="13529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C330116-D109-7B4A-8F8C-B445B287984B}"/>
              </a:ext>
            </a:extLst>
          </p:cNvPr>
          <p:cNvSpPr txBox="1"/>
          <p:nvPr/>
        </p:nvSpPr>
        <p:spPr>
          <a:xfrm rot="1577700">
            <a:off x="3616473" y="2749998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fail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EF2B0B-9F6A-BB4A-887C-3C262EBFD49D}"/>
              </a:ext>
            </a:extLst>
          </p:cNvPr>
          <p:cNvSpPr txBox="1"/>
          <p:nvPr/>
        </p:nvSpPr>
        <p:spPr>
          <a:xfrm rot="596369">
            <a:off x="3645013" y="3433048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fail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9DC5F3-FD68-7849-BAF4-3961070763BA}"/>
              </a:ext>
            </a:extLst>
          </p:cNvPr>
          <p:cNvSpPr txBox="1"/>
          <p:nvPr/>
        </p:nvSpPr>
        <p:spPr>
          <a:xfrm rot="20979481">
            <a:off x="3636429" y="4028353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fail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E269AF-400B-2149-AA4C-82BF7E7357D7}"/>
              </a:ext>
            </a:extLst>
          </p:cNvPr>
          <p:cNvSpPr txBox="1"/>
          <p:nvPr/>
        </p:nvSpPr>
        <p:spPr>
          <a:xfrm rot="19959365">
            <a:off x="3609996" y="4674417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fail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4577FD-BABB-054A-946A-CA43F1FDC8EA}"/>
              </a:ext>
            </a:extLst>
          </p:cNvPr>
          <p:cNvSpPr txBox="1"/>
          <p:nvPr/>
        </p:nvSpPr>
        <p:spPr>
          <a:xfrm>
            <a:off x="2224362" y="2046111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BBF8797-9857-874B-84F6-9673CC9D3196}"/>
              </a:ext>
            </a:extLst>
          </p:cNvPr>
          <p:cNvSpPr txBox="1"/>
          <p:nvPr/>
        </p:nvSpPr>
        <p:spPr>
          <a:xfrm>
            <a:off x="2302371" y="2988817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0EA68C-7341-784E-9728-80D21D738CF6}"/>
              </a:ext>
            </a:extLst>
          </p:cNvPr>
          <p:cNvSpPr txBox="1"/>
          <p:nvPr/>
        </p:nvSpPr>
        <p:spPr>
          <a:xfrm>
            <a:off x="2306037" y="3934258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113F50-C4C0-DB4F-80DC-98BF03E93860}"/>
              </a:ext>
            </a:extLst>
          </p:cNvPr>
          <p:cNvSpPr txBox="1"/>
          <p:nvPr/>
        </p:nvSpPr>
        <p:spPr>
          <a:xfrm>
            <a:off x="2350587" y="4847495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D91ED43-9FF7-AF4E-B740-14ECE7378EE6}"/>
              </a:ext>
            </a:extLst>
          </p:cNvPr>
          <p:cNvSpPr txBox="1"/>
          <p:nvPr/>
        </p:nvSpPr>
        <p:spPr>
          <a:xfrm>
            <a:off x="1771592" y="5833741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RULES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45001F-2F1C-4A45-B127-27972F893466}"/>
              </a:ext>
            </a:extLst>
          </p:cNvPr>
          <p:cNvSpPr txBox="1"/>
          <p:nvPr/>
        </p:nvSpPr>
        <p:spPr>
          <a:xfrm>
            <a:off x="7600508" y="1654379"/>
            <a:ext cx="3886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Let’s do a trace on two different inputs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7EA4B-A45F-B448-8B5D-8231F11E65AA}"/>
              </a:ext>
            </a:extLst>
          </p:cNvPr>
          <p:cNvSpPr txBox="1"/>
          <p:nvPr/>
        </p:nvSpPr>
        <p:spPr>
          <a:xfrm>
            <a:off x="7455389" y="2564434"/>
            <a:ext cx="134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B66192-FC86-9146-BFAF-0FF3F283C02C}"/>
              </a:ext>
            </a:extLst>
          </p:cNvPr>
          <p:cNvSpPr txBox="1"/>
          <p:nvPr/>
        </p:nvSpPr>
        <p:spPr>
          <a:xfrm>
            <a:off x="7368890" y="2262494"/>
            <a:ext cx="12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Input 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D9A2D-CFBB-2647-8705-35704D5C4853}"/>
              </a:ext>
            </a:extLst>
          </p:cNvPr>
          <p:cNvSpPr txBox="1"/>
          <p:nvPr/>
        </p:nvSpPr>
        <p:spPr>
          <a:xfrm>
            <a:off x="10176350" y="2262494"/>
            <a:ext cx="8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Output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C4821292-F64E-9C4A-81E2-6B9C3E61AFB8}"/>
              </a:ext>
            </a:extLst>
          </p:cNvPr>
          <p:cNvSpPr/>
          <p:nvPr/>
        </p:nvSpPr>
        <p:spPr>
          <a:xfrm>
            <a:off x="7747413" y="2979942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>
            <a:extLst>
              <a:ext uri="{FF2B5EF4-FFF2-40B4-BE49-F238E27FC236}">
                <a16:creationId xmlns:a16="http://schemas.microsoft.com/office/drawing/2014/main" id="{251FF0C5-0C74-F14F-95AF-74F3D92B61A3}"/>
              </a:ext>
            </a:extLst>
          </p:cNvPr>
          <p:cNvSpPr/>
          <p:nvPr/>
        </p:nvSpPr>
        <p:spPr>
          <a:xfrm rot="14360652">
            <a:off x="3454546" y="2142190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889FB9E-2E21-814C-9ABF-D09546880BF2}"/>
              </a:ext>
            </a:extLst>
          </p:cNvPr>
          <p:cNvSpPr/>
          <p:nvPr/>
        </p:nvSpPr>
        <p:spPr>
          <a:xfrm>
            <a:off x="1835422" y="2002449"/>
            <a:ext cx="1474727" cy="4618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EA7CE7-3145-B34C-A5AC-AAD4B1EB660B}"/>
              </a:ext>
            </a:extLst>
          </p:cNvPr>
          <p:cNvSpPr txBox="1"/>
          <p:nvPr/>
        </p:nvSpPr>
        <p:spPr>
          <a:xfrm>
            <a:off x="10293252" y="2610610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75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8308" cy="1325563"/>
          </a:xfrm>
        </p:spPr>
        <p:txBody>
          <a:bodyPr/>
          <a:lstStyle/>
          <a:p>
            <a:r>
              <a:rPr lang="en-US" dirty="0"/>
              <a:t>Project 1: FSM for “Rules” </a:t>
            </a:r>
            <a:r>
              <a:rPr lang="en-US" dirty="0" err="1"/>
              <a:t>Datalog</a:t>
            </a:r>
            <a:r>
              <a:rPr lang="en-US" dirty="0"/>
              <a:t> keyword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3C428C-CC6F-564C-9AD9-F15496438083}"/>
              </a:ext>
            </a:extLst>
          </p:cNvPr>
          <p:cNvSpPr/>
          <p:nvPr/>
        </p:nvSpPr>
        <p:spPr>
          <a:xfrm>
            <a:off x="2622883" y="1537121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1BF2CB-E872-FF43-B081-FDE0077096F8}"/>
              </a:ext>
            </a:extLst>
          </p:cNvPr>
          <p:cNvCxnSpPr/>
          <p:nvPr/>
        </p:nvCxnSpPr>
        <p:spPr>
          <a:xfrm>
            <a:off x="2091240" y="1839045"/>
            <a:ext cx="5262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4ABCBD-5447-324D-88CB-79CD069628D6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2959313" y="2140970"/>
            <a:ext cx="356" cy="3104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70CE71-8DD7-6F4B-8474-2C8ED74C51AE}"/>
              </a:ext>
            </a:extLst>
          </p:cNvPr>
          <p:cNvSpPr txBox="1"/>
          <p:nvPr/>
        </p:nvSpPr>
        <p:spPr>
          <a:xfrm rot="2075051">
            <a:off x="4139935" y="2262494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fail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7A25FA-5AEF-3940-9189-55600BCEF481}"/>
              </a:ext>
            </a:extLst>
          </p:cNvPr>
          <p:cNvSpPr/>
          <p:nvPr/>
        </p:nvSpPr>
        <p:spPr>
          <a:xfrm>
            <a:off x="2623239" y="245142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DD366E-764F-0F40-A0BB-B9CFB13D7C0F}"/>
              </a:ext>
            </a:extLst>
          </p:cNvPr>
          <p:cNvSpPr/>
          <p:nvPr/>
        </p:nvSpPr>
        <p:spPr>
          <a:xfrm>
            <a:off x="2622883" y="337751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A16120-E7A4-0E4A-A378-F4944EE60FCF}"/>
              </a:ext>
            </a:extLst>
          </p:cNvPr>
          <p:cNvSpPr/>
          <p:nvPr/>
        </p:nvSpPr>
        <p:spPr>
          <a:xfrm>
            <a:off x="2633513" y="431830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5F12C7-4901-D440-AA77-E3C2A1F45159}"/>
              </a:ext>
            </a:extLst>
          </p:cNvPr>
          <p:cNvSpPr/>
          <p:nvPr/>
        </p:nvSpPr>
        <p:spPr>
          <a:xfrm>
            <a:off x="2633513" y="5253439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CB422D-0774-ED4D-A149-C828E86E4BCC}"/>
              </a:ext>
            </a:extLst>
          </p:cNvPr>
          <p:cNvSpPr/>
          <p:nvPr/>
        </p:nvSpPr>
        <p:spPr>
          <a:xfrm>
            <a:off x="2633513" y="617952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0B2D7F-D946-D746-A54B-C1DE8C056770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2969943" y="5857288"/>
            <a:ext cx="0" cy="3222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6E067C-D148-4A4F-B3C5-AEA6DF8A53E9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2969943" y="4922155"/>
            <a:ext cx="0" cy="331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BFB671-22DF-2646-8B11-A2BF91AD4F05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2959313" y="3981362"/>
            <a:ext cx="10630" cy="3369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88FC71-E5B4-4A4F-9670-08AC50559103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flipH="1">
            <a:off x="2959313" y="3055275"/>
            <a:ext cx="356" cy="3222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507B0FC-E508-194E-9A00-E9033D9A8FC2}"/>
              </a:ext>
            </a:extLst>
          </p:cNvPr>
          <p:cNvSpPr/>
          <p:nvPr/>
        </p:nvSpPr>
        <p:spPr>
          <a:xfrm>
            <a:off x="5544945" y="3687027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4AA065-234C-A146-B58B-48EF4903D380}"/>
              </a:ext>
            </a:extLst>
          </p:cNvPr>
          <p:cNvCxnSpPr>
            <a:cxnSpLocks/>
            <a:stCxn id="10" idx="6"/>
            <a:endCxn id="44" idx="0"/>
          </p:cNvCxnSpPr>
          <p:nvPr/>
        </p:nvCxnSpPr>
        <p:spPr>
          <a:xfrm>
            <a:off x="3295743" y="1839046"/>
            <a:ext cx="2585632" cy="18479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668705-8CE6-4A49-AA38-8C3A8E1E87CF}"/>
              </a:ext>
            </a:extLst>
          </p:cNvPr>
          <p:cNvCxnSpPr>
            <a:cxnSpLocks/>
            <a:stCxn id="22" idx="6"/>
            <a:endCxn id="44" idx="1"/>
          </p:cNvCxnSpPr>
          <p:nvPr/>
        </p:nvCxnSpPr>
        <p:spPr>
          <a:xfrm>
            <a:off x="3296099" y="2753351"/>
            <a:ext cx="2347384" cy="10221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D99691E-4BC2-B047-A6FD-68DC2964F345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3295743" y="3679438"/>
            <a:ext cx="2249202" cy="3095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824C12-EF60-874B-81EE-5C499D95AB31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3306373" y="4112403"/>
            <a:ext cx="2248846" cy="507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4BE733-9301-A048-A27C-58EA6656F07A}"/>
              </a:ext>
            </a:extLst>
          </p:cNvPr>
          <p:cNvCxnSpPr>
            <a:cxnSpLocks/>
            <a:stCxn id="25" idx="6"/>
            <a:endCxn id="44" idx="3"/>
          </p:cNvCxnSpPr>
          <p:nvPr/>
        </p:nvCxnSpPr>
        <p:spPr>
          <a:xfrm flipV="1">
            <a:off x="3306373" y="4202444"/>
            <a:ext cx="2337110" cy="13529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C330116-D109-7B4A-8F8C-B445B287984B}"/>
              </a:ext>
            </a:extLst>
          </p:cNvPr>
          <p:cNvSpPr txBox="1"/>
          <p:nvPr/>
        </p:nvSpPr>
        <p:spPr>
          <a:xfrm rot="1577700">
            <a:off x="3616473" y="2749998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fail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EF2B0B-9F6A-BB4A-887C-3C262EBFD49D}"/>
              </a:ext>
            </a:extLst>
          </p:cNvPr>
          <p:cNvSpPr txBox="1"/>
          <p:nvPr/>
        </p:nvSpPr>
        <p:spPr>
          <a:xfrm rot="596369">
            <a:off x="3645013" y="3433048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fail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9DC5F3-FD68-7849-BAF4-3961070763BA}"/>
              </a:ext>
            </a:extLst>
          </p:cNvPr>
          <p:cNvSpPr txBox="1"/>
          <p:nvPr/>
        </p:nvSpPr>
        <p:spPr>
          <a:xfrm rot="20979481">
            <a:off x="3636429" y="4028353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fail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E269AF-400B-2149-AA4C-82BF7E7357D7}"/>
              </a:ext>
            </a:extLst>
          </p:cNvPr>
          <p:cNvSpPr txBox="1"/>
          <p:nvPr/>
        </p:nvSpPr>
        <p:spPr>
          <a:xfrm rot="19959365">
            <a:off x="3609996" y="4674417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fail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4577FD-BABB-054A-946A-CA43F1FDC8EA}"/>
              </a:ext>
            </a:extLst>
          </p:cNvPr>
          <p:cNvSpPr txBox="1"/>
          <p:nvPr/>
        </p:nvSpPr>
        <p:spPr>
          <a:xfrm>
            <a:off x="2224362" y="2046111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BBF8797-9857-874B-84F6-9673CC9D3196}"/>
              </a:ext>
            </a:extLst>
          </p:cNvPr>
          <p:cNvSpPr txBox="1"/>
          <p:nvPr/>
        </p:nvSpPr>
        <p:spPr>
          <a:xfrm>
            <a:off x="2302371" y="2988817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0EA68C-7341-784E-9728-80D21D738CF6}"/>
              </a:ext>
            </a:extLst>
          </p:cNvPr>
          <p:cNvSpPr txBox="1"/>
          <p:nvPr/>
        </p:nvSpPr>
        <p:spPr>
          <a:xfrm>
            <a:off x="2306037" y="3934258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113F50-C4C0-DB4F-80DC-98BF03E93860}"/>
              </a:ext>
            </a:extLst>
          </p:cNvPr>
          <p:cNvSpPr txBox="1"/>
          <p:nvPr/>
        </p:nvSpPr>
        <p:spPr>
          <a:xfrm>
            <a:off x="2350587" y="4847495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D91ED43-9FF7-AF4E-B740-14ECE7378EE6}"/>
              </a:ext>
            </a:extLst>
          </p:cNvPr>
          <p:cNvSpPr txBox="1"/>
          <p:nvPr/>
        </p:nvSpPr>
        <p:spPr>
          <a:xfrm>
            <a:off x="1771592" y="5833741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RULES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45001F-2F1C-4A45-B127-27972F893466}"/>
              </a:ext>
            </a:extLst>
          </p:cNvPr>
          <p:cNvSpPr txBox="1"/>
          <p:nvPr/>
        </p:nvSpPr>
        <p:spPr>
          <a:xfrm>
            <a:off x="7600508" y="1654379"/>
            <a:ext cx="3886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Let’s do a trace on two different inputs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7EA4B-A45F-B448-8B5D-8231F11E65AA}"/>
              </a:ext>
            </a:extLst>
          </p:cNvPr>
          <p:cNvSpPr txBox="1"/>
          <p:nvPr/>
        </p:nvSpPr>
        <p:spPr>
          <a:xfrm>
            <a:off x="7455389" y="2564434"/>
            <a:ext cx="134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B66192-FC86-9146-BFAF-0FF3F283C02C}"/>
              </a:ext>
            </a:extLst>
          </p:cNvPr>
          <p:cNvSpPr txBox="1"/>
          <p:nvPr/>
        </p:nvSpPr>
        <p:spPr>
          <a:xfrm>
            <a:off x="7368890" y="2262494"/>
            <a:ext cx="12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Input 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D9A2D-CFBB-2647-8705-35704D5C4853}"/>
              </a:ext>
            </a:extLst>
          </p:cNvPr>
          <p:cNvSpPr txBox="1"/>
          <p:nvPr/>
        </p:nvSpPr>
        <p:spPr>
          <a:xfrm>
            <a:off x="10176350" y="2262494"/>
            <a:ext cx="8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Output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C4821292-F64E-9C4A-81E2-6B9C3E61AFB8}"/>
              </a:ext>
            </a:extLst>
          </p:cNvPr>
          <p:cNvSpPr/>
          <p:nvPr/>
        </p:nvSpPr>
        <p:spPr>
          <a:xfrm>
            <a:off x="7917378" y="2955247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>
            <a:extLst>
              <a:ext uri="{FF2B5EF4-FFF2-40B4-BE49-F238E27FC236}">
                <a16:creationId xmlns:a16="http://schemas.microsoft.com/office/drawing/2014/main" id="{251FF0C5-0C74-F14F-95AF-74F3D92B61A3}"/>
              </a:ext>
            </a:extLst>
          </p:cNvPr>
          <p:cNvSpPr/>
          <p:nvPr/>
        </p:nvSpPr>
        <p:spPr>
          <a:xfrm rot="14360652">
            <a:off x="3479598" y="3056088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889FB9E-2E21-814C-9ABF-D09546880BF2}"/>
              </a:ext>
            </a:extLst>
          </p:cNvPr>
          <p:cNvSpPr/>
          <p:nvPr/>
        </p:nvSpPr>
        <p:spPr>
          <a:xfrm>
            <a:off x="1831646" y="2977093"/>
            <a:ext cx="1474727" cy="4618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EA7CE7-3145-B34C-A5AC-AAD4B1EB660B}"/>
              </a:ext>
            </a:extLst>
          </p:cNvPr>
          <p:cNvSpPr txBox="1"/>
          <p:nvPr/>
        </p:nvSpPr>
        <p:spPr>
          <a:xfrm>
            <a:off x="10293252" y="2610610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06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8308" cy="1325563"/>
          </a:xfrm>
        </p:spPr>
        <p:txBody>
          <a:bodyPr/>
          <a:lstStyle/>
          <a:p>
            <a:r>
              <a:rPr lang="en-US" dirty="0"/>
              <a:t>Project 1: FSM for “Rules” </a:t>
            </a:r>
            <a:r>
              <a:rPr lang="en-US" dirty="0" err="1"/>
              <a:t>Datalog</a:t>
            </a:r>
            <a:r>
              <a:rPr lang="en-US" dirty="0"/>
              <a:t> keyword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3C428C-CC6F-564C-9AD9-F15496438083}"/>
              </a:ext>
            </a:extLst>
          </p:cNvPr>
          <p:cNvSpPr/>
          <p:nvPr/>
        </p:nvSpPr>
        <p:spPr>
          <a:xfrm>
            <a:off x="2622883" y="1537121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1BF2CB-E872-FF43-B081-FDE0077096F8}"/>
              </a:ext>
            </a:extLst>
          </p:cNvPr>
          <p:cNvCxnSpPr/>
          <p:nvPr/>
        </p:nvCxnSpPr>
        <p:spPr>
          <a:xfrm>
            <a:off x="2091240" y="1839045"/>
            <a:ext cx="5262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4ABCBD-5447-324D-88CB-79CD069628D6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2959313" y="2140970"/>
            <a:ext cx="356" cy="3104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70CE71-8DD7-6F4B-8474-2C8ED74C51AE}"/>
              </a:ext>
            </a:extLst>
          </p:cNvPr>
          <p:cNvSpPr txBox="1"/>
          <p:nvPr/>
        </p:nvSpPr>
        <p:spPr>
          <a:xfrm rot="2075051">
            <a:off x="4139935" y="2262494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fail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7A25FA-5AEF-3940-9189-55600BCEF481}"/>
              </a:ext>
            </a:extLst>
          </p:cNvPr>
          <p:cNvSpPr/>
          <p:nvPr/>
        </p:nvSpPr>
        <p:spPr>
          <a:xfrm>
            <a:off x="2623239" y="245142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DD366E-764F-0F40-A0BB-B9CFB13D7C0F}"/>
              </a:ext>
            </a:extLst>
          </p:cNvPr>
          <p:cNvSpPr/>
          <p:nvPr/>
        </p:nvSpPr>
        <p:spPr>
          <a:xfrm>
            <a:off x="2622883" y="337751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A16120-E7A4-0E4A-A378-F4944EE60FCF}"/>
              </a:ext>
            </a:extLst>
          </p:cNvPr>
          <p:cNvSpPr/>
          <p:nvPr/>
        </p:nvSpPr>
        <p:spPr>
          <a:xfrm>
            <a:off x="2633513" y="431830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5F12C7-4901-D440-AA77-E3C2A1F45159}"/>
              </a:ext>
            </a:extLst>
          </p:cNvPr>
          <p:cNvSpPr/>
          <p:nvPr/>
        </p:nvSpPr>
        <p:spPr>
          <a:xfrm>
            <a:off x="2633513" y="5253439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CB422D-0774-ED4D-A149-C828E86E4BCC}"/>
              </a:ext>
            </a:extLst>
          </p:cNvPr>
          <p:cNvSpPr/>
          <p:nvPr/>
        </p:nvSpPr>
        <p:spPr>
          <a:xfrm>
            <a:off x="2633513" y="617952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0B2D7F-D946-D746-A54B-C1DE8C056770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2969943" y="5857288"/>
            <a:ext cx="0" cy="3222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6E067C-D148-4A4F-B3C5-AEA6DF8A53E9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2969943" y="4922155"/>
            <a:ext cx="0" cy="331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BFB671-22DF-2646-8B11-A2BF91AD4F05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2959313" y="3981362"/>
            <a:ext cx="10630" cy="3369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88FC71-E5B4-4A4F-9670-08AC50559103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flipH="1">
            <a:off x="2959313" y="3055275"/>
            <a:ext cx="356" cy="3222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507B0FC-E508-194E-9A00-E9033D9A8FC2}"/>
              </a:ext>
            </a:extLst>
          </p:cNvPr>
          <p:cNvSpPr/>
          <p:nvPr/>
        </p:nvSpPr>
        <p:spPr>
          <a:xfrm>
            <a:off x="5544945" y="3687027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4AA065-234C-A146-B58B-48EF4903D380}"/>
              </a:ext>
            </a:extLst>
          </p:cNvPr>
          <p:cNvCxnSpPr>
            <a:cxnSpLocks/>
            <a:stCxn id="10" idx="6"/>
            <a:endCxn id="44" idx="0"/>
          </p:cNvCxnSpPr>
          <p:nvPr/>
        </p:nvCxnSpPr>
        <p:spPr>
          <a:xfrm>
            <a:off x="3295743" y="1839046"/>
            <a:ext cx="2585632" cy="18479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668705-8CE6-4A49-AA38-8C3A8E1E87CF}"/>
              </a:ext>
            </a:extLst>
          </p:cNvPr>
          <p:cNvCxnSpPr>
            <a:cxnSpLocks/>
            <a:stCxn id="22" idx="6"/>
            <a:endCxn id="44" idx="1"/>
          </p:cNvCxnSpPr>
          <p:nvPr/>
        </p:nvCxnSpPr>
        <p:spPr>
          <a:xfrm>
            <a:off x="3296099" y="2753351"/>
            <a:ext cx="2347384" cy="10221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D99691E-4BC2-B047-A6FD-68DC2964F345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3295743" y="3679438"/>
            <a:ext cx="2249202" cy="3095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824C12-EF60-874B-81EE-5C499D95AB31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3306373" y="4112403"/>
            <a:ext cx="2248846" cy="507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4BE733-9301-A048-A27C-58EA6656F07A}"/>
              </a:ext>
            </a:extLst>
          </p:cNvPr>
          <p:cNvCxnSpPr>
            <a:cxnSpLocks/>
            <a:stCxn id="25" idx="6"/>
            <a:endCxn id="44" idx="3"/>
          </p:cNvCxnSpPr>
          <p:nvPr/>
        </p:nvCxnSpPr>
        <p:spPr>
          <a:xfrm flipV="1">
            <a:off x="3306373" y="4202444"/>
            <a:ext cx="2337110" cy="13529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C330116-D109-7B4A-8F8C-B445B287984B}"/>
              </a:ext>
            </a:extLst>
          </p:cNvPr>
          <p:cNvSpPr txBox="1"/>
          <p:nvPr/>
        </p:nvSpPr>
        <p:spPr>
          <a:xfrm rot="1577700">
            <a:off x="3616473" y="2749998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fail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EF2B0B-9F6A-BB4A-887C-3C262EBFD49D}"/>
              </a:ext>
            </a:extLst>
          </p:cNvPr>
          <p:cNvSpPr txBox="1"/>
          <p:nvPr/>
        </p:nvSpPr>
        <p:spPr>
          <a:xfrm rot="596369">
            <a:off x="3645013" y="3433048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fail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9DC5F3-FD68-7849-BAF4-3961070763BA}"/>
              </a:ext>
            </a:extLst>
          </p:cNvPr>
          <p:cNvSpPr txBox="1"/>
          <p:nvPr/>
        </p:nvSpPr>
        <p:spPr>
          <a:xfrm rot="20979481">
            <a:off x="3636429" y="4028353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fail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E269AF-400B-2149-AA4C-82BF7E7357D7}"/>
              </a:ext>
            </a:extLst>
          </p:cNvPr>
          <p:cNvSpPr txBox="1"/>
          <p:nvPr/>
        </p:nvSpPr>
        <p:spPr>
          <a:xfrm rot="19959365">
            <a:off x="3609996" y="4674417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fail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4577FD-BABB-054A-946A-CA43F1FDC8EA}"/>
              </a:ext>
            </a:extLst>
          </p:cNvPr>
          <p:cNvSpPr txBox="1"/>
          <p:nvPr/>
        </p:nvSpPr>
        <p:spPr>
          <a:xfrm>
            <a:off x="2224362" y="2046111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BBF8797-9857-874B-84F6-9673CC9D3196}"/>
              </a:ext>
            </a:extLst>
          </p:cNvPr>
          <p:cNvSpPr txBox="1"/>
          <p:nvPr/>
        </p:nvSpPr>
        <p:spPr>
          <a:xfrm>
            <a:off x="2302371" y="2988817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0EA68C-7341-784E-9728-80D21D738CF6}"/>
              </a:ext>
            </a:extLst>
          </p:cNvPr>
          <p:cNvSpPr txBox="1"/>
          <p:nvPr/>
        </p:nvSpPr>
        <p:spPr>
          <a:xfrm>
            <a:off x="2306037" y="3934258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113F50-C4C0-DB4F-80DC-98BF03E93860}"/>
              </a:ext>
            </a:extLst>
          </p:cNvPr>
          <p:cNvSpPr txBox="1"/>
          <p:nvPr/>
        </p:nvSpPr>
        <p:spPr>
          <a:xfrm>
            <a:off x="2350587" y="4847495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D91ED43-9FF7-AF4E-B740-14ECE7378EE6}"/>
              </a:ext>
            </a:extLst>
          </p:cNvPr>
          <p:cNvSpPr txBox="1"/>
          <p:nvPr/>
        </p:nvSpPr>
        <p:spPr>
          <a:xfrm>
            <a:off x="1771592" y="5833741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RULES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45001F-2F1C-4A45-B127-27972F893466}"/>
              </a:ext>
            </a:extLst>
          </p:cNvPr>
          <p:cNvSpPr txBox="1"/>
          <p:nvPr/>
        </p:nvSpPr>
        <p:spPr>
          <a:xfrm>
            <a:off x="7600508" y="1654379"/>
            <a:ext cx="3886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Let’s do a trace on two different inputs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7EA4B-A45F-B448-8B5D-8231F11E65AA}"/>
              </a:ext>
            </a:extLst>
          </p:cNvPr>
          <p:cNvSpPr txBox="1"/>
          <p:nvPr/>
        </p:nvSpPr>
        <p:spPr>
          <a:xfrm>
            <a:off x="7455389" y="2564434"/>
            <a:ext cx="134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B66192-FC86-9146-BFAF-0FF3F283C02C}"/>
              </a:ext>
            </a:extLst>
          </p:cNvPr>
          <p:cNvSpPr txBox="1"/>
          <p:nvPr/>
        </p:nvSpPr>
        <p:spPr>
          <a:xfrm>
            <a:off x="7368890" y="2262494"/>
            <a:ext cx="12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Input 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D9A2D-CFBB-2647-8705-35704D5C4853}"/>
              </a:ext>
            </a:extLst>
          </p:cNvPr>
          <p:cNvSpPr txBox="1"/>
          <p:nvPr/>
        </p:nvSpPr>
        <p:spPr>
          <a:xfrm>
            <a:off x="10176350" y="2262494"/>
            <a:ext cx="8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Output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C4821292-F64E-9C4A-81E2-6B9C3E61AFB8}"/>
              </a:ext>
            </a:extLst>
          </p:cNvPr>
          <p:cNvSpPr/>
          <p:nvPr/>
        </p:nvSpPr>
        <p:spPr>
          <a:xfrm>
            <a:off x="8107357" y="2943786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>
            <a:extLst>
              <a:ext uri="{FF2B5EF4-FFF2-40B4-BE49-F238E27FC236}">
                <a16:creationId xmlns:a16="http://schemas.microsoft.com/office/drawing/2014/main" id="{251FF0C5-0C74-F14F-95AF-74F3D92B61A3}"/>
              </a:ext>
            </a:extLst>
          </p:cNvPr>
          <p:cNvSpPr/>
          <p:nvPr/>
        </p:nvSpPr>
        <p:spPr>
          <a:xfrm rot="14360652">
            <a:off x="3446427" y="4018468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889FB9E-2E21-814C-9ABF-D09546880BF2}"/>
              </a:ext>
            </a:extLst>
          </p:cNvPr>
          <p:cNvSpPr/>
          <p:nvPr/>
        </p:nvSpPr>
        <p:spPr>
          <a:xfrm>
            <a:off x="1837118" y="3893653"/>
            <a:ext cx="1474727" cy="4618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EA7CE7-3145-B34C-A5AC-AAD4B1EB660B}"/>
              </a:ext>
            </a:extLst>
          </p:cNvPr>
          <p:cNvSpPr txBox="1"/>
          <p:nvPr/>
        </p:nvSpPr>
        <p:spPr>
          <a:xfrm>
            <a:off x="10293252" y="2610610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2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8308" cy="1325563"/>
          </a:xfrm>
        </p:spPr>
        <p:txBody>
          <a:bodyPr/>
          <a:lstStyle/>
          <a:p>
            <a:r>
              <a:rPr lang="en-US" dirty="0"/>
              <a:t>Project 1: FSM for “Rules” </a:t>
            </a:r>
            <a:r>
              <a:rPr lang="en-US" dirty="0" err="1"/>
              <a:t>Datalog</a:t>
            </a:r>
            <a:r>
              <a:rPr lang="en-US" dirty="0"/>
              <a:t> keyword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3C428C-CC6F-564C-9AD9-F15496438083}"/>
              </a:ext>
            </a:extLst>
          </p:cNvPr>
          <p:cNvSpPr/>
          <p:nvPr/>
        </p:nvSpPr>
        <p:spPr>
          <a:xfrm>
            <a:off x="2622883" y="1537121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1BF2CB-E872-FF43-B081-FDE0077096F8}"/>
              </a:ext>
            </a:extLst>
          </p:cNvPr>
          <p:cNvCxnSpPr/>
          <p:nvPr/>
        </p:nvCxnSpPr>
        <p:spPr>
          <a:xfrm>
            <a:off x="2091240" y="1839045"/>
            <a:ext cx="5262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4ABCBD-5447-324D-88CB-79CD069628D6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2959313" y="2140970"/>
            <a:ext cx="356" cy="3104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70CE71-8DD7-6F4B-8474-2C8ED74C51AE}"/>
              </a:ext>
            </a:extLst>
          </p:cNvPr>
          <p:cNvSpPr txBox="1"/>
          <p:nvPr/>
        </p:nvSpPr>
        <p:spPr>
          <a:xfrm rot="2075051">
            <a:off x="4139935" y="2262494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fail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7A25FA-5AEF-3940-9189-55600BCEF481}"/>
              </a:ext>
            </a:extLst>
          </p:cNvPr>
          <p:cNvSpPr/>
          <p:nvPr/>
        </p:nvSpPr>
        <p:spPr>
          <a:xfrm>
            <a:off x="2623239" y="245142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DD366E-764F-0F40-A0BB-B9CFB13D7C0F}"/>
              </a:ext>
            </a:extLst>
          </p:cNvPr>
          <p:cNvSpPr/>
          <p:nvPr/>
        </p:nvSpPr>
        <p:spPr>
          <a:xfrm>
            <a:off x="2622883" y="337751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A16120-E7A4-0E4A-A378-F4944EE60FCF}"/>
              </a:ext>
            </a:extLst>
          </p:cNvPr>
          <p:cNvSpPr/>
          <p:nvPr/>
        </p:nvSpPr>
        <p:spPr>
          <a:xfrm>
            <a:off x="2633513" y="431830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5F12C7-4901-D440-AA77-E3C2A1F45159}"/>
              </a:ext>
            </a:extLst>
          </p:cNvPr>
          <p:cNvSpPr/>
          <p:nvPr/>
        </p:nvSpPr>
        <p:spPr>
          <a:xfrm>
            <a:off x="2633513" y="5253439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CB422D-0774-ED4D-A149-C828E86E4BCC}"/>
              </a:ext>
            </a:extLst>
          </p:cNvPr>
          <p:cNvSpPr/>
          <p:nvPr/>
        </p:nvSpPr>
        <p:spPr>
          <a:xfrm>
            <a:off x="2633513" y="617952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0B2D7F-D946-D746-A54B-C1DE8C056770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2969943" y="5857288"/>
            <a:ext cx="0" cy="3222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6E067C-D148-4A4F-B3C5-AEA6DF8A53E9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2969943" y="4922155"/>
            <a:ext cx="0" cy="331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BFB671-22DF-2646-8B11-A2BF91AD4F05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2959313" y="3981362"/>
            <a:ext cx="10630" cy="3369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88FC71-E5B4-4A4F-9670-08AC50559103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flipH="1">
            <a:off x="2959313" y="3055275"/>
            <a:ext cx="356" cy="3222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507B0FC-E508-194E-9A00-E9033D9A8FC2}"/>
              </a:ext>
            </a:extLst>
          </p:cNvPr>
          <p:cNvSpPr/>
          <p:nvPr/>
        </p:nvSpPr>
        <p:spPr>
          <a:xfrm>
            <a:off x="5544945" y="3687027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4AA065-234C-A146-B58B-48EF4903D380}"/>
              </a:ext>
            </a:extLst>
          </p:cNvPr>
          <p:cNvCxnSpPr>
            <a:cxnSpLocks/>
            <a:stCxn id="10" idx="6"/>
            <a:endCxn id="44" idx="0"/>
          </p:cNvCxnSpPr>
          <p:nvPr/>
        </p:nvCxnSpPr>
        <p:spPr>
          <a:xfrm>
            <a:off x="3295743" y="1839046"/>
            <a:ext cx="2585632" cy="18479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668705-8CE6-4A49-AA38-8C3A8E1E87CF}"/>
              </a:ext>
            </a:extLst>
          </p:cNvPr>
          <p:cNvCxnSpPr>
            <a:cxnSpLocks/>
            <a:stCxn id="22" idx="6"/>
            <a:endCxn id="44" idx="1"/>
          </p:cNvCxnSpPr>
          <p:nvPr/>
        </p:nvCxnSpPr>
        <p:spPr>
          <a:xfrm>
            <a:off x="3296099" y="2753351"/>
            <a:ext cx="2347384" cy="10221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D99691E-4BC2-B047-A6FD-68DC2964F345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3295743" y="3679438"/>
            <a:ext cx="2249202" cy="3095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824C12-EF60-874B-81EE-5C499D95AB31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3306373" y="4112403"/>
            <a:ext cx="2248846" cy="507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4BE733-9301-A048-A27C-58EA6656F07A}"/>
              </a:ext>
            </a:extLst>
          </p:cNvPr>
          <p:cNvCxnSpPr>
            <a:cxnSpLocks/>
            <a:stCxn id="25" idx="6"/>
            <a:endCxn id="44" idx="3"/>
          </p:cNvCxnSpPr>
          <p:nvPr/>
        </p:nvCxnSpPr>
        <p:spPr>
          <a:xfrm flipV="1">
            <a:off x="3306373" y="4202444"/>
            <a:ext cx="2337110" cy="13529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C330116-D109-7B4A-8F8C-B445B287984B}"/>
              </a:ext>
            </a:extLst>
          </p:cNvPr>
          <p:cNvSpPr txBox="1"/>
          <p:nvPr/>
        </p:nvSpPr>
        <p:spPr>
          <a:xfrm rot="1577700">
            <a:off x="3616473" y="2749998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fail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EF2B0B-9F6A-BB4A-887C-3C262EBFD49D}"/>
              </a:ext>
            </a:extLst>
          </p:cNvPr>
          <p:cNvSpPr txBox="1"/>
          <p:nvPr/>
        </p:nvSpPr>
        <p:spPr>
          <a:xfrm rot="596369">
            <a:off x="3645013" y="3433048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fail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9DC5F3-FD68-7849-BAF4-3961070763BA}"/>
              </a:ext>
            </a:extLst>
          </p:cNvPr>
          <p:cNvSpPr txBox="1"/>
          <p:nvPr/>
        </p:nvSpPr>
        <p:spPr>
          <a:xfrm rot="20979481">
            <a:off x="3636429" y="4028353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fail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E269AF-400B-2149-AA4C-82BF7E7357D7}"/>
              </a:ext>
            </a:extLst>
          </p:cNvPr>
          <p:cNvSpPr txBox="1"/>
          <p:nvPr/>
        </p:nvSpPr>
        <p:spPr>
          <a:xfrm rot="19959365">
            <a:off x="3609996" y="4674417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fail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4577FD-BABB-054A-946A-CA43F1FDC8EA}"/>
              </a:ext>
            </a:extLst>
          </p:cNvPr>
          <p:cNvSpPr txBox="1"/>
          <p:nvPr/>
        </p:nvSpPr>
        <p:spPr>
          <a:xfrm>
            <a:off x="2224362" y="2046111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BBF8797-9857-874B-84F6-9673CC9D3196}"/>
              </a:ext>
            </a:extLst>
          </p:cNvPr>
          <p:cNvSpPr txBox="1"/>
          <p:nvPr/>
        </p:nvSpPr>
        <p:spPr>
          <a:xfrm>
            <a:off x="2302371" y="2988817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0EA68C-7341-784E-9728-80D21D738CF6}"/>
              </a:ext>
            </a:extLst>
          </p:cNvPr>
          <p:cNvSpPr txBox="1"/>
          <p:nvPr/>
        </p:nvSpPr>
        <p:spPr>
          <a:xfrm>
            <a:off x="2306037" y="3934258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113F50-C4C0-DB4F-80DC-98BF03E93860}"/>
              </a:ext>
            </a:extLst>
          </p:cNvPr>
          <p:cNvSpPr txBox="1"/>
          <p:nvPr/>
        </p:nvSpPr>
        <p:spPr>
          <a:xfrm>
            <a:off x="2350587" y="4847495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D91ED43-9FF7-AF4E-B740-14ECE7378EE6}"/>
              </a:ext>
            </a:extLst>
          </p:cNvPr>
          <p:cNvSpPr txBox="1"/>
          <p:nvPr/>
        </p:nvSpPr>
        <p:spPr>
          <a:xfrm>
            <a:off x="1771592" y="5833741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RULES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45001F-2F1C-4A45-B127-27972F893466}"/>
              </a:ext>
            </a:extLst>
          </p:cNvPr>
          <p:cNvSpPr txBox="1"/>
          <p:nvPr/>
        </p:nvSpPr>
        <p:spPr>
          <a:xfrm>
            <a:off x="7600508" y="1654379"/>
            <a:ext cx="3886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Let’s do a trace on two different inputs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7EA4B-A45F-B448-8B5D-8231F11E65AA}"/>
              </a:ext>
            </a:extLst>
          </p:cNvPr>
          <p:cNvSpPr txBox="1"/>
          <p:nvPr/>
        </p:nvSpPr>
        <p:spPr>
          <a:xfrm>
            <a:off x="7455389" y="2564434"/>
            <a:ext cx="134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B66192-FC86-9146-BFAF-0FF3F283C02C}"/>
              </a:ext>
            </a:extLst>
          </p:cNvPr>
          <p:cNvSpPr txBox="1"/>
          <p:nvPr/>
        </p:nvSpPr>
        <p:spPr>
          <a:xfrm>
            <a:off x="7368890" y="2262494"/>
            <a:ext cx="12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Input 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D9A2D-CFBB-2647-8705-35704D5C4853}"/>
              </a:ext>
            </a:extLst>
          </p:cNvPr>
          <p:cNvSpPr txBox="1"/>
          <p:nvPr/>
        </p:nvSpPr>
        <p:spPr>
          <a:xfrm>
            <a:off x="10176350" y="2262494"/>
            <a:ext cx="8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Output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C4821292-F64E-9C4A-81E2-6B9C3E61AFB8}"/>
              </a:ext>
            </a:extLst>
          </p:cNvPr>
          <p:cNvSpPr/>
          <p:nvPr/>
        </p:nvSpPr>
        <p:spPr>
          <a:xfrm>
            <a:off x="8280351" y="2943786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>
            <a:extLst>
              <a:ext uri="{FF2B5EF4-FFF2-40B4-BE49-F238E27FC236}">
                <a16:creationId xmlns:a16="http://schemas.microsoft.com/office/drawing/2014/main" id="{251FF0C5-0C74-F14F-95AF-74F3D92B61A3}"/>
              </a:ext>
            </a:extLst>
          </p:cNvPr>
          <p:cNvSpPr/>
          <p:nvPr/>
        </p:nvSpPr>
        <p:spPr>
          <a:xfrm rot="14360652">
            <a:off x="3436410" y="4908176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889FB9E-2E21-814C-9ABF-D09546880BF2}"/>
              </a:ext>
            </a:extLst>
          </p:cNvPr>
          <p:cNvSpPr/>
          <p:nvPr/>
        </p:nvSpPr>
        <p:spPr>
          <a:xfrm>
            <a:off x="1885748" y="4733541"/>
            <a:ext cx="1474727" cy="4618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EA7CE7-3145-B34C-A5AC-AAD4B1EB660B}"/>
              </a:ext>
            </a:extLst>
          </p:cNvPr>
          <p:cNvSpPr txBox="1"/>
          <p:nvPr/>
        </p:nvSpPr>
        <p:spPr>
          <a:xfrm>
            <a:off x="10293252" y="2610610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35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8308" cy="1325563"/>
          </a:xfrm>
        </p:spPr>
        <p:txBody>
          <a:bodyPr/>
          <a:lstStyle/>
          <a:p>
            <a:r>
              <a:rPr lang="en-US" dirty="0"/>
              <a:t>Project 1: FSM for “Rules” </a:t>
            </a:r>
            <a:r>
              <a:rPr lang="en-US" dirty="0" err="1"/>
              <a:t>Datalog</a:t>
            </a:r>
            <a:r>
              <a:rPr lang="en-US" dirty="0"/>
              <a:t> keyword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3C428C-CC6F-564C-9AD9-F15496438083}"/>
              </a:ext>
            </a:extLst>
          </p:cNvPr>
          <p:cNvSpPr/>
          <p:nvPr/>
        </p:nvSpPr>
        <p:spPr>
          <a:xfrm>
            <a:off x="2622883" y="1537121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1BF2CB-E872-FF43-B081-FDE0077096F8}"/>
              </a:ext>
            </a:extLst>
          </p:cNvPr>
          <p:cNvCxnSpPr/>
          <p:nvPr/>
        </p:nvCxnSpPr>
        <p:spPr>
          <a:xfrm>
            <a:off x="2091240" y="1839045"/>
            <a:ext cx="5262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4ABCBD-5447-324D-88CB-79CD069628D6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2959313" y="2140970"/>
            <a:ext cx="356" cy="3104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70CE71-8DD7-6F4B-8474-2C8ED74C51AE}"/>
              </a:ext>
            </a:extLst>
          </p:cNvPr>
          <p:cNvSpPr txBox="1"/>
          <p:nvPr/>
        </p:nvSpPr>
        <p:spPr>
          <a:xfrm rot="2075051">
            <a:off x="4139935" y="2262494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fail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7A25FA-5AEF-3940-9189-55600BCEF481}"/>
              </a:ext>
            </a:extLst>
          </p:cNvPr>
          <p:cNvSpPr/>
          <p:nvPr/>
        </p:nvSpPr>
        <p:spPr>
          <a:xfrm>
            <a:off x="2623239" y="245142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DD366E-764F-0F40-A0BB-B9CFB13D7C0F}"/>
              </a:ext>
            </a:extLst>
          </p:cNvPr>
          <p:cNvSpPr/>
          <p:nvPr/>
        </p:nvSpPr>
        <p:spPr>
          <a:xfrm>
            <a:off x="2622883" y="337751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A16120-E7A4-0E4A-A378-F4944EE60FCF}"/>
              </a:ext>
            </a:extLst>
          </p:cNvPr>
          <p:cNvSpPr/>
          <p:nvPr/>
        </p:nvSpPr>
        <p:spPr>
          <a:xfrm>
            <a:off x="2633513" y="431830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5F12C7-4901-D440-AA77-E3C2A1F45159}"/>
              </a:ext>
            </a:extLst>
          </p:cNvPr>
          <p:cNvSpPr/>
          <p:nvPr/>
        </p:nvSpPr>
        <p:spPr>
          <a:xfrm>
            <a:off x="2633513" y="5253439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CB422D-0774-ED4D-A149-C828E86E4BCC}"/>
              </a:ext>
            </a:extLst>
          </p:cNvPr>
          <p:cNvSpPr/>
          <p:nvPr/>
        </p:nvSpPr>
        <p:spPr>
          <a:xfrm>
            <a:off x="2633513" y="617952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0B2D7F-D946-D746-A54B-C1DE8C056770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2969943" y="5857288"/>
            <a:ext cx="0" cy="3222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6E067C-D148-4A4F-B3C5-AEA6DF8A53E9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2969943" y="4922155"/>
            <a:ext cx="0" cy="331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BFB671-22DF-2646-8B11-A2BF91AD4F05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2959313" y="3981362"/>
            <a:ext cx="10630" cy="3369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88FC71-E5B4-4A4F-9670-08AC50559103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flipH="1">
            <a:off x="2959313" y="3055275"/>
            <a:ext cx="356" cy="3222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507B0FC-E508-194E-9A00-E9033D9A8FC2}"/>
              </a:ext>
            </a:extLst>
          </p:cNvPr>
          <p:cNvSpPr/>
          <p:nvPr/>
        </p:nvSpPr>
        <p:spPr>
          <a:xfrm>
            <a:off x="5544945" y="3687027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4AA065-234C-A146-B58B-48EF4903D380}"/>
              </a:ext>
            </a:extLst>
          </p:cNvPr>
          <p:cNvCxnSpPr>
            <a:cxnSpLocks/>
            <a:stCxn id="10" idx="6"/>
            <a:endCxn id="44" idx="0"/>
          </p:cNvCxnSpPr>
          <p:nvPr/>
        </p:nvCxnSpPr>
        <p:spPr>
          <a:xfrm>
            <a:off x="3295743" y="1839046"/>
            <a:ext cx="2585632" cy="18479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668705-8CE6-4A49-AA38-8C3A8E1E87CF}"/>
              </a:ext>
            </a:extLst>
          </p:cNvPr>
          <p:cNvCxnSpPr>
            <a:cxnSpLocks/>
            <a:stCxn id="22" idx="6"/>
            <a:endCxn id="44" idx="1"/>
          </p:cNvCxnSpPr>
          <p:nvPr/>
        </p:nvCxnSpPr>
        <p:spPr>
          <a:xfrm>
            <a:off x="3296099" y="2753351"/>
            <a:ext cx="2347384" cy="10221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D99691E-4BC2-B047-A6FD-68DC2964F345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3295743" y="3679438"/>
            <a:ext cx="2249202" cy="3095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824C12-EF60-874B-81EE-5C499D95AB31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3306373" y="4112403"/>
            <a:ext cx="2248846" cy="507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4BE733-9301-A048-A27C-58EA6656F07A}"/>
              </a:ext>
            </a:extLst>
          </p:cNvPr>
          <p:cNvCxnSpPr>
            <a:cxnSpLocks/>
            <a:stCxn id="25" idx="6"/>
            <a:endCxn id="44" idx="3"/>
          </p:cNvCxnSpPr>
          <p:nvPr/>
        </p:nvCxnSpPr>
        <p:spPr>
          <a:xfrm flipV="1">
            <a:off x="3306373" y="4202444"/>
            <a:ext cx="2337110" cy="13529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C330116-D109-7B4A-8F8C-B445B287984B}"/>
              </a:ext>
            </a:extLst>
          </p:cNvPr>
          <p:cNvSpPr txBox="1"/>
          <p:nvPr/>
        </p:nvSpPr>
        <p:spPr>
          <a:xfrm rot="1577700">
            <a:off x="3616473" y="2749998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fail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EF2B0B-9F6A-BB4A-887C-3C262EBFD49D}"/>
              </a:ext>
            </a:extLst>
          </p:cNvPr>
          <p:cNvSpPr txBox="1"/>
          <p:nvPr/>
        </p:nvSpPr>
        <p:spPr>
          <a:xfrm rot="596369">
            <a:off x="3645013" y="3433048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fail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9DC5F3-FD68-7849-BAF4-3961070763BA}"/>
              </a:ext>
            </a:extLst>
          </p:cNvPr>
          <p:cNvSpPr txBox="1"/>
          <p:nvPr/>
        </p:nvSpPr>
        <p:spPr>
          <a:xfrm rot="20979481">
            <a:off x="3636429" y="4028353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fail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E269AF-400B-2149-AA4C-82BF7E7357D7}"/>
              </a:ext>
            </a:extLst>
          </p:cNvPr>
          <p:cNvSpPr txBox="1"/>
          <p:nvPr/>
        </p:nvSpPr>
        <p:spPr>
          <a:xfrm rot="19959365">
            <a:off x="3609996" y="4674417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fail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4577FD-BABB-054A-946A-CA43F1FDC8EA}"/>
              </a:ext>
            </a:extLst>
          </p:cNvPr>
          <p:cNvSpPr txBox="1"/>
          <p:nvPr/>
        </p:nvSpPr>
        <p:spPr>
          <a:xfrm>
            <a:off x="2224362" y="2046111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BBF8797-9857-874B-84F6-9673CC9D3196}"/>
              </a:ext>
            </a:extLst>
          </p:cNvPr>
          <p:cNvSpPr txBox="1"/>
          <p:nvPr/>
        </p:nvSpPr>
        <p:spPr>
          <a:xfrm>
            <a:off x="2302371" y="2988817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0EA68C-7341-784E-9728-80D21D738CF6}"/>
              </a:ext>
            </a:extLst>
          </p:cNvPr>
          <p:cNvSpPr txBox="1"/>
          <p:nvPr/>
        </p:nvSpPr>
        <p:spPr>
          <a:xfrm>
            <a:off x="2306037" y="3934258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113F50-C4C0-DB4F-80DC-98BF03E93860}"/>
              </a:ext>
            </a:extLst>
          </p:cNvPr>
          <p:cNvSpPr txBox="1"/>
          <p:nvPr/>
        </p:nvSpPr>
        <p:spPr>
          <a:xfrm>
            <a:off x="2350587" y="4847495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D91ED43-9FF7-AF4E-B740-14ECE7378EE6}"/>
              </a:ext>
            </a:extLst>
          </p:cNvPr>
          <p:cNvSpPr txBox="1"/>
          <p:nvPr/>
        </p:nvSpPr>
        <p:spPr>
          <a:xfrm>
            <a:off x="1771592" y="5833741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RULES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45001F-2F1C-4A45-B127-27972F893466}"/>
              </a:ext>
            </a:extLst>
          </p:cNvPr>
          <p:cNvSpPr txBox="1"/>
          <p:nvPr/>
        </p:nvSpPr>
        <p:spPr>
          <a:xfrm>
            <a:off x="7600508" y="1654379"/>
            <a:ext cx="3886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Let’s do a trace on two different inputs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7EA4B-A45F-B448-8B5D-8231F11E65AA}"/>
              </a:ext>
            </a:extLst>
          </p:cNvPr>
          <p:cNvSpPr txBox="1"/>
          <p:nvPr/>
        </p:nvSpPr>
        <p:spPr>
          <a:xfrm>
            <a:off x="7455389" y="2564434"/>
            <a:ext cx="134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B66192-FC86-9146-BFAF-0FF3F283C02C}"/>
              </a:ext>
            </a:extLst>
          </p:cNvPr>
          <p:cNvSpPr txBox="1"/>
          <p:nvPr/>
        </p:nvSpPr>
        <p:spPr>
          <a:xfrm>
            <a:off x="7368890" y="2262494"/>
            <a:ext cx="12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Input 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D9A2D-CFBB-2647-8705-35704D5C4853}"/>
              </a:ext>
            </a:extLst>
          </p:cNvPr>
          <p:cNvSpPr txBox="1"/>
          <p:nvPr/>
        </p:nvSpPr>
        <p:spPr>
          <a:xfrm>
            <a:off x="10176350" y="2262494"/>
            <a:ext cx="8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Output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C4821292-F64E-9C4A-81E2-6B9C3E61AFB8}"/>
              </a:ext>
            </a:extLst>
          </p:cNvPr>
          <p:cNvSpPr/>
          <p:nvPr/>
        </p:nvSpPr>
        <p:spPr>
          <a:xfrm>
            <a:off x="8448874" y="2943786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>
            <a:extLst>
              <a:ext uri="{FF2B5EF4-FFF2-40B4-BE49-F238E27FC236}">
                <a16:creationId xmlns:a16="http://schemas.microsoft.com/office/drawing/2014/main" id="{251FF0C5-0C74-F14F-95AF-74F3D92B61A3}"/>
              </a:ext>
            </a:extLst>
          </p:cNvPr>
          <p:cNvSpPr/>
          <p:nvPr/>
        </p:nvSpPr>
        <p:spPr>
          <a:xfrm rot="14360652">
            <a:off x="3480181" y="5938331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889FB9E-2E21-814C-9ABF-D09546880BF2}"/>
              </a:ext>
            </a:extLst>
          </p:cNvPr>
          <p:cNvSpPr/>
          <p:nvPr/>
        </p:nvSpPr>
        <p:spPr>
          <a:xfrm>
            <a:off x="1543032" y="5793049"/>
            <a:ext cx="1474727" cy="4618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EA7CE7-3145-B34C-A5AC-AAD4B1EB660B}"/>
              </a:ext>
            </a:extLst>
          </p:cNvPr>
          <p:cNvSpPr txBox="1"/>
          <p:nvPr/>
        </p:nvSpPr>
        <p:spPr>
          <a:xfrm>
            <a:off x="10293252" y="2610610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250691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D4DF-4F01-E04D-86B8-F2EBF973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8AFA9-4D5D-9747-9FF3-488BB9864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32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8308" cy="1325563"/>
          </a:xfrm>
        </p:spPr>
        <p:txBody>
          <a:bodyPr/>
          <a:lstStyle/>
          <a:p>
            <a:r>
              <a:rPr lang="en-US" dirty="0"/>
              <a:t>Project 1: FSM for “Rules” </a:t>
            </a:r>
            <a:r>
              <a:rPr lang="en-US" dirty="0" err="1"/>
              <a:t>Datalog</a:t>
            </a:r>
            <a:r>
              <a:rPr lang="en-US" dirty="0"/>
              <a:t> keyword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3C428C-CC6F-564C-9AD9-F15496438083}"/>
              </a:ext>
            </a:extLst>
          </p:cNvPr>
          <p:cNvSpPr/>
          <p:nvPr/>
        </p:nvSpPr>
        <p:spPr>
          <a:xfrm>
            <a:off x="2622883" y="1537121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1BF2CB-E872-FF43-B081-FDE0077096F8}"/>
              </a:ext>
            </a:extLst>
          </p:cNvPr>
          <p:cNvCxnSpPr/>
          <p:nvPr/>
        </p:nvCxnSpPr>
        <p:spPr>
          <a:xfrm>
            <a:off x="2091240" y="1839045"/>
            <a:ext cx="5262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4ABCBD-5447-324D-88CB-79CD069628D6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2959313" y="2140970"/>
            <a:ext cx="356" cy="3104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70CE71-8DD7-6F4B-8474-2C8ED74C51AE}"/>
              </a:ext>
            </a:extLst>
          </p:cNvPr>
          <p:cNvSpPr txBox="1"/>
          <p:nvPr/>
        </p:nvSpPr>
        <p:spPr>
          <a:xfrm rot="2075051">
            <a:off x="4139935" y="2262494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fail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7A25FA-5AEF-3940-9189-55600BCEF481}"/>
              </a:ext>
            </a:extLst>
          </p:cNvPr>
          <p:cNvSpPr/>
          <p:nvPr/>
        </p:nvSpPr>
        <p:spPr>
          <a:xfrm>
            <a:off x="2623239" y="245142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DD366E-764F-0F40-A0BB-B9CFB13D7C0F}"/>
              </a:ext>
            </a:extLst>
          </p:cNvPr>
          <p:cNvSpPr/>
          <p:nvPr/>
        </p:nvSpPr>
        <p:spPr>
          <a:xfrm>
            <a:off x="2622883" y="337751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A16120-E7A4-0E4A-A378-F4944EE60FCF}"/>
              </a:ext>
            </a:extLst>
          </p:cNvPr>
          <p:cNvSpPr/>
          <p:nvPr/>
        </p:nvSpPr>
        <p:spPr>
          <a:xfrm>
            <a:off x="2633513" y="431830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5F12C7-4901-D440-AA77-E3C2A1F45159}"/>
              </a:ext>
            </a:extLst>
          </p:cNvPr>
          <p:cNvSpPr/>
          <p:nvPr/>
        </p:nvSpPr>
        <p:spPr>
          <a:xfrm>
            <a:off x="2633513" y="5253439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CB422D-0774-ED4D-A149-C828E86E4BCC}"/>
              </a:ext>
            </a:extLst>
          </p:cNvPr>
          <p:cNvSpPr/>
          <p:nvPr/>
        </p:nvSpPr>
        <p:spPr>
          <a:xfrm>
            <a:off x="2633513" y="617952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0B2D7F-D946-D746-A54B-C1DE8C056770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2969943" y="5857288"/>
            <a:ext cx="0" cy="3222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6E067C-D148-4A4F-B3C5-AEA6DF8A53E9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2969943" y="4922155"/>
            <a:ext cx="0" cy="331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BFB671-22DF-2646-8B11-A2BF91AD4F05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2959313" y="3981362"/>
            <a:ext cx="10630" cy="3369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88FC71-E5B4-4A4F-9670-08AC50559103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flipH="1">
            <a:off x="2959313" y="3055275"/>
            <a:ext cx="356" cy="3222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507B0FC-E508-194E-9A00-E9033D9A8FC2}"/>
              </a:ext>
            </a:extLst>
          </p:cNvPr>
          <p:cNvSpPr/>
          <p:nvPr/>
        </p:nvSpPr>
        <p:spPr>
          <a:xfrm>
            <a:off x="5544945" y="3687027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4AA065-234C-A146-B58B-48EF4903D380}"/>
              </a:ext>
            </a:extLst>
          </p:cNvPr>
          <p:cNvCxnSpPr>
            <a:cxnSpLocks/>
            <a:stCxn id="10" idx="6"/>
            <a:endCxn id="44" idx="0"/>
          </p:cNvCxnSpPr>
          <p:nvPr/>
        </p:nvCxnSpPr>
        <p:spPr>
          <a:xfrm>
            <a:off x="3295743" y="1839046"/>
            <a:ext cx="2585632" cy="18479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668705-8CE6-4A49-AA38-8C3A8E1E87CF}"/>
              </a:ext>
            </a:extLst>
          </p:cNvPr>
          <p:cNvCxnSpPr>
            <a:cxnSpLocks/>
            <a:stCxn id="22" idx="6"/>
            <a:endCxn id="44" idx="1"/>
          </p:cNvCxnSpPr>
          <p:nvPr/>
        </p:nvCxnSpPr>
        <p:spPr>
          <a:xfrm>
            <a:off x="3296099" y="2753351"/>
            <a:ext cx="2347384" cy="10221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D99691E-4BC2-B047-A6FD-68DC2964F345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3295743" y="3679438"/>
            <a:ext cx="2249202" cy="3095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824C12-EF60-874B-81EE-5C499D95AB31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3306373" y="4112403"/>
            <a:ext cx="2248846" cy="507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4BE733-9301-A048-A27C-58EA6656F07A}"/>
              </a:ext>
            </a:extLst>
          </p:cNvPr>
          <p:cNvCxnSpPr>
            <a:cxnSpLocks/>
            <a:stCxn id="25" idx="6"/>
            <a:endCxn id="44" idx="3"/>
          </p:cNvCxnSpPr>
          <p:nvPr/>
        </p:nvCxnSpPr>
        <p:spPr>
          <a:xfrm flipV="1">
            <a:off x="3306373" y="4202444"/>
            <a:ext cx="2337110" cy="13529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C330116-D109-7B4A-8F8C-B445B287984B}"/>
              </a:ext>
            </a:extLst>
          </p:cNvPr>
          <p:cNvSpPr txBox="1"/>
          <p:nvPr/>
        </p:nvSpPr>
        <p:spPr>
          <a:xfrm rot="1577700">
            <a:off x="3616473" y="2749998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fail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EF2B0B-9F6A-BB4A-887C-3C262EBFD49D}"/>
              </a:ext>
            </a:extLst>
          </p:cNvPr>
          <p:cNvSpPr txBox="1"/>
          <p:nvPr/>
        </p:nvSpPr>
        <p:spPr>
          <a:xfrm rot="596369">
            <a:off x="3645013" y="3433048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fail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9DC5F3-FD68-7849-BAF4-3961070763BA}"/>
              </a:ext>
            </a:extLst>
          </p:cNvPr>
          <p:cNvSpPr txBox="1"/>
          <p:nvPr/>
        </p:nvSpPr>
        <p:spPr>
          <a:xfrm rot="20979481">
            <a:off x="3636429" y="4028353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fail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E269AF-400B-2149-AA4C-82BF7E7357D7}"/>
              </a:ext>
            </a:extLst>
          </p:cNvPr>
          <p:cNvSpPr txBox="1"/>
          <p:nvPr/>
        </p:nvSpPr>
        <p:spPr>
          <a:xfrm rot="19959365">
            <a:off x="3609996" y="4674417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fail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4577FD-BABB-054A-946A-CA43F1FDC8EA}"/>
              </a:ext>
            </a:extLst>
          </p:cNvPr>
          <p:cNvSpPr txBox="1"/>
          <p:nvPr/>
        </p:nvSpPr>
        <p:spPr>
          <a:xfrm>
            <a:off x="2224362" y="2046111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BBF8797-9857-874B-84F6-9673CC9D3196}"/>
              </a:ext>
            </a:extLst>
          </p:cNvPr>
          <p:cNvSpPr txBox="1"/>
          <p:nvPr/>
        </p:nvSpPr>
        <p:spPr>
          <a:xfrm>
            <a:off x="2302371" y="2988817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0EA68C-7341-784E-9728-80D21D738CF6}"/>
              </a:ext>
            </a:extLst>
          </p:cNvPr>
          <p:cNvSpPr txBox="1"/>
          <p:nvPr/>
        </p:nvSpPr>
        <p:spPr>
          <a:xfrm>
            <a:off x="2306037" y="3934258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113F50-C4C0-DB4F-80DC-98BF03E93860}"/>
              </a:ext>
            </a:extLst>
          </p:cNvPr>
          <p:cNvSpPr txBox="1"/>
          <p:nvPr/>
        </p:nvSpPr>
        <p:spPr>
          <a:xfrm>
            <a:off x="2350587" y="4847495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D91ED43-9FF7-AF4E-B740-14ECE7378EE6}"/>
              </a:ext>
            </a:extLst>
          </p:cNvPr>
          <p:cNvSpPr txBox="1"/>
          <p:nvPr/>
        </p:nvSpPr>
        <p:spPr>
          <a:xfrm>
            <a:off x="1771592" y="5833741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RULES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45001F-2F1C-4A45-B127-27972F893466}"/>
              </a:ext>
            </a:extLst>
          </p:cNvPr>
          <p:cNvSpPr txBox="1"/>
          <p:nvPr/>
        </p:nvSpPr>
        <p:spPr>
          <a:xfrm>
            <a:off x="7600508" y="1654379"/>
            <a:ext cx="3886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Let’s do a trace on two different inputs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7EA4B-A45F-B448-8B5D-8231F11E65AA}"/>
              </a:ext>
            </a:extLst>
          </p:cNvPr>
          <p:cNvSpPr txBox="1"/>
          <p:nvPr/>
        </p:nvSpPr>
        <p:spPr>
          <a:xfrm>
            <a:off x="7455389" y="2564434"/>
            <a:ext cx="134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Rust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B66192-FC86-9146-BFAF-0FF3F283C02C}"/>
              </a:ext>
            </a:extLst>
          </p:cNvPr>
          <p:cNvSpPr txBox="1"/>
          <p:nvPr/>
        </p:nvSpPr>
        <p:spPr>
          <a:xfrm>
            <a:off x="7368890" y="2262494"/>
            <a:ext cx="12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Input 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D9A2D-CFBB-2647-8705-35704D5C4853}"/>
              </a:ext>
            </a:extLst>
          </p:cNvPr>
          <p:cNvSpPr txBox="1"/>
          <p:nvPr/>
        </p:nvSpPr>
        <p:spPr>
          <a:xfrm>
            <a:off x="10176350" y="2262494"/>
            <a:ext cx="8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Output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C4821292-F64E-9C4A-81E2-6B9C3E61AFB8}"/>
              </a:ext>
            </a:extLst>
          </p:cNvPr>
          <p:cNvSpPr/>
          <p:nvPr/>
        </p:nvSpPr>
        <p:spPr>
          <a:xfrm>
            <a:off x="7538723" y="2988817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>
            <a:extLst>
              <a:ext uri="{FF2B5EF4-FFF2-40B4-BE49-F238E27FC236}">
                <a16:creationId xmlns:a16="http://schemas.microsoft.com/office/drawing/2014/main" id="{251FF0C5-0C74-F14F-95AF-74F3D92B61A3}"/>
              </a:ext>
            </a:extLst>
          </p:cNvPr>
          <p:cNvSpPr/>
          <p:nvPr/>
        </p:nvSpPr>
        <p:spPr>
          <a:xfrm rot="14360652">
            <a:off x="3480184" y="1226997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889FB9E-2E21-814C-9ABF-D09546880BF2}"/>
              </a:ext>
            </a:extLst>
          </p:cNvPr>
          <p:cNvSpPr/>
          <p:nvPr/>
        </p:nvSpPr>
        <p:spPr>
          <a:xfrm>
            <a:off x="1835422" y="2002449"/>
            <a:ext cx="1474727" cy="4618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BC1FD4-85C1-D840-A6F3-70F3F43EA48D}"/>
              </a:ext>
            </a:extLst>
          </p:cNvPr>
          <p:cNvSpPr txBox="1"/>
          <p:nvPr/>
        </p:nvSpPr>
        <p:spPr>
          <a:xfrm>
            <a:off x="10293252" y="2610610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82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8308" cy="1325563"/>
          </a:xfrm>
        </p:spPr>
        <p:txBody>
          <a:bodyPr/>
          <a:lstStyle/>
          <a:p>
            <a:r>
              <a:rPr lang="en-US" dirty="0"/>
              <a:t>Project 1: FSM for “Rules” </a:t>
            </a:r>
            <a:r>
              <a:rPr lang="en-US" dirty="0" err="1"/>
              <a:t>Datalog</a:t>
            </a:r>
            <a:r>
              <a:rPr lang="en-US" dirty="0"/>
              <a:t> keyword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3C428C-CC6F-564C-9AD9-F15496438083}"/>
              </a:ext>
            </a:extLst>
          </p:cNvPr>
          <p:cNvSpPr/>
          <p:nvPr/>
        </p:nvSpPr>
        <p:spPr>
          <a:xfrm>
            <a:off x="2622883" y="1537121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1BF2CB-E872-FF43-B081-FDE0077096F8}"/>
              </a:ext>
            </a:extLst>
          </p:cNvPr>
          <p:cNvCxnSpPr/>
          <p:nvPr/>
        </p:nvCxnSpPr>
        <p:spPr>
          <a:xfrm>
            <a:off x="2091240" y="1839045"/>
            <a:ext cx="5262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4ABCBD-5447-324D-88CB-79CD069628D6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2959313" y="2140970"/>
            <a:ext cx="356" cy="3104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70CE71-8DD7-6F4B-8474-2C8ED74C51AE}"/>
              </a:ext>
            </a:extLst>
          </p:cNvPr>
          <p:cNvSpPr txBox="1"/>
          <p:nvPr/>
        </p:nvSpPr>
        <p:spPr>
          <a:xfrm rot="2075051">
            <a:off x="4139935" y="2262494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fail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7A25FA-5AEF-3940-9189-55600BCEF481}"/>
              </a:ext>
            </a:extLst>
          </p:cNvPr>
          <p:cNvSpPr/>
          <p:nvPr/>
        </p:nvSpPr>
        <p:spPr>
          <a:xfrm>
            <a:off x="2623239" y="245142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DD366E-764F-0F40-A0BB-B9CFB13D7C0F}"/>
              </a:ext>
            </a:extLst>
          </p:cNvPr>
          <p:cNvSpPr/>
          <p:nvPr/>
        </p:nvSpPr>
        <p:spPr>
          <a:xfrm>
            <a:off x="2622883" y="337751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A16120-E7A4-0E4A-A378-F4944EE60FCF}"/>
              </a:ext>
            </a:extLst>
          </p:cNvPr>
          <p:cNvSpPr/>
          <p:nvPr/>
        </p:nvSpPr>
        <p:spPr>
          <a:xfrm>
            <a:off x="2633513" y="431830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5F12C7-4901-D440-AA77-E3C2A1F45159}"/>
              </a:ext>
            </a:extLst>
          </p:cNvPr>
          <p:cNvSpPr/>
          <p:nvPr/>
        </p:nvSpPr>
        <p:spPr>
          <a:xfrm>
            <a:off x="2633513" y="5253439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CB422D-0774-ED4D-A149-C828E86E4BCC}"/>
              </a:ext>
            </a:extLst>
          </p:cNvPr>
          <p:cNvSpPr/>
          <p:nvPr/>
        </p:nvSpPr>
        <p:spPr>
          <a:xfrm>
            <a:off x="2633513" y="617952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0B2D7F-D946-D746-A54B-C1DE8C056770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2969943" y="5857288"/>
            <a:ext cx="0" cy="3222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6E067C-D148-4A4F-B3C5-AEA6DF8A53E9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2969943" y="4922155"/>
            <a:ext cx="0" cy="331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BFB671-22DF-2646-8B11-A2BF91AD4F05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2959313" y="3981362"/>
            <a:ext cx="10630" cy="3369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88FC71-E5B4-4A4F-9670-08AC50559103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flipH="1">
            <a:off x="2959313" y="3055275"/>
            <a:ext cx="356" cy="3222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507B0FC-E508-194E-9A00-E9033D9A8FC2}"/>
              </a:ext>
            </a:extLst>
          </p:cNvPr>
          <p:cNvSpPr/>
          <p:nvPr/>
        </p:nvSpPr>
        <p:spPr>
          <a:xfrm>
            <a:off x="5544945" y="3687027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4AA065-234C-A146-B58B-48EF4903D380}"/>
              </a:ext>
            </a:extLst>
          </p:cNvPr>
          <p:cNvCxnSpPr>
            <a:cxnSpLocks/>
            <a:stCxn id="10" idx="6"/>
            <a:endCxn id="44" idx="0"/>
          </p:cNvCxnSpPr>
          <p:nvPr/>
        </p:nvCxnSpPr>
        <p:spPr>
          <a:xfrm>
            <a:off x="3295743" y="1839046"/>
            <a:ext cx="2585632" cy="18479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668705-8CE6-4A49-AA38-8C3A8E1E87CF}"/>
              </a:ext>
            </a:extLst>
          </p:cNvPr>
          <p:cNvCxnSpPr>
            <a:cxnSpLocks/>
            <a:stCxn id="22" idx="6"/>
            <a:endCxn id="44" idx="1"/>
          </p:cNvCxnSpPr>
          <p:nvPr/>
        </p:nvCxnSpPr>
        <p:spPr>
          <a:xfrm>
            <a:off x="3296099" y="2753351"/>
            <a:ext cx="2347384" cy="10221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D99691E-4BC2-B047-A6FD-68DC2964F345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3295743" y="3679438"/>
            <a:ext cx="2249202" cy="3095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824C12-EF60-874B-81EE-5C499D95AB31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3306373" y="4112403"/>
            <a:ext cx="2248846" cy="507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4BE733-9301-A048-A27C-58EA6656F07A}"/>
              </a:ext>
            </a:extLst>
          </p:cNvPr>
          <p:cNvCxnSpPr>
            <a:cxnSpLocks/>
            <a:stCxn id="25" idx="6"/>
            <a:endCxn id="44" idx="3"/>
          </p:cNvCxnSpPr>
          <p:nvPr/>
        </p:nvCxnSpPr>
        <p:spPr>
          <a:xfrm flipV="1">
            <a:off x="3306373" y="4202444"/>
            <a:ext cx="2337110" cy="13529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C330116-D109-7B4A-8F8C-B445B287984B}"/>
              </a:ext>
            </a:extLst>
          </p:cNvPr>
          <p:cNvSpPr txBox="1"/>
          <p:nvPr/>
        </p:nvSpPr>
        <p:spPr>
          <a:xfrm rot="1577700">
            <a:off x="3616473" y="2749998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fail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EF2B0B-9F6A-BB4A-887C-3C262EBFD49D}"/>
              </a:ext>
            </a:extLst>
          </p:cNvPr>
          <p:cNvSpPr txBox="1"/>
          <p:nvPr/>
        </p:nvSpPr>
        <p:spPr>
          <a:xfrm rot="596369">
            <a:off x="3645013" y="3433048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fail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9DC5F3-FD68-7849-BAF4-3961070763BA}"/>
              </a:ext>
            </a:extLst>
          </p:cNvPr>
          <p:cNvSpPr txBox="1"/>
          <p:nvPr/>
        </p:nvSpPr>
        <p:spPr>
          <a:xfrm rot="20979481">
            <a:off x="3636429" y="4028353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fail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E269AF-400B-2149-AA4C-82BF7E7357D7}"/>
              </a:ext>
            </a:extLst>
          </p:cNvPr>
          <p:cNvSpPr txBox="1"/>
          <p:nvPr/>
        </p:nvSpPr>
        <p:spPr>
          <a:xfrm rot="19959365">
            <a:off x="3609996" y="4674417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fail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4577FD-BABB-054A-946A-CA43F1FDC8EA}"/>
              </a:ext>
            </a:extLst>
          </p:cNvPr>
          <p:cNvSpPr txBox="1"/>
          <p:nvPr/>
        </p:nvSpPr>
        <p:spPr>
          <a:xfrm>
            <a:off x="2224362" y="2046111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BBF8797-9857-874B-84F6-9673CC9D3196}"/>
              </a:ext>
            </a:extLst>
          </p:cNvPr>
          <p:cNvSpPr txBox="1"/>
          <p:nvPr/>
        </p:nvSpPr>
        <p:spPr>
          <a:xfrm>
            <a:off x="2302371" y="2988817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0EA68C-7341-784E-9728-80D21D738CF6}"/>
              </a:ext>
            </a:extLst>
          </p:cNvPr>
          <p:cNvSpPr txBox="1"/>
          <p:nvPr/>
        </p:nvSpPr>
        <p:spPr>
          <a:xfrm>
            <a:off x="2306037" y="3934258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113F50-C4C0-DB4F-80DC-98BF03E93860}"/>
              </a:ext>
            </a:extLst>
          </p:cNvPr>
          <p:cNvSpPr txBox="1"/>
          <p:nvPr/>
        </p:nvSpPr>
        <p:spPr>
          <a:xfrm>
            <a:off x="2350587" y="4847495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D91ED43-9FF7-AF4E-B740-14ECE7378EE6}"/>
              </a:ext>
            </a:extLst>
          </p:cNvPr>
          <p:cNvSpPr txBox="1"/>
          <p:nvPr/>
        </p:nvSpPr>
        <p:spPr>
          <a:xfrm>
            <a:off x="1771592" y="5833741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RULES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45001F-2F1C-4A45-B127-27972F893466}"/>
              </a:ext>
            </a:extLst>
          </p:cNvPr>
          <p:cNvSpPr txBox="1"/>
          <p:nvPr/>
        </p:nvSpPr>
        <p:spPr>
          <a:xfrm>
            <a:off x="7600508" y="1654379"/>
            <a:ext cx="3886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Let’s do a trace on two different inputs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7EA4B-A45F-B448-8B5D-8231F11E65AA}"/>
              </a:ext>
            </a:extLst>
          </p:cNvPr>
          <p:cNvSpPr txBox="1"/>
          <p:nvPr/>
        </p:nvSpPr>
        <p:spPr>
          <a:xfrm>
            <a:off x="7455389" y="2564434"/>
            <a:ext cx="134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Rust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B66192-FC86-9146-BFAF-0FF3F283C02C}"/>
              </a:ext>
            </a:extLst>
          </p:cNvPr>
          <p:cNvSpPr txBox="1"/>
          <p:nvPr/>
        </p:nvSpPr>
        <p:spPr>
          <a:xfrm>
            <a:off x="7368890" y="2262494"/>
            <a:ext cx="12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Input 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D9A2D-CFBB-2647-8705-35704D5C4853}"/>
              </a:ext>
            </a:extLst>
          </p:cNvPr>
          <p:cNvSpPr txBox="1"/>
          <p:nvPr/>
        </p:nvSpPr>
        <p:spPr>
          <a:xfrm>
            <a:off x="10176350" y="2262494"/>
            <a:ext cx="8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Output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C4821292-F64E-9C4A-81E2-6B9C3E61AFB8}"/>
              </a:ext>
            </a:extLst>
          </p:cNvPr>
          <p:cNvSpPr/>
          <p:nvPr/>
        </p:nvSpPr>
        <p:spPr>
          <a:xfrm>
            <a:off x="7771024" y="2957949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>
            <a:extLst>
              <a:ext uri="{FF2B5EF4-FFF2-40B4-BE49-F238E27FC236}">
                <a16:creationId xmlns:a16="http://schemas.microsoft.com/office/drawing/2014/main" id="{251FF0C5-0C74-F14F-95AF-74F3D92B61A3}"/>
              </a:ext>
            </a:extLst>
          </p:cNvPr>
          <p:cNvSpPr/>
          <p:nvPr/>
        </p:nvSpPr>
        <p:spPr>
          <a:xfrm rot="14360652">
            <a:off x="3440496" y="2129227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889FB9E-2E21-814C-9ABF-D09546880BF2}"/>
              </a:ext>
            </a:extLst>
          </p:cNvPr>
          <p:cNvSpPr/>
          <p:nvPr/>
        </p:nvSpPr>
        <p:spPr>
          <a:xfrm>
            <a:off x="1896149" y="2942088"/>
            <a:ext cx="1474727" cy="4618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BC1FD4-85C1-D840-A6F3-70F3F43EA48D}"/>
              </a:ext>
            </a:extLst>
          </p:cNvPr>
          <p:cNvSpPr txBox="1"/>
          <p:nvPr/>
        </p:nvSpPr>
        <p:spPr>
          <a:xfrm>
            <a:off x="10293252" y="2610610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7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8308" cy="1325563"/>
          </a:xfrm>
        </p:spPr>
        <p:txBody>
          <a:bodyPr/>
          <a:lstStyle/>
          <a:p>
            <a:r>
              <a:rPr lang="en-US" dirty="0"/>
              <a:t>Project 1: FSM for “Rules” </a:t>
            </a:r>
            <a:r>
              <a:rPr lang="en-US" dirty="0" err="1"/>
              <a:t>Datalog</a:t>
            </a:r>
            <a:r>
              <a:rPr lang="en-US" dirty="0"/>
              <a:t> keyword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3C428C-CC6F-564C-9AD9-F15496438083}"/>
              </a:ext>
            </a:extLst>
          </p:cNvPr>
          <p:cNvSpPr/>
          <p:nvPr/>
        </p:nvSpPr>
        <p:spPr>
          <a:xfrm>
            <a:off x="2622883" y="1537121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1BF2CB-E872-FF43-B081-FDE0077096F8}"/>
              </a:ext>
            </a:extLst>
          </p:cNvPr>
          <p:cNvCxnSpPr/>
          <p:nvPr/>
        </p:nvCxnSpPr>
        <p:spPr>
          <a:xfrm>
            <a:off x="2091240" y="1839045"/>
            <a:ext cx="5262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4ABCBD-5447-324D-88CB-79CD069628D6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2959313" y="2140970"/>
            <a:ext cx="356" cy="3104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70CE71-8DD7-6F4B-8474-2C8ED74C51AE}"/>
              </a:ext>
            </a:extLst>
          </p:cNvPr>
          <p:cNvSpPr txBox="1"/>
          <p:nvPr/>
        </p:nvSpPr>
        <p:spPr>
          <a:xfrm rot="2075051">
            <a:off x="4139935" y="2262494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fail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7A25FA-5AEF-3940-9189-55600BCEF481}"/>
              </a:ext>
            </a:extLst>
          </p:cNvPr>
          <p:cNvSpPr/>
          <p:nvPr/>
        </p:nvSpPr>
        <p:spPr>
          <a:xfrm>
            <a:off x="2623239" y="245142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DD366E-764F-0F40-A0BB-B9CFB13D7C0F}"/>
              </a:ext>
            </a:extLst>
          </p:cNvPr>
          <p:cNvSpPr/>
          <p:nvPr/>
        </p:nvSpPr>
        <p:spPr>
          <a:xfrm>
            <a:off x="2622883" y="337751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A16120-E7A4-0E4A-A378-F4944EE60FCF}"/>
              </a:ext>
            </a:extLst>
          </p:cNvPr>
          <p:cNvSpPr/>
          <p:nvPr/>
        </p:nvSpPr>
        <p:spPr>
          <a:xfrm>
            <a:off x="2633513" y="431830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5F12C7-4901-D440-AA77-E3C2A1F45159}"/>
              </a:ext>
            </a:extLst>
          </p:cNvPr>
          <p:cNvSpPr/>
          <p:nvPr/>
        </p:nvSpPr>
        <p:spPr>
          <a:xfrm>
            <a:off x="2633513" y="5253439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CB422D-0774-ED4D-A149-C828E86E4BCC}"/>
              </a:ext>
            </a:extLst>
          </p:cNvPr>
          <p:cNvSpPr/>
          <p:nvPr/>
        </p:nvSpPr>
        <p:spPr>
          <a:xfrm>
            <a:off x="2633513" y="617952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0B2D7F-D946-D746-A54B-C1DE8C056770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2969943" y="5857288"/>
            <a:ext cx="0" cy="3222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6E067C-D148-4A4F-B3C5-AEA6DF8A53E9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2969943" y="4922155"/>
            <a:ext cx="0" cy="331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BFB671-22DF-2646-8B11-A2BF91AD4F05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2959313" y="3981362"/>
            <a:ext cx="10630" cy="3369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88FC71-E5B4-4A4F-9670-08AC50559103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flipH="1">
            <a:off x="2959313" y="3055275"/>
            <a:ext cx="356" cy="3222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507B0FC-E508-194E-9A00-E9033D9A8FC2}"/>
              </a:ext>
            </a:extLst>
          </p:cNvPr>
          <p:cNvSpPr/>
          <p:nvPr/>
        </p:nvSpPr>
        <p:spPr>
          <a:xfrm>
            <a:off x="5544945" y="3687027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4AA065-234C-A146-B58B-48EF4903D380}"/>
              </a:ext>
            </a:extLst>
          </p:cNvPr>
          <p:cNvCxnSpPr>
            <a:cxnSpLocks/>
            <a:stCxn id="10" idx="6"/>
            <a:endCxn id="44" idx="0"/>
          </p:cNvCxnSpPr>
          <p:nvPr/>
        </p:nvCxnSpPr>
        <p:spPr>
          <a:xfrm>
            <a:off x="3295743" y="1839046"/>
            <a:ext cx="2585632" cy="18479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668705-8CE6-4A49-AA38-8C3A8E1E87CF}"/>
              </a:ext>
            </a:extLst>
          </p:cNvPr>
          <p:cNvCxnSpPr>
            <a:cxnSpLocks/>
            <a:stCxn id="22" idx="6"/>
            <a:endCxn id="44" idx="1"/>
          </p:cNvCxnSpPr>
          <p:nvPr/>
        </p:nvCxnSpPr>
        <p:spPr>
          <a:xfrm>
            <a:off x="3296099" y="2753351"/>
            <a:ext cx="2347384" cy="10221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D99691E-4BC2-B047-A6FD-68DC2964F345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3295743" y="3679438"/>
            <a:ext cx="2249202" cy="3095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824C12-EF60-874B-81EE-5C499D95AB31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3306373" y="4112403"/>
            <a:ext cx="2248846" cy="507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4BE733-9301-A048-A27C-58EA6656F07A}"/>
              </a:ext>
            </a:extLst>
          </p:cNvPr>
          <p:cNvCxnSpPr>
            <a:cxnSpLocks/>
            <a:stCxn id="25" idx="6"/>
            <a:endCxn id="44" idx="3"/>
          </p:cNvCxnSpPr>
          <p:nvPr/>
        </p:nvCxnSpPr>
        <p:spPr>
          <a:xfrm flipV="1">
            <a:off x="3306373" y="4202444"/>
            <a:ext cx="2337110" cy="13529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C330116-D109-7B4A-8F8C-B445B287984B}"/>
              </a:ext>
            </a:extLst>
          </p:cNvPr>
          <p:cNvSpPr txBox="1"/>
          <p:nvPr/>
        </p:nvSpPr>
        <p:spPr>
          <a:xfrm rot="1577700">
            <a:off x="3616473" y="2749998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fail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EF2B0B-9F6A-BB4A-887C-3C262EBFD49D}"/>
              </a:ext>
            </a:extLst>
          </p:cNvPr>
          <p:cNvSpPr txBox="1"/>
          <p:nvPr/>
        </p:nvSpPr>
        <p:spPr>
          <a:xfrm rot="596369">
            <a:off x="3645013" y="3433048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fail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9DC5F3-FD68-7849-BAF4-3961070763BA}"/>
              </a:ext>
            </a:extLst>
          </p:cNvPr>
          <p:cNvSpPr txBox="1"/>
          <p:nvPr/>
        </p:nvSpPr>
        <p:spPr>
          <a:xfrm rot="20979481">
            <a:off x="3636429" y="4028353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fail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E269AF-400B-2149-AA4C-82BF7E7357D7}"/>
              </a:ext>
            </a:extLst>
          </p:cNvPr>
          <p:cNvSpPr txBox="1"/>
          <p:nvPr/>
        </p:nvSpPr>
        <p:spPr>
          <a:xfrm rot="19959365">
            <a:off x="3609996" y="4674417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fail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4577FD-BABB-054A-946A-CA43F1FDC8EA}"/>
              </a:ext>
            </a:extLst>
          </p:cNvPr>
          <p:cNvSpPr txBox="1"/>
          <p:nvPr/>
        </p:nvSpPr>
        <p:spPr>
          <a:xfrm>
            <a:off x="2224362" y="2046111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BBF8797-9857-874B-84F6-9673CC9D3196}"/>
              </a:ext>
            </a:extLst>
          </p:cNvPr>
          <p:cNvSpPr txBox="1"/>
          <p:nvPr/>
        </p:nvSpPr>
        <p:spPr>
          <a:xfrm>
            <a:off x="2302371" y="2988817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0EA68C-7341-784E-9728-80D21D738CF6}"/>
              </a:ext>
            </a:extLst>
          </p:cNvPr>
          <p:cNvSpPr txBox="1"/>
          <p:nvPr/>
        </p:nvSpPr>
        <p:spPr>
          <a:xfrm>
            <a:off x="2306037" y="3934258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113F50-C4C0-DB4F-80DC-98BF03E93860}"/>
              </a:ext>
            </a:extLst>
          </p:cNvPr>
          <p:cNvSpPr txBox="1"/>
          <p:nvPr/>
        </p:nvSpPr>
        <p:spPr>
          <a:xfrm>
            <a:off x="2350587" y="4847495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D91ED43-9FF7-AF4E-B740-14ECE7378EE6}"/>
              </a:ext>
            </a:extLst>
          </p:cNvPr>
          <p:cNvSpPr txBox="1"/>
          <p:nvPr/>
        </p:nvSpPr>
        <p:spPr>
          <a:xfrm>
            <a:off x="1771592" y="5833741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RULES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45001F-2F1C-4A45-B127-27972F893466}"/>
              </a:ext>
            </a:extLst>
          </p:cNvPr>
          <p:cNvSpPr txBox="1"/>
          <p:nvPr/>
        </p:nvSpPr>
        <p:spPr>
          <a:xfrm>
            <a:off x="7600508" y="1654379"/>
            <a:ext cx="3886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Let’s do a trace on two different inputs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7EA4B-A45F-B448-8B5D-8231F11E65AA}"/>
              </a:ext>
            </a:extLst>
          </p:cNvPr>
          <p:cNvSpPr txBox="1"/>
          <p:nvPr/>
        </p:nvSpPr>
        <p:spPr>
          <a:xfrm>
            <a:off x="7455389" y="2564434"/>
            <a:ext cx="134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Rust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B66192-FC86-9146-BFAF-0FF3F283C02C}"/>
              </a:ext>
            </a:extLst>
          </p:cNvPr>
          <p:cNvSpPr txBox="1"/>
          <p:nvPr/>
        </p:nvSpPr>
        <p:spPr>
          <a:xfrm>
            <a:off x="7368890" y="2262494"/>
            <a:ext cx="12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Input 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D9A2D-CFBB-2647-8705-35704D5C4853}"/>
              </a:ext>
            </a:extLst>
          </p:cNvPr>
          <p:cNvSpPr txBox="1"/>
          <p:nvPr/>
        </p:nvSpPr>
        <p:spPr>
          <a:xfrm>
            <a:off x="10176350" y="2262494"/>
            <a:ext cx="8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Output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C4821292-F64E-9C4A-81E2-6B9C3E61AFB8}"/>
              </a:ext>
            </a:extLst>
          </p:cNvPr>
          <p:cNvSpPr/>
          <p:nvPr/>
        </p:nvSpPr>
        <p:spPr>
          <a:xfrm>
            <a:off x="7927031" y="2957949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>
            <a:extLst>
              <a:ext uri="{FF2B5EF4-FFF2-40B4-BE49-F238E27FC236}">
                <a16:creationId xmlns:a16="http://schemas.microsoft.com/office/drawing/2014/main" id="{251FF0C5-0C74-F14F-95AF-74F3D92B61A3}"/>
              </a:ext>
            </a:extLst>
          </p:cNvPr>
          <p:cNvSpPr/>
          <p:nvPr/>
        </p:nvSpPr>
        <p:spPr>
          <a:xfrm rot="14360652">
            <a:off x="3440496" y="2129227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889FB9E-2E21-814C-9ABF-D09546880BF2}"/>
              </a:ext>
            </a:extLst>
          </p:cNvPr>
          <p:cNvSpPr/>
          <p:nvPr/>
        </p:nvSpPr>
        <p:spPr>
          <a:xfrm rot="761535">
            <a:off x="3456749" y="3300233"/>
            <a:ext cx="1474727" cy="4618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BC1FD4-85C1-D840-A6F3-70F3F43EA48D}"/>
              </a:ext>
            </a:extLst>
          </p:cNvPr>
          <p:cNvSpPr txBox="1"/>
          <p:nvPr/>
        </p:nvSpPr>
        <p:spPr>
          <a:xfrm>
            <a:off x="10293252" y="2610610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202024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DBE0-3AA4-4445-8764-D97BCF4D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9EA6-7D4C-524D-8BC8-99583C9F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Finite state automata</a:t>
            </a:r>
          </a:p>
          <a:p>
            <a:pPr lvl="1"/>
            <a:r>
              <a:rPr lang="en-US" dirty="0"/>
              <a:t>Elements of state machine definition</a:t>
            </a:r>
          </a:p>
          <a:p>
            <a:pPr lvl="1"/>
            <a:r>
              <a:rPr lang="en-US" dirty="0"/>
              <a:t>Parallel and max algorithm for project 1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HW 3 due today</a:t>
            </a:r>
          </a:p>
          <a:p>
            <a:pPr lvl="1"/>
            <a:r>
              <a:rPr lang="en-US" dirty="0"/>
              <a:t>HW 4 due Wednesday</a:t>
            </a:r>
          </a:p>
          <a:p>
            <a:pPr lvl="1"/>
            <a:r>
              <a:rPr lang="en-US" dirty="0"/>
              <a:t>Project 1 due Tuesday, Sept 28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You can start project 1 today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7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C8755C-BA57-A210-9292-77FB7D0D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Automaton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E4333-8B60-DCDF-FF6E-D0257EB8B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cousin of a finite state machine</a:t>
            </a:r>
          </a:p>
        </p:txBody>
      </p:sp>
    </p:spTree>
    <p:extLst>
      <p:ext uri="{BB962C8B-B14F-4D97-AF65-F5344CB8AC3E}">
        <p14:creationId xmlns:p14="http://schemas.microsoft.com/office/powerpoint/2010/main" val="2853131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0237C8-CEFF-E4B3-770F-C164A8AE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(def 3 in  §13.3.3)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68E1D9-FE68-BD7D-D485-00D8712A8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</a:rPr>
              <a:t>A finite state automaton (FSA) is a tuple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(S, I, s</a:t>
            </a:r>
            <a:r>
              <a:rPr lang="en-US" i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F, f)</a:t>
            </a:r>
          </a:p>
          <a:p>
            <a:r>
              <a:rPr lang="en-US" b="0" dirty="0">
                <a:effectLst/>
              </a:rPr>
              <a:t>Finite set of states: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b="0" dirty="0">
              <a:effectLst/>
            </a:endParaRPr>
          </a:p>
          <a:p>
            <a:r>
              <a:rPr lang="en-US" b="0" dirty="0">
                <a:effectLst/>
              </a:rPr>
              <a:t>Set of input characters: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dirty="0">
                <a:effectLst/>
              </a:rPr>
              <a:t> </a:t>
            </a:r>
          </a:p>
          <a:p>
            <a:r>
              <a:rPr lang="en-US" b="0" dirty="0">
                <a:effectLst/>
              </a:rPr>
              <a:t>Start state: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0" dirty="0">
                <a:effectLst/>
              </a:rPr>
              <a:t> </a:t>
            </a:r>
          </a:p>
          <a:p>
            <a:r>
              <a:rPr lang="en-US" b="0" dirty="0">
                <a:effectLst/>
              </a:rPr>
              <a:t>Set of final or accept states: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0" dirty="0">
                <a:effectLst/>
              </a:rPr>
              <a:t> </a:t>
            </a:r>
          </a:p>
          <a:p>
            <a:r>
              <a:rPr lang="en-US" b="0" dirty="0">
                <a:effectLst/>
              </a:rPr>
              <a:t>Transition function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f: S 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⨉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b="0" dirty="0">
                <a:effectLst/>
              </a:rPr>
              <a:t>⟶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34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0237C8-CEFF-E4B3-770F-C164A8AE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(def 3 in  §13.3.3)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68E1D9-FE68-BD7D-D485-00D8712A8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</a:rPr>
              <a:t>A finite state automaton (FSA) is a tuple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(S, I, s</a:t>
            </a:r>
            <a:r>
              <a:rPr lang="en-US" i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F, f)</a:t>
            </a:r>
          </a:p>
          <a:p>
            <a:r>
              <a:rPr lang="en-US" b="0" dirty="0">
                <a:effectLst/>
              </a:rPr>
              <a:t>Finite set of states: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b="0" dirty="0">
              <a:effectLst/>
            </a:endParaRPr>
          </a:p>
          <a:p>
            <a:r>
              <a:rPr lang="en-US" b="0" dirty="0">
                <a:effectLst/>
              </a:rPr>
              <a:t>Set of input characters: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dirty="0">
                <a:effectLst/>
              </a:rPr>
              <a:t> </a:t>
            </a:r>
          </a:p>
          <a:p>
            <a:r>
              <a:rPr lang="en-US" b="0" dirty="0">
                <a:effectLst/>
              </a:rPr>
              <a:t>Start state: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0" dirty="0">
                <a:effectLst/>
              </a:rPr>
              <a:t> </a:t>
            </a:r>
          </a:p>
          <a:p>
            <a:r>
              <a:rPr lang="en-US" b="0" dirty="0">
                <a:effectLst/>
              </a:rPr>
              <a:t>Set of final or accept states: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0" dirty="0">
                <a:effectLst/>
              </a:rPr>
              <a:t> </a:t>
            </a:r>
          </a:p>
          <a:p>
            <a:r>
              <a:rPr lang="en-US" b="0" dirty="0">
                <a:effectLst/>
              </a:rPr>
              <a:t>Transition function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f: S 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⨉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b="0" dirty="0">
                <a:effectLst/>
              </a:rPr>
              <a:t>⟶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7B4090F2-DFF7-060A-55B2-40015C577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04" r="45361"/>
          <a:stretch/>
        </p:blipFill>
        <p:spPr>
          <a:xfrm>
            <a:off x="6096000" y="2235200"/>
            <a:ext cx="5584296" cy="264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32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0237C8-CEFF-E4B3-770F-C164A8AE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(def 3 in  §13.3.3)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68E1D9-FE68-BD7D-D485-00D8712A8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</a:rPr>
              <a:t>A finite state automaton (FSA) is a tuple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(S, I, s</a:t>
            </a:r>
            <a:r>
              <a:rPr lang="en-US" i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F, f)</a:t>
            </a:r>
          </a:p>
          <a:p>
            <a:r>
              <a:rPr lang="en-US" b="0" dirty="0">
                <a:effectLst/>
                <a:highlight>
                  <a:srgbClr val="FFFF00"/>
                </a:highlight>
              </a:rPr>
              <a:t>Finite set of states: </a:t>
            </a:r>
            <a:r>
              <a:rPr lang="en-US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b="0" dirty="0">
              <a:effectLst/>
              <a:highlight>
                <a:srgbClr val="FFFF00"/>
              </a:highlight>
            </a:endParaRPr>
          </a:p>
          <a:p>
            <a:r>
              <a:rPr lang="en-US" b="0" dirty="0">
                <a:effectLst/>
                <a:highlight>
                  <a:srgbClr val="FFFF00"/>
                </a:highlight>
              </a:rPr>
              <a:t>Set of input characters: </a:t>
            </a:r>
            <a:r>
              <a:rPr lang="en-US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dirty="0">
                <a:effectLst/>
                <a:highlight>
                  <a:srgbClr val="FFFF00"/>
                </a:highlight>
              </a:rPr>
              <a:t> </a:t>
            </a:r>
          </a:p>
          <a:p>
            <a:r>
              <a:rPr lang="en-US" b="0" dirty="0">
                <a:effectLst/>
                <a:highlight>
                  <a:srgbClr val="FFFF00"/>
                </a:highlight>
              </a:rPr>
              <a:t>Start state: </a:t>
            </a:r>
            <a:r>
              <a:rPr lang="en-US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0" dirty="0">
                <a:effectLst/>
                <a:highlight>
                  <a:srgbClr val="FFFF00"/>
                </a:highlight>
              </a:rPr>
              <a:t> </a:t>
            </a:r>
          </a:p>
          <a:p>
            <a:r>
              <a:rPr lang="en-US" b="0" dirty="0">
                <a:effectLst/>
              </a:rPr>
              <a:t>Set of final or accept states: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0" dirty="0">
                <a:effectLst/>
              </a:rPr>
              <a:t> </a:t>
            </a:r>
          </a:p>
          <a:p>
            <a:r>
              <a:rPr lang="en-US" b="0" dirty="0">
                <a:effectLst/>
                <a:highlight>
                  <a:srgbClr val="FFFF00"/>
                </a:highlight>
              </a:rPr>
              <a:t>Transition function</a:t>
            </a:r>
            <a:r>
              <a:rPr lang="en-US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f: S </a:t>
            </a:r>
            <a:r>
              <a:rPr lang="en-US" sz="2000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⨉</a:t>
            </a:r>
            <a:r>
              <a:rPr lang="en-US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b="0" dirty="0">
                <a:effectLst/>
                <a:highlight>
                  <a:srgbClr val="FFFF00"/>
                </a:highlight>
              </a:rPr>
              <a:t>⟶</a:t>
            </a:r>
            <a:r>
              <a:rPr lang="en-US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7B4090F2-DFF7-060A-55B2-40015C577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04" r="45361"/>
          <a:stretch/>
        </p:blipFill>
        <p:spPr>
          <a:xfrm>
            <a:off x="6096000" y="2235200"/>
            <a:ext cx="5584296" cy="26492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0F3530-9CFB-E3AE-9577-7F8F02741D36}"/>
              </a:ext>
            </a:extLst>
          </p:cNvPr>
          <p:cNvSpPr txBox="1"/>
          <p:nvPr/>
        </p:nvSpPr>
        <p:spPr>
          <a:xfrm>
            <a:off x="4183693" y="5674290"/>
            <a:ext cx="3174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What’s the same?</a:t>
            </a:r>
          </a:p>
        </p:txBody>
      </p:sp>
    </p:spTree>
    <p:extLst>
      <p:ext uri="{BB962C8B-B14F-4D97-AF65-F5344CB8AC3E}">
        <p14:creationId xmlns:p14="http://schemas.microsoft.com/office/powerpoint/2010/main" val="2834779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0237C8-CEFF-E4B3-770F-C164A8AE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(def 3 in  §13.3.3)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68E1D9-FE68-BD7D-D485-00D8712A8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</a:rPr>
              <a:t>A finite state automaton (FSA) is a tuple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(S, I, s</a:t>
            </a:r>
            <a:r>
              <a:rPr lang="en-US" i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F, f)</a:t>
            </a:r>
          </a:p>
          <a:p>
            <a:r>
              <a:rPr lang="en-US" b="0" dirty="0">
                <a:effectLst/>
                <a:highlight>
                  <a:srgbClr val="FFFF00"/>
                </a:highlight>
              </a:rPr>
              <a:t>Finite set of states: </a:t>
            </a:r>
            <a:r>
              <a:rPr lang="en-US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b="0" dirty="0">
              <a:effectLst/>
              <a:highlight>
                <a:srgbClr val="FFFF00"/>
              </a:highlight>
            </a:endParaRPr>
          </a:p>
          <a:p>
            <a:r>
              <a:rPr lang="en-US" b="0" dirty="0">
                <a:effectLst/>
                <a:highlight>
                  <a:srgbClr val="FFFF00"/>
                </a:highlight>
              </a:rPr>
              <a:t>Set of input characters: </a:t>
            </a:r>
            <a:r>
              <a:rPr lang="en-US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dirty="0">
                <a:effectLst/>
                <a:highlight>
                  <a:srgbClr val="FFFF00"/>
                </a:highlight>
              </a:rPr>
              <a:t> </a:t>
            </a:r>
          </a:p>
          <a:p>
            <a:r>
              <a:rPr lang="en-US" b="0" dirty="0">
                <a:effectLst/>
                <a:highlight>
                  <a:srgbClr val="FFFF00"/>
                </a:highlight>
              </a:rPr>
              <a:t>Start state: </a:t>
            </a:r>
            <a:r>
              <a:rPr lang="en-US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0" dirty="0">
                <a:effectLst/>
                <a:highlight>
                  <a:srgbClr val="FFFF00"/>
                </a:highlight>
              </a:rPr>
              <a:t> </a:t>
            </a:r>
          </a:p>
          <a:p>
            <a:r>
              <a:rPr lang="en-US" b="0" dirty="0">
                <a:effectLst/>
                <a:highlight>
                  <a:srgbClr val="FF00FF"/>
                </a:highlight>
              </a:rPr>
              <a:t>Set of final or accept states: </a:t>
            </a:r>
            <a:r>
              <a:rPr lang="en-US" i="1" dirty="0">
                <a:effectLst/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0" dirty="0">
                <a:effectLst/>
                <a:highlight>
                  <a:srgbClr val="FF00FF"/>
                </a:highlight>
              </a:rPr>
              <a:t> </a:t>
            </a:r>
          </a:p>
          <a:p>
            <a:r>
              <a:rPr lang="en-US" b="0" dirty="0">
                <a:effectLst/>
                <a:highlight>
                  <a:srgbClr val="FFFF00"/>
                </a:highlight>
              </a:rPr>
              <a:t>Transition function</a:t>
            </a:r>
            <a:r>
              <a:rPr lang="en-US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f: S </a:t>
            </a:r>
            <a:r>
              <a:rPr lang="en-US" sz="2000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⨉</a:t>
            </a:r>
            <a:r>
              <a:rPr lang="en-US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b="0" dirty="0">
                <a:effectLst/>
                <a:highlight>
                  <a:srgbClr val="FFFF00"/>
                </a:highlight>
              </a:rPr>
              <a:t>⟶</a:t>
            </a:r>
            <a:r>
              <a:rPr lang="en-US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7B4090F2-DFF7-060A-55B2-40015C577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04" r="45361"/>
          <a:stretch/>
        </p:blipFill>
        <p:spPr>
          <a:xfrm>
            <a:off x="6096000" y="2235200"/>
            <a:ext cx="5584296" cy="26492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DDC064-DF13-4120-EC13-FF6EE9AC6722}"/>
              </a:ext>
            </a:extLst>
          </p:cNvPr>
          <p:cNvSpPr txBox="1"/>
          <p:nvPr/>
        </p:nvSpPr>
        <p:spPr>
          <a:xfrm>
            <a:off x="4183693" y="5674290"/>
            <a:ext cx="3075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What’s different?</a:t>
            </a:r>
          </a:p>
        </p:txBody>
      </p:sp>
    </p:spTree>
    <p:extLst>
      <p:ext uri="{BB962C8B-B14F-4D97-AF65-F5344CB8AC3E}">
        <p14:creationId xmlns:p14="http://schemas.microsoft.com/office/powerpoint/2010/main" val="3024896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0237C8-CEFF-E4B3-770F-C164A8AE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FSA</a:t>
            </a:r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77BC9E7F-0C09-D034-B477-9DA736C2B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667" y="681037"/>
            <a:ext cx="6680683" cy="490192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68E1D9-FE68-BD7D-D485-00D8712A8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</a:rPr>
              <a:t>Tuple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(S, I, s</a:t>
            </a:r>
            <a:r>
              <a:rPr lang="en-US" i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F, f)</a:t>
            </a:r>
          </a:p>
          <a:p>
            <a:r>
              <a:rPr lang="en-US" b="0" dirty="0">
                <a:effectLst/>
              </a:rPr>
              <a:t>Finite set of states: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b="0" dirty="0">
              <a:effectLst/>
            </a:endParaRPr>
          </a:p>
          <a:p>
            <a:r>
              <a:rPr lang="en-US" b="0" dirty="0">
                <a:effectLst/>
              </a:rPr>
              <a:t>Set of input characters: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dirty="0">
                <a:effectLst/>
              </a:rPr>
              <a:t> </a:t>
            </a:r>
          </a:p>
          <a:p>
            <a:r>
              <a:rPr lang="en-US" b="0" dirty="0">
                <a:effectLst/>
              </a:rPr>
              <a:t>Start state: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0" dirty="0">
                <a:effectLst/>
              </a:rPr>
              <a:t> </a:t>
            </a:r>
          </a:p>
          <a:p>
            <a:r>
              <a:rPr lang="en-US" b="0" dirty="0">
                <a:effectLst/>
              </a:rPr>
              <a:t>Set of final or accept states: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0" dirty="0">
                <a:effectLst/>
              </a:rPr>
              <a:t> </a:t>
            </a:r>
          </a:p>
          <a:p>
            <a:r>
              <a:rPr lang="en-US" b="0" dirty="0">
                <a:effectLst/>
              </a:rPr>
              <a:t>Transition function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f: S 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⨉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b="0" dirty="0">
                <a:effectLst/>
              </a:rPr>
              <a:t>⟶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84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025D6-B510-EA38-7655-1A9ACABD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A01CE-AC95-D3A1-E908-21D0382E1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90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A0C0F-3919-1018-6FE1-569905B30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34611"/>
            <a:ext cx="5181600" cy="4351338"/>
          </a:xfrm>
        </p:spPr>
        <p:txBody>
          <a:bodyPr/>
          <a:lstStyle/>
          <a:p>
            <a:r>
              <a:rPr lang="en-US" dirty="0"/>
              <a:t>Design a finite state machine that outputs “COLON-DASH” only if the input string is “:-”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CC3E9EF-8588-95AB-C9AE-2C636C9D5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4611"/>
            <a:ext cx="5181600" cy="4351338"/>
          </a:xfrm>
        </p:spPr>
        <p:txBody>
          <a:bodyPr/>
          <a:lstStyle/>
          <a:p>
            <a:r>
              <a:rPr lang="en-US" dirty="0"/>
              <a:t>Design a finite state automaton that succeeds only if the input string is “:-”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9E136E8-D5E2-9025-3501-9BF68895F11B}"/>
              </a:ext>
            </a:extLst>
          </p:cNvPr>
          <p:cNvSpPr/>
          <p:nvPr/>
        </p:nvSpPr>
        <p:spPr>
          <a:xfrm>
            <a:off x="8088130" y="3291214"/>
            <a:ext cx="2056908" cy="136875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Finite State Automaton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DC1AF8-0EDC-2E66-6A9B-79D4D370419C}"/>
              </a:ext>
            </a:extLst>
          </p:cNvPr>
          <p:cNvSpPr txBox="1"/>
          <p:nvPr/>
        </p:nvSpPr>
        <p:spPr>
          <a:xfrm>
            <a:off x="8412127" y="1992173"/>
            <a:ext cx="1408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Pattern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E391AC1-2C13-94EE-C9AA-870FAE873016}"/>
              </a:ext>
            </a:extLst>
          </p:cNvPr>
          <p:cNvSpPr/>
          <p:nvPr/>
        </p:nvSpPr>
        <p:spPr>
          <a:xfrm>
            <a:off x="8891115" y="2576948"/>
            <a:ext cx="450937" cy="5793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BB3F6DA7-11DD-9B5E-70F9-42F15CBA9147}"/>
              </a:ext>
            </a:extLst>
          </p:cNvPr>
          <p:cNvSpPr/>
          <p:nvPr/>
        </p:nvSpPr>
        <p:spPr>
          <a:xfrm>
            <a:off x="8891115" y="4794904"/>
            <a:ext cx="450937" cy="5793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05C47A-EE47-350A-D5FA-08680779E69D}"/>
              </a:ext>
            </a:extLst>
          </p:cNvPr>
          <p:cNvSpPr txBox="1"/>
          <p:nvPr/>
        </p:nvSpPr>
        <p:spPr>
          <a:xfrm>
            <a:off x="7091872" y="5359933"/>
            <a:ext cx="43725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Does that specific</a:t>
            </a:r>
          </a:p>
          <a:p>
            <a:pPr algn="ctr"/>
            <a:r>
              <a:rPr lang="en-US" sz="3200" dirty="0"/>
              <a:t>string match that pattern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2E0172-A6A4-17D4-0BD3-009430554277}"/>
              </a:ext>
            </a:extLst>
          </p:cNvPr>
          <p:cNvSpPr txBox="1"/>
          <p:nvPr/>
        </p:nvSpPr>
        <p:spPr>
          <a:xfrm>
            <a:off x="5826570" y="3436979"/>
            <a:ext cx="14542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Specific</a:t>
            </a:r>
          </a:p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442000DC-98E6-8BB7-D4B5-47F056E09276}"/>
              </a:ext>
            </a:extLst>
          </p:cNvPr>
          <p:cNvSpPr/>
          <p:nvPr/>
        </p:nvSpPr>
        <p:spPr>
          <a:xfrm rot="16200000">
            <a:off x="7322860" y="3685924"/>
            <a:ext cx="450937" cy="5793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A347C80-553D-CF7E-BDE7-311464365E17}"/>
              </a:ext>
            </a:extLst>
          </p:cNvPr>
          <p:cNvSpPr/>
          <p:nvPr/>
        </p:nvSpPr>
        <p:spPr>
          <a:xfrm>
            <a:off x="2677602" y="3291214"/>
            <a:ext cx="2056908" cy="136875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Finite State Machine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1A5078-016A-17E1-772F-0704AC0C91D2}"/>
              </a:ext>
            </a:extLst>
          </p:cNvPr>
          <p:cNvSpPr txBox="1"/>
          <p:nvPr/>
        </p:nvSpPr>
        <p:spPr>
          <a:xfrm>
            <a:off x="3001599" y="1992173"/>
            <a:ext cx="1408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Pattern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AE50188A-1184-B791-65E2-54E615A21C0F}"/>
              </a:ext>
            </a:extLst>
          </p:cNvPr>
          <p:cNvSpPr/>
          <p:nvPr/>
        </p:nvSpPr>
        <p:spPr>
          <a:xfrm>
            <a:off x="3480587" y="2576948"/>
            <a:ext cx="450937" cy="5793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076E3D4A-7E5B-FF92-3A35-F2A9C8563A81}"/>
              </a:ext>
            </a:extLst>
          </p:cNvPr>
          <p:cNvSpPr/>
          <p:nvPr/>
        </p:nvSpPr>
        <p:spPr>
          <a:xfrm>
            <a:off x="3480587" y="4794904"/>
            <a:ext cx="450937" cy="5793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44C1B8-426E-D3CD-DE5E-BBDECEACDB53}"/>
              </a:ext>
            </a:extLst>
          </p:cNvPr>
          <p:cNvSpPr txBox="1"/>
          <p:nvPr/>
        </p:nvSpPr>
        <p:spPr>
          <a:xfrm>
            <a:off x="2475397" y="5359933"/>
            <a:ext cx="24613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Output the </a:t>
            </a:r>
          </a:p>
          <a:p>
            <a:pPr algn="ctr"/>
            <a:r>
              <a:rPr lang="en-US" sz="3200" dirty="0"/>
              <a:t>pattern 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029661-FC39-B6C6-5950-7681AEF454A0}"/>
              </a:ext>
            </a:extLst>
          </p:cNvPr>
          <p:cNvSpPr txBox="1"/>
          <p:nvPr/>
        </p:nvSpPr>
        <p:spPr>
          <a:xfrm>
            <a:off x="416042" y="3436979"/>
            <a:ext cx="14542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Specific</a:t>
            </a:r>
          </a:p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A8D984B9-8946-79E1-344A-7AD91557E507}"/>
              </a:ext>
            </a:extLst>
          </p:cNvPr>
          <p:cNvSpPr/>
          <p:nvPr/>
        </p:nvSpPr>
        <p:spPr>
          <a:xfrm rot="16200000">
            <a:off x="1912332" y="3685924"/>
            <a:ext cx="450937" cy="5793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67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A0C0F-3919-1018-6FE1-569905B30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34611"/>
            <a:ext cx="5181600" cy="435133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Design a finite state machine that outputs “COLON-DASH” only if the input string is “:-”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CC3E9EF-8588-95AB-C9AE-2C636C9D5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4611"/>
            <a:ext cx="5181600" cy="4351338"/>
          </a:xfrm>
        </p:spPr>
        <p:txBody>
          <a:bodyPr/>
          <a:lstStyle/>
          <a:p>
            <a:r>
              <a:rPr lang="en-US" dirty="0"/>
              <a:t>Design a finite state automaton that succeeds only if the input string is “:-”</a:t>
            </a:r>
          </a:p>
        </p:txBody>
      </p:sp>
    </p:spTree>
    <p:extLst>
      <p:ext uri="{BB962C8B-B14F-4D97-AF65-F5344CB8AC3E}">
        <p14:creationId xmlns:p14="http://schemas.microsoft.com/office/powerpoint/2010/main" val="2923571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A0C0F-3919-1018-6FE1-569905B30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34611"/>
            <a:ext cx="5181600" cy="435133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Design a finite state machine that outputs “COLON-DASH” only if the input string is “:-”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CC3E9EF-8588-95AB-C9AE-2C636C9D5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4611"/>
            <a:ext cx="5181600" cy="4351338"/>
          </a:xfrm>
        </p:spPr>
        <p:txBody>
          <a:bodyPr/>
          <a:lstStyle/>
          <a:p>
            <a:r>
              <a:rPr lang="en-US" dirty="0"/>
              <a:t>Design a finite state automaton that succeeds only if the input string is “:-”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5428E12-DE95-A2D7-8126-6299BEA89C40}"/>
              </a:ext>
            </a:extLst>
          </p:cNvPr>
          <p:cNvSpPr/>
          <p:nvPr/>
        </p:nvSpPr>
        <p:spPr>
          <a:xfrm>
            <a:off x="829672" y="2853807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8E5148-14C8-85FF-C82F-0305E49DFBE4}"/>
              </a:ext>
            </a:extLst>
          </p:cNvPr>
          <p:cNvCxnSpPr/>
          <p:nvPr/>
        </p:nvCxnSpPr>
        <p:spPr>
          <a:xfrm>
            <a:off x="303461" y="3164359"/>
            <a:ext cx="5262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4A579A3-6FC2-8923-6498-2AB1222DCA5F}"/>
              </a:ext>
            </a:extLst>
          </p:cNvPr>
          <p:cNvSpPr/>
          <p:nvPr/>
        </p:nvSpPr>
        <p:spPr>
          <a:xfrm>
            <a:off x="2760551" y="2862434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D3B52F-3C97-1CCF-78E0-D6FC2A152ED1}"/>
              </a:ext>
            </a:extLst>
          </p:cNvPr>
          <p:cNvCxnSpPr>
            <a:endCxn id="5" idx="2"/>
          </p:cNvCxnSpPr>
          <p:nvPr/>
        </p:nvCxnSpPr>
        <p:spPr>
          <a:xfrm>
            <a:off x="1502532" y="3152856"/>
            <a:ext cx="1258019" cy="115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9B6BA1-4D99-711E-D0C1-3F7AFBFFA814}"/>
              </a:ext>
            </a:extLst>
          </p:cNvPr>
          <p:cNvSpPr txBox="1"/>
          <p:nvPr/>
        </p:nvSpPr>
        <p:spPr>
          <a:xfrm>
            <a:off x="1825346" y="2730668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2181FB-2F00-7D3D-E11C-1E75D7DCCFFB}"/>
              </a:ext>
            </a:extLst>
          </p:cNvPr>
          <p:cNvSpPr txBox="1"/>
          <p:nvPr/>
        </p:nvSpPr>
        <p:spPr>
          <a:xfrm>
            <a:off x="3167113" y="2532930"/>
            <a:ext cx="273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COLON-DASH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D73FF-8758-6953-592B-52FEDE4C12C0}"/>
              </a:ext>
            </a:extLst>
          </p:cNvPr>
          <p:cNvSpPr txBox="1"/>
          <p:nvPr/>
        </p:nvSpPr>
        <p:spPr>
          <a:xfrm>
            <a:off x="2731301" y="3755959"/>
            <a:ext cx="190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dirty="0"/>
              <a:t>,  fail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5BC3C4-E86F-5BC0-1478-DFB6B92BAE95}"/>
              </a:ext>
            </a:extLst>
          </p:cNvPr>
          <p:cNvSpPr txBox="1"/>
          <p:nvPr/>
        </p:nvSpPr>
        <p:spPr>
          <a:xfrm>
            <a:off x="318540" y="3755959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, fail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9D1E0E-9F8D-529B-B12B-EFBB80F26668}"/>
              </a:ext>
            </a:extLst>
          </p:cNvPr>
          <p:cNvSpPr/>
          <p:nvPr/>
        </p:nvSpPr>
        <p:spPr>
          <a:xfrm>
            <a:off x="1743352" y="4143258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76E3E7-9568-6BF1-F8C6-0192204A4363}"/>
              </a:ext>
            </a:extLst>
          </p:cNvPr>
          <p:cNvCxnSpPr>
            <a:cxnSpLocks/>
            <a:stCxn id="2" idx="4"/>
            <a:endCxn id="11" idx="1"/>
          </p:cNvCxnSpPr>
          <p:nvPr/>
        </p:nvCxnSpPr>
        <p:spPr>
          <a:xfrm>
            <a:off x="1166102" y="3457656"/>
            <a:ext cx="675788" cy="774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FF088C-F4C6-E77A-1811-89E8535C75B8}"/>
              </a:ext>
            </a:extLst>
          </p:cNvPr>
          <p:cNvCxnSpPr>
            <a:cxnSpLocks/>
            <a:stCxn id="5" idx="4"/>
            <a:endCxn id="11" idx="7"/>
          </p:cNvCxnSpPr>
          <p:nvPr/>
        </p:nvCxnSpPr>
        <p:spPr>
          <a:xfrm flipH="1">
            <a:off x="2317674" y="3466283"/>
            <a:ext cx="779307" cy="765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607524E-B39A-DB57-AA4D-63238B5F6CA5}"/>
              </a:ext>
            </a:extLst>
          </p:cNvPr>
          <p:cNvSpPr/>
          <p:nvPr/>
        </p:nvSpPr>
        <p:spPr>
          <a:xfrm>
            <a:off x="4414562" y="2853807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4FAFAD-6D75-954E-948C-05B7C5107E39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 flipV="1">
            <a:off x="3433411" y="3155732"/>
            <a:ext cx="981151" cy="86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7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E4D9A-BB8B-84E0-C1E8-D314FFF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Finite State Machine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068F5-3525-15C0-36BE-CD9EB75E0A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Traces</a:t>
            </a:r>
          </a:p>
        </p:txBody>
      </p:sp>
    </p:spTree>
    <p:extLst>
      <p:ext uri="{BB962C8B-B14F-4D97-AF65-F5344CB8AC3E}">
        <p14:creationId xmlns:p14="http://schemas.microsoft.com/office/powerpoint/2010/main" val="1976700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A0C0F-3919-1018-6FE1-569905B30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34611"/>
            <a:ext cx="5181600" cy="4351338"/>
          </a:xfrm>
        </p:spPr>
        <p:txBody>
          <a:bodyPr/>
          <a:lstStyle/>
          <a:p>
            <a:r>
              <a:rPr lang="en-US" dirty="0"/>
              <a:t>Design a finite state machine that outputs “COLON-DASH” only if the input string is “:-”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CC3E9EF-8588-95AB-C9AE-2C636C9D5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4611"/>
            <a:ext cx="5181600" cy="435133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Design a finite state automaton that succeeds only if the input string is “:-”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5428E12-DE95-A2D7-8126-6299BEA89C40}"/>
              </a:ext>
            </a:extLst>
          </p:cNvPr>
          <p:cNvSpPr/>
          <p:nvPr/>
        </p:nvSpPr>
        <p:spPr>
          <a:xfrm>
            <a:off x="829672" y="2853807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8E5148-14C8-85FF-C82F-0305E49DFBE4}"/>
              </a:ext>
            </a:extLst>
          </p:cNvPr>
          <p:cNvCxnSpPr/>
          <p:nvPr/>
        </p:nvCxnSpPr>
        <p:spPr>
          <a:xfrm>
            <a:off x="303461" y="3164359"/>
            <a:ext cx="5262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4A579A3-6FC2-8923-6498-2AB1222DCA5F}"/>
              </a:ext>
            </a:extLst>
          </p:cNvPr>
          <p:cNvSpPr/>
          <p:nvPr/>
        </p:nvSpPr>
        <p:spPr>
          <a:xfrm>
            <a:off x="2760551" y="2862434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D3B52F-3C97-1CCF-78E0-D6FC2A152ED1}"/>
              </a:ext>
            </a:extLst>
          </p:cNvPr>
          <p:cNvCxnSpPr>
            <a:endCxn id="5" idx="2"/>
          </p:cNvCxnSpPr>
          <p:nvPr/>
        </p:nvCxnSpPr>
        <p:spPr>
          <a:xfrm>
            <a:off x="1502532" y="3152856"/>
            <a:ext cx="1258019" cy="115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9B6BA1-4D99-711E-D0C1-3F7AFBFFA814}"/>
              </a:ext>
            </a:extLst>
          </p:cNvPr>
          <p:cNvSpPr txBox="1"/>
          <p:nvPr/>
        </p:nvSpPr>
        <p:spPr>
          <a:xfrm>
            <a:off x="1825346" y="2730668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2181FB-2F00-7D3D-E11C-1E75D7DCCFFB}"/>
              </a:ext>
            </a:extLst>
          </p:cNvPr>
          <p:cNvSpPr txBox="1"/>
          <p:nvPr/>
        </p:nvSpPr>
        <p:spPr>
          <a:xfrm>
            <a:off x="3167113" y="2532930"/>
            <a:ext cx="273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COLON-DASH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D73FF-8758-6953-592B-52FEDE4C12C0}"/>
              </a:ext>
            </a:extLst>
          </p:cNvPr>
          <p:cNvSpPr txBox="1"/>
          <p:nvPr/>
        </p:nvSpPr>
        <p:spPr>
          <a:xfrm>
            <a:off x="2731301" y="3755959"/>
            <a:ext cx="190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dirty="0"/>
              <a:t>,  fail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5BC3C4-E86F-5BC0-1478-DFB6B92BAE95}"/>
              </a:ext>
            </a:extLst>
          </p:cNvPr>
          <p:cNvSpPr txBox="1"/>
          <p:nvPr/>
        </p:nvSpPr>
        <p:spPr>
          <a:xfrm>
            <a:off x="318540" y="3755959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, fail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9D1E0E-9F8D-529B-B12B-EFBB80F26668}"/>
              </a:ext>
            </a:extLst>
          </p:cNvPr>
          <p:cNvSpPr/>
          <p:nvPr/>
        </p:nvSpPr>
        <p:spPr>
          <a:xfrm>
            <a:off x="1743352" y="4143258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76E3E7-9568-6BF1-F8C6-0192204A4363}"/>
              </a:ext>
            </a:extLst>
          </p:cNvPr>
          <p:cNvCxnSpPr>
            <a:cxnSpLocks/>
            <a:stCxn id="2" idx="4"/>
            <a:endCxn id="11" idx="1"/>
          </p:cNvCxnSpPr>
          <p:nvPr/>
        </p:nvCxnSpPr>
        <p:spPr>
          <a:xfrm>
            <a:off x="1166102" y="3457656"/>
            <a:ext cx="675788" cy="774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FF088C-F4C6-E77A-1811-89E8535C75B8}"/>
              </a:ext>
            </a:extLst>
          </p:cNvPr>
          <p:cNvCxnSpPr>
            <a:cxnSpLocks/>
            <a:stCxn id="5" idx="4"/>
            <a:endCxn id="11" idx="7"/>
          </p:cNvCxnSpPr>
          <p:nvPr/>
        </p:nvCxnSpPr>
        <p:spPr>
          <a:xfrm flipH="1">
            <a:off x="2317674" y="3466283"/>
            <a:ext cx="779307" cy="765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607524E-B39A-DB57-AA4D-63238B5F6CA5}"/>
              </a:ext>
            </a:extLst>
          </p:cNvPr>
          <p:cNvSpPr/>
          <p:nvPr/>
        </p:nvSpPr>
        <p:spPr>
          <a:xfrm>
            <a:off x="4414562" y="2853807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4FAFAD-6D75-954E-948C-05B7C5107E39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 flipV="1">
            <a:off x="3433411" y="3155732"/>
            <a:ext cx="981151" cy="86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980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A0C0F-3919-1018-6FE1-569905B30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34611"/>
            <a:ext cx="5181600" cy="4351338"/>
          </a:xfrm>
        </p:spPr>
        <p:txBody>
          <a:bodyPr/>
          <a:lstStyle/>
          <a:p>
            <a:r>
              <a:rPr lang="en-US" dirty="0"/>
              <a:t>Design a finite state machine that outputs “COLON-DASH” only if the input string is “:-”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CC3E9EF-8588-95AB-C9AE-2C636C9D5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4611"/>
            <a:ext cx="5181600" cy="435133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Design a finite state automaton that succeeds only if the input string is “:-”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5428E12-DE95-A2D7-8126-6299BEA89C40}"/>
              </a:ext>
            </a:extLst>
          </p:cNvPr>
          <p:cNvSpPr/>
          <p:nvPr/>
        </p:nvSpPr>
        <p:spPr>
          <a:xfrm>
            <a:off x="829672" y="2853807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8E5148-14C8-85FF-C82F-0305E49DFBE4}"/>
              </a:ext>
            </a:extLst>
          </p:cNvPr>
          <p:cNvCxnSpPr/>
          <p:nvPr/>
        </p:nvCxnSpPr>
        <p:spPr>
          <a:xfrm>
            <a:off x="303461" y="3164359"/>
            <a:ext cx="5262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4A579A3-6FC2-8923-6498-2AB1222DCA5F}"/>
              </a:ext>
            </a:extLst>
          </p:cNvPr>
          <p:cNvSpPr/>
          <p:nvPr/>
        </p:nvSpPr>
        <p:spPr>
          <a:xfrm>
            <a:off x="2760551" y="2862434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D3B52F-3C97-1CCF-78E0-D6FC2A152ED1}"/>
              </a:ext>
            </a:extLst>
          </p:cNvPr>
          <p:cNvCxnSpPr>
            <a:endCxn id="5" idx="2"/>
          </p:cNvCxnSpPr>
          <p:nvPr/>
        </p:nvCxnSpPr>
        <p:spPr>
          <a:xfrm>
            <a:off x="1502532" y="3152856"/>
            <a:ext cx="1258019" cy="115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9B6BA1-4D99-711E-D0C1-3F7AFBFFA814}"/>
              </a:ext>
            </a:extLst>
          </p:cNvPr>
          <p:cNvSpPr txBox="1"/>
          <p:nvPr/>
        </p:nvSpPr>
        <p:spPr>
          <a:xfrm>
            <a:off x="1825346" y="2730668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2181FB-2F00-7D3D-E11C-1E75D7DCCFFB}"/>
              </a:ext>
            </a:extLst>
          </p:cNvPr>
          <p:cNvSpPr txBox="1"/>
          <p:nvPr/>
        </p:nvSpPr>
        <p:spPr>
          <a:xfrm>
            <a:off x="3167113" y="2532930"/>
            <a:ext cx="273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COLON-DASH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D73FF-8758-6953-592B-52FEDE4C12C0}"/>
              </a:ext>
            </a:extLst>
          </p:cNvPr>
          <p:cNvSpPr txBox="1"/>
          <p:nvPr/>
        </p:nvSpPr>
        <p:spPr>
          <a:xfrm>
            <a:off x="2731301" y="3755959"/>
            <a:ext cx="190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dirty="0"/>
              <a:t>,  fail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5BC3C4-E86F-5BC0-1478-DFB6B92BAE95}"/>
              </a:ext>
            </a:extLst>
          </p:cNvPr>
          <p:cNvSpPr txBox="1"/>
          <p:nvPr/>
        </p:nvSpPr>
        <p:spPr>
          <a:xfrm>
            <a:off x="318540" y="3755959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, fail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9D1E0E-9F8D-529B-B12B-EFBB80F26668}"/>
              </a:ext>
            </a:extLst>
          </p:cNvPr>
          <p:cNvSpPr/>
          <p:nvPr/>
        </p:nvSpPr>
        <p:spPr>
          <a:xfrm>
            <a:off x="1743352" y="4143258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76E3E7-9568-6BF1-F8C6-0192204A4363}"/>
              </a:ext>
            </a:extLst>
          </p:cNvPr>
          <p:cNvCxnSpPr>
            <a:cxnSpLocks/>
            <a:stCxn id="2" idx="4"/>
            <a:endCxn id="11" idx="1"/>
          </p:cNvCxnSpPr>
          <p:nvPr/>
        </p:nvCxnSpPr>
        <p:spPr>
          <a:xfrm>
            <a:off x="1166102" y="3457656"/>
            <a:ext cx="675788" cy="774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FF088C-F4C6-E77A-1811-89E8535C75B8}"/>
              </a:ext>
            </a:extLst>
          </p:cNvPr>
          <p:cNvCxnSpPr>
            <a:cxnSpLocks/>
            <a:stCxn id="5" idx="4"/>
            <a:endCxn id="11" idx="7"/>
          </p:cNvCxnSpPr>
          <p:nvPr/>
        </p:nvCxnSpPr>
        <p:spPr>
          <a:xfrm flipH="1">
            <a:off x="2317674" y="3466283"/>
            <a:ext cx="779307" cy="765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607524E-B39A-DB57-AA4D-63238B5F6CA5}"/>
              </a:ext>
            </a:extLst>
          </p:cNvPr>
          <p:cNvSpPr/>
          <p:nvPr/>
        </p:nvSpPr>
        <p:spPr>
          <a:xfrm>
            <a:off x="4414562" y="2853807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4FAFAD-6D75-954E-948C-05B7C5107E39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 flipV="1">
            <a:off x="3433411" y="3155732"/>
            <a:ext cx="981151" cy="86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diagram of a diagram&#10;&#10;Description automatically generated">
            <a:extLst>
              <a:ext uri="{FF2B5EF4-FFF2-40B4-BE49-F238E27FC236}">
                <a16:creationId xmlns:a16="http://schemas.microsoft.com/office/drawing/2014/main" id="{CF55288B-55A9-51D9-B5B1-7FDCBDF9F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094" y="1674328"/>
            <a:ext cx="6680683" cy="490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55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0237C8-CEFF-E4B3-770F-C164A8AE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FSA</a:t>
            </a:r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77BC9E7F-0C09-D034-B477-9DA736C2B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667" y="681037"/>
            <a:ext cx="6680683" cy="490192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68E1D9-FE68-BD7D-D485-00D8712A8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</a:rPr>
              <a:t>Tuple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(S, I, s</a:t>
            </a:r>
            <a:r>
              <a:rPr lang="en-US" i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F, f)</a:t>
            </a:r>
          </a:p>
          <a:p>
            <a:r>
              <a:rPr lang="en-US" b="0" dirty="0">
                <a:effectLst/>
              </a:rPr>
              <a:t>Finite set of states: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b="0" dirty="0">
              <a:effectLst/>
            </a:endParaRPr>
          </a:p>
          <a:p>
            <a:r>
              <a:rPr lang="en-US" b="0" dirty="0">
                <a:effectLst/>
              </a:rPr>
              <a:t>Set of input characters: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dirty="0">
                <a:effectLst/>
              </a:rPr>
              <a:t> </a:t>
            </a:r>
          </a:p>
          <a:p>
            <a:r>
              <a:rPr lang="en-US" b="0" dirty="0">
                <a:effectLst/>
              </a:rPr>
              <a:t>Start state: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0" dirty="0">
                <a:effectLst/>
              </a:rPr>
              <a:t> </a:t>
            </a:r>
          </a:p>
          <a:p>
            <a:r>
              <a:rPr lang="en-US" b="0" dirty="0">
                <a:effectLst/>
                <a:highlight>
                  <a:srgbClr val="FFFF00"/>
                </a:highlight>
              </a:rPr>
              <a:t>Set of final or accept states: </a:t>
            </a:r>
            <a:r>
              <a:rPr lang="en-US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0" dirty="0">
                <a:effectLst/>
                <a:highlight>
                  <a:srgbClr val="FFFF00"/>
                </a:highlight>
              </a:rPr>
              <a:t> </a:t>
            </a:r>
          </a:p>
          <a:p>
            <a:r>
              <a:rPr lang="en-US" b="0" dirty="0">
                <a:effectLst/>
              </a:rPr>
              <a:t>Transition function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f: S 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⨉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b="0" dirty="0">
                <a:effectLst/>
              </a:rPr>
              <a:t>⟶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DD9C060-3920-2A05-7425-1C70D260E98E}"/>
              </a:ext>
            </a:extLst>
          </p:cNvPr>
          <p:cNvSpPr/>
          <p:nvPr/>
        </p:nvSpPr>
        <p:spPr>
          <a:xfrm>
            <a:off x="10835014" y="1275038"/>
            <a:ext cx="1356986" cy="149321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306EF-32C0-ABB0-D877-E8622D4B13D7}"/>
              </a:ext>
            </a:extLst>
          </p:cNvPr>
          <p:cNvSpPr txBox="1"/>
          <p:nvPr/>
        </p:nvSpPr>
        <p:spPr>
          <a:xfrm>
            <a:off x="3244241" y="5898874"/>
            <a:ext cx="6255239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 double circle represents an accept state</a:t>
            </a:r>
          </a:p>
        </p:txBody>
      </p:sp>
    </p:spTree>
    <p:extLst>
      <p:ext uri="{BB962C8B-B14F-4D97-AF65-F5344CB8AC3E}">
        <p14:creationId xmlns:p14="http://schemas.microsoft.com/office/powerpoint/2010/main" val="2419831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8308" cy="1325563"/>
          </a:xfrm>
        </p:spPr>
        <p:txBody>
          <a:bodyPr/>
          <a:lstStyle/>
          <a:p>
            <a:r>
              <a:rPr lang="en-US" dirty="0"/>
              <a:t>FSA Trace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7EA4B-A45F-B448-8B5D-8231F11E65AA}"/>
              </a:ext>
            </a:extLst>
          </p:cNvPr>
          <p:cNvSpPr txBox="1"/>
          <p:nvPr/>
        </p:nvSpPr>
        <p:spPr>
          <a:xfrm>
            <a:off x="7455389" y="2564434"/>
            <a:ext cx="134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:-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B66192-FC86-9146-BFAF-0FF3F283C02C}"/>
              </a:ext>
            </a:extLst>
          </p:cNvPr>
          <p:cNvSpPr txBox="1"/>
          <p:nvPr/>
        </p:nvSpPr>
        <p:spPr>
          <a:xfrm>
            <a:off x="7368890" y="2262494"/>
            <a:ext cx="12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Input 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D9A2D-CFBB-2647-8705-35704D5C4853}"/>
              </a:ext>
            </a:extLst>
          </p:cNvPr>
          <p:cNvSpPr txBox="1"/>
          <p:nvPr/>
        </p:nvSpPr>
        <p:spPr>
          <a:xfrm>
            <a:off x="10176350" y="2262494"/>
            <a:ext cx="8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Output</a:t>
            </a:r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55082ED6-8526-60A5-E881-A2938CD69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9" y="1391042"/>
            <a:ext cx="6680683" cy="490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06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6DC2B7-6772-676D-BC87-1E534436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and Finite State Automata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FE34E-1D91-56BC-56A3-B8B7309808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16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B6D3-036A-78FF-F0B6-2FE37106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pattern manager 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0744D-A915-53EA-5FA8-B02813E3FB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Regular Expressions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18D958-BCB8-29A9-BE06-7A34D0D6BA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Finite State Automata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62B156-9D89-BA5E-88FE-6D245A52ECCE}"/>
              </a:ext>
            </a:extLst>
          </p:cNvPr>
          <p:cNvSpPr/>
          <p:nvPr/>
        </p:nvSpPr>
        <p:spPr>
          <a:xfrm>
            <a:off x="1372092" y="3704572"/>
            <a:ext cx="2056908" cy="136875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Regular Expression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718A01-59B7-605D-4A89-6C94CB30A8FD}"/>
              </a:ext>
            </a:extLst>
          </p:cNvPr>
          <p:cNvSpPr txBox="1"/>
          <p:nvPr/>
        </p:nvSpPr>
        <p:spPr>
          <a:xfrm>
            <a:off x="1696089" y="2405531"/>
            <a:ext cx="1408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Pattern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564BCA3B-E6A1-484D-E7BE-B01D866EF109}"/>
              </a:ext>
            </a:extLst>
          </p:cNvPr>
          <p:cNvSpPr/>
          <p:nvPr/>
        </p:nvSpPr>
        <p:spPr>
          <a:xfrm>
            <a:off x="2175077" y="2990306"/>
            <a:ext cx="450937" cy="5793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44D8AE72-0ACB-4046-430F-F8CD34615B5A}"/>
              </a:ext>
            </a:extLst>
          </p:cNvPr>
          <p:cNvSpPr/>
          <p:nvPr/>
        </p:nvSpPr>
        <p:spPr>
          <a:xfrm>
            <a:off x="2175077" y="5208262"/>
            <a:ext cx="450937" cy="5793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008032-4808-2D08-F5A6-5F861D6369AE}"/>
              </a:ext>
            </a:extLst>
          </p:cNvPr>
          <p:cNvSpPr txBox="1"/>
          <p:nvPr/>
        </p:nvSpPr>
        <p:spPr>
          <a:xfrm>
            <a:off x="838200" y="5773291"/>
            <a:ext cx="34478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All strings matching</a:t>
            </a:r>
          </a:p>
          <a:p>
            <a:pPr algn="ctr"/>
            <a:r>
              <a:rPr lang="en-US" sz="3200" dirty="0"/>
              <a:t>that pattern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3FD9A15-C366-CBE5-9083-D42CFDA32064}"/>
              </a:ext>
            </a:extLst>
          </p:cNvPr>
          <p:cNvSpPr/>
          <p:nvPr/>
        </p:nvSpPr>
        <p:spPr>
          <a:xfrm>
            <a:off x="8088130" y="3704572"/>
            <a:ext cx="2056908" cy="136875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Finite State Automaton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157F9D-28B9-CFE7-DE1A-4AF20AA0C597}"/>
              </a:ext>
            </a:extLst>
          </p:cNvPr>
          <p:cNvSpPr txBox="1"/>
          <p:nvPr/>
        </p:nvSpPr>
        <p:spPr>
          <a:xfrm>
            <a:off x="8412127" y="2405531"/>
            <a:ext cx="1408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Pattern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665FFA0D-70BC-1126-4C19-03642ACCDD2F}"/>
              </a:ext>
            </a:extLst>
          </p:cNvPr>
          <p:cNvSpPr/>
          <p:nvPr/>
        </p:nvSpPr>
        <p:spPr>
          <a:xfrm>
            <a:off x="8891115" y="2990306"/>
            <a:ext cx="450937" cy="5793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0CF3631A-2964-E800-CA6A-F840A5232BA2}"/>
              </a:ext>
            </a:extLst>
          </p:cNvPr>
          <p:cNvSpPr/>
          <p:nvPr/>
        </p:nvSpPr>
        <p:spPr>
          <a:xfrm>
            <a:off x="8891115" y="5208262"/>
            <a:ext cx="450937" cy="5793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CCF14D-52F2-580A-9D80-1ECEFE1C3AC4}"/>
              </a:ext>
            </a:extLst>
          </p:cNvPr>
          <p:cNvSpPr txBox="1"/>
          <p:nvPr/>
        </p:nvSpPr>
        <p:spPr>
          <a:xfrm>
            <a:off x="7091872" y="5773291"/>
            <a:ext cx="43725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Does that specific</a:t>
            </a:r>
          </a:p>
          <a:p>
            <a:pPr algn="ctr"/>
            <a:r>
              <a:rPr lang="en-US" sz="3200" dirty="0"/>
              <a:t>string match that pattern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BE8887-483D-E416-6FCC-F9181E7351B5}"/>
              </a:ext>
            </a:extLst>
          </p:cNvPr>
          <p:cNvSpPr txBox="1"/>
          <p:nvPr/>
        </p:nvSpPr>
        <p:spPr>
          <a:xfrm>
            <a:off x="5826570" y="3850337"/>
            <a:ext cx="14542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Specific</a:t>
            </a:r>
          </a:p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C4046623-BABC-9ED0-4BD4-C459878898F3}"/>
              </a:ext>
            </a:extLst>
          </p:cNvPr>
          <p:cNvSpPr/>
          <p:nvPr/>
        </p:nvSpPr>
        <p:spPr>
          <a:xfrm rot="16200000">
            <a:off x="7322860" y="4099282"/>
            <a:ext cx="450937" cy="5793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48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B6D3-036A-78FF-F0B6-2FE37106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with examples from today’s HW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0744D-A915-53EA-5FA8-B02813E3FB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Regular Expression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18D958-BCB8-29A9-BE06-7A34D0D6BA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Finite State Automaton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D111DDB-7029-5663-98AD-53D518289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845" y="2916635"/>
            <a:ext cx="1616527" cy="398743"/>
          </a:xfrm>
          <a:prstGeom prst="rect">
            <a:avLst/>
          </a:prstGeom>
        </p:spPr>
      </p:pic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7C8726F-3AC0-0DA7-4D8D-6119DB820629}"/>
              </a:ext>
            </a:extLst>
          </p:cNvPr>
          <p:cNvSpPr txBox="1">
            <a:spLocks/>
          </p:cNvSpPr>
          <p:nvPr/>
        </p:nvSpPr>
        <p:spPr>
          <a:xfrm>
            <a:off x="6324600" y="2372858"/>
            <a:ext cx="5181600" cy="278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Finite set of states: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dirty="0"/>
          </a:p>
          <a:p>
            <a:r>
              <a:rPr lang="en-US" dirty="0"/>
              <a:t>Set of input characters:  </a:t>
            </a:r>
          </a:p>
          <a:p>
            <a:r>
              <a:rPr lang="en-US" dirty="0"/>
              <a:t>Start state: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/>
              <a:t> </a:t>
            </a:r>
          </a:p>
          <a:p>
            <a:r>
              <a:rPr lang="en-US" dirty="0"/>
              <a:t>Set of final or accept states: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/>
              <a:t> </a:t>
            </a:r>
          </a:p>
          <a:p>
            <a:r>
              <a:rPr lang="en-US" dirty="0"/>
              <a:t>Transition function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f: 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⨉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dirty="0"/>
              <a:t>⟶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8B6D2B-135B-D746-51E4-2B2CA1EF4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72" y="2422522"/>
            <a:ext cx="254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39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B6D3-036A-78FF-F0B6-2FE37106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with examples from today’s HW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0744D-A915-53EA-5FA8-B02813E3FB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Regular Expression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18D958-BCB8-29A9-BE06-7A34D0D6BA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Finite State Automaton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D111DDB-7029-5663-98AD-53D518289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845" y="2916635"/>
            <a:ext cx="1616527" cy="398743"/>
          </a:xfrm>
          <a:prstGeom prst="rect">
            <a:avLst/>
          </a:prstGeom>
        </p:spPr>
      </p:pic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7C8726F-3AC0-0DA7-4D8D-6119DB820629}"/>
              </a:ext>
            </a:extLst>
          </p:cNvPr>
          <p:cNvSpPr txBox="1">
            <a:spLocks/>
          </p:cNvSpPr>
          <p:nvPr/>
        </p:nvSpPr>
        <p:spPr>
          <a:xfrm>
            <a:off x="6324600" y="2372858"/>
            <a:ext cx="5181600" cy="278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Finite set of states: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dirty="0"/>
          </a:p>
          <a:p>
            <a:r>
              <a:rPr lang="en-US" dirty="0"/>
              <a:t>Set of input characters:  </a:t>
            </a:r>
          </a:p>
          <a:p>
            <a:r>
              <a:rPr lang="en-US" dirty="0"/>
              <a:t>Start state: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/>
              <a:t> </a:t>
            </a:r>
          </a:p>
          <a:p>
            <a:r>
              <a:rPr lang="en-US" dirty="0"/>
              <a:t>Set of final or accept states: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/>
              <a:t> </a:t>
            </a:r>
          </a:p>
          <a:p>
            <a:r>
              <a:rPr lang="en-US" dirty="0"/>
              <a:t>Transition function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f: 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⨉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dirty="0"/>
              <a:t>⟶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8B6D2B-135B-D746-51E4-2B2CA1EF4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72" y="2422522"/>
            <a:ext cx="254000" cy="419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541220-E721-97D4-F26B-BCB525130BDF}"/>
              </a:ext>
            </a:extLst>
          </p:cNvPr>
          <p:cNvSpPr txBox="1"/>
          <p:nvPr/>
        </p:nvSpPr>
        <p:spPr>
          <a:xfrm>
            <a:off x="9097164" y="5300535"/>
            <a:ext cx="2583208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Discuss: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Accept states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Error state</a:t>
            </a:r>
          </a:p>
        </p:txBody>
      </p:sp>
    </p:spTree>
    <p:extLst>
      <p:ext uri="{BB962C8B-B14F-4D97-AF65-F5344CB8AC3E}">
        <p14:creationId xmlns:p14="http://schemas.microsoft.com/office/powerpoint/2010/main" val="405651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B6D3-036A-78FF-F0B6-2FE37106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with examples from today’s HW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0744D-A915-53EA-5FA8-B02813E3FB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Regular Expression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18D958-BCB8-29A9-BE06-7A34D0D6BA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Finite State Automaton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D111DDB-7029-5663-98AD-53D518289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845" y="2916635"/>
            <a:ext cx="1616527" cy="398743"/>
          </a:xfrm>
          <a:prstGeom prst="rect">
            <a:avLst/>
          </a:prstGeom>
        </p:spPr>
      </p:pic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7C8726F-3AC0-0DA7-4D8D-6119DB820629}"/>
              </a:ext>
            </a:extLst>
          </p:cNvPr>
          <p:cNvSpPr txBox="1">
            <a:spLocks/>
          </p:cNvSpPr>
          <p:nvPr/>
        </p:nvSpPr>
        <p:spPr>
          <a:xfrm>
            <a:off x="6324600" y="2372858"/>
            <a:ext cx="5181600" cy="278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Finite set of states: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dirty="0"/>
          </a:p>
          <a:p>
            <a:r>
              <a:rPr lang="en-US" dirty="0"/>
              <a:t>Set of input characters:  </a:t>
            </a:r>
          </a:p>
          <a:p>
            <a:r>
              <a:rPr lang="en-US" dirty="0"/>
              <a:t>Start state: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/>
              <a:t> </a:t>
            </a:r>
          </a:p>
          <a:p>
            <a:r>
              <a:rPr lang="en-US" dirty="0"/>
              <a:t>Set of final or accept states: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/>
              <a:t> </a:t>
            </a:r>
          </a:p>
          <a:p>
            <a:r>
              <a:rPr lang="en-US" dirty="0"/>
              <a:t>Transition function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f: 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⨉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dirty="0"/>
              <a:t>⟶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DF67DB-5DDE-4AC2-C84B-882044489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72" y="2422522"/>
            <a:ext cx="2413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12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B6D3-036A-78FF-F0B6-2FE37106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with examples from today’s HW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0744D-A915-53EA-5FA8-B02813E3FB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Regular Expression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18D958-BCB8-29A9-BE06-7A34D0D6BA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Finite State Automaton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D111DDB-7029-5663-98AD-53D518289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845" y="2916635"/>
            <a:ext cx="1616527" cy="398743"/>
          </a:xfrm>
          <a:prstGeom prst="rect">
            <a:avLst/>
          </a:prstGeom>
        </p:spPr>
      </p:pic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7C8726F-3AC0-0DA7-4D8D-6119DB820629}"/>
              </a:ext>
            </a:extLst>
          </p:cNvPr>
          <p:cNvSpPr txBox="1">
            <a:spLocks/>
          </p:cNvSpPr>
          <p:nvPr/>
        </p:nvSpPr>
        <p:spPr>
          <a:xfrm>
            <a:off x="6324600" y="2372858"/>
            <a:ext cx="5181600" cy="278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Finite set of states: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dirty="0"/>
          </a:p>
          <a:p>
            <a:r>
              <a:rPr lang="en-US" dirty="0"/>
              <a:t>Set of input characters:  </a:t>
            </a:r>
          </a:p>
          <a:p>
            <a:r>
              <a:rPr lang="en-US" dirty="0"/>
              <a:t>Start state: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/>
              <a:t> </a:t>
            </a:r>
          </a:p>
          <a:p>
            <a:r>
              <a:rPr lang="en-US" dirty="0"/>
              <a:t>Set of final or accept states: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/>
              <a:t> </a:t>
            </a:r>
          </a:p>
          <a:p>
            <a:r>
              <a:rPr lang="en-US" dirty="0"/>
              <a:t>Transition function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f: 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⨉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dirty="0"/>
              <a:t>⟶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3C55F3-4660-48CE-D340-B386EE132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72" y="2394338"/>
            <a:ext cx="9271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1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8308" cy="1325563"/>
          </a:xfrm>
        </p:spPr>
        <p:txBody>
          <a:bodyPr/>
          <a:lstStyle/>
          <a:p>
            <a:r>
              <a:rPr lang="en-US" dirty="0"/>
              <a:t>Project 1: FSM for “Rules” </a:t>
            </a:r>
            <a:r>
              <a:rPr lang="en-US" dirty="0" err="1"/>
              <a:t>Datalog</a:t>
            </a:r>
            <a:r>
              <a:rPr lang="en-US" dirty="0"/>
              <a:t> keyword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3C428C-CC6F-564C-9AD9-F15496438083}"/>
              </a:ext>
            </a:extLst>
          </p:cNvPr>
          <p:cNvSpPr/>
          <p:nvPr/>
        </p:nvSpPr>
        <p:spPr>
          <a:xfrm>
            <a:off x="2622883" y="1537121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1BF2CB-E872-FF43-B081-FDE0077096F8}"/>
              </a:ext>
            </a:extLst>
          </p:cNvPr>
          <p:cNvCxnSpPr/>
          <p:nvPr/>
        </p:nvCxnSpPr>
        <p:spPr>
          <a:xfrm>
            <a:off x="2091240" y="1839045"/>
            <a:ext cx="5262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4ABCBD-5447-324D-88CB-79CD069628D6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2959313" y="2140970"/>
            <a:ext cx="356" cy="3104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70CE71-8DD7-6F4B-8474-2C8ED74C51AE}"/>
              </a:ext>
            </a:extLst>
          </p:cNvPr>
          <p:cNvSpPr txBox="1"/>
          <p:nvPr/>
        </p:nvSpPr>
        <p:spPr>
          <a:xfrm rot="2075051">
            <a:off x="4139935" y="2262494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fail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7A25FA-5AEF-3940-9189-55600BCEF481}"/>
              </a:ext>
            </a:extLst>
          </p:cNvPr>
          <p:cNvSpPr/>
          <p:nvPr/>
        </p:nvSpPr>
        <p:spPr>
          <a:xfrm>
            <a:off x="2623239" y="245142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DD366E-764F-0F40-A0BB-B9CFB13D7C0F}"/>
              </a:ext>
            </a:extLst>
          </p:cNvPr>
          <p:cNvSpPr/>
          <p:nvPr/>
        </p:nvSpPr>
        <p:spPr>
          <a:xfrm>
            <a:off x="2622883" y="337751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A16120-E7A4-0E4A-A378-F4944EE60FCF}"/>
              </a:ext>
            </a:extLst>
          </p:cNvPr>
          <p:cNvSpPr/>
          <p:nvPr/>
        </p:nvSpPr>
        <p:spPr>
          <a:xfrm>
            <a:off x="2633513" y="431830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5F12C7-4901-D440-AA77-E3C2A1F45159}"/>
              </a:ext>
            </a:extLst>
          </p:cNvPr>
          <p:cNvSpPr/>
          <p:nvPr/>
        </p:nvSpPr>
        <p:spPr>
          <a:xfrm>
            <a:off x="2633513" y="5253439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CB422D-0774-ED4D-A149-C828E86E4BCC}"/>
              </a:ext>
            </a:extLst>
          </p:cNvPr>
          <p:cNvSpPr/>
          <p:nvPr/>
        </p:nvSpPr>
        <p:spPr>
          <a:xfrm>
            <a:off x="2633513" y="617952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0B2D7F-D946-D746-A54B-C1DE8C056770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2969943" y="5857288"/>
            <a:ext cx="0" cy="3222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6E067C-D148-4A4F-B3C5-AEA6DF8A53E9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2969943" y="4922155"/>
            <a:ext cx="0" cy="331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BFB671-22DF-2646-8B11-A2BF91AD4F05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2959313" y="3981362"/>
            <a:ext cx="10630" cy="3369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88FC71-E5B4-4A4F-9670-08AC50559103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flipH="1">
            <a:off x="2959313" y="3055275"/>
            <a:ext cx="356" cy="3222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507B0FC-E508-194E-9A00-E9033D9A8FC2}"/>
              </a:ext>
            </a:extLst>
          </p:cNvPr>
          <p:cNvSpPr/>
          <p:nvPr/>
        </p:nvSpPr>
        <p:spPr>
          <a:xfrm>
            <a:off x="5544945" y="3687027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4AA065-234C-A146-B58B-48EF4903D380}"/>
              </a:ext>
            </a:extLst>
          </p:cNvPr>
          <p:cNvCxnSpPr>
            <a:cxnSpLocks/>
            <a:stCxn id="10" idx="6"/>
            <a:endCxn id="44" idx="0"/>
          </p:cNvCxnSpPr>
          <p:nvPr/>
        </p:nvCxnSpPr>
        <p:spPr>
          <a:xfrm>
            <a:off x="3295743" y="1839046"/>
            <a:ext cx="2585632" cy="18479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668705-8CE6-4A49-AA38-8C3A8E1E87CF}"/>
              </a:ext>
            </a:extLst>
          </p:cNvPr>
          <p:cNvCxnSpPr>
            <a:cxnSpLocks/>
            <a:stCxn id="22" idx="6"/>
            <a:endCxn id="44" idx="1"/>
          </p:cNvCxnSpPr>
          <p:nvPr/>
        </p:nvCxnSpPr>
        <p:spPr>
          <a:xfrm>
            <a:off x="3296099" y="2753351"/>
            <a:ext cx="2347384" cy="10221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D99691E-4BC2-B047-A6FD-68DC2964F345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3295743" y="3679438"/>
            <a:ext cx="2249202" cy="3095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824C12-EF60-874B-81EE-5C499D95AB31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3306373" y="4112403"/>
            <a:ext cx="2248846" cy="507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4BE733-9301-A048-A27C-58EA6656F07A}"/>
              </a:ext>
            </a:extLst>
          </p:cNvPr>
          <p:cNvCxnSpPr>
            <a:cxnSpLocks/>
            <a:stCxn id="25" idx="6"/>
            <a:endCxn id="44" idx="3"/>
          </p:cNvCxnSpPr>
          <p:nvPr/>
        </p:nvCxnSpPr>
        <p:spPr>
          <a:xfrm flipV="1">
            <a:off x="3306373" y="4202444"/>
            <a:ext cx="2337110" cy="13529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C330116-D109-7B4A-8F8C-B445B287984B}"/>
              </a:ext>
            </a:extLst>
          </p:cNvPr>
          <p:cNvSpPr txBox="1"/>
          <p:nvPr/>
        </p:nvSpPr>
        <p:spPr>
          <a:xfrm rot="1577700">
            <a:off x="3616473" y="2749998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fail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EF2B0B-9F6A-BB4A-887C-3C262EBFD49D}"/>
              </a:ext>
            </a:extLst>
          </p:cNvPr>
          <p:cNvSpPr txBox="1"/>
          <p:nvPr/>
        </p:nvSpPr>
        <p:spPr>
          <a:xfrm rot="596369">
            <a:off x="3645013" y="3433048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fail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9DC5F3-FD68-7849-BAF4-3961070763BA}"/>
              </a:ext>
            </a:extLst>
          </p:cNvPr>
          <p:cNvSpPr txBox="1"/>
          <p:nvPr/>
        </p:nvSpPr>
        <p:spPr>
          <a:xfrm rot="20979481">
            <a:off x="3636429" y="4028353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fail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E269AF-400B-2149-AA4C-82BF7E7357D7}"/>
              </a:ext>
            </a:extLst>
          </p:cNvPr>
          <p:cNvSpPr txBox="1"/>
          <p:nvPr/>
        </p:nvSpPr>
        <p:spPr>
          <a:xfrm rot="19959365">
            <a:off x="3609996" y="4674417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fail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4577FD-BABB-054A-946A-CA43F1FDC8EA}"/>
              </a:ext>
            </a:extLst>
          </p:cNvPr>
          <p:cNvSpPr txBox="1"/>
          <p:nvPr/>
        </p:nvSpPr>
        <p:spPr>
          <a:xfrm>
            <a:off x="2224362" y="2046111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BBF8797-9857-874B-84F6-9673CC9D3196}"/>
              </a:ext>
            </a:extLst>
          </p:cNvPr>
          <p:cNvSpPr txBox="1"/>
          <p:nvPr/>
        </p:nvSpPr>
        <p:spPr>
          <a:xfrm>
            <a:off x="2302371" y="2988817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0EA68C-7341-784E-9728-80D21D738CF6}"/>
              </a:ext>
            </a:extLst>
          </p:cNvPr>
          <p:cNvSpPr txBox="1"/>
          <p:nvPr/>
        </p:nvSpPr>
        <p:spPr>
          <a:xfrm>
            <a:off x="2306037" y="3934258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113F50-C4C0-DB4F-80DC-98BF03E93860}"/>
              </a:ext>
            </a:extLst>
          </p:cNvPr>
          <p:cNvSpPr txBox="1"/>
          <p:nvPr/>
        </p:nvSpPr>
        <p:spPr>
          <a:xfrm>
            <a:off x="2350587" y="4847495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D91ED43-9FF7-AF4E-B740-14ECE7378EE6}"/>
              </a:ext>
            </a:extLst>
          </p:cNvPr>
          <p:cNvSpPr txBox="1"/>
          <p:nvPr/>
        </p:nvSpPr>
        <p:spPr>
          <a:xfrm>
            <a:off x="1771592" y="5833741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RULES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45001F-2F1C-4A45-B127-27972F893466}"/>
              </a:ext>
            </a:extLst>
          </p:cNvPr>
          <p:cNvSpPr txBox="1"/>
          <p:nvPr/>
        </p:nvSpPr>
        <p:spPr>
          <a:xfrm>
            <a:off x="7600508" y="1654379"/>
            <a:ext cx="3886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Let’s do a trace on two different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2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B6D3-036A-78FF-F0B6-2FE37106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with examples from today’s HW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0744D-A915-53EA-5FA8-B02813E3FB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Regular Expression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18D958-BCB8-29A9-BE06-7A34D0D6BA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Finite State Automaton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D111DDB-7029-5663-98AD-53D518289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845" y="2916635"/>
            <a:ext cx="1616527" cy="398743"/>
          </a:xfrm>
          <a:prstGeom prst="rect">
            <a:avLst/>
          </a:prstGeom>
        </p:spPr>
      </p:pic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7C8726F-3AC0-0DA7-4D8D-6119DB820629}"/>
              </a:ext>
            </a:extLst>
          </p:cNvPr>
          <p:cNvSpPr txBox="1">
            <a:spLocks/>
          </p:cNvSpPr>
          <p:nvPr/>
        </p:nvSpPr>
        <p:spPr>
          <a:xfrm>
            <a:off x="6324600" y="2372858"/>
            <a:ext cx="5181600" cy="278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Finite set of states: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dirty="0"/>
          </a:p>
          <a:p>
            <a:r>
              <a:rPr lang="en-US" dirty="0"/>
              <a:t>Set of input characters:  </a:t>
            </a:r>
          </a:p>
          <a:p>
            <a:r>
              <a:rPr lang="en-US" dirty="0"/>
              <a:t>Start state: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/>
              <a:t> </a:t>
            </a:r>
          </a:p>
          <a:p>
            <a:r>
              <a:rPr lang="en-US" dirty="0"/>
              <a:t>Set of final or accept states: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/>
              <a:t> </a:t>
            </a:r>
          </a:p>
          <a:p>
            <a:r>
              <a:rPr lang="en-US" dirty="0"/>
              <a:t>Transition function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f: 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⨉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dirty="0"/>
              <a:t>⟶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A992A0-614C-77AF-51AA-42FABA5B6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72" y="2372858"/>
            <a:ext cx="5842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183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9B8615-C127-A860-B3BF-24F2F381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 and FSAs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96AFF7-11E5-B763-0C9C-EF7F41615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462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7A43C8C-1AAE-9641-A087-0446D5F4E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870" y="0"/>
            <a:ext cx="3705098" cy="39646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7DE5F06-4AA3-1447-A147-33A9A11F6E2F}"/>
              </a:ext>
            </a:extLst>
          </p:cNvPr>
          <p:cNvGrpSpPr/>
          <p:nvPr/>
        </p:nvGrpSpPr>
        <p:grpSpPr>
          <a:xfrm>
            <a:off x="7088565" y="4772935"/>
            <a:ext cx="4935624" cy="862446"/>
            <a:chOff x="1837316" y="4044132"/>
            <a:chExt cx="4935624" cy="86244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52873F-EAD4-2045-A19D-02B1AF3A2C80}"/>
                </a:ext>
              </a:extLst>
            </p:cNvPr>
            <p:cNvSpPr txBox="1"/>
            <p:nvPr/>
          </p:nvSpPr>
          <p:spPr>
            <a:xfrm>
              <a:off x="1837316" y="4115822"/>
              <a:ext cx="1451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Datalog</a:t>
              </a:r>
              <a:r>
                <a:rPr lang="en-US" dirty="0"/>
                <a:t> program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61FD623C-4A90-504C-B88F-7F9EF7FBA1E7}"/>
                </a:ext>
              </a:extLst>
            </p:cNvPr>
            <p:cNvSpPr/>
            <p:nvPr/>
          </p:nvSpPr>
          <p:spPr>
            <a:xfrm>
              <a:off x="3081966" y="4241560"/>
              <a:ext cx="571500" cy="3948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FB3DF00D-F7E8-2241-A2C4-3E8D79646B61}"/>
                </a:ext>
              </a:extLst>
            </p:cNvPr>
            <p:cNvSpPr/>
            <p:nvPr/>
          </p:nvSpPr>
          <p:spPr>
            <a:xfrm>
              <a:off x="3809331" y="4044132"/>
              <a:ext cx="1296050" cy="862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Lexer</a:t>
              </a:r>
              <a:endParaRPr lang="en-US" sz="2800" dirty="0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33D0BC98-3B87-864C-B357-8458D1C479B7}"/>
                </a:ext>
              </a:extLst>
            </p:cNvPr>
            <p:cNvSpPr/>
            <p:nvPr/>
          </p:nvSpPr>
          <p:spPr>
            <a:xfrm>
              <a:off x="5261246" y="4228799"/>
              <a:ext cx="571500" cy="3948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4C5B26-0C35-404E-871D-441D4FBC391B}"/>
                </a:ext>
              </a:extLst>
            </p:cNvPr>
            <p:cNvSpPr txBox="1"/>
            <p:nvPr/>
          </p:nvSpPr>
          <p:spPr>
            <a:xfrm>
              <a:off x="5847537" y="4228799"/>
              <a:ext cx="925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tokens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E3FDFC8-3242-D645-A328-CB3E179FDAC0}"/>
              </a:ext>
            </a:extLst>
          </p:cNvPr>
          <p:cNvSpPr/>
          <p:nvPr/>
        </p:nvSpPr>
        <p:spPr>
          <a:xfrm>
            <a:off x="448639" y="858190"/>
            <a:ext cx="6096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Schemes:</a:t>
            </a:r>
          </a:p>
          <a:p>
            <a:r>
              <a:rPr lang="en-US" sz="1600" dirty="0"/>
              <a:t>    f(A,B)</a:t>
            </a:r>
          </a:p>
          <a:p>
            <a:r>
              <a:rPr lang="en-US" sz="1600" dirty="0"/>
              <a:t>    g(C,D)</a:t>
            </a:r>
          </a:p>
          <a:p>
            <a:r>
              <a:rPr lang="en-US" sz="1600" dirty="0"/>
              <a:t>    r(E,F)</a:t>
            </a:r>
          </a:p>
          <a:p>
            <a:endParaRPr lang="en-US" sz="1600" dirty="0"/>
          </a:p>
          <a:p>
            <a:r>
              <a:rPr lang="en-US" sz="1600" dirty="0"/>
              <a:t>Facts:</a:t>
            </a:r>
          </a:p>
          <a:p>
            <a:r>
              <a:rPr lang="en-US" sz="1600" dirty="0"/>
              <a:t>    f('1','2').</a:t>
            </a:r>
          </a:p>
          <a:p>
            <a:r>
              <a:rPr lang="en-US" sz="1600" dirty="0"/>
              <a:t>    f('4','3').</a:t>
            </a:r>
          </a:p>
          <a:p>
            <a:r>
              <a:rPr lang="en-US" sz="1600" dirty="0"/>
              <a:t>    g('3','2').</a:t>
            </a:r>
          </a:p>
          <a:p>
            <a:r>
              <a:rPr lang="en-US" sz="1600" dirty="0"/>
              <a:t>    r('1','4').</a:t>
            </a:r>
          </a:p>
          <a:p>
            <a:r>
              <a:rPr lang="en-US" sz="1600" dirty="0"/>
              <a:t>    r('2','5').</a:t>
            </a:r>
          </a:p>
          <a:p>
            <a:r>
              <a:rPr lang="en-US" sz="1600" dirty="0"/>
              <a:t>    r('3','5').</a:t>
            </a:r>
          </a:p>
          <a:p>
            <a:r>
              <a:rPr lang="en-US" sz="1600" dirty="0"/>
              <a:t>    r('4','1').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Rules:</a:t>
            </a:r>
          </a:p>
          <a:p>
            <a:r>
              <a:rPr lang="en-US" sz="1600" dirty="0"/>
              <a:t>    r(A,B) :- f(A,X),g(B,X).</a:t>
            </a:r>
          </a:p>
          <a:p>
            <a:r>
              <a:rPr lang="en-US" sz="1600" dirty="0"/>
              <a:t>    f(C,D) :- r(D,C).</a:t>
            </a:r>
          </a:p>
          <a:p>
            <a:r>
              <a:rPr lang="en-US" sz="1600" dirty="0"/>
              <a:t>    g(E,F) :- f(E,X),r(X,F).</a:t>
            </a:r>
          </a:p>
          <a:p>
            <a:endParaRPr lang="en-US" sz="1600" dirty="0"/>
          </a:p>
          <a:p>
            <a:r>
              <a:rPr lang="en-US" sz="1600" dirty="0"/>
              <a:t>Queries:</a:t>
            </a:r>
          </a:p>
          <a:p>
            <a:r>
              <a:rPr lang="en-US" sz="1600" dirty="0"/>
              <a:t>    f('3',Z)?</a:t>
            </a:r>
          </a:p>
          <a:p>
            <a:r>
              <a:rPr lang="en-US" sz="1600" dirty="0"/>
              <a:t>    r(Y,'3')?</a:t>
            </a:r>
          </a:p>
          <a:p>
            <a:r>
              <a:rPr lang="en-US" sz="1600" dirty="0"/>
              <a:t>    f(W,X)?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CFB8FD-0147-0C42-9412-097F1443E7CA}"/>
              </a:ext>
            </a:extLst>
          </p:cNvPr>
          <p:cNvSpPr/>
          <p:nvPr/>
        </p:nvSpPr>
        <p:spPr>
          <a:xfrm>
            <a:off x="3131421" y="956841"/>
            <a:ext cx="6096000" cy="849463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(SCHEMES,"Schemes",1)</a:t>
            </a:r>
          </a:p>
          <a:p>
            <a:r>
              <a:rPr lang="en-US" sz="1400" dirty="0"/>
              <a:t>(COLON,":",1)</a:t>
            </a:r>
          </a:p>
          <a:p>
            <a:r>
              <a:rPr lang="en-US" sz="1400" dirty="0"/>
              <a:t>(ID,"f",2)</a:t>
            </a:r>
          </a:p>
          <a:p>
            <a:r>
              <a:rPr lang="en-US" sz="1400" dirty="0"/>
              <a:t>(LEFT_PAREN,"(",2)</a:t>
            </a:r>
          </a:p>
          <a:p>
            <a:r>
              <a:rPr lang="en-US" sz="1400" dirty="0"/>
              <a:t>(ID,"A",2)</a:t>
            </a:r>
          </a:p>
          <a:p>
            <a:r>
              <a:rPr lang="en-US" sz="1400" dirty="0"/>
              <a:t>(COMMA,",",2)</a:t>
            </a:r>
          </a:p>
          <a:p>
            <a:r>
              <a:rPr lang="en-US" sz="1400" dirty="0"/>
              <a:t>(ID,"B",2)</a:t>
            </a:r>
          </a:p>
          <a:p>
            <a:r>
              <a:rPr lang="en-US" sz="1400" dirty="0"/>
              <a:t>(RIGHT_PAREN,")",2)</a:t>
            </a:r>
          </a:p>
          <a:p>
            <a:r>
              <a:rPr lang="en-US" sz="1400" dirty="0"/>
              <a:t>(ID,"g",3)</a:t>
            </a:r>
          </a:p>
          <a:p>
            <a:r>
              <a:rPr lang="en-US" sz="1400" dirty="0"/>
              <a:t>(LEFT_PAREN,"(",3)</a:t>
            </a:r>
          </a:p>
          <a:p>
            <a:r>
              <a:rPr lang="en-US" sz="1400" dirty="0"/>
              <a:t>(ID,"C",3)</a:t>
            </a:r>
          </a:p>
          <a:p>
            <a:r>
              <a:rPr lang="en-US" sz="1400" dirty="0"/>
              <a:t>(COMMA,",",3)</a:t>
            </a:r>
          </a:p>
          <a:p>
            <a:r>
              <a:rPr lang="en-US" sz="1400" dirty="0"/>
              <a:t>(ID,"D",3)</a:t>
            </a:r>
          </a:p>
          <a:p>
            <a:r>
              <a:rPr lang="en-US" sz="1400" dirty="0"/>
              <a:t>(RIGHT_PAREN,")",3)</a:t>
            </a:r>
          </a:p>
          <a:p>
            <a:r>
              <a:rPr lang="en-US" sz="1400" dirty="0"/>
              <a:t>(ID,"r",4)</a:t>
            </a:r>
          </a:p>
          <a:p>
            <a:r>
              <a:rPr lang="en-US" sz="1400" dirty="0"/>
              <a:t>(LEFT_PAREN,"(",4)</a:t>
            </a:r>
          </a:p>
          <a:p>
            <a:r>
              <a:rPr lang="en-US" sz="1400" dirty="0"/>
              <a:t>(ID,"E",4)</a:t>
            </a:r>
          </a:p>
          <a:p>
            <a:r>
              <a:rPr lang="en-US" sz="1400" dirty="0"/>
              <a:t>(COMMA,",",4)</a:t>
            </a:r>
          </a:p>
          <a:p>
            <a:r>
              <a:rPr lang="en-US" sz="1400" dirty="0"/>
              <a:t>(ID,"F",4)</a:t>
            </a:r>
          </a:p>
          <a:p>
            <a:r>
              <a:rPr lang="en-US" sz="1400" dirty="0"/>
              <a:t>(RIGHT_PAREN,")",4)</a:t>
            </a:r>
          </a:p>
          <a:p>
            <a:r>
              <a:rPr lang="en-US" sz="1400" dirty="0"/>
              <a:t>(FACTS,"Facts",6)</a:t>
            </a:r>
          </a:p>
          <a:p>
            <a:r>
              <a:rPr lang="en-US" sz="1400" dirty="0"/>
              <a:t>(COLON,":",6)</a:t>
            </a:r>
          </a:p>
          <a:p>
            <a:r>
              <a:rPr lang="en-US" sz="1400" dirty="0"/>
              <a:t>(ID,"f",7)</a:t>
            </a:r>
          </a:p>
          <a:p>
            <a:r>
              <a:rPr lang="en-US" sz="1400" dirty="0"/>
              <a:t>(LEFT_PAREN,"(",7)</a:t>
            </a:r>
          </a:p>
          <a:p>
            <a:r>
              <a:rPr lang="en-US" sz="1400" dirty="0"/>
              <a:t>(STRING,"'1'",7)</a:t>
            </a:r>
          </a:p>
          <a:p>
            <a:r>
              <a:rPr lang="en-US" sz="1400" dirty="0"/>
              <a:t>(COMMA,",",7)</a:t>
            </a:r>
          </a:p>
          <a:p>
            <a:r>
              <a:rPr lang="en-US" sz="1400" dirty="0"/>
              <a:t>(STRING,"'2'",7)</a:t>
            </a:r>
          </a:p>
          <a:p>
            <a:r>
              <a:rPr lang="en-US" sz="1400" dirty="0"/>
              <a:t>(RIGHT_PAREN,")",7)</a:t>
            </a:r>
          </a:p>
          <a:p>
            <a:r>
              <a:rPr lang="en-US" sz="1400" dirty="0"/>
              <a:t>(PERIOD,".",7)</a:t>
            </a:r>
          </a:p>
          <a:p>
            <a:r>
              <a:rPr lang="en-US" sz="1400" dirty="0"/>
              <a:t>(ID,"f",8)</a:t>
            </a:r>
          </a:p>
          <a:p>
            <a:r>
              <a:rPr lang="en-US" sz="1400" dirty="0"/>
              <a:t>(LEFT_PAREN,"(",8)</a:t>
            </a:r>
          </a:p>
          <a:p>
            <a:r>
              <a:rPr lang="en-US" sz="1400" dirty="0"/>
              <a:t>(STRING,"'4'",8)</a:t>
            </a:r>
          </a:p>
          <a:p>
            <a:r>
              <a:rPr lang="en-US" sz="1400" dirty="0"/>
              <a:t>(COMMA,",",8)</a:t>
            </a:r>
          </a:p>
          <a:p>
            <a:r>
              <a:rPr lang="en-US" sz="1400" dirty="0"/>
              <a:t>(STRING,"'3'",8)</a:t>
            </a:r>
          </a:p>
          <a:p>
            <a:r>
              <a:rPr lang="en-US" sz="1400" dirty="0"/>
              <a:t>(RIGHT_PAREN,")",8)</a:t>
            </a:r>
          </a:p>
          <a:p>
            <a:r>
              <a:rPr lang="en-US" sz="1400" dirty="0"/>
              <a:t>(PERIOD,".",8)</a:t>
            </a:r>
          </a:p>
          <a:p>
            <a:r>
              <a:rPr lang="en-US" sz="1400" dirty="0"/>
              <a:t>(ID,"g",9)</a:t>
            </a:r>
          </a:p>
          <a:p>
            <a:r>
              <a:rPr lang="en-US" sz="1400" dirty="0"/>
              <a:t>(LEFT_PAREN,"(",9)</a:t>
            </a:r>
          </a:p>
          <a:p>
            <a:r>
              <a:rPr lang="en-US" sz="1400" dirty="0"/>
              <a:t>(STRING,"'3'",9)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8A8877-91A7-7249-8C86-CD1F3EBD4CE7}"/>
              </a:ext>
            </a:extLst>
          </p:cNvPr>
          <p:cNvSpPr txBox="1"/>
          <p:nvPr/>
        </p:nvSpPr>
        <p:spPr>
          <a:xfrm>
            <a:off x="469673" y="211859"/>
            <a:ext cx="99751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Datalog</a:t>
            </a:r>
            <a:r>
              <a:rPr lang="en-US" b="1" dirty="0"/>
              <a:t> </a:t>
            </a:r>
          </a:p>
          <a:p>
            <a:pPr algn="ctr"/>
            <a:r>
              <a:rPr lang="en-US" b="1" dirty="0"/>
              <a:t>Program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71EAD9-C854-5C40-AC27-BF0F0DB48381}"/>
              </a:ext>
            </a:extLst>
          </p:cNvPr>
          <p:cNvSpPr txBox="1"/>
          <p:nvPr/>
        </p:nvSpPr>
        <p:spPr>
          <a:xfrm>
            <a:off x="3484372" y="211859"/>
            <a:ext cx="87075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Lexer</a:t>
            </a:r>
            <a:endParaRPr lang="en-US" b="1" dirty="0"/>
          </a:p>
          <a:p>
            <a:pPr algn="ctr"/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7250893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7A43C8C-1AAE-9641-A087-0446D5F4E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870" y="0"/>
            <a:ext cx="3705098" cy="39646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53760-B474-99B2-3237-9AF071F15A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015"/>
          <a:stretch/>
        </p:blipFill>
        <p:spPr>
          <a:xfrm>
            <a:off x="22578" y="45156"/>
            <a:ext cx="4950256" cy="6705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E9D043-D91F-7112-A996-EFA869054DCD}"/>
              </a:ext>
            </a:extLst>
          </p:cNvPr>
          <p:cNvSpPr/>
          <p:nvPr/>
        </p:nvSpPr>
        <p:spPr>
          <a:xfrm>
            <a:off x="278032" y="203022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0D3D4F-BB79-EE13-7D38-BB7E8EACAFF9}"/>
              </a:ext>
            </a:extLst>
          </p:cNvPr>
          <p:cNvSpPr txBox="1"/>
          <p:nvPr/>
        </p:nvSpPr>
        <p:spPr>
          <a:xfrm>
            <a:off x="6200383" y="4233797"/>
            <a:ext cx="56952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Lexer</a:t>
            </a:r>
            <a:r>
              <a:rPr lang="en-US" sz="2800" dirty="0"/>
              <a:t> is made up of a set of FSAs,</a:t>
            </a:r>
          </a:p>
          <a:p>
            <a:r>
              <a:rPr lang="en-US" sz="2800" dirty="0"/>
              <a:t>one for each </a:t>
            </a:r>
            <a:r>
              <a:rPr lang="en-US" sz="2800" dirty="0" err="1"/>
              <a:t>Datalog</a:t>
            </a:r>
            <a:r>
              <a:rPr lang="en-US" sz="2800" dirty="0"/>
              <a:t> </a:t>
            </a:r>
            <a:r>
              <a:rPr lang="en-US" sz="2800"/>
              <a:t>program pattern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4886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53760-B474-99B2-3237-9AF071F15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15"/>
          <a:stretch/>
        </p:blipFill>
        <p:spPr>
          <a:xfrm>
            <a:off x="22578" y="45156"/>
            <a:ext cx="4950256" cy="6705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E9D043-D91F-7112-A996-EFA869054DCD}"/>
              </a:ext>
            </a:extLst>
          </p:cNvPr>
          <p:cNvSpPr/>
          <p:nvPr/>
        </p:nvSpPr>
        <p:spPr>
          <a:xfrm>
            <a:off x="278032" y="203022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0D3D4F-BB79-EE13-7D38-BB7E8EACAFF9}"/>
              </a:ext>
            </a:extLst>
          </p:cNvPr>
          <p:cNvSpPr txBox="1"/>
          <p:nvPr/>
        </p:nvSpPr>
        <p:spPr>
          <a:xfrm>
            <a:off x="5465955" y="5180469"/>
            <a:ext cx="65964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input to the </a:t>
            </a:r>
            <a:r>
              <a:rPr lang="en-US" sz="2800" dirty="0" err="1"/>
              <a:t>Lexer</a:t>
            </a:r>
            <a:r>
              <a:rPr lang="en-US" sz="2800" dirty="0"/>
              <a:t> is a string.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Read the </a:t>
            </a:r>
            <a:r>
              <a:rPr lang="en-US" sz="2800" dirty="0" err="1"/>
              <a:t>Datalog</a:t>
            </a:r>
            <a:r>
              <a:rPr lang="en-US" sz="2800" dirty="0"/>
              <a:t> program into a 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Step each FSA through the </a:t>
            </a:r>
            <a:r>
              <a:rPr lang="en-US" sz="2800" dirty="0" err="1"/>
              <a:t>Datalog</a:t>
            </a:r>
            <a:r>
              <a:rPr lang="en-US" sz="2800" dirty="0"/>
              <a:t> string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148471-DD96-622B-F3FC-2F1F90E9228E}"/>
              </a:ext>
            </a:extLst>
          </p:cNvPr>
          <p:cNvSpPr/>
          <p:nvPr/>
        </p:nvSpPr>
        <p:spPr>
          <a:xfrm>
            <a:off x="6298961" y="598284"/>
            <a:ext cx="2030794" cy="440120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Schemes:</a:t>
            </a:r>
          </a:p>
          <a:p>
            <a:r>
              <a:rPr lang="en-US" sz="2000" dirty="0"/>
              <a:t>    mike0(A,B)</a:t>
            </a:r>
          </a:p>
          <a:p>
            <a:r>
              <a:rPr lang="en-US" sz="2000" dirty="0"/>
              <a:t>    g(C,D)</a:t>
            </a:r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Facts:</a:t>
            </a:r>
          </a:p>
          <a:p>
            <a:r>
              <a:rPr lang="en-US" sz="2000" dirty="0"/>
              <a:t>    mike0('1','2').</a:t>
            </a:r>
          </a:p>
          <a:p>
            <a:r>
              <a:rPr lang="en-US" sz="2000" dirty="0"/>
              <a:t>    mike0('4','3').</a:t>
            </a:r>
          </a:p>
          <a:p>
            <a:r>
              <a:rPr lang="en-US" sz="2000" dirty="0"/>
              <a:t>    g('3','2').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Rules:</a:t>
            </a:r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Queries:</a:t>
            </a:r>
          </a:p>
          <a:p>
            <a:r>
              <a:rPr lang="en-US" sz="2000" dirty="0"/>
              <a:t>    mike0('3',Z)?</a:t>
            </a:r>
          </a:p>
          <a:p>
            <a:r>
              <a:rPr lang="en-US" sz="2000" dirty="0"/>
              <a:t>    g(‘3’,Z)?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920D867-9444-F246-C1A8-E94AB0BE915E}"/>
              </a:ext>
            </a:extLst>
          </p:cNvPr>
          <p:cNvSpPr/>
          <p:nvPr/>
        </p:nvSpPr>
        <p:spPr>
          <a:xfrm>
            <a:off x="8478448" y="2442316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F2F6C1-EB61-188E-F5F4-495DD5104B5A}"/>
              </a:ext>
            </a:extLst>
          </p:cNvPr>
          <p:cNvSpPr/>
          <p:nvPr/>
        </p:nvSpPr>
        <p:spPr>
          <a:xfrm>
            <a:off x="9205813" y="2244888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67D371C-06AC-8794-90D6-53E38244E361}"/>
              </a:ext>
            </a:extLst>
          </p:cNvPr>
          <p:cNvSpPr/>
          <p:nvPr/>
        </p:nvSpPr>
        <p:spPr>
          <a:xfrm>
            <a:off x="10657728" y="2429555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6248D-7DFB-3097-9F0A-1E4FB6499C30}"/>
              </a:ext>
            </a:extLst>
          </p:cNvPr>
          <p:cNvSpPr txBox="1"/>
          <p:nvPr/>
        </p:nvSpPr>
        <p:spPr>
          <a:xfrm>
            <a:off x="11244019" y="2429555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</p:spTree>
    <p:extLst>
      <p:ext uri="{BB962C8B-B14F-4D97-AF65-F5344CB8AC3E}">
        <p14:creationId xmlns:p14="http://schemas.microsoft.com/office/powerpoint/2010/main" val="27312484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53760-B474-99B2-3237-9AF071F15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15"/>
          <a:stretch/>
        </p:blipFill>
        <p:spPr>
          <a:xfrm>
            <a:off x="22578" y="45156"/>
            <a:ext cx="4950256" cy="6705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E9D043-D91F-7112-A996-EFA869054DCD}"/>
              </a:ext>
            </a:extLst>
          </p:cNvPr>
          <p:cNvSpPr/>
          <p:nvPr/>
        </p:nvSpPr>
        <p:spPr>
          <a:xfrm>
            <a:off x="278032" y="203022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0D3D4F-BB79-EE13-7D38-BB7E8EACAFF9}"/>
              </a:ext>
            </a:extLst>
          </p:cNvPr>
          <p:cNvSpPr txBox="1"/>
          <p:nvPr/>
        </p:nvSpPr>
        <p:spPr>
          <a:xfrm>
            <a:off x="5465955" y="5180469"/>
            <a:ext cx="65964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input to the </a:t>
            </a:r>
            <a:r>
              <a:rPr lang="en-US" sz="2800" dirty="0" err="1"/>
              <a:t>Lexer</a:t>
            </a:r>
            <a:r>
              <a:rPr lang="en-US" sz="2800" dirty="0"/>
              <a:t> is a string.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Read the </a:t>
            </a:r>
            <a:r>
              <a:rPr lang="en-US" sz="2800" dirty="0" err="1"/>
              <a:t>Datalog</a:t>
            </a:r>
            <a:r>
              <a:rPr lang="en-US" sz="2800" dirty="0"/>
              <a:t> program into a 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Step each FSA through the </a:t>
            </a:r>
            <a:r>
              <a:rPr lang="en-US" sz="2800" dirty="0" err="1"/>
              <a:t>Datalog</a:t>
            </a:r>
            <a:r>
              <a:rPr lang="en-US" sz="2800" dirty="0"/>
              <a:t> string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148471-DD96-622B-F3FC-2F1F90E9228E}"/>
              </a:ext>
            </a:extLst>
          </p:cNvPr>
          <p:cNvSpPr/>
          <p:nvPr/>
        </p:nvSpPr>
        <p:spPr>
          <a:xfrm>
            <a:off x="6369722" y="1797784"/>
            <a:ext cx="2030794" cy="163121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:</a:t>
            </a:r>
          </a:p>
          <a:p>
            <a:r>
              <a:rPr lang="en-US" sz="2000" dirty="0"/>
              <a:t>:-</a:t>
            </a:r>
          </a:p>
          <a:p>
            <a:r>
              <a:rPr lang="en-US" sz="2000" dirty="0"/>
              <a:t>(</a:t>
            </a:r>
          </a:p>
          <a:p>
            <a:r>
              <a:rPr lang="en-US" sz="2000" dirty="0"/>
              <a:t>)</a:t>
            </a:r>
          </a:p>
          <a:p>
            <a:r>
              <a:rPr lang="en-US" sz="2000" dirty="0"/>
              <a:t>mike0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920D867-9444-F246-C1A8-E94AB0BE915E}"/>
              </a:ext>
            </a:extLst>
          </p:cNvPr>
          <p:cNvSpPr/>
          <p:nvPr/>
        </p:nvSpPr>
        <p:spPr>
          <a:xfrm>
            <a:off x="8478448" y="2442316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F2F6C1-EB61-188E-F5F4-495DD5104B5A}"/>
              </a:ext>
            </a:extLst>
          </p:cNvPr>
          <p:cNvSpPr/>
          <p:nvPr/>
        </p:nvSpPr>
        <p:spPr>
          <a:xfrm>
            <a:off x="9205813" y="2244888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67D371C-06AC-8794-90D6-53E38244E361}"/>
              </a:ext>
            </a:extLst>
          </p:cNvPr>
          <p:cNvSpPr/>
          <p:nvPr/>
        </p:nvSpPr>
        <p:spPr>
          <a:xfrm>
            <a:off x="10657728" y="2429555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6248D-7DFB-3097-9F0A-1E4FB6499C30}"/>
              </a:ext>
            </a:extLst>
          </p:cNvPr>
          <p:cNvSpPr txBox="1"/>
          <p:nvPr/>
        </p:nvSpPr>
        <p:spPr>
          <a:xfrm>
            <a:off x="11244019" y="2429555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47190-B2B9-78D6-851F-8B4C607B11EC}"/>
              </a:ext>
            </a:extLst>
          </p:cNvPr>
          <p:cNvSpPr txBox="1"/>
          <p:nvPr/>
        </p:nvSpPr>
        <p:spPr>
          <a:xfrm>
            <a:off x="4972834" y="848788"/>
            <a:ext cx="5047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An example </a:t>
            </a:r>
            <a:r>
              <a:rPr lang="en-US" sz="2400" i="1" dirty="0" err="1"/>
              <a:t>Datalog</a:t>
            </a:r>
            <a:r>
              <a:rPr lang="en-US" sz="2400" i="1" dirty="0"/>
              <a:t> program that can be </a:t>
            </a:r>
            <a:r>
              <a:rPr lang="en-US" sz="2400" i="1" dirty="0" err="1"/>
              <a:t>Lexed</a:t>
            </a:r>
            <a:r>
              <a:rPr lang="en-US" sz="2400" i="1" dirty="0"/>
              <a:t> but won’t run (see Project 2)</a:t>
            </a:r>
          </a:p>
        </p:txBody>
      </p:sp>
    </p:spTree>
    <p:extLst>
      <p:ext uri="{BB962C8B-B14F-4D97-AF65-F5344CB8AC3E}">
        <p14:creationId xmlns:p14="http://schemas.microsoft.com/office/powerpoint/2010/main" val="22362483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53760-B474-99B2-3237-9AF071F15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15"/>
          <a:stretch/>
        </p:blipFill>
        <p:spPr>
          <a:xfrm>
            <a:off x="22578" y="45156"/>
            <a:ext cx="4950256" cy="6705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E9D043-D91F-7112-A996-EFA869054DCD}"/>
              </a:ext>
            </a:extLst>
          </p:cNvPr>
          <p:cNvSpPr/>
          <p:nvPr/>
        </p:nvSpPr>
        <p:spPr>
          <a:xfrm>
            <a:off x="278032" y="203022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0D3D4F-BB79-EE13-7D38-BB7E8EACAFF9}"/>
              </a:ext>
            </a:extLst>
          </p:cNvPr>
          <p:cNvSpPr txBox="1"/>
          <p:nvPr/>
        </p:nvSpPr>
        <p:spPr>
          <a:xfrm>
            <a:off x="5465955" y="5180469"/>
            <a:ext cx="65964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input to the </a:t>
            </a:r>
            <a:r>
              <a:rPr lang="en-US" sz="2800" dirty="0" err="1"/>
              <a:t>Lexer</a:t>
            </a:r>
            <a:r>
              <a:rPr lang="en-US" sz="2800" dirty="0"/>
              <a:t> is a string.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Read the </a:t>
            </a:r>
            <a:r>
              <a:rPr lang="en-US" sz="2800" dirty="0" err="1"/>
              <a:t>Datalog</a:t>
            </a:r>
            <a:r>
              <a:rPr lang="en-US" sz="2800" dirty="0"/>
              <a:t> program into a 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Step each FSA through the </a:t>
            </a:r>
            <a:r>
              <a:rPr lang="en-US" sz="2800" dirty="0" err="1"/>
              <a:t>Datalog</a:t>
            </a:r>
            <a:r>
              <a:rPr lang="en-US" sz="2800" dirty="0"/>
              <a:t> string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148471-DD96-622B-F3FC-2F1F90E9228E}"/>
              </a:ext>
            </a:extLst>
          </p:cNvPr>
          <p:cNvSpPr/>
          <p:nvPr/>
        </p:nvSpPr>
        <p:spPr>
          <a:xfrm>
            <a:off x="6369722" y="1797784"/>
            <a:ext cx="2030794" cy="163121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:</a:t>
            </a:r>
          </a:p>
          <a:p>
            <a:r>
              <a:rPr lang="en-US" sz="2000" dirty="0"/>
              <a:t>:-</a:t>
            </a:r>
          </a:p>
          <a:p>
            <a:r>
              <a:rPr lang="en-US" sz="2000" dirty="0"/>
              <a:t>(</a:t>
            </a:r>
          </a:p>
          <a:p>
            <a:r>
              <a:rPr lang="en-US" sz="2000" dirty="0"/>
              <a:t>)</a:t>
            </a:r>
          </a:p>
          <a:p>
            <a:r>
              <a:rPr lang="en-US" sz="2000" dirty="0"/>
              <a:t>mike0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920D867-9444-F246-C1A8-E94AB0BE915E}"/>
              </a:ext>
            </a:extLst>
          </p:cNvPr>
          <p:cNvSpPr/>
          <p:nvPr/>
        </p:nvSpPr>
        <p:spPr>
          <a:xfrm>
            <a:off x="8478448" y="2442316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F2F6C1-EB61-188E-F5F4-495DD5104B5A}"/>
              </a:ext>
            </a:extLst>
          </p:cNvPr>
          <p:cNvSpPr/>
          <p:nvPr/>
        </p:nvSpPr>
        <p:spPr>
          <a:xfrm>
            <a:off x="9205813" y="2244888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67D371C-06AC-8794-90D6-53E38244E361}"/>
              </a:ext>
            </a:extLst>
          </p:cNvPr>
          <p:cNvSpPr/>
          <p:nvPr/>
        </p:nvSpPr>
        <p:spPr>
          <a:xfrm>
            <a:off x="10657728" y="2429555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6248D-7DFB-3097-9F0A-1E4FB6499C30}"/>
              </a:ext>
            </a:extLst>
          </p:cNvPr>
          <p:cNvSpPr txBox="1"/>
          <p:nvPr/>
        </p:nvSpPr>
        <p:spPr>
          <a:xfrm>
            <a:off x="11244019" y="2429555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47190-B2B9-78D6-851F-8B4C607B11EC}"/>
              </a:ext>
            </a:extLst>
          </p:cNvPr>
          <p:cNvSpPr txBox="1"/>
          <p:nvPr/>
        </p:nvSpPr>
        <p:spPr>
          <a:xfrm>
            <a:off x="6096000" y="923514"/>
            <a:ext cx="2482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The first character in the string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B9CB08-F9F0-E7EE-B42C-963ADF44B547}"/>
              </a:ext>
            </a:extLst>
          </p:cNvPr>
          <p:cNvSpPr/>
          <p:nvPr/>
        </p:nvSpPr>
        <p:spPr>
          <a:xfrm>
            <a:off x="6282466" y="17977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37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53760-B474-99B2-3237-9AF071F15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15"/>
          <a:stretch/>
        </p:blipFill>
        <p:spPr>
          <a:xfrm>
            <a:off x="22578" y="45156"/>
            <a:ext cx="4950256" cy="6705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E9D043-D91F-7112-A996-EFA869054DCD}"/>
              </a:ext>
            </a:extLst>
          </p:cNvPr>
          <p:cNvSpPr/>
          <p:nvPr/>
        </p:nvSpPr>
        <p:spPr>
          <a:xfrm>
            <a:off x="278032" y="203022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0D3D4F-BB79-EE13-7D38-BB7E8EACAFF9}"/>
              </a:ext>
            </a:extLst>
          </p:cNvPr>
          <p:cNvSpPr txBox="1"/>
          <p:nvPr/>
        </p:nvSpPr>
        <p:spPr>
          <a:xfrm>
            <a:off x="5249732" y="5180469"/>
            <a:ext cx="6260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Run FSA until it succeeds or fails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148471-DD96-622B-F3FC-2F1F90E9228E}"/>
              </a:ext>
            </a:extLst>
          </p:cNvPr>
          <p:cNvSpPr/>
          <p:nvPr/>
        </p:nvSpPr>
        <p:spPr>
          <a:xfrm>
            <a:off x="6369722" y="1797784"/>
            <a:ext cx="2030794" cy="163121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:</a:t>
            </a:r>
          </a:p>
          <a:p>
            <a:r>
              <a:rPr lang="en-US" sz="2000" dirty="0"/>
              <a:t>:-</a:t>
            </a:r>
          </a:p>
          <a:p>
            <a:r>
              <a:rPr lang="en-US" sz="2000" dirty="0"/>
              <a:t>(</a:t>
            </a:r>
          </a:p>
          <a:p>
            <a:r>
              <a:rPr lang="en-US" sz="2000" dirty="0"/>
              <a:t>)</a:t>
            </a:r>
          </a:p>
          <a:p>
            <a:r>
              <a:rPr lang="en-US" sz="2000" dirty="0"/>
              <a:t>mike0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920D867-9444-F246-C1A8-E94AB0BE915E}"/>
              </a:ext>
            </a:extLst>
          </p:cNvPr>
          <p:cNvSpPr/>
          <p:nvPr/>
        </p:nvSpPr>
        <p:spPr>
          <a:xfrm>
            <a:off x="8478448" y="2442316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F2F6C1-EB61-188E-F5F4-495DD5104B5A}"/>
              </a:ext>
            </a:extLst>
          </p:cNvPr>
          <p:cNvSpPr/>
          <p:nvPr/>
        </p:nvSpPr>
        <p:spPr>
          <a:xfrm>
            <a:off x="9205813" y="2244888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67D371C-06AC-8794-90D6-53E38244E361}"/>
              </a:ext>
            </a:extLst>
          </p:cNvPr>
          <p:cNvSpPr/>
          <p:nvPr/>
        </p:nvSpPr>
        <p:spPr>
          <a:xfrm>
            <a:off x="10657728" y="2429555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6248D-7DFB-3097-9F0A-1E4FB6499C30}"/>
              </a:ext>
            </a:extLst>
          </p:cNvPr>
          <p:cNvSpPr txBox="1"/>
          <p:nvPr/>
        </p:nvSpPr>
        <p:spPr>
          <a:xfrm>
            <a:off x="11244019" y="2429555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47190-B2B9-78D6-851F-8B4C607B11EC}"/>
              </a:ext>
            </a:extLst>
          </p:cNvPr>
          <p:cNvSpPr txBox="1"/>
          <p:nvPr/>
        </p:nvSpPr>
        <p:spPr>
          <a:xfrm>
            <a:off x="6096000" y="923514"/>
            <a:ext cx="2482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The first character in the string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B9CB08-F9F0-E7EE-B42C-963ADF44B547}"/>
              </a:ext>
            </a:extLst>
          </p:cNvPr>
          <p:cNvSpPr/>
          <p:nvPr/>
        </p:nvSpPr>
        <p:spPr>
          <a:xfrm>
            <a:off x="6282466" y="17977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578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53760-B474-99B2-3237-9AF071F15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15"/>
          <a:stretch/>
        </p:blipFill>
        <p:spPr>
          <a:xfrm>
            <a:off x="22578" y="45156"/>
            <a:ext cx="4950256" cy="6705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E9D043-D91F-7112-A996-EFA869054DCD}"/>
              </a:ext>
            </a:extLst>
          </p:cNvPr>
          <p:cNvSpPr/>
          <p:nvPr/>
        </p:nvSpPr>
        <p:spPr>
          <a:xfrm>
            <a:off x="278032" y="203022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148471-DD96-622B-F3FC-2F1F90E9228E}"/>
              </a:ext>
            </a:extLst>
          </p:cNvPr>
          <p:cNvSpPr/>
          <p:nvPr/>
        </p:nvSpPr>
        <p:spPr>
          <a:xfrm>
            <a:off x="6369722" y="1797784"/>
            <a:ext cx="2030794" cy="163121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:</a:t>
            </a:r>
          </a:p>
          <a:p>
            <a:r>
              <a:rPr lang="en-US" sz="2000" dirty="0"/>
              <a:t>:-</a:t>
            </a:r>
          </a:p>
          <a:p>
            <a:r>
              <a:rPr lang="en-US" sz="2000" dirty="0"/>
              <a:t>(</a:t>
            </a:r>
          </a:p>
          <a:p>
            <a:r>
              <a:rPr lang="en-US" sz="2000" dirty="0"/>
              <a:t>)</a:t>
            </a:r>
          </a:p>
          <a:p>
            <a:r>
              <a:rPr lang="en-US" sz="2000" dirty="0"/>
              <a:t>mike0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920D867-9444-F246-C1A8-E94AB0BE915E}"/>
              </a:ext>
            </a:extLst>
          </p:cNvPr>
          <p:cNvSpPr/>
          <p:nvPr/>
        </p:nvSpPr>
        <p:spPr>
          <a:xfrm>
            <a:off x="8478448" y="2442316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F2F6C1-EB61-188E-F5F4-495DD5104B5A}"/>
              </a:ext>
            </a:extLst>
          </p:cNvPr>
          <p:cNvSpPr/>
          <p:nvPr/>
        </p:nvSpPr>
        <p:spPr>
          <a:xfrm>
            <a:off x="9205813" y="2244888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67D371C-06AC-8794-90D6-53E38244E361}"/>
              </a:ext>
            </a:extLst>
          </p:cNvPr>
          <p:cNvSpPr/>
          <p:nvPr/>
        </p:nvSpPr>
        <p:spPr>
          <a:xfrm>
            <a:off x="10657728" y="2429555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6248D-7DFB-3097-9F0A-1E4FB6499C30}"/>
              </a:ext>
            </a:extLst>
          </p:cNvPr>
          <p:cNvSpPr txBox="1"/>
          <p:nvPr/>
        </p:nvSpPr>
        <p:spPr>
          <a:xfrm>
            <a:off x="11244019" y="2429555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47190-B2B9-78D6-851F-8B4C607B11EC}"/>
              </a:ext>
            </a:extLst>
          </p:cNvPr>
          <p:cNvSpPr txBox="1"/>
          <p:nvPr/>
        </p:nvSpPr>
        <p:spPr>
          <a:xfrm>
            <a:off x="6096000" y="923514"/>
            <a:ext cx="2482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The first character in the string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B9CB08-F9F0-E7EE-B42C-963ADF44B547}"/>
              </a:ext>
            </a:extLst>
          </p:cNvPr>
          <p:cNvSpPr/>
          <p:nvPr/>
        </p:nvSpPr>
        <p:spPr>
          <a:xfrm>
            <a:off x="6282466" y="17977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086E12-55B3-157E-809B-4A57257519B7}"/>
              </a:ext>
            </a:extLst>
          </p:cNvPr>
          <p:cNvSpPr/>
          <p:nvPr/>
        </p:nvSpPr>
        <p:spPr>
          <a:xfrm>
            <a:off x="4369397" y="5086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E40AE-239B-DF6F-F4E2-298FEB051293}"/>
              </a:ext>
            </a:extLst>
          </p:cNvPr>
          <p:cNvSpPr txBox="1"/>
          <p:nvPr/>
        </p:nvSpPr>
        <p:spPr>
          <a:xfrm>
            <a:off x="5249732" y="5180469"/>
            <a:ext cx="6260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Run FSA until it succeeds or fails</a:t>
            </a:r>
          </a:p>
        </p:txBody>
      </p:sp>
    </p:spTree>
    <p:extLst>
      <p:ext uri="{BB962C8B-B14F-4D97-AF65-F5344CB8AC3E}">
        <p14:creationId xmlns:p14="http://schemas.microsoft.com/office/powerpoint/2010/main" val="35954762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53760-B474-99B2-3237-9AF071F15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15"/>
          <a:stretch/>
        </p:blipFill>
        <p:spPr>
          <a:xfrm>
            <a:off x="22578" y="45156"/>
            <a:ext cx="4950256" cy="6705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E9D043-D91F-7112-A996-EFA869054DCD}"/>
              </a:ext>
            </a:extLst>
          </p:cNvPr>
          <p:cNvSpPr/>
          <p:nvPr/>
        </p:nvSpPr>
        <p:spPr>
          <a:xfrm>
            <a:off x="278032" y="203022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148471-DD96-622B-F3FC-2F1F90E9228E}"/>
              </a:ext>
            </a:extLst>
          </p:cNvPr>
          <p:cNvSpPr/>
          <p:nvPr/>
        </p:nvSpPr>
        <p:spPr>
          <a:xfrm>
            <a:off x="6369722" y="1797784"/>
            <a:ext cx="2030794" cy="163121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:</a:t>
            </a:r>
          </a:p>
          <a:p>
            <a:r>
              <a:rPr lang="en-US" sz="2000" dirty="0"/>
              <a:t>:-</a:t>
            </a:r>
          </a:p>
          <a:p>
            <a:r>
              <a:rPr lang="en-US" sz="2000" dirty="0"/>
              <a:t>(</a:t>
            </a:r>
          </a:p>
          <a:p>
            <a:r>
              <a:rPr lang="en-US" sz="2000" dirty="0"/>
              <a:t>)</a:t>
            </a:r>
          </a:p>
          <a:p>
            <a:r>
              <a:rPr lang="en-US" sz="2000" dirty="0"/>
              <a:t>mike0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920D867-9444-F246-C1A8-E94AB0BE915E}"/>
              </a:ext>
            </a:extLst>
          </p:cNvPr>
          <p:cNvSpPr/>
          <p:nvPr/>
        </p:nvSpPr>
        <p:spPr>
          <a:xfrm>
            <a:off x="8478448" y="2442316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F2F6C1-EB61-188E-F5F4-495DD5104B5A}"/>
              </a:ext>
            </a:extLst>
          </p:cNvPr>
          <p:cNvSpPr/>
          <p:nvPr/>
        </p:nvSpPr>
        <p:spPr>
          <a:xfrm>
            <a:off x="9205813" y="2244888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67D371C-06AC-8794-90D6-53E38244E361}"/>
              </a:ext>
            </a:extLst>
          </p:cNvPr>
          <p:cNvSpPr/>
          <p:nvPr/>
        </p:nvSpPr>
        <p:spPr>
          <a:xfrm>
            <a:off x="10657728" y="2429555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6248D-7DFB-3097-9F0A-1E4FB6499C30}"/>
              </a:ext>
            </a:extLst>
          </p:cNvPr>
          <p:cNvSpPr txBox="1"/>
          <p:nvPr/>
        </p:nvSpPr>
        <p:spPr>
          <a:xfrm>
            <a:off x="11244019" y="2429555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47190-B2B9-78D6-851F-8B4C607B11EC}"/>
              </a:ext>
            </a:extLst>
          </p:cNvPr>
          <p:cNvSpPr txBox="1"/>
          <p:nvPr/>
        </p:nvSpPr>
        <p:spPr>
          <a:xfrm>
            <a:off x="6096000" y="923514"/>
            <a:ext cx="2482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The first character in the string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B9CB08-F9F0-E7EE-B42C-963ADF44B547}"/>
              </a:ext>
            </a:extLst>
          </p:cNvPr>
          <p:cNvSpPr/>
          <p:nvPr/>
        </p:nvSpPr>
        <p:spPr>
          <a:xfrm>
            <a:off x="6282466" y="17977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086E12-55B3-157E-809B-4A57257519B7}"/>
              </a:ext>
            </a:extLst>
          </p:cNvPr>
          <p:cNvSpPr/>
          <p:nvPr/>
        </p:nvSpPr>
        <p:spPr>
          <a:xfrm>
            <a:off x="4369397" y="5086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E40AE-239B-DF6F-F4E2-298FEB051293}"/>
              </a:ext>
            </a:extLst>
          </p:cNvPr>
          <p:cNvSpPr txBox="1"/>
          <p:nvPr/>
        </p:nvSpPr>
        <p:spPr>
          <a:xfrm>
            <a:off x="5249732" y="5180469"/>
            <a:ext cx="6755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Run FSA until it succeeds or fails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Rewind to start of string and run next FSA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F084D0-0F11-8F53-32A9-9DC35B39C05C}"/>
              </a:ext>
            </a:extLst>
          </p:cNvPr>
          <p:cNvSpPr/>
          <p:nvPr/>
        </p:nvSpPr>
        <p:spPr>
          <a:xfrm>
            <a:off x="4371694" y="2244888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8308" cy="1325563"/>
          </a:xfrm>
        </p:spPr>
        <p:txBody>
          <a:bodyPr/>
          <a:lstStyle/>
          <a:p>
            <a:r>
              <a:rPr lang="en-US" dirty="0"/>
              <a:t>Project 1: FSM for “Rules” </a:t>
            </a:r>
            <a:r>
              <a:rPr lang="en-US" dirty="0" err="1"/>
              <a:t>Datalog</a:t>
            </a:r>
            <a:r>
              <a:rPr lang="en-US" dirty="0"/>
              <a:t> keyword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3C428C-CC6F-564C-9AD9-F15496438083}"/>
              </a:ext>
            </a:extLst>
          </p:cNvPr>
          <p:cNvSpPr/>
          <p:nvPr/>
        </p:nvSpPr>
        <p:spPr>
          <a:xfrm>
            <a:off x="2622883" y="1537121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1BF2CB-E872-FF43-B081-FDE0077096F8}"/>
              </a:ext>
            </a:extLst>
          </p:cNvPr>
          <p:cNvCxnSpPr/>
          <p:nvPr/>
        </p:nvCxnSpPr>
        <p:spPr>
          <a:xfrm>
            <a:off x="2091240" y="1839045"/>
            <a:ext cx="5262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4ABCBD-5447-324D-88CB-79CD069628D6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2959313" y="2140970"/>
            <a:ext cx="356" cy="3104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70CE71-8DD7-6F4B-8474-2C8ED74C51AE}"/>
              </a:ext>
            </a:extLst>
          </p:cNvPr>
          <p:cNvSpPr txBox="1"/>
          <p:nvPr/>
        </p:nvSpPr>
        <p:spPr>
          <a:xfrm rot="2075051">
            <a:off x="4139935" y="2262494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fail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7A25FA-5AEF-3940-9189-55600BCEF481}"/>
              </a:ext>
            </a:extLst>
          </p:cNvPr>
          <p:cNvSpPr/>
          <p:nvPr/>
        </p:nvSpPr>
        <p:spPr>
          <a:xfrm>
            <a:off x="2623239" y="245142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DD366E-764F-0F40-A0BB-B9CFB13D7C0F}"/>
              </a:ext>
            </a:extLst>
          </p:cNvPr>
          <p:cNvSpPr/>
          <p:nvPr/>
        </p:nvSpPr>
        <p:spPr>
          <a:xfrm>
            <a:off x="2622883" y="337751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A16120-E7A4-0E4A-A378-F4944EE60FCF}"/>
              </a:ext>
            </a:extLst>
          </p:cNvPr>
          <p:cNvSpPr/>
          <p:nvPr/>
        </p:nvSpPr>
        <p:spPr>
          <a:xfrm>
            <a:off x="2633513" y="431830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5F12C7-4901-D440-AA77-E3C2A1F45159}"/>
              </a:ext>
            </a:extLst>
          </p:cNvPr>
          <p:cNvSpPr/>
          <p:nvPr/>
        </p:nvSpPr>
        <p:spPr>
          <a:xfrm>
            <a:off x="2633513" y="5253439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CB422D-0774-ED4D-A149-C828E86E4BCC}"/>
              </a:ext>
            </a:extLst>
          </p:cNvPr>
          <p:cNvSpPr/>
          <p:nvPr/>
        </p:nvSpPr>
        <p:spPr>
          <a:xfrm>
            <a:off x="2633513" y="617952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0B2D7F-D946-D746-A54B-C1DE8C056770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2969943" y="5857288"/>
            <a:ext cx="0" cy="3222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6E067C-D148-4A4F-B3C5-AEA6DF8A53E9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2969943" y="4922155"/>
            <a:ext cx="0" cy="331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BFB671-22DF-2646-8B11-A2BF91AD4F05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2959313" y="3981362"/>
            <a:ext cx="10630" cy="3369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88FC71-E5B4-4A4F-9670-08AC50559103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flipH="1">
            <a:off x="2959313" y="3055275"/>
            <a:ext cx="356" cy="3222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507B0FC-E508-194E-9A00-E9033D9A8FC2}"/>
              </a:ext>
            </a:extLst>
          </p:cNvPr>
          <p:cNvSpPr/>
          <p:nvPr/>
        </p:nvSpPr>
        <p:spPr>
          <a:xfrm>
            <a:off x="5544945" y="3687027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4AA065-234C-A146-B58B-48EF4903D380}"/>
              </a:ext>
            </a:extLst>
          </p:cNvPr>
          <p:cNvCxnSpPr>
            <a:cxnSpLocks/>
            <a:stCxn id="10" idx="6"/>
            <a:endCxn id="44" idx="0"/>
          </p:cNvCxnSpPr>
          <p:nvPr/>
        </p:nvCxnSpPr>
        <p:spPr>
          <a:xfrm>
            <a:off x="3295743" y="1839046"/>
            <a:ext cx="2585632" cy="18479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668705-8CE6-4A49-AA38-8C3A8E1E87CF}"/>
              </a:ext>
            </a:extLst>
          </p:cNvPr>
          <p:cNvCxnSpPr>
            <a:cxnSpLocks/>
            <a:stCxn id="22" idx="6"/>
            <a:endCxn id="44" idx="1"/>
          </p:cNvCxnSpPr>
          <p:nvPr/>
        </p:nvCxnSpPr>
        <p:spPr>
          <a:xfrm>
            <a:off x="3296099" y="2753351"/>
            <a:ext cx="2347384" cy="10221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D99691E-4BC2-B047-A6FD-68DC2964F345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3295743" y="3679438"/>
            <a:ext cx="2249202" cy="3095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824C12-EF60-874B-81EE-5C499D95AB31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3306373" y="4112403"/>
            <a:ext cx="2248846" cy="507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4BE733-9301-A048-A27C-58EA6656F07A}"/>
              </a:ext>
            </a:extLst>
          </p:cNvPr>
          <p:cNvCxnSpPr>
            <a:cxnSpLocks/>
            <a:stCxn id="25" idx="6"/>
            <a:endCxn id="44" idx="3"/>
          </p:cNvCxnSpPr>
          <p:nvPr/>
        </p:nvCxnSpPr>
        <p:spPr>
          <a:xfrm flipV="1">
            <a:off x="3306373" y="4202444"/>
            <a:ext cx="2337110" cy="13529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C330116-D109-7B4A-8F8C-B445B287984B}"/>
              </a:ext>
            </a:extLst>
          </p:cNvPr>
          <p:cNvSpPr txBox="1"/>
          <p:nvPr/>
        </p:nvSpPr>
        <p:spPr>
          <a:xfrm rot="1577700">
            <a:off x="3616473" y="2749998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fail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EF2B0B-9F6A-BB4A-887C-3C262EBFD49D}"/>
              </a:ext>
            </a:extLst>
          </p:cNvPr>
          <p:cNvSpPr txBox="1"/>
          <p:nvPr/>
        </p:nvSpPr>
        <p:spPr>
          <a:xfrm rot="596369">
            <a:off x="3645013" y="3433048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fail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9DC5F3-FD68-7849-BAF4-3961070763BA}"/>
              </a:ext>
            </a:extLst>
          </p:cNvPr>
          <p:cNvSpPr txBox="1"/>
          <p:nvPr/>
        </p:nvSpPr>
        <p:spPr>
          <a:xfrm rot="20979481">
            <a:off x="3636429" y="4028353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fail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E269AF-400B-2149-AA4C-82BF7E7357D7}"/>
              </a:ext>
            </a:extLst>
          </p:cNvPr>
          <p:cNvSpPr txBox="1"/>
          <p:nvPr/>
        </p:nvSpPr>
        <p:spPr>
          <a:xfrm rot="19959365">
            <a:off x="3609996" y="4674417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fail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4577FD-BABB-054A-946A-CA43F1FDC8EA}"/>
              </a:ext>
            </a:extLst>
          </p:cNvPr>
          <p:cNvSpPr txBox="1"/>
          <p:nvPr/>
        </p:nvSpPr>
        <p:spPr>
          <a:xfrm>
            <a:off x="2224362" y="2046111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BBF8797-9857-874B-84F6-9673CC9D3196}"/>
              </a:ext>
            </a:extLst>
          </p:cNvPr>
          <p:cNvSpPr txBox="1"/>
          <p:nvPr/>
        </p:nvSpPr>
        <p:spPr>
          <a:xfrm>
            <a:off x="2302371" y="2988817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0EA68C-7341-784E-9728-80D21D738CF6}"/>
              </a:ext>
            </a:extLst>
          </p:cNvPr>
          <p:cNvSpPr txBox="1"/>
          <p:nvPr/>
        </p:nvSpPr>
        <p:spPr>
          <a:xfrm>
            <a:off x="2306037" y="3934258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113F50-C4C0-DB4F-80DC-98BF03E93860}"/>
              </a:ext>
            </a:extLst>
          </p:cNvPr>
          <p:cNvSpPr txBox="1"/>
          <p:nvPr/>
        </p:nvSpPr>
        <p:spPr>
          <a:xfrm>
            <a:off x="2350587" y="4847495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D91ED43-9FF7-AF4E-B740-14ECE7378EE6}"/>
              </a:ext>
            </a:extLst>
          </p:cNvPr>
          <p:cNvSpPr txBox="1"/>
          <p:nvPr/>
        </p:nvSpPr>
        <p:spPr>
          <a:xfrm>
            <a:off x="1771592" y="5833741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RULES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45001F-2F1C-4A45-B127-27972F893466}"/>
              </a:ext>
            </a:extLst>
          </p:cNvPr>
          <p:cNvSpPr txBox="1"/>
          <p:nvPr/>
        </p:nvSpPr>
        <p:spPr>
          <a:xfrm>
            <a:off x="7600508" y="1654379"/>
            <a:ext cx="3886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Let’s do a trace on two different inputs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7EA4B-A45F-B448-8B5D-8231F11E65AA}"/>
              </a:ext>
            </a:extLst>
          </p:cNvPr>
          <p:cNvSpPr txBox="1"/>
          <p:nvPr/>
        </p:nvSpPr>
        <p:spPr>
          <a:xfrm>
            <a:off x="7455389" y="2564434"/>
            <a:ext cx="134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B66192-FC86-9146-BFAF-0FF3F283C02C}"/>
              </a:ext>
            </a:extLst>
          </p:cNvPr>
          <p:cNvSpPr txBox="1"/>
          <p:nvPr/>
        </p:nvSpPr>
        <p:spPr>
          <a:xfrm>
            <a:off x="7368890" y="2262494"/>
            <a:ext cx="12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Input 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D9A2D-CFBB-2647-8705-35704D5C4853}"/>
              </a:ext>
            </a:extLst>
          </p:cNvPr>
          <p:cNvSpPr txBox="1"/>
          <p:nvPr/>
        </p:nvSpPr>
        <p:spPr>
          <a:xfrm>
            <a:off x="10176350" y="2262494"/>
            <a:ext cx="8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7630177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53760-B474-99B2-3237-9AF071F15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15"/>
          <a:stretch/>
        </p:blipFill>
        <p:spPr>
          <a:xfrm>
            <a:off x="22578" y="45156"/>
            <a:ext cx="4950256" cy="6705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E9D043-D91F-7112-A996-EFA869054DCD}"/>
              </a:ext>
            </a:extLst>
          </p:cNvPr>
          <p:cNvSpPr/>
          <p:nvPr/>
        </p:nvSpPr>
        <p:spPr>
          <a:xfrm>
            <a:off x="278032" y="203022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148471-DD96-622B-F3FC-2F1F90E9228E}"/>
              </a:ext>
            </a:extLst>
          </p:cNvPr>
          <p:cNvSpPr/>
          <p:nvPr/>
        </p:nvSpPr>
        <p:spPr>
          <a:xfrm>
            <a:off x="6369722" y="1797784"/>
            <a:ext cx="2030794" cy="163121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:</a:t>
            </a:r>
          </a:p>
          <a:p>
            <a:r>
              <a:rPr lang="en-US" sz="2000" dirty="0"/>
              <a:t>:-</a:t>
            </a:r>
          </a:p>
          <a:p>
            <a:r>
              <a:rPr lang="en-US" sz="2000" dirty="0"/>
              <a:t>(</a:t>
            </a:r>
          </a:p>
          <a:p>
            <a:r>
              <a:rPr lang="en-US" sz="2000" dirty="0"/>
              <a:t>)</a:t>
            </a:r>
          </a:p>
          <a:p>
            <a:r>
              <a:rPr lang="en-US" sz="2000" dirty="0"/>
              <a:t>mike0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920D867-9444-F246-C1A8-E94AB0BE915E}"/>
              </a:ext>
            </a:extLst>
          </p:cNvPr>
          <p:cNvSpPr/>
          <p:nvPr/>
        </p:nvSpPr>
        <p:spPr>
          <a:xfrm>
            <a:off x="8478448" y="2442316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F2F6C1-EB61-188E-F5F4-495DD5104B5A}"/>
              </a:ext>
            </a:extLst>
          </p:cNvPr>
          <p:cNvSpPr/>
          <p:nvPr/>
        </p:nvSpPr>
        <p:spPr>
          <a:xfrm>
            <a:off x="9205813" y="2244888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67D371C-06AC-8794-90D6-53E38244E361}"/>
              </a:ext>
            </a:extLst>
          </p:cNvPr>
          <p:cNvSpPr/>
          <p:nvPr/>
        </p:nvSpPr>
        <p:spPr>
          <a:xfrm>
            <a:off x="10657728" y="2429555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6248D-7DFB-3097-9F0A-1E4FB6499C30}"/>
              </a:ext>
            </a:extLst>
          </p:cNvPr>
          <p:cNvSpPr txBox="1"/>
          <p:nvPr/>
        </p:nvSpPr>
        <p:spPr>
          <a:xfrm>
            <a:off x="11244019" y="2429555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47190-B2B9-78D6-851F-8B4C607B11EC}"/>
              </a:ext>
            </a:extLst>
          </p:cNvPr>
          <p:cNvSpPr txBox="1"/>
          <p:nvPr/>
        </p:nvSpPr>
        <p:spPr>
          <a:xfrm>
            <a:off x="6096000" y="923514"/>
            <a:ext cx="2482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The first character in the string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B9CB08-F9F0-E7EE-B42C-963ADF44B547}"/>
              </a:ext>
            </a:extLst>
          </p:cNvPr>
          <p:cNvSpPr/>
          <p:nvPr/>
        </p:nvSpPr>
        <p:spPr>
          <a:xfrm>
            <a:off x="6282466" y="17977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086E12-55B3-157E-809B-4A57257519B7}"/>
              </a:ext>
            </a:extLst>
          </p:cNvPr>
          <p:cNvSpPr/>
          <p:nvPr/>
        </p:nvSpPr>
        <p:spPr>
          <a:xfrm>
            <a:off x="4369397" y="5086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E40AE-239B-DF6F-F4E2-298FEB051293}"/>
              </a:ext>
            </a:extLst>
          </p:cNvPr>
          <p:cNvSpPr txBox="1"/>
          <p:nvPr/>
        </p:nvSpPr>
        <p:spPr>
          <a:xfrm>
            <a:off x="5249732" y="5180469"/>
            <a:ext cx="6755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Run FSA until it succeeds or fails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Rewind to start of string and run next FSA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Repeat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F084D0-0F11-8F53-32A9-9DC35B39C05C}"/>
              </a:ext>
            </a:extLst>
          </p:cNvPr>
          <p:cNvSpPr/>
          <p:nvPr/>
        </p:nvSpPr>
        <p:spPr>
          <a:xfrm>
            <a:off x="4371694" y="2244888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C54250-B194-4843-27C5-CC5EF55FD688}"/>
              </a:ext>
            </a:extLst>
          </p:cNvPr>
          <p:cNvSpPr/>
          <p:nvPr/>
        </p:nvSpPr>
        <p:spPr>
          <a:xfrm>
            <a:off x="4061515" y="4044922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920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53760-B474-99B2-3237-9AF071F15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15"/>
          <a:stretch/>
        </p:blipFill>
        <p:spPr>
          <a:xfrm>
            <a:off x="22578" y="45156"/>
            <a:ext cx="4950256" cy="6705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E9D043-D91F-7112-A996-EFA869054DCD}"/>
              </a:ext>
            </a:extLst>
          </p:cNvPr>
          <p:cNvSpPr/>
          <p:nvPr/>
        </p:nvSpPr>
        <p:spPr>
          <a:xfrm>
            <a:off x="278032" y="203022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148471-DD96-622B-F3FC-2F1F90E9228E}"/>
              </a:ext>
            </a:extLst>
          </p:cNvPr>
          <p:cNvSpPr/>
          <p:nvPr/>
        </p:nvSpPr>
        <p:spPr>
          <a:xfrm>
            <a:off x="6369722" y="1797784"/>
            <a:ext cx="2030794" cy="163121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:</a:t>
            </a:r>
          </a:p>
          <a:p>
            <a:r>
              <a:rPr lang="en-US" sz="2000" dirty="0"/>
              <a:t>:-</a:t>
            </a:r>
          </a:p>
          <a:p>
            <a:r>
              <a:rPr lang="en-US" sz="2000" dirty="0"/>
              <a:t>(</a:t>
            </a:r>
          </a:p>
          <a:p>
            <a:r>
              <a:rPr lang="en-US" sz="2000" dirty="0"/>
              <a:t>)</a:t>
            </a:r>
          </a:p>
          <a:p>
            <a:r>
              <a:rPr lang="en-US" sz="2000" dirty="0"/>
              <a:t>mike0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920D867-9444-F246-C1A8-E94AB0BE915E}"/>
              </a:ext>
            </a:extLst>
          </p:cNvPr>
          <p:cNvSpPr/>
          <p:nvPr/>
        </p:nvSpPr>
        <p:spPr>
          <a:xfrm>
            <a:off x="8478448" y="2442316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F2F6C1-EB61-188E-F5F4-495DD5104B5A}"/>
              </a:ext>
            </a:extLst>
          </p:cNvPr>
          <p:cNvSpPr/>
          <p:nvPr/>
        </p:nvSpPr>
        <p:spPr>
          <a:xfrm>
            <a:off x="9205813" y="2244888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67D371C-06AC-8794-90D6-53E38244E361}"/>
              </a:ext>
            </a:extLst>
          </p:cNvPr>
          <p:cNvSpPr/>
          <p:nvPr/>
        </p:nvSpPr>
        <p:spPr>
          <a:xfrm>
            <a:off x="10657728" y="2429555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6248D-7DFB-3097-9F0A-1E4FB6499C30}"/>
              </a:ext>
            </a:extLst>
          </p:cNvPr>
          <p:cNvSpPr txBox="1"/>
          <p:nvPr/>
        </p:nvSpPr>
        <p:spPr>
          <a:xfrm>
            <a:off x="11244019" y="2429555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47190-B2B9-78D6-851F-8B4C607B11EC}"/>
              </a:ext>
            </a:extLst>
          </p:cNvPr>
          <p:cNvSpPr txBox="1"/>
          <p:nvPr/>
        </p:nvSpPr>
        <p:spPr>
          <a:xfrm>
            <a:off x="6096000" y="923514"/>
            <a:ext cx="2482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The first character in the string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B9CB08-F9F0-E7EE-B42C-963ADF44B547}"/>
              </a:ext>
            </a:extLst>
          </p:cNvPr>
          <p:cNvSpPr/>
          <p:nvPr/>
        </p:nvSpPr>
        <p:spPr>
          <a:xfrm>
            <a:off x="6282466" y="17977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086E12-55B3-157E-809B-4A57257519B7}"/>
              </a:ext>
            </a:extLst>
          </p:cNvPr>
          <p:cNvSpPr/>
          <p:nvPr/>
        </p:nvSpPr>
        <p:spPr>
          <a:xfrm>
            <a:off x="4369397" y="5086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E40AE-239B-DF6F-F4E2-298FEB051293}"/>
              </a:ext>
            </a:extLst>
          </p:cNvPr>
          <p:cNvSpPr txBox="1"/>
          <p:nvPr/>
        </p:nvSpPr>
        <p:spPr>
          <a:xfrm>
            <a:off x="5249732" y="5180469"/>
            <a:ext cx="6755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Run FSA until it succeeds or fails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Rewind to start of string and run next FSA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Repeat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F084D0-0F11-8F53-32A9-9DC35B39C05C}"/>
              </a:ext>
            </a:extLst>
          </p:cNvPr>
          <p:cNvSpPr/>
          <p:nvPr/>
        </p:nvSpPr>
        <p:spPr>
          <a:xfrm>
            <a:off x="4371694" y="2244888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C54250-B194-4843-27C5-CC5EF55FD688}"/>
              </a:ext>
            </a:extLst>
          </p:cNvPr>
          <p:cNvSpPr/>
          <p:nvPr/>
        </p:nvSpPr>
        <p:spPr>
          <a:xfrm>
            <a:off x="4061515" y="4044922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2DF640-C4DA-E1D2-78BD-7ADFBD8A082A}"/>
              </a:ext>
            </a:extLst>
          </p:cNvPr>
          <p:cNvSpPr/>
          <p:nvPr/>
        </p:nvSpPr>
        <p:spPr>
          <a:xfrm>
            <a:off x="4417415" y="5781126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799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53760-B474-99B2-3237-9AF071F15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15"/>
          <a:stretch/>
        </p:blipFill>
        <p:spPr>
          <a:xfrm>
            <a:off x="22578" y="45156"/>
            <a:ext cx="4950256" cy="6705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E9D043-D91F-7112-A996-EFA869054DCD}"/>
              </a:ext>
            </a:extLst>
          </p:cNvPr>
          <p:cNvSpPr/>
          <p:nvPr/>
        </p:nvSpPr>
        <p:spPr>
          <a:xfrm>
            <a:off x="278032" y="203022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148471-DD96-622B-F3FC-2F1F90E9228E}"/>
              </a:ext>
            </a:extLst>
          </p:cNvPr>
          <p:cNvSpPr/>
          <p:nvPr/>
        </p:nvSpPr>
        <p:spPr>
          <a:xfrm>
            <a:off x="6369722" y="1797784"/>
            <a:ext cx="2030794" cy="163121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:</a:t>
            </a:r>
          </a:p>
          <a:p>
            <a:r>
              <a:rPr lang="en-US" sz="2000" dirty="0"/>
              <a:t>:-</a:t>
            </a:r>
          </a:p>
          <a:p>
            <a:r>
              <a:rPr lang="en-US" sz="2000" dirty="0"/>
              <a:t>(</a:t>
            </a:r>
          </a:p>
          <a:p>
            <a:r>
              <a:rPr lang="en-US" sz="2000" dirty="0"/>
              <a:t>)</a:t>
            </a:r>
          </a:p>
          <a:p>
            <a:r>
              <a:rPr lang="en-US" sz="2000" dirty="0"/>
              <a:t>mike0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920D867-9444-F246-C1A8-E94AB0BE915E}"/>
              </a:ext>
            </a:extLst>
          </p:cNvPr>
          <p:cNvSpPr/>
          <p:nvPr/>
        </p:nvSpPr>
        <p:spPr>
          <a:xfrm>
            <a:off x="8478448" y="2442316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F2F6C1-EB61-188E-F5F4-495DD5104B5A}"/>
              </a:ext>
            </a:extLst>
          </p:cNvPr>
          <p:cNvSpPr/>
          <p:nvPr/>
        </p:nvSpPr>
        <p:spPr>
          <a:xfrm>
            <a:off x="9205813" y="2244888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67D371C-06AC-8794-90D6-53E38244E361}"/>
              </a:ext>
            </a:extLst>
          </p:cNvPr>
          <p:cNvSpPr/>
          <p:nvPr/>
        </p:nvSpPr>
        <p:spPr>
          <a:xfrm>
            <a:off x="10657728" y="2429555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6248D-7DFB-3097-9F0A-1E4FB6499C30}"/>
              </a:ext>
            </a:extLst>
          </p:cNvPr>
          <p:cNvSpPr txBox="1"/>
          <p:nvPr/>
        </p:nvSpPr>
        <p:spPr>
          <a:xfrm>
            <a:off x="11244019" y="2429555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47190-B2B9-78D6-851F-8B4C607B11EC}"/>
              </a:ext>
            </a:extLst>
          </p:cNvPr>
          <p:cNvSpPr txBox="1"/>
          <p:nvPr/>
        </p:nvSpPr>
        <p:spPr>
          <a:xfrm>
            <a:off x="6096000" y="923514"/>
            <a:ext cx="2482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The first character in the string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B9CB08-F9F0-E7EE-B42C-963ADF44B547}"/>
              </a:ext>
            </a:extLst>
          </p:cNvPr>
          <p:cNvSpPr/>
          <p:nvPr/>
        </p:nvSpPr>
        <p:spPr>
          <a:xfrm>
            <a:off x="6282466" y="17977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086E12-55B3-157E-809B-4A57257519B7}"/>
              </a:ext>
            </a:extLst>
          </p:cNvPr>
          <p:cNvSpPr/>
          <p:nvPr/>
        </p:nvSpPr>
        <p:spPr>
          <a:xfrm>
            <a:off x="4369397" y="5086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F084D0-0F11-8F53-32A9-9DC35B39C05C}"/>
              </a:ext>
            </a:extLst>
          </p:cNvPr>
          <p:cNvSpPr/>
          <p:nvPr/>
        </p:nvSpPr>
        <p:spPr>
          <a:xfrm>
            <a:off x="4371694" y="2244888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C54250-B194-4843-27C5-CC5EF55FD688}"/>
              </a:ext>
            </a:extLst>
          </p:cNvPr>
          <p:cNvSpPr/>
          <p:nvPr/>
        </p:nvSpPr>
        <p:spPr>
          <a:xfrm>
            <a:off x="4061515" y="4044922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2DF640-C4DA-E1D2-78BD-7ADFBD8A082A}"/>
              </a:ext>
            </a:extLst>
          </p:cNvPr>
          <p:cNvSpPr/>
          <p:nvPr/>
        </p:nvSpPr>
        <p:spPr>
          <a:xfrm>
            <a:off x="4417415" y="5781126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E5B77F-75DB-0FA1-3AD4-1919F130F034}"/>
              </a:ext>
            </a:extLst>
          </p:cNvPr>
          <p:cNvSpPr txBox="1"/>
          <p:nvPr/>
        </p:nvSpPr>
        <p:spPr>
          <a:xfrm>
            <a:off x="6228678" y="5527624"/>
            <a:ext cx="5131397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Look at outputs from all FSAs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Choose which Token is correct</a:t>
            </a:r>
          </a:p>
        </p:txBody>
      </p:sp>
    </p:spTree>
    <p:extLst>
      <p:ext uri="{BB962C8B-B14F-4D97-AF65-F5344CB8AC3E}">
        <p14:creationId xmlns:p14="http://schemas.microsoft.com/office/powerpoint/2010/main" val="34496669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7A43C8C-1AAE-9641-A087-0446D5F4E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870" y="0"/>
            <a:ext cx="3705098" cy="39646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53760-B474-99B2-3237-9AF071F15A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r="-522"/>
          <a:stretch/>
        </p:blipFill>
        <p:spPr>
          <a:xfrm>
            <a:off x="22577" y="45156"/>
            <a:ext cx="11576523" cy="6705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E9D043-D91F-7112-A996-EFA869054DCD}"/>
              </a:ext>
            </a:extLst>
          </p:cNvPr>
          <p:cNvSpPr/>
          <p:nvPr/>
        </p:nvSpPr>
        <p:spPr>
          <a:xfrm>
            <a:off x="278032" y="203022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9978C64-D9C4-C022-F15F-DEEDEB6BF2F5}"/>
              </a:ext>
            </a:extLst>
          </p:cNvPr>
          <p:cNvSpPr/>
          <p:nvPr/>
        </p:nvSpPr>
        <p:spPr>
          <a:xfrm>
            <a:off x="4369397" y="5086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79EE9C-98AC-B4D3-1BE6-B47580CD9649}"/>
              </a:ext>
            </a:extLst>
          </p:cNvPr>
          <p:cNvSpPr/>
          <p:nvPr/>
        </p:nvSpPr>
        <p:spPr>
          <a:xfrm>
            <a:off x="4371694" y="2244888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9197CF-DEBC-937F-5CBA-C80C84385E93}"/>
              </a:ext>
            </a:extLst>
          </p:cNvPr>
          <p:cNvSpPr/>
          <p:nvPr/>
        </p:nvSpPr>
        <p:spPr>
          <a:xfrm>
            <a:off x="4061515" y="4044922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404972-9CC6-ADA4-62F7-17774950E328}"/>
              </a:ext>
            </a:extLst>
          </p:cNvPr>
          <p:cNvSpPr/>
          <p:nvPr/>
        </p:nvSpPr>
        <p:spPr>
          <a:xfrm>
            <a:off x="4417415" y="5781126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6BBC14-8F63-DFC2-323C-D62EAA90E591}"/>
              </a:ext>
            </a:extLst>
          </p:cNvPr>
          <p:cNvSpPr txBox="1"/>
          <p:nvPr/>
        </p:nvSpPr>
        <p:spPr>
          <a:xfrm>
            <a:off x="6228678" y="5527624"/>
            <a:ext cx="5131397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Look at outputs from all FSAs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Choose which Token is correct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B3B291-9045-DDC8-9E84-117F7E8FF87A}"/>
              </a:ext>
            </a:extLst>
          </p:cNvPr>
          <p:cNvSpPr/>
          <p:nvPr/>
        </p:nvSpPr>
        <p:spPr>
          <a:xfrm>
            <a:off x="7161511" y="5035047"/>
            <a:ext cx="1573698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5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53760-B474-99B2-3237-9AF071F15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15"/>
          <a:stretch/>
        </p:blipFill>
        <p:spPr>
          <a:xfrm>
            <a:off x="22578" y="45156"/>
            <a:ext cx="4950256" cy="6705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E9D043-D91F-7112-A996-EFA869054DCD}"/>
              </a:ext>
            </a:extLst>
          </p:cNvPr>
          <p:cNvSpPr/>
          <p:nvPr/>
        </p:nvSpPr>
        <p:spPr>
          <a:xfrm>
            <a:off x="278032" y="203022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148471-DD96-622B-F3FC-2F1F90E9228E}"/>
              </a:ext>
            </a:extLst>
          </p:cNvPr>
          <p:cNvSpPr/>
          <p:nvPr/>
        </p:nvSpPr>
        <p:spPr>
          <a:xfrm>
            <a:off x="6369722" y="1797784"/>
            <a:ext cx="2030794" cy="163121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:</a:t>
            </a:r>
          </a:p>
          <a:p>
            <a:r>
              <a:rPr lang="en-US" sz="2000" dirty="0"/>
              <a:t>:-</a:t>
            </a:r>
          </a:p>
          <a:p>
            <a:r>
              <a:rPr lang="en-US" sz="2000" dirty="0"/>
              <a:t>(</a:t>
            </a:r>
          </a:p>
          <a:p>
            <a:r>
              <a:rPr lang="en-US" sz="2000" dirty="0"/>
              <a:t>)</a:t>
            </a:r>
          </a:p>
          <a:p>
            <a:r>
              <a:rPr lang="en-US" sz="2000" dirty="0"/>
              <a:t>mike0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920D867-9444-F246-C1A8-E94AB0BE915E}"/>
              </a:ext>
            </a:extLst>
          </p:cNvPr>
          <p:cNvSpPr/>
          <p:nvPr/>
        </p:nvSpPr>
        <p:spPr>
          <a:xfrm>
            <a:off x="8478448" y="2442316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F2F6C1-EB61-188E-F5F4-495DD5104B5A}"/>
              </a:ext>
            </a:extLst>
          </p:cNvPr>
          <p:cNvSpPr/>
          <p:nvPr/>
        </p:nvSpPr>
        <p:spPr>
          <a:xfrm>
            <a:off x="9205813" y="2244888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67D371C-06AC-8794-90D6-53E38244E361}"/>
              </a:ext>
            </a:extLst>
          </p:cNvPr>
          <p:cNvSpPr/>
          <p:nvPr/>
        </p:nvSpPr>
        <p:spPr>
          <a:xfrm>
            <a:off x="10657728" y="2429555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6248D-7DFB-3097-9F0A-1E4FB6499C30}"/>
              </a:ext>
            </a:extLst>
          </p:cNvPr>
          <p:cNvSpPr txBox="1"/>
          <p:nvPr/>
        </p:nvSpPr>
        <p:spPr>
          <a:xfrm>
            <a:off x="11244019" y="2429555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COLON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47190-B2B9-78D6-851F-8B4C607B11EC}"/>
              </a:ext>
            </a:extLst>
          </p:cNvPr>
          <p:cNvSpPr txBox="1"/>
          <p:nvPr/>
        </p:nvSpPr>
        <p:spPr>
          <a:xfrm>
            <a:off x="6096000" y="923514"/>
            <a:ext cx="2482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The first character in the string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B9CB08-F9F0-E7EE-B42C-963ADF44B547}"/>
              </a:ext>
            </a:extLst>
          </p:cNvPr>
          <p:cNvSpPr/>
          <p:nvPr/>
        </p:nvSpPr>
        <p:spPr>
          <a:xfrm>
            <a:off x="6282466" y="17977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086E12-55B3-157E-809B-4A57257519B7}"/>
              </a:ext>
            </a:extLst>
          </p:cNvPr>
          <p:cNvSpPr/>
          <p:nvPr/>
        </p:nvSpPr>
        <p:spPr>
          <a:xfrm>
            <a:off x="4369397" y="5086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F084D0-0F11-8F53-32A9-9DC35B39C05C}"/>
              </a:ext>
            </a:extLst>
          </p:cNvPr>
          <p:cNvSpPr/>
          <p:nvPr/>
        </p:nvSpPr>
        <p:spPr>
          <a:xfrm>
            <a:off x="4371694" y="2244888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C54250-B194-4843-27C5-CC5EF55FD688}"/>
              </a:ext>
            </a:extLst>
          </p:cNvPr>
          <p:cNvSpPr/>
          <p:nvPr/>
        </p:nvSpPr>
        <p:spPr>
          <a:xfrm>
            <a:off x="4061515" y="4044922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2DF640-C4DA-E1D2-78BD-7ADFBD8A082A}"/>
              </a:ext>
            </a:extLst>
          </p:cNvPr>
          <p:cNvSpPr/>
          <p:nvPr/>
        </p:nvSpPr>
        <p:spPr>
          <a:xfrm>
            <a:off x="4417415" y="5781126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C0AFED-B828-01D7-9C31-8A591C7A8792}"/>
              </a:ext>
            </a:extLst>
          </p:cNvPr>
          <p:cNvSpPr txBox="1"/>
          <p:nvPr/>
        </p:nvSpPr>
        <p:spPr>
          <a:xfrm>
            <a:off x="6198499" y="5241988"/>
            <a:ext cx="5131397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Output correct token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07429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53760-B474-99B2-3237-9AF071F15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15"/>
          <a:stretch/>
        </p:blipFill>
        <p:spPr>
          <a:xfrm>
            <a:off x="22578" y="45156"/>
            <a:ext cx="4950256" cy="6705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E9D043-D91F-7112-A996-EFA869054DCD}"/>
              </a:ext>
            </a:extLst>
          </p:cNvPr>
          <p:cNvSpPr/>
          <p:nvPr/>
        </p:nvSpPr>
        <p:spPr>
          <a:xfrm>
            <a:off x="278032" y="203022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148471-DD96-622B-F3FC-2F1F90E9228E}"/>
              </a:ext>
            </a:extLst>
          </p:cNvPr>
          <p:cNvSpPr/>
          <p:nvPr/>
        </p:nvSpPr>
        <p:spPr>
          <a:xfrm>
            <a:off x="6369722" y="1797784"/>
            <a:ext cx="2030794" cy="163121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:</a:t>
            </a:r>
          </a:p>
          <a:p>
            <a:r>
              <a:rPr lang="en-US" sz="2000" dirty="0"/>
              <a:t>:-</a:t>
            </a:r>
          </a:p>
          <a:p>
            <a:r>
              <a:rPr lang="en-US" sz="2000" dirty="0"/>
              <a:t>(</a:t>
            </a:r>
          </a:p>
          <a:p>
            <a:r>
              <a:rPr lang="en-US" sz="2000" dirty="0"/>
              <a:t>)</a:t>
            </a:r>
          </a:p>
          <a:p>
            <a:r>
              <a:rPr lang="en-US" sz="2000" dirty="0"/>
              <a:t>mike0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920D867-9444-F246-C1A8-E94AB0BE915E}"/>
              </a:ext>
            </a:extLst>
          </p:cNvPr>
          <p:cNvSpPr/>
          <p:nvPr/>
        </p:nvSpPr>
        <p:spPr>
          <a:xfrm>
            <a:off x="8478448" y="2442316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F2F6C1-EB61-188E-F5F4-495DD5104B5A}"/>
              </a:ext>
            </a:extLst>
          </p:cNvPr>
          <p:cNvSpPr/>
          <p:nvPr/>
        </p:nvSpPr>
        <p:spPr>
          <a:xfrm>
            <a:off x="9205813" y="2244888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67D371C-06AC-8794-90D6-53E38244E361}"/>
              </a:ext>
            </a:extLst>
          </p:cNvPr>
          <p:cNvSpPr/>
          <p:nvPr/>
        </p:nvSpPr>
        <p:spPr>
          <a:xfrm>
            <a:off x="10657728" y="2429555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6248D-7DFB-3097-9F0A-1E4FB6499C30}"/>
              </a:ext>
            </a:extLst>
          </p:cNvPr>
          <p:cNvSpPr txBox="1"/>
          <p:nvPr/>
        </p:nvSpPr>
        <p:spPr>
          <a:xfrm>
            <a:off x="11244019" y="2429555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COLON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47190-B2B9-78D6-851F-8B4C607B11EC}"/>
              </a:ext>
            </a:extLst>
          </p:cNvPr>
          <p:cNvSpPr txBox="1"/>
          <p:nvPr/>
        </p:nvSpPr>
        <p:spPr>
          <a:xfrm>
            <a:off x="6096000" y="923514"/>
            <a:ext cx="2482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The first character in the string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B9CB08-F9F0-E7EE-B42C-963ADF44B547}"/>
              </a:ext>
            </a:extLst>
          </p:cNvPr>
          <p:cNvSpPr/>
          <p:nvPr/>
        </p:nvSpPr>
        <p:spPr>
          <a:xfrm>
            <a:off x="6282466" y="17977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E5B77F-75DB-0FA1-3AD4-1919F130F034}"/>
              </a:ext>
            </a:extLst>
          </p:cNvPr>
          <p:cNvSpPr txBox="1"/>
          <p:nvPr/>
        </p:nvSpPr>
        <p:spPr>
          <a:xfrm>
            <a:off x="6198499" y="5241988"/>
            <a:ext cx="5131397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Output correct token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Reset all FSAs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26911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53760-B474-99B2-3237-9AF071F15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15"/>
          <a:stretch/>
        </p:blipFill>
        <p:spPr>
          <a:xfrm>
            <a:off x="22578" y="45156"/>
            <a:ext cx="4950256" cy="6705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E9D043-D91F-7112-A996-EFA869054DCD}"/>
              </a:ext>
            </a:extLst>
          </p:cNvPr>
          <p:cNvSpPr/>
          <p:nvPr/>
        </p:nvSpPr>
        <p:spPr>
          <a:xfrm>
            <a:off x="278032" y="203022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148471-DD96-622B-F3FC-2F1F90E9228E}"/>
              </a:ext>
            </a:extLst>
          </p:cNvPr>
          <p:cNvSpPr/>
          <p:nvPr/>
        </p:nvSpPr>
        <p:spPr>
          <a:xfrm>
            <a:off x="6369722" y="1797784"/>
            <a:ext cx="2030794" cy="163121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:</a:t>
            </a:r>
          </a:p>
          <a:p>
            <a:r>
              <a:rPr lang="en-US" sz="2000" dirty="0"/>
              <a:t>:-</a:t>
            </a:r>
          </a:p>
          <a:p>
            <a:r>
              <a:rPr lang="en-US" sz="2000" dirty="0"/>
              <a:t>(</a:t>
            </a:r>
          </a:p>
          <a:p>
            <a:r>
              <a:rPr lang="en-US" sz="2000" dirty="0"/>
              <a:t>)</a:t>
            </a:r>
          </a:p>
          <a:p>
            <a:r>
              <a:rPr lang="en-US" sz="2000" dirty="0"/>
              <a:t>mike0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920D867-9444-F246-C1A8-E94AB0BE915E}"/>
              </a:ext>
            </a:extLst>
          </p:cNvPr>
          <p:cNvSpPr/>
          <p:nvPr/>
        </p:nvSpPr>
        <p:spPr>
          <a:xfrm>
            <a:off x="8478448" y="2442316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F2F6C1-EB61-188E-F5F4-495DD5104B5A}"/>
              </a:ext>
            </a:extLst>
          </p:cNvPr>
          <p:cNvSpPr/>
          <p:nvPr/>
        </p:nvSpPr>
        <p:spPr>
          <a:xfrm>
            <a:off x="9205813" y="2244888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67D371C-06AC-8794-90D6-53E38244E361}"/>
              </a:ext>
            </a:extLst>
          </p:cNvPr>
          <p:cNvSpPr/>
          <p:nvPr/>
        </p:nvSpPr>
        <p:spPr>
          <a:xfrm>
            <a:off x="10657728" y="2429555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6248D-7DFB-3097-9F0A-1E4FB6499C30}"/>
              </a:ext>
            </a:extLst>
          </p:cNvPr>
          <p:cNvSpPr txBox="1"/>
          <p:nvPr/>
        </p:nvSpPr>
        <p:spPr>
          <a:xfrm>
            <a:off x="11244019" y="2429555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COLON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47190-B2B9-78D6-851F-8B4C607B11EC}"/>
              </a:ext>
            </a:extLst>
          </p:cNvPr>
          <p:cNvSpPr txBox="1"/>
          <p:nvPr/>
        </p:nvSpPr>
        <p:spPr>
          <a:xfrm>
            <a:off x="6096000" y="923514"/>
            <a:ext cx="2482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The first character in the string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B9CB08-F9F0-E7EE-B42C-963ADF44B547}"/>
              </a:ext>
            </a:extLst>
          </p:cNvPr>
          <p:cNvSpPr/>
          <p:nvPr/>
        </p:nvSpPr>
        <p:spPr>
          <a:xfrm>
            <a:off x="6291790" y="2053610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E5B77F-75DB-0FA1-3AD4-1919F130F034}"/>
              </a:ext>
            </a:extLst>
          </p:cNvPr>
          <p:cNvSpPr txBox="1"/>
          <p:nvPr/>
        </p:nvSpPr>
        <p:spPr>
          <a:xfrm>
            <a:off x="6198499" y="5241988"/>
            <a:ext cx="5131397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Output correct token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Reset all FSAs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Advance to next part of string</a:t>
            </a:r>
          </a:p>
        </p:txBody>
      </p:sp>
    </p:spTree>
    <p:extLst>
      <p:ext uri="{BB962C8B-B14F-4D97-AF65-F5344CB8AC3E}">
        <p14:creationId xmlns:p14="http://schemas.microsoft.com/office/powerpoint/2010/main" val="10656873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53760-B474-99B2-3237-9AF071F15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15"/>
          <a:stretch/>
        </p:blipFill>
        <p:spPr>
          <a:xfrm>
            <a:off x="22578" y="45156"/>
            <a:ext cx="4950256" cy="6705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E9D043-D91F-7112-A996-EFA869054DCD}"/>
              </a:ext>
            </a:extLst>
          </p:cNvPr>
          <p:cNvSpPr/>
          <p:nvPr/>
        </p:nvSpPr>
        <p:spPr>
          <a:xfrm>
            <a:off x="278032" y="203022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148471-DD96-622B-F3FC-2F1F90E9228E}"/>
              </a:ext>
            </a:extLst>
          </p:cNvPr>
          <p:cNvSpPr/>
          <p:nvPr/>
        </p:nvSpPr>
        <p:spPr>
          <a:xfrm>
            <a:off x="6369722" y="1797784"/>
            <a:ext cx="2030794" cy="163121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:</a:t>
            </a:r>
          </a:p>
          <a:p>
            <a:r>
              <a:rPr lang="en-US" sz="2000" dirty="0"/>
              <a:t>:-</a:t>
            </a:r>
          </a:p>
          <a:p>
            <a:r>
              <a:rPr lang="en-US" sz="2000" dirty="0"/>
              <a:t>(</a:t>
            </a:r>
          </a:p>
          <a:p>
            <a:r>
              <a:rPr lang="en-US" sz="2000" dirty="0"/>
              <a:t>)</a:t>
            </a:r>
          </a:p>
          <a:p>
            <a:r>
              <a:rPr lang="en-US" sz="2000" dirty="0"/>
              <a:t>mike0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920D867-9444-F246-C1A8-E94AB0BE915E}"/>
              </a:ext>
            </a:extLst>
          </p:cNvPr>
          <p:cNvSpPr/>
          <p:nvPr/>
        </p:nvSpPr>
        <p:spPr>
          <a:xfrm>
            <a:off x="8478448" y="2442316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F2F6C1-EB61-188E-F5F4-495DD5104B5A}"/>
              </a:ext>
            </a:extLst>
          </p:cNvPr>
          <p:cNvSpPr/>
          <p:nvPr/>
        </p:nvSpPr>
        <p:spPr>
          <a:xfrm>
            <a:off x="9205813" y="2244888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67D371C-06AC-8794-90D6-53E38244E361}"/>
              </a:ext>
            </a:extLst>
          </p:cNvPr>
          <p:cNvSpPr/>
          <p:nvPr/>
        </p:nvSpPr>
        <p:spPr>
          <a:xfrm>
            <a:off x="10657728" y="2429555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6248D-7DFB-3097-9F0A-1E4FB6499C30}"/>
              </a:ext>
            </a:extLst>
          </p:cNvPr>
          <p:cNvSpPr txBox="1"/>
          <p:nvPr/>
        </p:nvSpPr>
        <p:spPr>
          <a:xfrm>
            <a:off x="11244019" y="2429555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47190-B2B9-78D6-851F-8B4C607B11EC}"/>
              </a:ext>
            </a:extLst>
          </p:cNvPr>
          <p:cNvSpPr txBox="1"/>
          <p:nvPr/>
        </p:nvSpPr>
        <p:spPr>
          <a:xfrm>
            <a:off x="6096000" y="923514"/>
            <a:ext cx="2482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The first character in the string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086E12-55B3-157E-809B-4A57257519B7}"/>
              </a:ext>
            </a:extLst>
          </p:cNvPr>
          <p:cNvSpPr/>
          <p:nvPr/>
        </p:nvSpPr>
        <p:spPr>
          <a:xfrm>
            <a:off x="4369397" y="5086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F084D0-0F11-8F53-32A9-9DC35B39C05C}"/>
              </a:ext>
            </a:extLst>
          </p:cNvPr>
          <p:cNvSpPr/>
          <p:nvPr/>
        </p:nvSpPr>
        <p:spPr>
          <a:xfrm>
            <a:off x="4371694" y="2244888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C54250-B194-4843-27C5-CC5EF55FD688}"/>
              </a:ext>
            </a:extLst>
          </p:cNvPr>
          <p:cNvSpPr/>
          <p:nvPr/>
        </p:nvSpPr>
        <p:spPr>
          <a:xfrm>
            <a:off x="4061515" y="4044922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2DF640-C4DA-E1D2-78BD-7ADFBD8A082A}"/>
              </a:ext>
            </a:extLst>
          </p:cNvPr>
          <p:cNvSpPr/>
          <p:nvPr/>
        </p:nvSpPr>
        <p:spPr>
          <a:xfrm>
            <a:off x="4061515" y="5781126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08D3DD-54D8-C5BD-2DE9-1B215B319941}"/>
              </a:ext>
            </a:extLst>
          </p:cNvPr>
          <p:cNvSpPr/>
          <p:nvPr/>
        </p:nvSpPr>
        <p:spPr>
          <a:xfrm>
            <a:off x="6291790" y="2053610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002750-EB6A-E76A-A146-2BCCB4FFEFB4}"/>
              </a:ext>
            </a:extLst>
          </p:cNvPr>
          <p:cNvSpPr txBox="1"/>
          <p:nvPr/>
        </p:nvSpPr>
        <p:spPr>
          <a:xfrm>
            <a:off x="5249732" y="5180469"/>
            <a:ext cx="6755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Run FSA until it succeeds or fails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Rewind to start of string and run next FSA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29399166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7A43C8C-1AAE-9641-A087-0446D5F4E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870" y="0"/>
            <a:ext cx="3705098" cy="39646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53760-B474-99B2-3237-9AF071F15A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" r="-522"/>
          <a:stretch/>
        </p:blipFill>
        <p:spPr>
          <a:xfrm>
            <a:off x="22577" y="45156"/>
            <a:ext cx="11576523" cy="6705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E9D043-D91F-7112-A996-EFA869054DCD}"/>
              </a:ext>
            </a:extLst>
          </p:cNvPr>
          <p:cNvSpPr/>
          <p:nvPr/>
        </p:nvSpPr>
        <p:spPr>
          <a:xfrm>
            <a:off x="278032" y="203022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9978C64-D9C4-C022-F15F-DEEDEB6BF2F5}"/>
              </a:ext>
            </a:extLst>
          </p:cNvPr>
          <p:cNvSpPr/>
          <p:nvPr/>
        </p:nvSpPr>
        <p:spPr>
          <a:xfrm>
            <a:off x="4369397" y="5086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79EE9C-98AC-B4D3-1BE6-B47580CD9649}"/>
              </a:ext>
            </a:extLst>
          </p:cNvPr>
          <p:cNvSpPr/>
          <p:nvPr/>
        </p:nvSpPr>
        <p:spPr>
          <a:xfrm>
            <a:off x="4371694" y="2244888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9197CF-DEBC-937F-5CBA-C80C84385E93}"/>
              </a:ext>
            </a:extLst>
          </p:cNvPr>
          <p:cNvSpPr/>
          <p:nvPr/>
        </p:nvSpPr>
        <p:spPr>
          <a:xfrm>
            <a:off x="4061515" y="4044922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6BBC14-8F63-DFC2-323C-D62EAA90E591}"/>
              </a:ext>
            </a:extLst>
          </p:cNvPr>
          <p:cNvSpPr txBox="1"/>
          <p:nvPr/>
        </p:nvSpPr>
        <p:spPr>
          <a:xfrm>
            <a:off x="6228678" y="5527624"/>
            <a:ext cx="5131397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Look at outputs from all FSAs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Choose which Token is correct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B3B291-9045-DDC8-9E84-117F7E8FF87A}"/>
              </a:ext>
            </a:extLst>
          </p:cNvPr>
          <p:cNvSpPr/>
          <p:nvPr/>
        </p:nvSpPr>
        <p:spPr>
          <a:xfrm>
            <a:off x="9274570" y="3888688"/>
            <a:ext cx="1884312" cy="60333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3D440A-A41C-F3AD-FD52-491D4D02FB01}"/>
              </a:ext>
            </a:extLst>
          </p:cNvPr>
          <p:cNvSpPr/>
          <p:nvPr/>
        </p:nvSpPr>
        <p:spPr>
          <a:xfrm>
            <a:off x="4061515" y="5781126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100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53760-B474-99B2-3237-9AF071F15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15"/>
          <a:stretch/>
        </p:blipFill>
        <p:spPr>
          <a:xfrm>
            <a:off x="22578" y="45156"/>
            <a:ext cx="4950256" cy="6705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E9D043-D91F-7112-A996-EFA869054DCD}"/>
              </a:ext>
            </a:extLst>
          </p:cNvPr>
          <p:cNvSpPr/>
          <p:nvPr/>
        </p:nvSpPr>
        <p:spPr>
          <a:xfrm>
            <a:off x="278032" y="203022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148471-DD96-622B-F3FC-2F1F90E9228E}"/>
              </a:ext>
            </a:extLst>
          </p:cNvPr>
          <p:cNvSpPr/>
          <p:nvPr/>
        </p:nvSpPr>
        <p:spPr>
          <a:xfrm>
            <a:off x="6369722" y="1797784"/>
            <a:ext cx="2030794" cy="163121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:</a:t>
            </a:r>
          </a:p>
          <a:p>
            <a:r>
              <a:rPr lang="en-US" sz="2000" dirty="0"/>
              <a:t>:-</a:t>
            </a:r>
          </a:p>
          <a:p>
            <a:r>
              <a:rPr lang="en-US" sz="2000" dirty="0"/>
              <a:t>(</a:t>
            </a:r>
          </a:p>
          <a:p>
            <a:r>
              <a:rPr lang="en-US" sz="2000" dirty="0"/>
              <a:t>)</a:t>
            </a:r>
          </a:p>
          <a:p>
            <a:r>
              <a:rPr lang="en-US" sz="2000" dirty="0"/>
              <a:t>mike0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920D867-9444-F246-C1A8-E94AB0BE915E}"/>
              </a:ext>
            </a:extLst>
          </p:cNvPr>
          <p:cNvSpPr/>
          <p:nvPr/>
        </p:nvSpPr>
        <p:spPr>
          <a:xfrm>
            <a:off x="8478448" y="2442316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F2F6C1-EB61-188E-F5F4-495DD5104B5A}"/>
              </a:ext>
            </a:extLst>
          </p:cNvPr>
          <p:cNvSpPr/>
          <p:nvPr/>
        </p:nvSpPr>
        <p:spPr>
          <a:xfrm>
            <a:off x="9205813" y="2244888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67D371C-06AC-8794-90D6-53E38244E361}"/>
              </a:ext>
            </a:extLst>
          </p:cNvPr>
          <p:cNvSpPr/>
          <p:nvPr/>
        </p:nvSpPr>
        <p:spPr>
          <a:xfrm>
            <a:off x="10657728" y="2429555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6248D-7DFB-3097-9F0A-1E4FB6499C30}"/>
              </a:ext>
            </a:extLst>
          </p:cNvPr>
          <p:cNvSpPr txBox="1"/>
          <p:nvPr/>
        </p:nvSpPr>
        <p:spPr>
          <a:xfrm>
            <a:off x="11244019" y="2429555"/>
            <a:ext cx="925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COLON</a:t>
            </a:r>
          </a:p>
          <a:p>
            <a:r>
              <a:rPr lang="en-US" dirty="0">
                <a:highlight>
                  <a:srgbClr val="FFFF00"/>
                </a:highlight>
              </a:rPr>
              <a:t>COLON-DASH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47190-B2B9-78D6-851F-8B4C607B11EC}"/>
              </a:ext>
            </a:extLst>
          </p:cNvPr>
          <p:cNvSpPr txBox="1"/>
          <p:nvPr/>
        </p:nvSpPr>
        <p:spPr>
          <a:xfrm>
            <a:off x="6096000" y="923514"/>
            <a:ext cx="2482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The first character in the string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B9CB08-F9F0-E7EE-B42C-963ADF44B547}"/>
              </a:ext>
            </a:extLst>
          </p:cNvPr>
          <p:cNvSpPr/>
          <p:nvPr/>
        </p:nvSpPr>
        <p:spPr>
          <a:xfrm>
            <a:off x="6282227" y="2377305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E5B77F-75DB-0FA1-3AD4-1919F130F034}"/>
              </a:ext>
            </a:extLst>
          </p:cNvPr>
          <p:cNvSpPr txBox="1"/>
          <p:nvPr/>
        </p:nvSpPr>
        <p:spPr>
          <a:xfrm>
            <a:off x="6198499" y="5241988"/>
            <a:ext cx="5131397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Output correct token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Reset all FSAs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Advance to next part of string</a:t>
            </a:r>
          </a:p>
        </p:txBody>
      </p:sp>
    </p:spTree>
    <p:extLst>
      <p:ext uri="{BB962C8B-B14F-4D97-AF65-F5344CB8AC3E}">
        <p14:creationId xmlns:p14="http://schemas.microsoft.com/office/powerpoint/2010/main" val="341990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8308" cy="1325563"/>
          </a:xfrm>
        </p:spPr>
        <p:txBody>
          <a:bodyPr/>
          <a:lstStyle/>
          <a:p>
            <a:r>
              <a:rPr lang="en-US" dirty="0"/>
              <a:t>Project 1: FSM for “Rules” </a:t>
            </a:r>
            <a:r>
              <a:rPr lang="en-US" dirty="0" err="1"/>
              <a:t>Datalog</a:t>
            </a:r>
            <a:r>
              <a:rPr lang="en-US" dirty="0"/>
              <a:t> keyword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3C428C-CC6F-564C-9AD9-F15496438083}"/>
              </a:ext>
            </a:extLst>
          </p:cNvPr>
          <p:cNvSpPr/>
          <p:nvPr/>
        </p:nvSpPr>
        <p:spPr>
          <a:xfrm>
            <a:off x="2622883" y="1537121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1BF2CB-E872-FF43-B081-FDE0077096F8}"/>
              </a:ext>
            </a:extLst>
          </p:cNvPr>
          <p:cNvCxnSpPr/>
          <p:nvPr/>
        </p:nvCxnSpPr>
        <p:spPr>
          <a:xfrm>
            <a:off x="2091240" y="1839045"/>
            <a:ext cx="5262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4ABCBD-5447-324D-88CB-79CD069628D6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2959313" y="2140970"/>
            <a:ext cx="356" cy="3104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70CE71-8DD7-6F4B-8474-2C8ED74C51AE}"/>
              </a:ext>
            </a:extLst>
          </p:cNvPr>
          <p:cNvSpPr txBox="1"/>
          <p:nvPr/>
        </p:nvSpPr>
        <p:spPr>
          <a:xfrm rot="2075051">
            <a:off x="4139935" y="2262494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fail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7A25FA-5AEF-3940-9189-55600BCEF481}"/>
              </a:ext>
            </a:extLst>
          </p:cNvPr>
          <p:cNvSpPr/>
          <p:nvPr/>
        </p:nvSpPr>
        <p:spPr>
          <a:xfrm>
            <a:off x="2623239" y="245142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DD366E-764F-0F40-A0BB-B9CFB13D7C0F}"/>
              </a:ext>
            </a:extLst>
          </p:cNvPr>
          <p:cNvSpPr/>
          <p:nvPr/>
        </p:nvSpPr>
        <p:spPr>
          <a:xfrm>
            <a:off x="2622883" y="337751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A16120-E7A4-0E4A-A378-F4944EE60FCF}"/>
              </a:ext>
            </a:extLst>
          </p:cNvPr>
          <p:cNvSpPr/>
          <p:nvPr/>
        </p:nvSpPr>
        <p:spPr>
          <a:xfrm>
            <a:off x="2633513" y="431830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5F12C7-4901-D440-AA77-E3C2A1F45159}"/>
              </a:ext>
            </a:extLst>
          </p:cNvPr>
          <p:cNvSpPr/>
          <p:nvPr/>
        </p:nvSpPr>
        <p:spPr>
          <a:xfrm>
            <a:off x="2633513" y="5253439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CB422D-0774-ED4D-A149-C828E86E4BCC}"/>
              </a:ext>
            </a:extLst>
          </p:cNvPr>
          <p:cNvSpPr/>
          <p:nvPr/>
        </p:nvSpPr>
        <p:spPr>
          <a:xfrm>
            <a:off x="2633513" y="617952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0B2D7F-D946-D746-A54B-C1DE8C056770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2969943" y="5857288"/>
            <a:ext cx="0" cy="3222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6E067C-D148-4A4F-B3C5-AEA6DF8A53E9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2969943" y="4922155"/>
            <a:ext cx="0" cy="331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BFB671-22DF-2646-8B11-A2BF91AD4F05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2959313" y="3981362"/>
            <a:ext cx="10630" cy="3369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88FC71-E5B4-4A4F-9670-08AC50559103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flipH="1">
            <a:off x="2959313" y="3055275"/>
            <a:ext cx="356" cy="3222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507B0FC-E508-194E-9A00-E9033D9A8FC2}"/>
              </a:ext>
            </a:extLst>
          </p:cNvPr>
          <p:cNvSpPr/>
          <p:nvPr/>
        </p:nvSpPr>
        <p:spPr>
          <a:xfrm>
            <a:off x="5544945" y="3687027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4AA065-234C-A146-B58B-48EF4903D380}"/>
              </a:ext>
            </a:extLst>
          </p:cNvPr>
          <p:cNvCxnSpPr>
            <a:cxnSpLocks/>
            <a:stCxn id="10" idx="6"/>
            <a:endCxn id="44" idx="0"/>
          </p:cNvCxnSpPr>
          <p:nvPr/>
        </p:nvCxnSpPr>
        <p:spPr>
          <a:xfrm>
            <a:off x="3295743" y="1839046"/>
            <a:ext cx="2585632" cy="18479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668705-8CE6-4A49-AA38-8C3A8E1E87CF}"/>
              </a:ext>
            </a:extLst>
          </p:cNvPr>
          <p:cNvCxnSpPr>
            <a:cxnSpLocks/>
            <a:stCxn id="22" idx="6"/>
            <a:endCxn id="44" idx="1"/>
          </p:cNvCxnSpPr>
          <p:nvPr/>
        </p:nvCxnSpPr>
        <p:spPr>
          <a:xfrm>
            <a:off x="3296099" y="2753351"/>
            <a:ext cx="2347384" cy="10221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D99691E-4BC2-B047-A6FD-68DC2964F345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3295743" y="3679438"/>
            <a:ext cx="2249202" cy="3095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824C12-EF60-874B-81EE-5C499D95AB31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3306373" y="4112403"/>
            <a:ext cx="2248846" cy="507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4BE733-9301-A048-A27C-58EA6656F07A}"/>
              </a:ext>
            </a:extLst>
          </p:cNvPr>
          <p:cNvCxnSpPr>
            <a:cxnSpLocks/>
            <a:stCxn id="25" idx="6"/>
            <a:endCxn id="44" idx="3"/>
          </p:cNvCxnSpPr>
          <p:nvPr/>
        </p:nvCxnSpPr>
        <p:spPr>
          <a:xfrm flipV="1">
            <a:off x="3306373" y="4202444"/>
            <a:ext cx="2337110" cy="13529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C330116-D109-7B4A-8F8C-B445B287984B}"/>
              </a:ext>
            </a:extLst>
          </p:cNvPr>
          <p:cNvSpPr txBox="1"/>
          <p:nvPr/>
        </p:nvSpPr>
        <p:spPr>
          <a:xfrm rot="1577700">
            <a:off x="3616473" y="2749998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fail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EF2B0B-9F6A-BB4A-887C-3C262EBFD49D}"/>
              </a:ext>
            </a:extLst>
          </p:cNvPr>
          <p:cNvSpPr txBox="1"/>
          <p:nvPr/>
        </p:nvSpPr>
        <p:spPr>
          <a:xfrm rot="596369">
            <a:off x="3645013" y="3433048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fail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9DC5F3-FD68-7849-BAF4-3961070763BA}"/>
              </a:ext>
            </a:extLst>
          </p:cNvPr>
          <p:cNvSpPr txBox="1"/>
          <p:nvPr/>
        </p:nvSpPr>
        <p:spPr>
          <a:xfrm rot="20979481">
            <a:off x="3636429" y="4028353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fail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E269AF-400B-2149-AA4C-82BF7E7357D7}"/>
              </a:ext>
            </a:extLst>
          </p:cNvPr>
          <p:cNvSpPr txBox="1"/>
          <p:nvPr/>
        </p:nvSpPr>
        <p:spPr>
          <a:xfrm rot="19959365">
            <a:off x="3609996" y="4674417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fail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4577FD-BABB-054A-946A-CA43F1FDC8EA}"/>
              </a:ext>
            </a:extLst>
          </p:cNvPr>
          <p:cNvSpPr txBox="1"/>
          <p:nvPr/>
        </p:nvSpPr>
        <p:spPr>
          <a:xfrm>
            <a:off x="2224362" y="2046111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BBF8797-9857-874B-84F6-9673CC9D3196}"/>
              </a:ext>
            </a:extLst>
          </p:cNvPr>
          <p:cNvSpPr txBox="1"/>
          <p:nvPr/>
        </p:nvSpPr>
        <p:spPr>
          <a:xfrm>
            <a:off x="2302371" y="2988817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0EA68C-7341-784E-9728-80D21D738CF6}"/>
              </a:ext>
            </a:extLst>
          </p:cNvPr>
          <p:cNvSpPr txBox="1"/>
          <p:nvPr/>
        </p:nvSpPr>
        <p:spPr>
          <a:xfrm>
            <a:off x="2306037" y="3934258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113F50-C4C0-DB4F-80DC-98BF03E93860}"/>
              </a:ext>
            </a:extLst>
          </p:cNvPr>
          <p:cNvSpPr txBox="1"/>
          <p:nvPr/>
        </p:nvSpPr>
        <p:spPr>
          <a:xfrm>
            <a:off x="2350587" y="4847495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D91ED43-9FF7-AF4E-B740-14ECE7378EE6}"/>
              </a:ext>
            </a:extLst>
          </p:cNvPr>
          <p:cNvSpPr txBox="1"/>
          <p:nvPr/>
        </p:nvSpPr>
        <p:spPr>
          <a:xfrm>
            <a:off x="1771592" y="5833741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RULES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45001F-2F1C-4A45-B127-27972F893466}"/>
              </a:ext>
            </a:extLst>
          </p:cNvPr>
          <p:cNvSpPr txBox="1"/>
          <p:nvPr/>
        </p:nvSpPr>
        <p:spPr>
          <a:xfrm>
            <a:off x="7600508" y="1654379"/>
            <a:ext cx="3886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Let’s do a trace on two different inputs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7EA4B-A45F-B448-8B5D-8231F11E65AA}"/>
              </a:ext>
            </a:extLst>
          </p:cNvPr>
          <p:cNvSpPr txBox="1"/>
          <p:nvPr/>
        </p:nvSpPr>
        <p:spPr>
          <a:xfrm>
            <a:off x="7455389" y="2564434"/>
            <a:ext cx="134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B66192-FC86-9146-BFAF-0FF3F283C02C}"/>
              </a:ext>
            </a:extLst>
          </p:cNvPr>
          <p:cNvSpPr txBox="1"/>
          <p:nvPr/>
        </p:nvSpPr>
        <p:spPr>
          <a:xfrm>
            <a:off x="7368890" y="2262494"/>
            <a:ext cx="12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Input 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D9A2D-CFBB-2647-8705-35704D5C4853}"/>
              </a:ext>
            </a:extLst>
          </p:cNvPr>
          <p:cNvSpPr txBox="1"/>
          <p:nvPr/>
        </p:nvSpPr>
        <p:spPr>
          <a:xfrm>
            <a:off x="10176350" y="2262494"/>
            <a:ext cx="8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Output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C4821292-F64E-9C4A-81E2-6B9C3E61AFB8}"/>
              </a:ext>
            </a:extLst>
          </p:cNvPr>
          <p:cNvSpPr/>
          <p:nvPr/>
        </p:nvSpPr>
        <p:spPr>
          <a:xfrm>
            <a:off x="7538723" y="2988817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97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3E9259-B3D3-ABEE-8DD3-D94BBA78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FSAs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BD91B-9EC7-FF75-AE26-594500B1D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037248"/>
          </a:xfrm>
        </p:spPr>
        <p:txBody>
          <a:bodyPr>
            <a:normAutofit/>
          </a:bodyPr>
          <a:lstStyle/>
          <a:p>
            <a:r>
              <a:rPr lang="en-US" dirty="0"/>
              <a:t>See </a:t>
            </a:r>
            <a:r>
              <a:rPr lang="en-US" dirty="0" err="1"/>
              <a:t>Jupyter</a:t>
            </a:r>
            <a:r>
              <a:rPr lang="en-US" dirty="0"/>
              <a:t> notebook tutorials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FSA_code_example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Multiple_FSAS_using_inheritance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Project1_example_managing_multiple_FSAs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6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8308" cy="1325563"/>
          </a:xfrm>
        </p:spPr>
        <p:txBody>
          <a:bodyPr/>
          <a:lstStyle/>
          <a:p>
            <a:r>
              <a:rPr lang="en-US" dirty="0"/>
              <a:t>Project 1: FSM for “Rules” </a:t>
            </a:r>
            <a:r>
              <a:rPr lang="en-US" dirty="0" err="1"/>
              <a:t>Datalog</a:t>
            </a:r>
            <a:r>
              <a:rPr lang="en-US" dirty="0"/>
              <a:t> keyword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3C428C-CC6F-564C-9AD9-F15496438083}"/>
              </a:ext>
            </a:extLst>
          </p:cNvPr>
          <p:cNvSpPr/>
          <p:nvPr/>
        </p:nvSpPr>
        <p:spPr>
          <a:xfrm>
            <a:off x="2622883" y="1537121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1BF2CB-E872-FF43-B081-FDE0077096F8}"/>
              </a:ext>
            </a:extLst>
          </p:cNvPr>
          <p:cNvCxnSpPr/>
          <p:nvPr/>
        </p:nvCxnSpPr>
        <p:spPr>
          <a:xfrm>
            <a:off x="2091240" y="1839045"/>
            <a:ext cx="5262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4ABCBD-5447-324D-88CB-79CD069628D6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2959313" y="2140970"/>
            <a:ext cx="356" cy="3104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70CE71-8DD7-6F4B-8474-2C8ED74C51AE}"/>
              </a:ext>
            </a:extLst>
          </p:cNvPr>
          <p:cNvSpPr txBox="1"/>
          <p:nvPr/>
        </p:nvSpPr>
        <p:spPr>
          <a:xfrm rot="2075051">
            <a:off x="4139935" y="2262494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fail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7A25FA-5AEF-3940-9189-55600BCEF481}"/>
              </a:ext>
            </a:extLst>
          </p:cNvPr>
          <p:cNvSpPr/>
          <p:nvPr/>
        </p:nvSpPr>
        <p:spPr>
          <a:xfrm>
            <a:off x="2623239" y="245142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DD366E-764F-0F40-A0BB-B9CFB13D7C0F}"/>
              </a:ext>
            </a:extLst>
          </p:cNvPr>
          <p:cNvSpPr/>
          <p:nvPr/>
        </p:nvSpPr>
        <p:spPr>
          <a:xfrm>
            <a:off x="2622883" y="337751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A16120-E7A4-0E4A-A378-F4944EE60FCF}"/>
              </a:ext>
            </a:extLst>
          </p:cNvPr>
          <p:cNvSpPr/>
          <p:nvPr/>
        </p:nvSpPr>
        <p:spPr>
          <a:xfrm>
            <a:off x="2633513" y="431830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5F12C7-4901-D440-AA77-E3C2A1F45159}"/>
              </a:ext>
            </a:extLst>
          </p:cNvPr>
          <p:cNvSpPr/>
          <p:nvPr/>
        </p:nvSpPr>
        <p:spPr>
          <a:xfrm>
            <a:off x="2633513" y="5253439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CB422D-0774-ED4D-A149-C828E86E4BCC}"/>
              </a:ext>
            </a:extLst>
          </p:cNvPr>
          <p:cNvSpPr/>
          <p:nvPr/>
        </p:nvSpPr>
        <p:spPr>
          <a:xfrm>
            <a:off x="2633513" y="617952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0B2D7F-D946-D746-A54B-C1DE8C056770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2969943" y="5857288"/>
            <a:ext cx="0" cy="3222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6E067C-D148-4A4F-B3C5-AEA6DF8A53E9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2969943" y="4922155"/>
            <a:ext cx="0" cy="331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BFB671-22DF-2646-8B11-A2BF91AD4F05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2959313" y="3981362"/>
            <a:ext cx="10630" cy="3369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88FC71-E5B4-4A4F-9670-08AC50559103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flipH="1">
            <a:off x="2959313" y="3055275"/>
            <a:ext cx="356" cy="3222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507B0FC-E508-194E-9A00-E9033D9A8FC2}"/>
              </a:ext>
            </a:extLst>
          </p:cNvPr>
          <p:cNvSpPr/>
          <p:nvPr/>
        </p:nvSpPr>
        <p:spPr>
          <a:xfrm>
            <a:off x="5544945" y="3687027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4AA065-234C-A146-B58B-48EF4903D380}"/>
              </a:ext>
            </a:extLst>
          </p:cNvPr>
          <p:cNvCxnSpPr>
            <a:cxnSpLocks/>
            <a:stCxn id="10" idx="6"/>
            <a:endCxn id="44" idx="0"/>
          </p:cNvCxnSpPr>
          <p:nvPr/>
        </p:nvCxnSpPr>
        <p:spPr>
          <a:xfrm>
            <a:off x="3295743" y="1839046"/>
            <a:ext cx="2585632" cy="18479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668705-8CE6-4A49-AA38-8C3A8E1E87CF}"/>
              </a:ext>
            </a:extLst>
          </p:cNvPr>
          <p:cNvCxnSpPr>
            <a:cxnSpLocks/>
            <a:stCxn id="22" idx="6"/>
            <a:endCxn id="44" idx="1"/>
          </p:cNvCxnSpPr>
          <p:nvPr/>
        </p:nvCxnSpPr>
        <p:spPr>
          <a:xfrm>
            <a:off x="3296099" y="2753351"/>
            <a:ext cx="2347384" cy="10221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D99691E-4BC2-B047-A6FD-68DC2964F345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3295743" y="3679438"/>
            <a:ext cx="2249202" cy="3095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824C12-EF60-874B-81EE-5C499D95AB31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3306373" y="4112403"/>
            <a:ext cx="2248846" cy="507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4BE733-9301-A048-A27C-58EA6656F07A}"/>
              </a:ext>
            </a:extLst>
          </p:cNvPr>
          <p:cNvCxnSpPr>
            <a:cxnSpLocks/>
            <a:stCxn id="25" idx="6"/>
            <a:endCxn id="44" idx="3"/>
          </p:cNvCxnSpPr>
          <p:nvPr/>
        </p:nvCxnSpPr>
        <p:spPr>
          <a:xfrm flipV="1">
            <a:off x="3306373" y="4202444"/>
            <a:ext cx="2337110" cy="13529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C330116-D109-7B4A-8F8C-B445B287984B}"/>
              </a:ext>
            </a:extLst>
          </p:cNvPr>
          <p:cNvSpPr txBox="1"/>
          <p:nvPr/>
        </p:nvSpPr>
        <p:spPr>
          <a:xfrm rot="1577700">
            <a:off x="3616473" y="2749998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fail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EF2B0B-9F6A-BB4A-887C-3C262EBFD49D}"/>
              </a:ext>
            </a:extLst>
          </p:cNvPr>
          <p:cNvSpPr txBox="1"/>
          <p:nvPr/>
        </p:nvSpPr>
        <p:spPr>
          <a:xfrm rot="596369">
            <a:off x="3645013" y="3433048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fail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9DC5F3-FD68-7849-BAF4-3961070763BA}"/>
              </a:ext>
            </a:extLst>
          </p:cNvPr>
          <p:cNvSpPr txBox="1"/>
          <p:nvPr/>
        </p:nvSpPr>
        <p:spPr>
          <a:xfrm rot="20979481">
            <a:off x="3636429" y="4028353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fail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E269AF-400B-2149-AA4C-82BF7E7357D7}"/>
              </a:ext>
            </a:extLst>
          </p:cNvPr>
          <p:cNvSpPr txBox="1"/>
          <p:nvPr/>
        </p:nvSpPr>
        <p:spPr>
          <a:xfrm rot="19959365">
            <a:off x="3609996" y="4674417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fail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4577FD-BABB-054A-946A-CA43F1FDC8EA}"/>
              </a:ext>
            </a:extLst>
          </p:cNvPr>
          <p:cNvSpPr txBox="1"/>
          <p:nvPr/>
        </p:nvSpPr>
        <p:spPr>
          <a:xfrm>
            <a:off x="2224362" y="2046111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BBF8797-9857-874B-84F6-9673CC9D3196}"/>
              </a:ext>
            </a:extLst>
          </p:cNvPr>
          <p:cNvSpPr txBox="1"/>
          <p:nvPr/>
        </p:nvSpPr>
        <p:spPr>
          <a:xfrm>
            <a:off x="2302371" y="2988817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0EA68C-7341-784E-9728-80D21D738CF6}"/>
              </a:ext>
            </a:extLst>
          </p:cNvPr>
          <p:cNvSpPr txBox="1"/>
          <p:nvPr/>
        </p:nvSpPr>
        <p:spPr>
          <a:xfrm>
            <a:off x="2306037" y="3934258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113F50-C4C0-DB4F-80DC-98BF03E93860}"/>
              </a:ext>
            </a:extLst>
          </p:cNvPr>
          <p:cNvSpPr txBox="1"/>
          <p:nvPr/>
        </p:nvSpPr>
        <p:spPr>
          <a:xfrm>
            <a:off x="2350587" y="4847495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D91ED43-9FF7-AF4E-B740-14ECE7378EE6}"/>
              </a:ext>
            </a:extLst>
          </p:cNvPr>
          <p:cNvSpPr txBox="1"/>
          <p:nvPr/>
        </p:nvSpPr>
        <p:spPr>
          <a:xfrm>
            <a:off x="1771592" y="5833741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RULES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45001F-2F1C-4A45-B127-27972F893466}"/>
              </a:ext>
            </a:extLst>
          </p:cNvPr>
          <p:cNvSpPr txBox="1"/>
          <p:nvPr/>
        </p:nvSpPr>
        <p:spPr>
          <a:xfrm>
            <a:off x="7600508" y="1654379"/>
            <a:ext cx="3886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Let’s do a trace on two different inputs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7EA4B-A45F-B448-8B5D-8231F11E65AA}"/>
              </a:ext>
            </a:extLst>
          </p:cNvPr>
          <p:cNvSpPr txBox="1"/>
          <p:nvPr/>
        </p:nvSpPr>
        <p:spPr>
          <a:xfrm>
            <a:off x="7455389" y="2564434"/>
            <a:ext cx="134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B66192-FC86-9146-BFAF-0FF3F283C02C}"/>
              </a:ext>
            </a:extLst>
          </p:cNvPr>
          <p:cNvSpPr txBox="1"/>
          <p:nvPr/>
        </p:nvSpPr>
        <p:spPr>
          <a:xfrm>
            <a:off x="7368890" y="2262494"/>
            <a:ext cx="12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Input 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D9A2D-CFBB-2647-8705-35704D5C4853}"/>
              </a:ext>
            </a:extLst>
          </p:cNvPr>
          <p:cNvSpPr txBox="1"/>
          <p:nvPr/>
        </p:nvSpPr>
        <p:spPr>
          <a:xfrm>
            <a:off x="10176350" y="2262494"/>
            <a:ext cx="8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Output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C4821292-F64E-9C4A-81E2-6B9C3E61AFB8}"/>
              </a:ext>
            </a:extLst>
          </p:cNvPr>
          <p:cNvSpPr/>
          <p:nvPr/>
        </p:nvSpPr>
        <p:spPr>
          <a:xfrm>
            <a:off x="7538723" y="2988817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>
            <a:extLst>
              <a:ext uri="{FF2B5EF4-FFF2-40B4-BE49-F238E27FC236}">
                <a16:creationId xmlns:a16="http://schemas.microsoft.com/office/drawing/2014/main" id="{251FF0C5-0C74-F14F-95AF-74F3D92B61A3}"/>
              </a:ext>
            </a:extLst>
          </p:cNvPr>
          <p:cNvSpPr/>
          <p:nvPr/>
        </p:nvSpPr>
        <p:spPr>
          <a:xfrm rot="14360652">
            <a:off x="3480184" y="1226997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9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8308" cy="1325563"/>
          </a:xfrm>
        </p:spPr>
        <p:txBody>
          <a:bodyPr/>
          <a:lstStyle/>
          <a:p>
            <a:r>
              <a:rPr lang="en-US" dirty="0"/>
              <a:t>Project 1: FSM for “Rules” </a:t>
            </a:r>
            <a:r>
              <a:rPr lang="en-US" dirty="0" err="1"/>
              <a:t>Datalog</a:t>
            </a:r>
            <a:r>
              <a:rPr lang="en-US" dirty="0"/>
              <a:t> keyword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3C428C-CC6F-564C-9AD9-F15496438083}"/>
              </a:ext>
            </a:extLst>
          </p:cNvPr>
          <p:cNvSpPr/>
          <p:nvPr/>
        </p:nvSpPr>
        <p:spPr>
          <a:xfrm>
            <a:off x="2622883" y="1537121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1BF2CB-E872-FF43-B081-FDE0077096F8}"/>
              </a:ext>
            </a:extLst>
          </p:cNvPr>
          <p:cNvCxnSpPr/>
          <p:nvPr/>
        </p:nvCxnSpPr>
        <p:spPr>
          <a:xfrm>
            <a:off x="2091240" y="1839045"/>
            <a:ext cx="5262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4ABCBD-5447-324D-88CB-79CD069628D6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2959313" y="2140970"/>
            <a:ext cx="356" cy="3104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70CE71-8DD7-6F4B-8474-2C8ED74C51AE}"/>
              </a:ext>
            </a:extLst>
          </p:cNvPr>
          <p:cNvSpPr txBox="1"/>
          <p:nvPr/>
        </p:nvSpPr>
        <p:spPr>
          <a:xfrm rot="2075051">
            <a:off x="4139935" y="2262494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fail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7A25FA-5AEF-3940-9189-55600BCEF481}"/>
              </a:ext>
            </a:extLst>
          </p:cNvPr>
          <p:cNvSpPr/>
          <p:nvPr/>
        </p:nvSpPr>
        <p:spPr>
          <a:xfrm>
            <a:off x="2623239" y="245142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DD366E-764F-0F40-A0BB-B9CFB13D7C0F}"/>
              </a:ext>
            </a:extLst>
          </p:cNvPr>
          <p:cNvSpPr/>
          <p:nvPr/>
        </p:nvSpPr>
        <p:spPr>
          <a:xfrm>
            <a:off x="2622883" y="337751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A16120-E7A4-0E4A-A378-F4944EE60FCF}"/>
              </a:ext>
            </a:extLst>
          </p:cNvPr>
          <p:cNvSpPr/>
          <p:nvPr/>
        </p:nvSpPr>
        <p:spPr>
          <a:xfrm>
            <a:off x="2633513" y="431830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5F12C7-4901-D440-AA77-E3C2A1F45159}"/>
              </a:ext>
            </a:extLst>
          </p:cNvPr>
          <p:cNvSpPr/>
          <p:nvPr/>
        </p:nvSpPr>
        <p:spPr>
          <a:xfrm>
            <a:off x="2633513" y="5253439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CB422D-0774-ED4D-A149-C828E86E4BCC}"/>
              </a:ext>
            </a:extLst>
          </p:cNvPr>
          <p:cNvSpPr/>
          <p:nvPr/>
        </p:nvSpPr>
        <p:spPr>
          <a:xfrm>
            <a:off x="2633513" y="617952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0B2D7F-D946-D746-A54B-C1DE8C056770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2969943" y="5857288"/>
            <a:ext cx="0" cy="3222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6E067C-D148-4A4F-B3C5-AEA6DF8A53E9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2969943" y="4922155"/>
            <a:ext cx="0" cy="331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BFB671-22DF-2646-8B11-A2BF91AD4F05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2959313" y="3981362"/>
            <a:ext cx="10630" cy="3369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88FC71-E5B4-4A4F-9670-08AC50559103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flipH="1">
            <a:off x="2959313" y="3055275"/>
            <a:ext cx="356" cy="3222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507B0FC-E508-194E-9A00-E9033D9A8FC2}"/>
              </a:ext>
            </a:extLst>
          </p:cNvPr>
          <p:cNvSpPr/>
          <p:nvPr/>
        </p:nvSpPr>
        <p:spPr>
          <a:xfrm>
            <a:off x="5544945" y="3687027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4AA065-234C-A146-B58B-48EF4903D380}"/>
              </a:ext>
            </a:extLst>
          </p:cNvPr>
          <p:cNvCxnSpPr>
            <a:cxnSpLocks/>
            <a:stCxn id="10" idx="6"/>
            <a:endCxn id="44" idx="0"/>
          </p:cNvCxnSpPr>
          <p:nvPr/>
        </p:nvCxnSpPr>
        <p:spPr>
          <a:xfrm>
            <a:off x="3295743" y="1839046"/>
            <a:ext cx="2585632" cy="18479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668705-8CE6-4A49-AA38-8C3A8E1E87CF}"/>
              </a:ext>
            </a:extLst>
          </p:cNvPr>
          <p:cNvCxnSpPr>
            <a:cxnSpLocks/>
            <a:stCxn id="22" idx="6"/>
            <a:endCxn id="44" idx="1"/>
          </p:cNvCxnSpPr>
          <p:nvPr/>
        </p:nvCxnSpPr>
        <p:spPr>
          <a:xfrm>
            <a:off x="3296099" y="2753351"/>
            <a:ext cx="2347384" cy="10221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D99691E-4BC2-B047-A6FD-68DC2964F345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3295743" y="3679438"/>
            <a:ext cx="2249202" cy="3095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824C12-EF60-874B-81EE-5C499D95AB31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3306373" y="4112403"/>
            <a:ext cx="2248846" cy="507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4BE733-9301-A048-A27C-58EA6656F07A}"/>
              </a:ext>
            </a:extLst>
          </p:cNvPr>
          <p:cNvCxnSpPr>
            <a:cxnSpLocks/>
            <a:stCxn id="25" idx="6"/>
            <a:endCxn id="44" idx="3"/>
          </p:cNvCxnSpPr>
          <p:nvPr/>
        </p:nvCxnSpPr>
        <p:spPr>
          <a:xfrm flipV="1">
            <a:off x="3306373" y="4202444"/>
            <a:ext cx="2337110" cy="13529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C330116-D109-7B4A-8F8C-B445B287984B}"/>
              </a:ext>
            </a:extLst>
          </p:cNvPr>
          <p:cNvSpPr txBox="1"/>
          <p:nvPr/>
        </p:nvSpPr>
        <p:spPr>
          <a:xfrm rot="1577700">
            <a:off x="3616473" y="2749998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fail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EF2B0B-9F6A-BB4A-887C-3C262EBFD49D}"/>
              </a:ext>
            </a:extLst>
          </p:cNvPr>
          <p:cNvSpPr txBox="1"/>
          <p:nvPr/>
        </p:nvSpPr>
        <p:spPr>
          <a:xfrm rot="596369">
            <a:off x="3645013" y="3433048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fail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9DC5F3-FD68-7849-BAF4-3961070763BA}"/>
              </a:ext>
            </a:extLst>
          </p:cNvPr>
          <p:cNvSpPr txBox="1"/>
          <p:nvPr/>
        </p:nvSpPr>
        <p:spPr>
          <a:xfrm rot="20979481">
            <a:off x="3636429" y="4028353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fail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E269AF-400B-2149-AA4C-82BF7E7357D7}"/>
              </a:ext>
            </a:extLst>
          </p:cNvPr>
          <p:cNvSpPr txBox="1"/>
          <p:nvPr/>
        </p:nvSpPr>
        <p:spPr>
          <a:xfrm rot="19959365">
            <a:off x="3609996" y="4674417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fail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4577FD-BABB-054A-946A-CA43F1FDC8EA}"/>
              </a:ext>
            </a:extLst>
          </p:cNvPr>
          <p:cNvSpPr txBox="1"/>
          <p:nvPr/>
        </p:nvSpPr>
        <p:spPr>
          <a:xfrm>
            <a:off x="2224362" y="2046111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BBF8797-9857-874B-84F6-9673CC9D3196}"/>
              </a:ext>
            </a:extLst>
          </p:cNvPr>
          <p:cNvSpPr txBox="1"/>
          <p:nvPr/>
        </p:nvSpPr>
        <p:spPr>
          <a:xfrm>
            <a:off x="2302371" y="2988817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0EA68C-7341-784E-9728-80D21D738CF6}"/>
              </a:ext>
            </a:extLst>
          </p:cNvPr>
          <p:cNvSpPr txBox="1"/>
          <p:nvPr/>
        </p:nvSpPr>
        <p:spPr>
          <a:xfrm>
            <a:off x="2306037" y="3934258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113F50-C4C0-DB4F-80DC-98BF03E93860}"/>
              </a:ext>
            </a:extLst>
          </p:cNvPr>
          <p:cNvSpPr txBox="1"/>
          <p:nvPr/>
        </p:nvSpPr>
        <p:spPr>
          <a:xfrm>
            <a:off x="2350587" y="4847495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D91ED43-9FF7-AF4E-B740-14ECE7378EE6}"/>
              </a:ext>
            </a:extLst>
          </p:cNvPr>
          <p:cNvSpPr txBox="1"/>
          <p:nvPr/>
        </p:nvSpPr>
        <p:spPr>
          <a:xfrm>
            <a:off x="1771592" y="5833741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RULES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45001F-2F1C-4A45-B127-27972F893466}"/>
              </a:ext>
            </a:extLst>
          </p:cNvPr>
          <p:cNvSpPr txBox="1"/>
          <p:nvPr/>
        </p:nvSpPr>
        <p:spPr>
          <a:xfrm>
            <a:off x="7600508" y="1654379"/>
            <a:ext cx="3886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Let’s do a trace on two different inputs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7EA4B-A45F-B448-8B5D-8231F11E65AA}"/>
              </a:ext>
            </a:extLst>
          </p:cNvPr>
          <p:cNvSpPr txBox="1"/>
          <p:nvPr/>
        </p:nvSpPr>
        <p:spPr>
          <a:xfrm>
            <a:off x="7455389" y="2564434"/>
            <a:ext cx="134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B66192-FC86-9146-BFAF-0FF3F283C02C}"/>
              </a:ext>
            </a:extLst>
          </p:cNvPr>
          <p:cNvSpPr txBox="1"/>
          <p:nvPr/>
        </p:nvSpPr>
        <p:spPr>
          <a:xfrm>
            <a:off x="7368890" y="2262494"/>
            <a:ext cx="12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Input 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D9A2D-CFBB-2647-8705-35704D5C4853}"/>
              </a:ext>
            </a:extLst>
          </p:cNvPr>
          <p:cNvSpPr txBox="1"/>
          <p:nvPr/>
        </p:nvSpPr>
        <p:spPr>
          <a:xfrm>
            <a:off x="10176350" y="2262494"/>
            <a:ext cx="8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Output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C4821292-F64E-9C4A-81E2-6B9C3E61AFB8}"/>
              </a:ext>
            </a:extLst>
          </p:cNvPr>
          <p:cNvSpPr/>
          <p:nvPr/>
        </p:nvSpPr>
        <p:spPr>
          <a:xfrm>
            <a:off x="7538723" y="2988817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>
            <a:extLst>
              <a:ext uri="{FF2B5EF4-FFF2-40B4-BE49-F238E27FC236}">
                <a16:creationId xmlns:a16="http://schemas.microsoft.com/office/drawing/2014/main" id="{251FF0C5-0C74-F14F-95AF-74F3D92B61A3}"/>
              </a:ext>
            </a:extLst>
          </p:cNvPr>
          <p:cNvSpPr/>
          <p:nvPr/>
        </p:nvSpPr>
        <p:spPr>
          <a:xfrm rot="14360652">
            <a:off x="3480184" y="1226997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889FB9E-2E21-814C-9ABF-D09546880BF2}"/>
              </a:ext>
            </a:extLst>
          </p:cNvPr>
          <p:cNvSpPr/>
          <p:nvPr/>
        </p:nvSpPr>
        <p:spPr>
          <a:xfrm>
            <a:off x="1835422" y="2002449"/>
            <a:ext cx="1474727" cy="4618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5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8308" cy="1325563"/>
          </a:xfrm>
        </p:spPr>
        <p:txBody>
          <a:bodyPr/>
          <a:lstStyle/>
          <a:p>
            <a:r>
              <a:rPr lang="en-US" dirty="0"/>
              <a:t>Project 1: FSM for “Rules” </a:t>
            </a:r>
            <a:r>
              <a:rPr lang="en-US" dirty="0" err="1"/>
              <a:t>Datalog</a:t>
            </a:r>
            <a:r>
              <a:rPr lang="en-US" dirty="0"/>
              <a:t> keyword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3C428C-CC6F-564C-9AD9-F15496438083}"/>
              </a:ext>
            </a:extLst>
          </p:cNvPr>
          <p:cNvSpPr/>
          <p:nvPr/>
        </p:nvSpPr>
        <p:spPr>
          <a:xfrm>
            <a:off x="2622883" y="1537121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1BF2CB-E872-FF43-B081-FDE0077096F8}"/>
              </a:ext>
            </a:extLst>
          </p:cNvPr>
          <p:cNvCxnSpPr/>
          <p:nvPr/>
        </p:nvCxnSpPr>
        <p:spPr>
          <a:xfrm>
            <a:off x="2091240" y="1839045"/>
            <a:ext cx="5262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4ABCBD-5447-324D-88CB-79CD069628D6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2959313" y="2140970"/>
            <a:ext cx="356" cy="3104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70CE71-8DD7-6F4B-8474-2C8ED74C51AE}"/>
              </a:ext>
            </a:extLst>
          </p:cNvPr>
          <p:cNvSpPr txBox="1"/>
          <p:nvPr/>
        </p:nvSpPr>
        <p:spPr>
          <a:xfrm rot="2075051">
            <a:off x="4139935" y="2262494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fail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7A25FA-5AEF-3940-9189-55600BCEF481}"/>
              </a:ext>
            </a:extLst>
          </p:cNvPr>
          <p:cNvSpPr/>
          <p:nvPr/>
        </p:nvSpPr>
        <p:spPr>
          <a:xfrm>
            <a:off x="2623239" y="245142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DD366E-764F-0F40-A0BB-B9CFB13D7C0F}"/>
              </a:ext>
            </a:extLst>
          </p:cNvPr>
          <p:cNvSpPr/>
          <p:nvPr/>
        </p:nvSpPr>
        <p:spPr>
          <a:xfrm>
            <a:off x="2622883" y="337751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A16120-E7A4-0E4A-A378-F4944EE60FCF}"/>
              </a:ext>
            </a:extLst>
          </p:cNvPr>
          <p:cNvSpPr/>
          <p:nvPr/>
        </p:nvSpPr>
        <p:spPr>
          <a:xfrm>
            <a:off x="2633513" y="431830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5F12C7-4901-D440-AA77-E3C2A1F45159}"/>
              </a:ext>
            </a:extLst>
          </p:cNvPr>
          <p:cNvSpPr/>
          <p:nvPr/>
        </p:nvSpPr>
        <p:spPr>
          <a:xfrm>
            <a:off x="2633513" y="5253439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CB422D-0774-ED4D-A149-C828E86E4BCC}"/>
              </a:ext>
            </a:extLst>
          </p:cNvPr>
          <p:cNvSpPr/>
          <p:nvPr/>
        </p:nvSpPr>
        <p:spPr>
          <a:xfrm>
            <a:off x="2633513" y="617952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0B2D7F-D946-D746-A54B-C1DE8C056770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2969943" y="5857288"/>
            <a:ext cx="0" cy="3222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6E067C-D148-4A4F-B3C5-AEA6DF8A53E9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2969943" y="4922155"/>
            <a:ext cx="0" cy="331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BFB671-22DF-2646-8B11-A2BF91AD4F05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2959313" y="3981362"/>
            <a:ext cx="10630" cy="3369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88FC71-E5B4-4A4F-9670-08AC50559103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flipH="1">
            <a:off x="2959313" y="3055275"/>
            <a:ext cx="356" cy="3222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507B0FC-E508-194E-9A00-E9033D9A8FC2}"/>
              </a:ext>
            </a:extLst>
          </p:cNvPr>
          <p:cNvSpPr/>
          <p:nvPr/>
        </p:nvSpPr>
        <p:spPr>
          <a:xfrm>
            <a:off x="5544945" y="3687027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4AA065-234C-A146-B58B-48EF4903D380}"/>
              </a:ext>
            </a:extLst>
          </p:cNvPr>
          <p:cNvCxnSpPr>
            <a:cxnSpLocks/>
            <a:stCxn id="10" idx="6"/>
            <a:endCxn id="44" idx="0"/>
          </p:cNvCxnSpPr>
          <p:nvPr/>
        </p:nvCxnSpPr>
        <p:spPr>
          <a:xfrm>
            <a:off x="3295743" y="1839046"/>
            <a:ext cx="2585632" cy="18479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668705-8CE6-4A49-AA38-8C3A8E1E87CF}"/>
              </a:ext>
            </a:extLst>
          </p:cNvPr>
          <p:cNvCxnSpPr>
            <a:cxnSpLocks/>
            <a:stCxn id="22" idx="6"/>
            <a:endCxn id="44" idx="1"/>
          </p:cNvCxnSpPr>
          <p:nvPr/>
        </p:nvCxnSpPr>
        <p:spPr>
          <a:xfrm>
            <a:off x="3296099" y="2753351"/>
            <a:ext cx="2347384" cy="10221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D99691E-4BC2-B047-A6FD-68DC2964F345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3295743" y="3679438"/>
            <a:ext cx="2249202" cy="3095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824C12-EF60-874B-81EE-5C499D95AB31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3306373" y="4112403"/>
            <a:ext cx="2248846" cy="507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4BE733-9301-A048-A27C-58EA6656F07A}"/>
              </a:ext>
            </a:extLst>
          </p:cNvPr>
          <p:cNvCxnSpPr>
            <a:cxnSpLocks/>
            <a:stCxn id="25" idx="6"/>
            <a:endCxn id="44" idx="3"/>
          </p:cNvCxnSpPr>
          <p:nvPr/>
        </p:nvCxnSpPr>
        <p:spPr>
          <a:xfrm flipV="1">
            <a:off x="3306373" y="4202444"/>
            <a:ext cx="2337110" cy="13529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C330116-D109-7B4A-8F8C-B445B287984B}"/>
              </a:ext>
            </a:extLst>
          </p:cNvPr>
          <p:cNvSpPr txBox="1"/>
          <p:nvPr/>
        </p:nvSpPr>
        <p:spPr>
          <a:xfrm rot="1577700">
            <a:off x="3616473" y="2749998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fail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EF2B0B-9F6A-BB4A-887C-3C262EBFD49D}"/>
              </a:ext>
            </a:extLst>
          </p:cNvPr>
          <p:cNvSpPr txBox="1"/>
          <p:nvPr/>
        </p:nvSpPr>
        <p:spPr>
          <a:xfrm rot="596369">
            <a:off x="3645013" y="3433048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fail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9DC5F3-FD68-7849-BAF4-3961070763BA}"/>
              </a:ext>
            </a:extLst>
          </p:cNvPr>
          <p:cNvSpPr txBox="1"/>
          <p:nvPr/>
        </p:nvSpPr>
        <p:spPr>
          <a:xfrm rot="20979481">
            <a:off x="3636429" y="4028353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fail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E269AF-400B-2149-AA4C-82BF7E7357D7}"/>
              </a:ext>
            </a:extLst>
          </p:cNvPr>
          <p:cNvSpPr txBox="1"/>
          <p:nvPr/>
        </p:nvSpPr>
        <p:spPr>
          <a:xfrm rot="19959365">
            <a:off x="3609996" y="4674417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fail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4577FD-BABB-054A-946A-CA43F1FDC8EA}"/>
              </a:ext>
            </a:extLst>
          </p:cNvPr>
          <p:cNvSpPr txBox="1"/>
          <p:nvPr/>
        </p:nvSpPr>
        <p:spPr>
          <a:xfrm>
            <a:off x="2224362" y="2046111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BBF8797-9857-874B-84F6-9673CC9D3196}"/>
              </a:ext>
            </a:extLst>
          </p:cNvPr>
          <p:cNvSpPr txBox="1"/>
          <p:nvPr/>
        </p:nvSpPr>
        <p:spPr>
          <a:xfrm>
            <a:off x="2302371" y="2988817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0EA68C-7341-784E-9728-80D21D738CF6}"/>
              </a:ext>
            </a:extLst>
          </p:cNvPr>
          <p:cNvSpPr txBox="1"/>
          <p:nvPr/>
        </p:nvSpPr>
        <p:spPr>
          <a:xfrm>
            <a:off x="2306037" y="3934258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113F50-C4C0-DB4F-80DC-98BF03E93860}"/>
              </a:ext>
            </a:extLst>
          </p:cNvPr>
          <p:cNvSpPr txBox="1"/>
          <p:nvPr/>
        </p:nvSpPr>
        <p:spPr>
          <a:xfrm>
            <a:off x="2350587" y="4847495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D91ED43-9FF7-AF4E-B740-14ECE7378EE6}"/>
              </a:ext>
            </a:extLst>
          </p:cNvPr>
          <p:cNvSpPr txBox="1"/>
          <p:nvPr/>
        </p:nvSpPr>
        <p:spPr>
          <a:xfrm>
            <a:off x="1771592" y="5833741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RULES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45001F-2F1C-4A45-B127-27972F893466}"/>
              </a:ext>
            </a:extLst>
          </p:cNvPr>
          <p:cNvSpPr txBox="1"/>
          <p:nvPr/>
        </p:nvSpPr>
        <p:spPr>
          <a:xfrm>
            <a:off x="7600508" y="1654379"/>
            <a:ext cx="3886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Let’s do a trace on two different inputs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7EA4B-A45F-B448-8B5D-8231F11E65AA}"/>
              </a:ext>
            </a:extLst>
          </p:cNvPr>
          <p:cNvSpPr txBox="1"/>
          <p:nvPr/>
        </p:nvSpPr>
        <p:spPr>
          <a:xfrm>
            <a:off x="7455389" y="2564434"/>
            <a:ext cx="134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B66192-FC86-9146-BFAF-0FF3F283C02C}"/>
              </a:ext>
            </a:extLst>
          </p:cNvPr>
          <p:cNvSpPr txBox="1"/>
          <p:nvPr/>
        </p:nvSpPr>
        <p:spPr>
          <a:xfrm>
            <a:off x="7368890" y="2262494"/>
            <a:ext cx="12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Input 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D9A2D-CFBB-2647-8705-35704D5C4853}"/>
              </a:ext>
            </a:extLst>
          </p:cNvPr>
          <p:cNvSpPr txBox="1"/>
          <p:nvPr/>
        </p:nvSpPr>
        <p:spPr>
          <a:xfrm>
            <a:off x="10176350" y="2262494"/>
            <a:ext cx="8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Output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C4821292-F64E-9C4A-81E2-6B9C3E61AFB8}"/>
              </a:ext>
            </a:extLst>
          </p:cNvPr>
          <p:cNvSpPr/>
          <p:nvPr/>
        </p:nvSpPr>
        <p:spPr>
          <a:xfrm>
            <a:off x="7747413" y="2979942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>
            <a:extLst>
              <a:ext uri="{FF2B5EF4-FFF2-40B4-BE49-F238E27FC236}">
                <a16:creationId xmlns:a16="http://schemas.microsoft.com/office/drawing/2014/main" id="{251FF0C5-0C74-F14F-95AF-74F3D92B61A3}"/>
              </a:ext>
            </a:extLst>
          </p:cNvPr>
          <p:cNvSpPr/>
          <p:nvPr/>
        </p:nvSpPr>
        <p:spPr>
          <a:xfrm rot="14360652">
            <a:off x="3480184" y="1226997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889FB9E-2E21-814C-9ABF-D09546880BF2}"/>
              </a:ext>
            </a:extLst>
          </p:cNvPr>
          <p:cNvSpPr/>
          <p:nvPr/>
        </p:nvSpPr>
        <p:spPr>
          <a:xfrm>
            <a:off x="1835422" y="2002449"/>
            <a:ext cx="1474727" cy="4618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8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2840</Words>
  <Application>Microsoft Macintosh PowerPoint</Application>
  <PresentationFormat>Widescreen</PresentationFormat>
  <Paragraphs>762</Paragraphs>
  <Slides>60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Courier New</vt:lpstr>
      <vt:lpstr>Times New Roman</vt:lpstr>
      <vt:lpstr>Office Theme</vt:lpstr>
      <vt:lpstr>Finite-State Automata and Project 1</vt:lpstr>
      <vt:lpstr>Overview and Due</vt:lpstr>
      <vt:lpstr>Running a Finite State Machine</vt:lpstr>
      <vt:lpstr>Project 1: FSM for “Rules” Datalog keyword</vt:lpstr>
      <vt:lpstr>Project 1: FSM for “Rules” Datalog keyword</vt:lpstr>
      <vt:lpstr>Project 1: FSM for “Rules” Datalog keyword</vt:lpstr>
      <vt:lpstr>Project 1: FSM for “Rules” Datalog keyword</vt:lpstr>
      <vt:lpstr>Project 1: FSM for “Rules” Datalog keyword</vt:lpstr>
      <vt:lpstr>Project 1: FSM for “Rules” Datalog keyword</vt:lpstr>
      <vt:lpstr>Project 1: FSM for “Rules” Datalog keyword</vt:lpstr>
      <vt:lpstr>Project 1: FSM for “Rules” Datalog keyword</vt:lpstr>
      <vt:lpstr>Project 1: FSM for “Rules” Datalog keyword</vt:lpstr>
      <vt:lpstr>Project 1: FSM for “Rules” Datalog keyword</vt:lpstr>
      <vt:lpstr>Project 1: FSM for “Rules” Datalog keyword</vt:lpstr>
      <vt:lpstr>Project 1: FSM for “Rules” Datalog keyword</vt:lpstr>
      <vt:lpstr>Another input</vt:lpstr>
      <vt:lpstr>Project 1: FSM for “Rules” Datalog keyword</vt:lpstr>
      <vt:lpstr>Project 1: FSM for “Rules” Datalog keyword</vt:lpstr>
      <vt:lpstr>Project 1: FSM for “Rules” Datalog keyword</vt:lpstr>
      <vt:lpstr>Finite State Automaton</vt:lpstr>
      <vt:lpstr>Formal definition (def 3 in  §13.3.3)</vt:lpstr>
      <vt:lpstr>Formal definition (def 3 in  §13.3.3)</vt:lpstr>
      <vt:lpstr>Formal definition (def 3 in  §13.3.3)</vt:lpstr>
      <vt:lpstr>Formal definition (def 3 in  §13.3.3)</vt:lpstr>
      <vt:lpstr>Example FSA</vt:lpstr>
      <vt:lpstr>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FSA</vt:lpstr>
      <vt:lpstr>FSA Trace</vt:lpstr>
      <vt:lpstr>Regular Expressions and Finite State Automata</vt:lpstr>
      <vt:lpstr>Two pattern manager tools</vt:lpstr>
      <vt:lpstr>Practice with examples from today’s HW</vt:lpstr>
      <vt:lpstr>Practice with examples from today’s HW</vt:lpstr>
      <vt:lpstr>Practice with examples from today’s HW</vt:lpstr>
      <vt:lpstr>Practice with examples from today’s HW</vt:lpstr>
      <vt:lpstr>Practice with examples from today’s HW</vt:lpstr>
      <vt:lpstr>Project 1 and FSAs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Implementing FSAs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Finite-State Automata and Project 1</dc:title>
  <dc:creator>Michael Goodrich</dc:creator>
  <cp:lastModifiedBy>Michael Goodrich</cp:lastModifiedBy>
  <cp:revision>41</cp:revision>
  <dcterms:created xsi:type="dcterms:W3CDTF">2023-09-15T16:10:01Z</dcterms:created>
  <dcterms:modified xsi:type="dcterms:W3CDTF">2023-09-15T18:42:26Z</dcterms:modified>
</cp:coreProperties>
</file>