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7"/>
  </p:notesMasterIdLst>
  <p:sldIdLst>
    <p:sldId id="256" r:id="rId2"/>
    <p:sldId id="418" r:id="rId3"/>
    <p:sldId id="677" r:id="rId4"/>
    <p:sldId id="707" r:id="rId5"/>
    <p:sldId id="678" r:id="rId6"/>
    <p:sldId id="734" r:id="rId7"/>
    <p:sldId id="735" r:id="rId8"/>
    <p:sldId id="287" r:id="rId9"/>
    <p:sldId id="708" r:id="rId10"/>
    <p:sldId id="690" r:id="rId11"/>
    <p:sldId id="691" r:id="rId12"/>
    <p:sldId id="736" r:id="rId13"/>
    <p:sldId id="680" r:id="rId14"/>
    <p:sldId id="739" r:id="rId15"/>
    <p:sldId id="738" r:id="rId16"/>
    <p:sldId id="681" r:id="rId17"/>
    <p:sldId id="682" r:id="rId18"/>
    <p:sldId id="737" r:id="rId19"/>
    <p:sldId id="740" r:id="rId20"/>
    <p:sldId id="741" r:id="rId21"/>
    <p:sldId id="683" r:id="rId22"/>
    <p:sldId id="684" r:id="rId23"/>
    <p:sldId id="685" r:id="rId24"/>
    <p:sldId id="686" r:id="rId25"/>
    <p:sldId id="687" r:id="rId26"/>
    <p:sldId id="688" r:id="rId27"/>
    <p:sldId id="689" r:id="rId28"/>
    <p:sldId id="742" r:id="rId29"/>
    <p:sldId id="284" r:id="rId30"/>
    <p:sldId id="419" r:id="rId31"/>
    <p:sldId id="285" r:id="rId32"/>
    <p:sldId id="286" r:id="rId33"/>
    <p:sldId id="709" r:id="rId34"/>
    <p:sldId id="692" r:id="rId35"/>
    <p:sldId id="710" r:id="rId36"/>
    <p:sldId id="711" r:id="rId37"/>
    <p:sldId id="716" r:id="rId38"/>
    <p:sldId id="712" r:id="rId39"/>
    <p:sldId id="713" r:id="rId40"/>
    <p:sldId id="717" r:id="rId41"/>
    <p:sldId id="720" r:id="rId42"/>
    <p:sldId id="714" r:id="rId43"/>
    <p:sldId id="743" r:id="rId44"/>
    <p:sldId id="744" r:id="rId45"/>
    <p:sldId id="746" r:id="rId46"/>
    <p:sldId id="745" r:id="rId47"/>
    <p:sldId id="747" r:id="rId48"/>
    <p:sldId id="749" r:id="rId49"/>
    <p:sldId id="750" r:id="rId50"/>
    <p:sldId id="751" r:id="rId51"/>
    <p:sldId id="752" r:id="rId52"/>
    <p:sldId id="753" r:id="rId53"/>
    <p:sldId id="754" r:id="rId54"/>
    <p:sldId id="756" r:id="rId55"/>
    <p:sldId id="755" r:id="rId56"/>
    <p:sldId id="757" r:id="rId57"/>
    <p:sldId id="778" r:id="rId58"/>
    <p:sldId id="767" r:id="rId59"/>
    <p:sldId id="758" r:id="rId60"/>
    <p:sldId id="759" r:id="rId61"/>
    <p:sldId id="760" r:id="rId62"/>
    <p:sldId id="761" r:id="rId63"/>
    <p:sldId id="770" r:id="rId64"/>
    <p:sldId id="771" r:id="rId65"/>
    <p:sldId id="772" r:id="rId66"/>
    <p:sldId id="773" r:id="rId67"/>
    <p:sldId id="774" r:id="rId68"/>
    <p:sldId id="779" r:id="rId69"/>
    <p:sldId id="775" r:id="rId70"/>
    <p:sldId id="288" r:id="rId71"/>
    <p:sldId id="289" r:id="rId72"/>
    <p:sldId id="776" r:id="rId73"/>
    <p:sldId id="694" r:id="rId74"/>
    <p:sldId id="693" r:id="rId75"/>
    <p:sldId id="695" r:id="rId76"/>
    <p:sldId id="696" r:id="rId77"/>
    <p:sldId id="697" r:id="rId78"/>
    <p:sldId id="698" r:id="rId79"/>
    <p:sldId id="777" r:id="rId80"/>
    <p:sldId id="279" r:id="rId81"/>
    <p:sldId id="290" r:id="rId82"/>
    <p:sldId id="294" r:id="rId83"/>
    <p:sldId id="723" r:id="rId84"/>
    <p:sldId id="292" r:id="rId85"/>
    <p:sldId id="293" r:id="rId86"/>
    <p:sldId id="283" r:id="rId87"/>
    <p:sldId id="780" r:id="rId88"/>
    <p:sldId id="724" r:id="rId89"/>
    <p:sldId id="725" r:id="rId90"/>
    <p:sldId id="726" r:id="rId91"/>
    <p:sldId id="295" r:id="rId92"/>
    <p:sldId id="728" r:id="rId93"/>
    <p:sldId id="296" r:id="rId94"/>
    <p:sldId id="700" r:id="rId95"/>
    <p:sldId id="699" r:id="rId96"/>
    <p:sldId id="701" r:id="rId97"/>
    <p:sldId id="297" r:id="rId98"/>
    <p:sldId id="702" r:id="rId99"/>
    <p:sldId id="703" r:id="rId100"/>
    <p:sldId id="704" r:id="rId101"/>
    <p:sldId id="729" r:id="rId102"/>
    <p:sldId id="731" r:id="rId103"/>
    <p:sldId id="422" r:id="rId104"/>
    <p:sldId id="732" r:id="rId105"/>
    <p:sldId id="733" r:id="rId10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06" autoAdjust="0"/>
    <p:restoredTop sz="94807"/>
  </p:normalViewPr>
  <p:slideViewPr>
    <p:cSldViewPr snapToGrid="0">
      <p:cViewPr varScale="1">
        <p:scale>
          <a:sx n="70" d="100"/>
          <a:sy n="70" d="100"/>
        </p:scale>
        <p:origin x="200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8A4282-B71F-604E-8381-B090B32791E0}" type="doc">
      <dgm:prSet loTypeId="urn:microsoft.com/office/officeart/2005/8/layout/chart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307919-04C0-1E45-B9BC-C7CAF35A72A9}">
      <dgm:prSet phldrT="[Text]" custT="1"/>
      <dgm:spPr/>
      <dgm:t>
        <a:bodyPr/>
        <a:lstStyle/>
        <a:p>
          <a:r>
            <a:rPr lang="en-US" sz="4000" dirty="0">
              <a:latin typeface="Courier New" panose="02070309020205020404" pitchFamily="49" charset="0"/>
              <a:cs typeface="Courier New" panose="02070309020205020404" pitchFamily="49" charset="0"/>
            </a:rPr>
            <a:t>T</a:t>
          </a:r>
          <a:endParaRPr lang="en-US" sz="4000" dirty="0"/>
        </a:p>
      </dgm:t>
    </dgm:pt>
    <dgm:pt modelId="{052E466E-EE3E-0045-BB41-4098E985D3C9}" type="parTrans" cxnId="{E2FEDD12-6FEF-4440-8B34-FF10FC7D2D40}">
      <dgm:prSet/>
      <dgm:spPr/>
      <dgm:t>
        <a:bodyPr/>
        <a:lstStyle/>
        <a:p>
          <a:endParaRPr lang="en-US"/>
        </a:p>
      </dgm:t>
    </dgm:pt>
    <dgm:pt modelId="{5A16DF1D-E64C-474B-80D6-BF05E7B6A8CF}" type="sibTrans" cxnId="{E2FEDD12-6FEF-4440-8B34-FF10FC7D2D40}">
      <dgm:prSet/>
      <dgm:spPr/>
      <dgm:t>
        <a:bodyPr/>
        <a:lstStyle/>
        <a:p>
          <a:endParaRPr lang="en-US"/>
        </a:p>
      </dgm:t>
    </dgm:pt>
    <dgm:pt modelId="{0AFABB76-C2DE-E043-BFA6-B66062372BA4}">
      <dgm:prSet phldrT="[Text]" custT="1"/>
      <dgm:spPr/>
      <dgm:t>
        <a:bodyPr/>
        <a:lstStyle/>
        <a:p>
          <a:r>
            <a:rPr lang="en-US" sz="4000" dirty="0">
              <a:latin typeface="Courier New" panose="02070309020205020404" pitchFamily="49" charset="0"/>
              <a:cs typeface="Courier New" panose="02070309020205020404" pitchFamily="49" charset="0"/>
            </a:rPr>
            <a:t>V-T</a:t>
          </a:r>
          <a:endParaRPr lang="en-US" sz="4000" dirty="0"/>
        </a:p>
      </dgm:t>
    </dgm:pt>
    <dgm:pt modelId="{ECE843AD-BF7D-2F46-8D74-B895D7780722}" type="parTrans" cxnId="{51CA0BD6-B597-9543-8E73-8095481A3941}">
      <dgm:prSet/>
      <dgm:spPr/>
      <dgm:t>
        <a:bodyPr/>
        <a:lstStyle/>
        <a:p>
          <a:endParaRPr lang="en-US"/>
        </a:p>
      </dgm:t>
    </dgm:pt>
    <dgm:pt modelId="{13F32337-306B-C540-B0F8-CD7D1475AB47}" type="sibTrans" cxnId="{51CA0BD6-B597-9543-8E73-8095481A3941}">
      <dgm:prSet/>
      <dgm:spPr/>
      <dgm:t>
        <a:bodyPr/>
        <a:lstStyle/>
        <a:p>
          <a:endParaRPr lang="en-US"/>
        </a:p>
      </dgm:t>
    </dgm:pt>
    <dgm:pt modelId="{924E7419-62A4-CD4F-9EEE-F6F31A5DD910}" type="pres">
      <dgm:prSet presAssocID="{FE8A4282-B71F-604E-8381-B090B32791E0}" presName="compositeShape" presStyleCnt="0">
        <dgm:presLayoutVars>
          <dgm:chMax val="7"/>
          <dgm:dir/>
          <dgm:resizeHandles val="exact"/>
        </dgm:presLayoutVars>
      </dgm:prSet>
      <dgm:spPr/>
    </dgm:pt>
    <dgm:pt modelId="{1F8F22A2-9ED8-C940-A186-11AB0F5086BC}" type="pres">
      <dgm:prSet presAssocID="{FE8A4282-B71F-604E-8381-B090B32791E0}" presName="wedge1" presStyleLbl="node1" presStyleIdx="0" presStyleCnt="2"/>
      <dgm:spPr/>
    </dgm:pt>
    <dgm:pt modelId="{B5C14085-1742-1A41-BBCE-D2723E567AC7}" type="pres">
      <dgm:prSet presAssocID="{FE8A4282-B71F-604E-8381-B090B32791E0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E890F2A8-8B96-784F-A2D3-56E12C93C7E7}" type="pres">
      <dgm:prSet presAssocID="{FE8A4282-B71F-604E-8381-B090B32791E0}" presName="wedge2" presStyleLbl="node1" presStyleIdx="1" presStyleCnt="2"/>
      <dgm:spPr/>
    </dgm:pt>
    <dgm:pt modelId="{D55B9120-F7B3-5A4F-B967-52731E34AEA8}" type="pres">
      <dgm:prSet presAssocID="{FE8A4282-B71F-604E-8381-B090B32791E0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E2FEDD12-6FEF-4440-8B34-FF10FC7D2D40}" srcId="{FE8A4282-B71F-604E-8381-B090B32791E0}" destId="{10307919-04C0-1E45-B9BC-C7CAF35A72A9}" srcOrd="0" destOrd="0" parTransId="{052E466E-EE3E-0045-BB41-4098E985D3C9}" sibTransId="{5A16DF1D-E64C-474B-80D6-BF05E7B6A8CF}"/>
    <dgm:cxn modelId="{09E6C846-3A7B-0D41-BD9A-947E5D299961}" type="presOf" srcId="{10307919-04C0-1E45-B9BC-C7CAF35A72A9}" destId="{B5C14085-1742-1A41-BBCE-D2723E567AC7}" srcOrd="1" destOrd="0" presId="urn:microsoft.com/office/officeart/2005/8/layout/chart3"/>
    <dgm:cxn modelId="{306D0D8B-D703-7340-8155-83FBC5A8719E}" type="presOf" srcId="{0AFABB76-C2DE-E043-BFA6-B66062372BA4}" destId="{E890F2A8-8B96-784F-A2D3-56E12C93C7E7}" srcOrd="0" destOrd="0" presId="urn:microsoft.com/office/officeart/2005/8/layout/chart3"/>
    <dgm:cxn modelId="{E2280991-08B3-2742-A052-88E0B538C2AE}" type="presOf" srcId="{10307919-04C0-1E45-B9BC-C7CAF35A72A9}" destId="{1F8F22A2-9ED8-C940-A186-11AB0F5086BC}" srcOrd="0" destOrd="0" presId="urn:microsoft.com/office/officeart/2005/8/layout/chart3"/>
    <dgm:cxn modelId="{AD6B2692-AE74-3C4A-A00F-D24C52273AD1}" type="presOf" srcId="{0AFABB76-C2DE-E043-BFA6-B66062372BA4}" destId="{D55B9120-F7B3-5A4F-B967-52731E34AEA8}" srcOrd="1" destOrd="0" presId="urn:microsoft.com/office/officeart/2005/8/layout/chart3"/>
    <dgm:cxn modelId="{51CA0BD6-B597-9543-8E73-8095481A3941}" srcId="{FE8A4282-B71F-604E-8381-B090B32791E0}" destId="{0AFABB76-C2DE-E043-BFA6-B66062372BA4}" srcOrd="1" destOrd="0" parTransId="{ECE843AD-BF7D-2F46-8D74-B895D7780722}" sibTransId="{13F32337-306B-C540-B0F8-CD7D1475AB47}"/>
    <dgm:cxn modelId="{C1B029F3-F3FA-CA4D-ABBA-01527B69634E}" type="presOf" srcId="{FE8A4282-B71F-604E-8381-B090B32791E0}" destId="{924E7419-62A4-CD4F-9EEE-F6F31A5DD910}" srcOrd="0" destOrd="0" presId="urn:microsoft.com/office/officeart/2005/8/layout/chart3"/>
    <dgm:cxn modelId="{4A33BC78-D8C5-5D46-A12F-85F4B4A63550}" type="presParOf" srcId="{924E7419-62A4-CD4F-9EEE-F6F31A5DD910}" destId="{1F8F22A2-9ED8-C940-A186-11AB0F5086BC}" srcOrd="0" destOrd="0" presId="urn:microsoft.com/office/officeart/2005/8/layout/chart3"/>
    <dgm:cxn modelId="{3B5B1686-1C08-654A-A235-30373027EF66}" type="presParOf" srcId="{924E7419-62A4-CD4F-9EEE-F6F31A5DD910}" destId="{B5C14085-1742-1A41-BBCE-D2723E567AC7}" srcOrd="1" destOrd="0" presId="urn:microsoft.com/office/officeart/2005/8/layout/chart3"/>
    <dgm:cxn modelId="{A0D21695-24A0-5545-B9AC-2CB5662CD518}" type="presParOf" srcId="{924E7419-62A4-CD4F-9EEE-F6F31A5DD910}" destId="{E890F2A8-8B96-784F-A2D3-56E12C93C7E7}" srcOrd="2" destOrd="0" presId="urn:microsoft.com/office/officeart/2005/8/layout/chart3"/>
    <dgm:cxn modelId="{D0ECE35A-C0ED-A441-997D-973C37B9AA69}" type="presParOf" srcId="{924E7419-62A4-CD4F-9EEE-F6F31A5DD910}" destId="{D55B9120-F7B3-5A4F-B967-52731E34AEA8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8A4282-B71F-604E-8381-B090B32791E0}" type="doc">
      <dgm:prSet loTypeId="urn:microsoft.com/office/officeart/2005/8/layout/chart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307919-04C0-1E45-B9BC-C7CAF35A72A9}">
      <dgm:prSet phldrT="[Text]" custT="1"/>
      <dgm:spPr/>
      <dgm:t>
        <a:bodyPr/>
        <a:lstStyle/>
        <a:p>
          <a:r>
            <a:rPr lang="en-US" sz="4000" dirty="0">
              <a:latin typeface="Courier New" panose="02070309020205020404" pitchFamily="49" charset="0"/>
              <a:cs typeface="Courier New" panose="02070309020205020404" pitchFamily="49" charset="0"/>
            </a:rPr>
            <a:t>T</a:t>
          </a:r>
          <a:endParaRPr lang="en-US" sz="4000" dirty="0"/>
        </a:p>
      </dgm:t>
    </dgm:pt>
    <dgm:pt modelId="{052E466E-EE3E-0045-BB41-4098E985D3C9}" type="parTrans" cxnId="{E2FEDD12-6FEF-4440-8B34-FF10FC7D2D40}">
      <dgm:prSet/>
      <dgm:spPr/>
      <dgm:t>
        <a:bodyPr/>
        <a:lstStyle/>
        <a:p>
          <a:endParaRPr lang="en-US"/>
        </a:p>
      </dgm:t>
    </dgm:pt>
    <dgm:pt modelId="{5A16DF1D-E64C-474B-80D6-BF05E7B6A8CF}" type="sibTrans" cxnId="{E2FEDD12-6FEF-4440-8B34-FF10FC7D2D40}">
      <dgm:prSet/>
      <dgm:spPr/>
      <dgm:t>
        <a:bodyPr/>
        <a:lstStyle/>
        <a:p>
          <a:endParaRPr lang="en-US"/>
        </a:p>
      </dgm:t>
    </dgm:pt>
    <dgm:pt modelId="{0AFABB76-C2DE-E043-BFA6-B66062372BA4}">
      <dgm:prSet phldrT="[Text]" custT="1"/>
      <dgm:spPr/>
      <dgm:t>
        <a:bodyPr/>
        <a:lstStyle/>
        <a:p>
          <a:r>
            <a:rPr lang="en-US" sz="4000" dirty="0">
              <a:latin typeface="Courier New" panose="02070309020205020404" pitchFamily="49" charset="0"/>
              <a:cs typeface="Courier New" panose="02070309020205020404" pitchFamily="49" charset="0"/>
            </a:rPr>
            <a:t>V-T</a:t>
          </a:r>
          <a:endParaRPr lang="en-US" sz="4000" dirty="0"/>
        </a:p>
      </dgm:t>
    </dgm:pt>
    <dgm:pt modelId="{ECE843AD-BF7D-2F46-8D74-B895D7780722}" type="parTrans" cxnId="{51CA0BD6-B597-9543-8E73-8095481A3941}">
      <dgm:prSet/>
      <dgm:spPr/>
      <dgm:t>
        <a:bodyPr/>
        <a:lstStyle/>
        <a:p>
          <a:endParaRPr lang="en-US"/>
        </a:p>
      </dgm:t>
    </dgm:pt>
    <dgm:pt modelId="{13F32337-306B-C540-B0F8-CD7D1475AB47}" type="sibTrans" cxnId="{51CA0BD6-B597-9543-8E73-8095481A3941}">
      <dgm:prSet/>
      <dgm:spPr/>
      <dgm:t>
        <a:bodyPr/>
        <a:lstStyle/>
        <a:p>
          <a:endParaRPr lang="en-US"/>
        </a:p>
      </dgm:t>
    </dgm:pt>
    <dgm:pt modelId="{924E7419-62A4-CD4F-9EEE-F6F31A5DD910}" type="pres">
      <dgm:prSet presAssocID="{FE8A4282-B71F-604E-8381-B090B32791E0}" presName="compositeShape" presStyleCnt="0">
        <dgm:presLayoutVars>
          <dgm:chMax val="7"/>
          <dgm:dir/>
          <dgm:resizeHandles val="exact"/>
        </dgm:presLayoutVars>
      </dgm:prSet>
      <dgm:spPr/>
    </dgm:pt>
    <dgm:pt modelId="{1F8F22A2-9ED8-C940-A186-11AB0F5086BC}" type="pres">
      <dgm:prSet presAssocID="{FE8A4282-B71F-604E-8381-B090B32791E0}" presName="wedge1" presStyleLbl="node1" presStyleIdx="0" presStyleCnt="2"/>
      <dgm:spPr/>
    </dgm:pt>
    <dgm:pt modelId="{B5C14085-1742-1A41-BBCE-D2723E567AC7}" type="pres">
      <dgm:prSet presAssocID="{FE8A4282-B71F-604E-8381-B090B32791E0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E890F2A8-8B96-784F-A2D3-56E12C93C7E7}" type="pres">
      <dgm:prSet presAssocID="{FE8A4282-B71F-604E-8381-B090B32791E0}" presName="wedge2" presStyleLbl="node1" presStyleIdx="1" presStyleCnt="2"/>
      <dgm:spPr/>
    </dgm:pt>
    <dgm:pt modelId="{D55B9120-F7B3-5A4F-B967-52731E34AEA8}" type="pres">
      <dgm:prSet presAssocID="{FE8A4282-B71F-604E-8381-B090B32791E0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E2FEDD12-6FEF-4440-8B34-FF10FC7D2D40}" srcId="{FE8A4282-B71F-604E-8381-B090B32791E0}" destId="{10307919-04C0-1E45-B9BC-C7CAF35A72A9}" srcOrd="0" destOrd="0" parTransId="{052E466E-EE3E-0045-BB41-4098E985D3C9}" sibTransId="{5A16DF1D-E64C-474B-80D6-BF05E7B6A8CF}"/>
    <dgm:cxn modelId="{09E6C846-3A7B-0D41-BD9A-947E5D299961}" type="presOf" srcId="{10307919-04C0-1E45-B9BC-C7CAF35A72A9}" destId="{B5C14085-1742-1A41-BBCE-D2723E567AC7}" srcOrd="1" destOrd="0" presId="urn:microsoft.com/office/officeart/2005/8/layout/chart3"/>
    <dgm:cxn modelId="{306D0D8B-D703-7340-8155-83FBC5A8719E}" type="presOf" srcId="{0AFABB76-C2DE-E043-BFA6-B66062372BA4}" destId="{E890F2A8-8B96-784F-A2D3-56E12C93C7E7}" srcOrd="0" destOrd="0" presId="urn:microsoft.com/office/officeart/2005/8/layout/chart3"/>
    <dgm:cxn modelId="{E2280991-08B3-2742-A052-88E0B538C2AE}" type="presOf" srcId="{10307919-04C0-1E45-B9BC-C7CAF35A72A9}" destId="{1F8F22A2-9ED8-C940-A186-11AB0F5086BC}" srcOrd="0" destOrd="0" presId="urn:microsoft.com/office/officeart/2005/8/layout/chart3"/>
    <dgm:cxn modelId="{AD6B2692-AE74-3C4A-A00F-D24C52273AD1}" type="presOf" srcId="{0AFABB76-C2DE-E043-BFA6-B66062372BA4}" destId="{D55B9120-F7B3-5A4F-B967-52731E34AEA8}" srcOrd="1" destOrd="0" presId="urn:microsoft.com/office/officeart/2005/8/layout/chart3"/>
    <dgm:cxn modelId="{51CA0BD6-B597-9543-8E73-8095481A3941}" srcId="{FE8A4282-B71F-604E-8381-B090B32791E0}" destId="{0AFABB76-C2DE-E043-BFA6-B66062372BA4}" srcOrd="1" destOrd="0" parTransId="{ECE843AD-BF7D-2F46-8D74-B895D7780722}" sibTransId="{13F32337-306B-C540-B0F8-CD7D1475AB47}"/>
    <dgm:cxn modelId="{C1B029F3-F3FA-CA4D-ABBA-01527B69634E}" type="presOf" srcId="{FE8A4282-B71F-604E-8381-B090B32791E0}" destId="{924E7419-62A4-CD4F-9EEE-F6F31A5DD910}" srcOrd="0" destOrd="0" presId="urn:microsoft.com/office/officeart/2005/8/layout/chart3"/>
    <dgm:cxn modelId="{4A33BC78-D8C5-5D46-A12F-85F4B4A63550}" type="presParOf" srcId="{924E7419-62A4-CD4F-9EEE-F6F31A5DD910}" destId="{1F8F22A2-9ED8-C940-A186-11AB0F5086BC}" srcOrd="0" destOrd="0" presId="urn:microsoft.com/office/officeart/2005/8/layout/chart3"/>
    <dgm:cxn modelId="{3B5B1686-1C08-654A-A235-30373027EF66}" type="presParOf" srcId="{924E7419-62A4-CD4F-9EEE-F6F31A5DD910}" destId="{B5C14085-1742-1A41-BBCE-D2723E567AC7}" srcOrd="1" destOrd="0" presId="urn:microsoft.com/office/officeart/2005/8/layout/chart3"/>
    <dgm:cxn modelId="{A0D21695-24A0-5545-B9AC-2CB5662CD518}" type="presParOf" srcId="{924E7419-62A4-CD4F-9EEE-F6F31A5DD910}" destId="{E890F2A8-8B96-784F-A2D3-56E12C93C7E7}" srcOrd="2" destOrd="0" presId="urn:microsoft.com/office/officeart/2005/8/layout/chart3"/>
    <dgm:cxn modelId="{D0ECE35A-C0ED-A441-997D-973C37B9AA69}" type="presParOf" srcId="{924E7419-62A4-CD4F-9EEE-F6F31A5DD910}" destId="{D55B9120-F7B3-5A4F-B967-52731E34AEA8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F22A2-9ED8-C940-A186-11AB0F5086BC}">
      <dsp:nvSpPr>
        <dsp:cNvPr id="0" name=""/>
        <dsp:cNvSpPr/>
      </dsp:nvSpPr>
      <dsp:spPr>
        <a:xfrm>
          <a:off x="1166615" y="321640"/>
          <a:ext cx="3377220" cy="3377220"/>
        </a:xfrm>
        <a:prstGeom prst="pie">
          <a:avLst>
            <a:gd name="adj1" fmla="val 162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Courier New" panose="02070309020205020404" pitchFamily="49" charset="0"/>
              <a:cs typeface="Courier New" panose="02070309020205020404" pitchFamily="49" charset="0"/>
            </a:rPr>
            <a:t>T</a:t>
          </a:r>
          <a:endParaRPr lang="en-US" sz="4000" kern="1200" dirty="0"/>
        </a:p>
      </dsp:txBody>
      <dsp:txXfrm>
        <a:off x="2855225" y="824202"/>
        <a:ext cx="1186047" cy="2372095"/>
      </dsp:txXfrm>
    </dsp:sp>
    <dsp:sp modelId="{E890F2A8-8B96-784F-A2D3-56E12C93C7E7}">
      <dsp:nvSpPr>
        <dsp:cNvPr id="0" name=""/>
        <dsp:cNvSpPr/>
      </dsp:nvSpPr>
      <dsp:spPr>
        <a:xfrm>
          <a:off x="1086205" y="321640"/>
          <a:ext cx="3377220" cy="337722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Courier New" panose="02070309020205020404" pitchFamily="49" charset="0"/>
              <a:cs typeface="Courier New" panose="02070309020205020404" pitchFamily="49" charset="0"/>
            </a:rPr>
            <a:t>V-T</a:t>
          </a:r>
          <a:endParaRPr lang="en-US" sz="4000" kern="1200" dirty="0"/>
        </a:p>
      </dsp:txBody>
      <dsp:txXfrm>
        <a:off x="1568665" y="824202"/>
        <a:ext cx="1186047" cy="2372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F22A2-9ED8-C940-A186-11AB0F5086BC}">
      <dsp:nvSpPr>
        <dsp:cNvPr id="0" name=""/>
        <dsp:cNvSpPr/>
      </dsp:nvSpPr>
      <dsp:spPr>
        <a:xfrm>
          <a:off x="1166615" y="321640"/>
          <a:ext cx="3377220" cy="3377220"/>
        </a:xfrm>
        <a:prstGeom prst="pie">
          <a:avLst>
            <a:gd name="adj1" fmla="val 162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Courier New" panose="02070309020205020404" pitchFamily="49" charset="0"/>
              <a:cs typeface="Courier New" panose="02070309020205020404" pitchFamily="49" charset="0"/>
            </a:rPr>
            <a:t>T</a:t>
          </a:r>
          <a:endParaRPr lang="en-US" sz="4000" kern="1200" dirty="0"/>
        </a:p>
      </dsp:txBody>
      <dsp:txXfrm>
        <a:off x="2855225" y="824202"/>
        <a:ext cx="1186047" cy="2372095"/>
      </dsp:txXfrm>
    </dsp:sp>
    <dsp:sp modelId="{E890F2A8-8B96-784F-A2D3-56E12C93C7E7}">
      <dsp:nvSpPr>
        <dsp:cNvPr id="0" name=""/>
        <dsp:cNvSpPr/>
      </dsp:nvSpPr>
      <dsp:spPr>
        <a:xfrm>
          <a:off x="1086205" y="321640"/>
          <a:ext cx="3377220" cy="337722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Courier New" panose="02070309020205020404" pitchFamily="49" charset="0"/>
              <a:cs typeface="Courier New" panose="02070309020205020404" pitchFamily="49" charset="0"/>
            </a:rPr>
            <a:t>V-T</a:t>
          </a:r>
          <a:endParaRPr lang="en-US" sz="4000" kern="1200" dirty="0"/>
        </a:p>
      </dsp:txBody>
      <dsp:txXfrm>
        <a:off x="1568665" y="824202"/>
        <a:ext cx="1186047" cy="2372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DBF9F-7949-4FC2-9EBA-F49628507EF2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C37C6-1587-4DDA-B319-A16573C12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35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7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54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37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64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35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16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9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29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87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16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84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29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69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15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34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17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28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37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569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327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10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888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08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rcl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S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0S1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00S11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0011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570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583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96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430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070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928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878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Table 1, Section 13.1.4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992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Table 1, Section 13.1.4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6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02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81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24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51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C37C6-1587-4DDA-B319-A16573C126F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E358-02A8-4ACC-A1AE-172032045477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14826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Grammars and not just Regular 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0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Create a regular expression that generates the set of matching braces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It is possible to prove that there is no regular expression that can generate matching braces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E5BA76-C44B-1D4B-BFA5-FC8FBA0FF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992" y="1903222"/>
            <a:ext cx="5765800" cy="2070100"/>
          </a:xfrm>
          <a:prstGeom prst="rect">
            <a:avLst/>
          </a:prstGeom>
        </p:spPr>
      </p:pic>
      <p:sp>
        <p:nvSpPr>
          <p:cNvPr id="8" name="Up Arrow 7">
            <a:extLst>
              <a:ext uri="{FF2B5EF4-FFF2-40B4-BE49-F238E27FC236}">
                <a16:creationId xmlns:a16="http://schemas.microsoft.com/office/drawing/2014/main" id="{4FCB40C2-9CA2-464C-B244-AB08DAE93907}"/>
              </a:ext>
            </a:extLst>
          </p:cNvPr>
          <p:cNvSpPr/>
          <p:nvPr/>
        </p:nvSpPr>
        <p:spPr>
          <a:xfrm rot="18502872">
            <a:off x="6905150" y="2091942"/>
            <a:ext cx="484632" cy="97840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F2BC6FF4-D0F3-054C-BA07-D1475795B7FC}"/>
              </a:ext>
            </a:extLst>
          </p:cNvPr>
          <p:cNvSpPr/>
          <p:nvPr/>
        </p:nvSpPr>
        <p:spPr>
          <a:xfrm rot="16914442">
            <a:off x="3968476" y="3150584"/>
            <a:ext cx="484632" cy="97840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3221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Trees: §13.1.2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D7476-F3EE-EF4D-9D3C-A01D86E24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645" y="681037"/>
            <a:ext cx="1206500" cy="96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F96E38-E7DD-464A-9FDC-C86FCB635DCB}"/>
              </a:ext>
            </a:extLst>
          </p:cNvPr>
          <p:cNvSpPr/>
          <p:nvPr/>
        </p:nvSpPr>
        <p:spPr>
          <a:xfrm>
            <a:off x="327336" y="6308209"/>
            <a:ext cx="19623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*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aabc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68CC71-68A9-5E45-B9A2-7E17C5F2D78B}"/>
              </a:ext>
            </a:extLst>
          </p:cNvPr>
          <p:cNvSpPr/>
          <p:nvPr/>
        </p:nvSpPr>
        <p:spPr>
          <a:xfrm>
            <a:off x="9850968" y="3429000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CEE6A1-D957-0844-A203-6183BA3F8896}"/>
              </a:ext>
            </a:extLst>
          </p:cNvPr>
          <p:cNvSpPr/>
          <p:nvPr/>
        </p:nvSpPr>
        <p:spPr>
          <a:xfrm>
            <a:off x="11060436" y="4745970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0B4BA9-BCDB-654C-8496-CF1DCE68F59E}"/>
              </a:ext>
            </a:extLst>
          </p:cNvPr>
          <p:cNvSpPr/>
          <p:nvPr/>
        </p:nvSpPr>
        <p:spPr>
          <a:xfrm>
            <a:off x="8619576" y="4069344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606E47-D234-174D-90AB-E01D27853999}"/>
              </a:ext>
            </a:extLst>
          </p:cNvPr>
          <p:cNvSpPr/>
          <p:nvPr/>
        </p:nvSpPr>
        <p:spPr>
          <a:xfrm>
            <a:off x="11086644" y="4069343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FB84C4-1D21-7242-9EDD-F04D84A2346D}"/>
              </a:ext>
            </a:extLst>
          </p:cNvPr>
          <p:cNvCxnSpPr>
            <a:cxnSpLocks/>
          </p:cNvCxnSpPr>
          <p:nvPr/>
        </p:nvCxnSpPr>
        <p:spPr>
          <a:xfrm flipH="1">
            <a:off x="8935468" y="3797017"/>
            <a:ext cx="915500" cy="402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DBAA0A-5BD3-204D-9E21-00A932D711DA}"/>
              </a:ext>
            </a:extLst>
          </p:cNvPr>
          <p:cNvCxnSpPr>
            <a:cxnSpLocks/>
          </p:cNvCxnSpPr>
          <p:nvPr/>
        </p:nvCxnSpPr>
        <p:spPr>
          <a:xfrm>
            <a:off x="10144584" y="3763305"/>
            <a:ext cx="999008" cy="4363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DD15B4-5FCF-9C41-9496-9B56AA6122C2}"/>
              </a:ext>
            </a:extLst>
          </p:cNvPr>
          <p:cNvGrpSpPr/>
          <p:nvPr/>
        </p:nvGrpSpPr>
        <p:grpSpPr>
          <a:xfrm>
            <a:off x="10444740" y="4437018"/>
            <a:ext cx="1600404" cy="770616"/>
            <a:chOff x="9235272" y="4400737"/>
            <a:chExt cx="1600404" cy="7706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98AF33-ECC3-2C4C-9EE1-ABCFBE848A30}"/>
                </a:ext>
              </a:extLst>
            </p:cNvPr>
            <p:cNvSpPr/>
            <p:nvPr/>
          </p:nvSpPr>
          <p:spPr>
            <a:xfrm>
              <a:off x="9235272" y="4709688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sz="2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0C0764-9404-F145-9A0C-C15D97DB608B}"/>
                </a:ext>
              </a:extLst>
            </p:cNvPr>
            <p:cNvSpPr/>
            <p:nvPr/>
          </p:nvSpPr>
          <p:spPr>
            <a:xfrm>
              <a:off x="10466664" y="4709687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sz="240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090021-828C-4848-8DE1-F166CA8749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3466" y="4400737"/>
              <a:ext cx="390622" cy="40259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C3995AC-A0E6-4F42-A327-1D5003A91620}"/>
                </a:ext>
              </a:extLst>
            </p:cNvPr>
            <p:cNvCxnSpPr>
              <a:cxnSpLocks/>
            </p:cNvCxnSpPr>
            <p:nvPr/>
          </p:nvCxnSpPr>
          <p:spPr>
            <a:xfrm>
              <a:off x="10173058" y="4400737"/>
              <a:ext cx="384424" cy="40259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D38B14-D4DF-7A46-980A-5D71579FF27D}"/>
              </a:ext>
            </a:extLst>
          </p:cNvPr>
          <p:cNvCxnSpPr>
            <a:cxnSpLocks/>
          </p:cNvCxnSpPr>
          <p:nvPr/>
        </p:nvCxnSpPr>
        <p:spPr>
          <a:xfrm>
            <a:off x="11238127" y="4497002"/>
            <a:ext cx="0" cy="3060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6F94901-639C-D140-93DA-EE66A6BF850E}"/>
              </a:ext>
            </a:extLst>
          </p:cNvPr>
          <p:cNvSpPr/>
          <p:nvPr/>
        </p:nvSpPr>
        <p:spPr>
          <a:xfrm>
            <a:off x="10444740" y="5375229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4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A6C169-3697-2B4F-9808-E1BC5052AE29}"/>
              </a:ext>
            </a:extLst>
          </p:cNvPr>
          <p:cNvCxnSpPr>
            <a:cxnSpLocks/>
          </p:cNvCxnSpPr>
          <p:nvPr/>
        </p:nvCxnSpPr>
        <p:spPr>
          <a:xfrm>
            <a:off x="10622431" y="5126261"/>
            <a:ext cx="0" cy="3060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B87E456-3BAA-93A7-7C60-D2F2A2E63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Rightmost derivations are where we choose productions starting at the rightmost nonterminal</a:t>
            </a:r>
          </a:p>
          <a:p>
            <a:pPr lvl="1"/>
            <a:r>
              <a:rPr lang="en-US" dirty="0"/>
              <a:t>Ex: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Builds derivation tree from right to left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0508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896668-D3CF-1C43-BAAF-F2AD1740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F0FEA-B747-434B-9646-6169C3D8E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083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0569-EAB1-F74A-899F-F1F14973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components of a grammar?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AD9AB-301F-AA46-BE82-7B9847B8F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6452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612C-59DF-D345-9F61-60460D5F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components of a grammar?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0BBB5-572C-0243-AD38-A8187ACF7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Terminals</a:t>
            </a:r>
          </a:p>
          <a:p>
            <a:r>
              <a:rPr lang="en-US" dirty="0"/>
              <a:t>Non-terminals</a:t>
            </a:r>
          </a:p>
          <a:p>
            <a:r>
              <a:rPr lang="en-US" dirty="0"/>
              <a:t>Starting non-terminals</a:t>
            </a:r>
          </a:p>
          <a:p>
            <a:r>
              <a:rPr lang="en-US" dirty="0"/>
              <a:t>Productions</a:t>
            </a:r>
          </a:p>
        </p:txBody>
      </p:sp>
    </p:spTree>
    <p:extLst>
      <p:ext uri="{BB962C8B-B14F-4D97-AF65-F5344CB8AC3E}">
        <p14:creationId xmlns:p14="http://schemas.microsoft.com/office/powerpoint/2010/main" val="214708662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612C-59DF-D345-9F61-60460D5F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components of a grammar?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0BBB5-572C-0243-AD38-A8187ACF7A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Terminals</a:t>
            </a:r>
          </a:p>
          <a:p>
            <a:r>
              <a:rPr lang="en-US" dirty="0"/>
              <a:t>Non-terminals</a:t>
            </a:r>
          </a:p>
          <a:p>
            <a:r>
              <a:rPr lang="en-US" dirty="0"/>
              <a:t>Starting non-terminals</a:t>
            </a:r>
          </a:p>
          <a:p>
            <a:r>
              <a:rPr lang="en-US" dirty="0"/>
              <a:t>Productions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4075C-22C4-CC42-822C-4BFBF2DB32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Let T = {0,1,2}</a:t>
            </a:r>
          </a:p>
          <a:p>
            <a:r>
              <a:rPr lang="en-US" dirty="0"/>
              <a:t>Make up a grammar that generates the language 01*2</a:t>
            </a:r>
          </a:p>
          <a:p>
            <a:pPr lvl="1"/>
            <a:r>
              <a:rPr lang="en-US" dirty="0"/>
              <a:t>Use S as your starting non-terminal</a:t>
            </a:r>
          </a:p>
          <a:p>
            <a:pPr lvl="1"/>
            <a:r>
              <a:rPr lang="en-US" dirty="0"/>
              <a:t>The * is the </a:t>
            </a:r>
            <a:r>
              <a:rPr lang="en-US"/>
              <a:t>Kleene star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2251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612C-59DF-D345-9F61-60460D5F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tell if a grammar is context free?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0BBB5-572C-0243-AD38-A8187ACF7A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Is the grammar context free?</a:t>
            </a:r>
          </a:p>
          <a:p>
            <a:r>
              <a:rPr lang="en-US" dirty="0"/>
              <a:t>Which of the following is true?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4075C-22C4-CC42-822C-4BFBF2DB32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Let T = {0,1,2}</a:t>
            </a:r>
          </a:p>
          <a:p>
            <a:r>
              <a:rPr lang="en-US" dirty="0"/>
              <a:t>Make up a grammar that generates the language 01*2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2B501-2E07-8140-B7AA-F83C07B34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864" y="2944585"/>
            <a:ext cx="2527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6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Grammars and not just Regular 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0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Create a regular expression that generates the set of matching braces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It is possible to prove that there is no regular expression that can generate matching braces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E5BA76-C44B-1D4B-BFA5-FC8FBA0FF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992" y="1903222"/>
            <a:ext cx="5765800" cy="2070100"/>
          </a:xfrm>
          <a:prstGeom prst="rect">
            <a:avLst/>
          </a:prstGeom>
        </p:spPr>
      </p:pic>
      <p:sp>
        <p:nvSpPr>
          <p:cNvPr id="8" name="Up Arrow 7">
            <a:extLst>
              <a:ext uri="{FF2B5EF4-FFF2-40B4-BE49-F238E27FC236}">
                <a16:creationId xmlns:a16="http://schemas.microsoft.com/office/drawing/2014/main" id="{4FCB40C2-9CA2-464C-B244-AB08DAE93907}"/>
              </a:ext>
            </a:extLst>
          </p:cNvPr>
          <p:cNvSpPr/>
          <p:nvPr/>
        </p:nvSpPr>
        <p:spPr>
          <a:xfrm rot="18502872">
            <a:off x="6905150" y="2091942"/>
            <a:ext cx="484632" cy="97840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F2BC6FF4-D0F3-054C-BA07-D1475795B7FC}"/>
              </a:ext>
            </a:extLst>
          </p:cNvPr>
          <p:cNvSpPr/>
          <p:nvPr/>
        </p:nvSpPr>
        <p:spPr>
          <a:xfrm rot="16914442">
            <a:off x="3968476" y="3150584"/>
            <a:ext cx="484632" cy="97840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ACFA3-17B3-3D47-8CF6-0102B49B7B93}"/>
              </a:ext>
            </a:extLst>
          </p:cNvPr>
          <p:cNvSpPr txBox="1"/>
          <p:nvPr/>
        </p:nvSpPr>
        <p:spPr>
          <a:xfrm>
            <a:off x="3492049" y="5592722"/>
            <a:ext cx="520790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Grammars to the rescue</a:t>
            </a:r>
          </a:p>
        </p:txBody>
      </p:sp>
    </p:spTree>
    <p:extLst>
      <p:ext uri="{BB962C8B-B14F-4D97-AF65-F5344CB8AC3E}">
        <p14:creationId xmlns:p14="http://schemas.microsoft.com/office/powerpoint/2010/main" val="2408826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3CF092-52DF-E311-0C18-2F88E389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8D329-F9FA-87C4-40F0-5B44D1839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69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Parser?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B4958-7F53-AC48-BF44-B488BA569531}"/>
              </a:ext>
            </a:extLst>
          </p:cNvPr>
          <p:cNvSpPr txBox="1"/>
          <p:nvPr/>
        </p:nvSpPr>
        <p:spPr>
          <a:xfrm>
            <a:off x="1695819" y="1531446"/>
            <a:ext cx="145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3260610-B9E2-FF42-B490-96B363218F01}"/>
              </a:ext>
            </a:extLst>
          </p:cNvPr>
          <p:cNvSpPr/>
          <p:nvPr/>
        </p:nvSpPr>
        <p:spPr>
          <a:xfrm>
            <a:off x="2940469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EF8D89-AB9B-AB4E-8A4D-C6B7C57CF065}"/>
              </a:ext>
            </a:extLst>
          </p:cNvPr>
          <p:cNvSpPr/>
          <p:nvPr/>
        </p:nvSpPr>
        <p:spPr>
          <a:xfrm>
            <a:off x="3667834" y="1459756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FABFDA5-34EF-9349-82ED-F96B5AD6F083}"/>
              </a:ext>
            </a:extLst>
          </p:cNvPr>
          <p:cNvSpPr/>
          <p:nvPr/>
        </p:nvSpPr>
        <p:spPr>
          <a:xfrm>
            <a:off x="511974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C6BED-C982-6448-B579-C671249763F1}"/>
              </a:ext>
            </a:extLst>
          </p:cNvPr>
          <p:cNvSpPr txBox="1"/>
          <p:nvPr/>
        </p:nvSpPr>
        <p:spPr>
          <a:xfrm>
            <a:off x="5706040" y="1644423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26ED3BD-8444-894B-BA9A-37A99A4D584E}"/>
              </a:ext>
            </a:extLst>
          </p:cNvPr>
          <p:cNvSpPr/>
          <p:nvPr/>
        </p:nvSpPr>
        <p:spPr>
          <a:xfrm>
            <a:off x="648535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EB18887-5B56-2247-A8AA-7CF8E177F0FC}"/>
              </a:ext>
            </a:extLst>
          </p:cNvPr>
          <p:cNvSpPr/>
          <p:nvPr/>
        </p:nvSpPr>
        <p:spPr>
          <a:xfrm>
            <a:off x="8659871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E1B2A-57C7-2E4A-A079-5F7ED04D1089}"/>
              </a:ext>
            </a:extLst>
          </p:cNvPr>
          <p:cNvSpPr/>
          <p:nvPr/>
        </p:nvSpPr>
        <p:spPr>
          <a:xfrm>
            <a:off x="7202944" y="1410627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F53C2A-A81B-C84B-8288-11D0D321F47B}"/>
              </a:ext>
            </a:extLst>
          </p:cNvPr>
          <p:cNvSpPr txBox="1"/>
          <p:nvPr/>
        </p:nvSpPr>
        <p:spPr>
          <a:xfrm>
            <a:off x="9245008" y="1644423"/>
            <a:ext cx="12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“meaning”</a:t>
            </a:r>
          </a:p>
        </p:txBody>
      </p:sp>
    </p:spTree>
    <p:extLst>
      <p:ext uri="{BB962C8B-B14F-4D97-AF65-F5344CB8AC3E}">
        <p14:creationId xmlns:p14="http://schemas.microsoft.com/office/powerpoint/2010/main" val="2884459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Parser?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B4958-7F53-AC48-BF44-B488BA569531}"/>
              </a:ext>
            </a:extLst>
          </p:cNvPr>
          <p:cNvSpPr txBox="1"/>
          <p:nvPr/>
        </p:nvSpPr>
        <p:spPr>
          <a:xfrm>
            <a:off x="1695819" y="1531446"/>
            <a:ext cx="145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3260610-B9E2-FF42-B490-96B363218F01}"/>
              </a:ext>
            </a:extLst>
          </p:cNvPr>
          <p:cNvSpPr/>
          <p:nvPr/>
        </p:nvSpPr>
        <p:spPr>
          <a:xfrm>
            <a:off x="2940469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EF8D89-AB9B-AB4E-8A4D-C6B7C57CF065}"/>
              </a:ext>
            </a:extLst>
          </p:cNvPr>
          <p:cNvSpPr/>
          <p:nvPr/>
        </p:nvSpPr>
        <p:spPr>
          <a:xfrm>
            <a:off x="3667834" y="1459756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FABFDA5-34EF-9349-82ED-F96B5AD6F083}"/>
              </a:ext>
            </a:extLst>
          </p:cNvPr>
          <p:cNvSpPr/>
          <p:nvPr/>
        </p:nvSpPr>
        <p:spPr>
          <a:xfrm>
            <a:off x="511974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C6BED-C982-6448-B579-C671249763F1}"/>
              </a:ext>
            </a:extLst>
          </p:cNvPr>
          <p:cNvSpPr txBox="1"/>
          <p:nvPr/>
        </p:nvSpPr>
        <p:spPr>
          <a:xfrm>
            <a:off x="5706040" y="1644423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26ED3BD-8444-894B-BA9A-37A99A4D584E}"/>
              </a:ext>
            </a:extLst>
          </p:cNvPr>
          <p:cNvSpPr/>
          <p:nvPr/>
        </p:nvSpPr>
        <p:spPr>
          <a:xfrm>
            <a:off x="648535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EB18887-5B56-2247-A8AA-7CF8E177F0FC}"/>
              </a:ext>
            </a:extLst>
          </p:cNvPr>
          <p:cNvSpPr/>
          <p:nvPr/>
        </p:nvSpPr>
        <p:spPr>
          <a:xfrm>
            <a:off x="8659871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E1B2A-57C7-2E4A-A079-5F7ED04D1089}"/>
              </a:ext>
            </a:extLst>
          </p:cNvPr>
          <p:cNvSpPr/>
          <p:nvPr/>
        </p:nvSpPr>
        <p:spPr>
          <a:xfrm>
            <a:off x="7202944" y="1410627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F53C2A-A81B-C84B-8288-11D0D321F47B}"/>
              </a:ext>
            </a:extLst>
          </p:cNvPr>
          <p:cNvSpPr txBox="1"/>
          <p:nvPr/>
        </p:nvSpPr>
        <p:spPr>
          <a:xfrm>
            <a:off x="9245008" y="1644423"/>
            <a:ext cx="12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“meaning”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99BBD-614B-5CF9-C532-80A11B454275}"/>
              </a:ext>
            </a:extLst>
          </p:cNvPr>
          <p:cNvSpPr txBox="1"/>
          <p:nvPr/>
        </p:nvSpPr>
        <p:spPr>
          <a:xfrm>
            <a:off x="2829634" y="2618601"/>
            <a:ext cx="3159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weird patterns?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 of known patterns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75993-E6A6-FBA3-56EF-F2D6D1C3988C}"/>
              </a:ext>
            </a:extLst>
          </p:cNvPr>
          <p:cNvSpPr txBox="1"/>
          <p:nvPr/>
        </p:nvSpPr>
        <p:spPr>
          <a:xfrm>
            <a:off x="6485359" y="2619924"/>
            <a:ext cx="2399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illegal syntax?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Meaning of program</a:t>
            </a:r>
          </a:p>
        </p:txBody>
      </p:sp>
    </p:spTree>
    <p:extLst>
      <p:ext uri="{BB962C8B-B14F-4D97-AF65-F5344CB8AC3E}">
        <p14:creationId xmlns:p14="http://schemas.microsoft.com/office/powerpoint/2010/main" val="802894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Parser?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B4958-7F53-AC48-BF44-B488BA569531}"/>
              </a:ext>
            </a:extLst>
          </p:cNvPr>
          <p:cNvSpPr txBox="1"/>
          <p:nvPr/>
        </p:nvSpPr>
        <p:spPr>
          <a:xfrm>
            <a:off x="1695819" y="1531446"/>
            <a:ext cx="145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3260610-B9E2-FF42-B490-96B363218F01}"/>
              </a:ext>
            </a:extLst>
          </p:cNvPr>
          <p:cNvSpPr/>
          <p:nvPr/>
        </p:nvSpPr>
        <p:spPr>
          <a:xfrm>
            <a:off x="2940469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EF8D89-AB9B-AB4E-8A4D-C6B7C57CF065}"/>
              </a:ext>
            </a:extLst>
          </p:cNvPr>
          <p:cNvSpPr/>
          <p:nvPr/>
        </p:nvSpPr>
        <p:spPr>
          <a:xfrm>
            <a:off x="3667834" y="1459756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FABFDA5-34EF-9349-82ED-F96B5AD6F083}"/>
              </a:ext>
            </a:extLst>
          </p:cNvPr>
          <p:cNvSpPr/>
          <p:nvPr/>
        </p:nvSpPr>
        <p:spPr>
          <a:xfrm>
            <a:off x="511974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C6BED-C982-6448-B579-C671249763F1}"/>
              </a:ext>
            </a:extLst>
          </p:cNvPr>
          <p:cNvSpPr txBox="1"/>
          <p:nvPr/>
        </p:nvSpPr>
        <p:spPr>
          <a:xfrm>
            <a:off x="5706040" y="1644423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26ED3BD-8444-894B-BA9A-37A99A4D584E}"/>
              </a:ext>
            </a:extLst>
          </p:cNvPr>
          <p:cNvSpPr/>
          <p:nvPr/>
        </p:nvSpPr>
        <p:spPr>
          <a:xfrm>
            <a:off x="648535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EB18887-5B56-2247-A8AA-7CF8E177F0FC}"/>
              </a:ext>
            </a:extLst>
          </p:cNvPr>
          <p:cNvSpPr/>
          <p:nvPr/>
        </p:nvSpPr>
        <p:spPr>
          <a:xfrm>
            <a:off x="8659871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E1B2A-57C7-2E4A-A079-5F7ED04D1089}"/>
              </a:ext>
            </a:extLst>
          </p:cNvPr>
          <p:cNvSpPr/>
          <p:nvPr/>
        </p:nvSpPr>
        <p:spPr>
          <a:xfrm>
            <a:off x="7202944" y="1410627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369" cy="286232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F53C2A-A81B-C84B-8288-11D0D321F47B}"/>
              </a:ext>
            </a:extLst>
          </p:cNvPr>
          <p:cNvSpPr txBox="1"/>
          <p:nvPr/>
        </p:nvSpPr>
        <p:spPr>
          <a:xfrm>
            <a:off x="9245008" y="1644423"/>
            <a:ext cx="12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“meaning”</a:t>
            </a:r>
          </a:p>
        </p:txBody>
      </p:sp>
    </p:spTree>
    <p:extLst>
      <p:ext uri="{BB962C8B-B14F-4D97-AF65-F5344CB8AC3E}">
        <p14:creationId xmlns:p14="http://schemas.microsoft.com/office/powerpoint/2010/main" val="529439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Parser?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B4958-7F53-AC48-BF44-B488BA569531}"/>
              </a:ext>
            </a:extLst>
          </p:cNvPr>
          <p:cNvSpPr txBox="1"/>
          <p:nvPr/>
        </p:nvSpPr>
        <p:spPr>
          <a:xfrm>
            <a:off x="1695819" y="1531446"/>
            <a:ext cx="145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3260610-B9E2-FF42-B490-96B363218F01}"/>
              </a:ext>
            </a:extLst>
          </p:cNvPr>
          <p:cNvSpPr/>
          <p:nvPr/>
        </p:nvSpPr>
        <p:spPr>
          <a:xfrm>
            <a:off x="2940469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EF8D89-AB9B-AB4E-8A4D-C6B7C57CF065}"/>
              </a:ext>
            </a:extLst>
          </p:cNvPr>
          <p:cNvSpPr/>
          <p:nvPr/>
        </p:nvSpPr>
        <p:spPr>
          <a:xfrm>
            <a:off x="3667834" y="1459756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FABFDA5-34EF-9349-82ED-F96B5AD6F083}"/>
              </a:ext>
            </a:extLst>
          </p:cNvPr>
          <p:cNvSpPr/>
          <p:nvPr/>
        </p:nvSpPr>
        <p:spPr>
          <a:xfrm>
            <a:off x="511974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C6BED-C982-6448-B579-C671249763F1}"/>
              </a:ext>
            </a:extLst>
          </p:cNvPr>
          <p:cNvSpPr txBox="1"/>
          <p:nvPr/>
        </p:nvSpPr>
        <p:spPr>
          <a:xfrm>
            <a:off x="5706040" y="1644423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26ED3BD-8444-894B-BA9A-37A99A4D584E}"/>
              </a:ext>
            </a:extLst>
          </p:cNvPr>
          <p:cNvSpPr/>
          <p:nvPr/>
        </p:nvSpPr>
        <p:spPr>
          <a:xfrm>
            <a:off x="648535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EB18887-5B56-2247-A8AA-7CF8E177F0FC}"/>
              </a:ext>
            </a:extLst>
          </p:cNvPr>
          <p:cNvSpPr/>
          <p:nvPr/>
        </p:nvSpPr>
        <p:spPr>
          <a:xfrm>
            <a:off x="8659871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E1B2A-57C7-2E4A-A079-5F7ED04D1089}"/>
              </a:ext>
            </a:extLst>
          </p:cNvPr>
          <p:cNvSpPr/>
          <p:nvPr/>
        </p:nvSpPr>
        <p:spPr>
          <a:xfrm>
            <a:off x="7202944" y="1410627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369" cy="286232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A4614-D321-EF45-B1E9-7BCB0634ACA4}"/>
              </a:ext>
            </a:extLst>
          </p:cNvPr>
          <p:cNvSpPr txBox="1"/>
          <p:nvPr/>
        </p:nvSpPr>
        <p:spPr>
          <a:xfrm>
            <a:off x="4402430" y="2309275"/>
            <a:ext cx="2664897" cy="23083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(SCHEMES,"Schemes",1)</a:t>
            </a:r>
          </a:p>
          <a:p>
            <a:r>
              <a:rPr lang="en-US" dirty="0"/>
              <a:t>(COLON,":",1)</a:t>
            </a:r>
          </a:p>
          <a:p>
            <a:r>
              <a:rPr lang="en-US" dirty="0"/>
              <a:t>(ID,"snap",2)</a:t>
            </a:r>
          </a:p>
          <a:p>
            <a:r>
              <a:rPr lang="en-US" dirty="0"/>
              <a:t>(LEFT_PAREN,"(",2)</a:t>
            </a:r>
          </a:p>
          <a:p>
            <a:r>
              <a:rPr lang="en-US" dirty="0"/>
              <a:t>(ID,"S",2)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(ID,"N",2)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(ID,"A",2)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(ID,"P",2)</a:t>
            </a:r>
          </a:p>
          <a:p>
            <a:r>
              <a:rPr lang="en-US" dirty="0"/>
              <a:t>(RIGHT_PAREN,")",2)</a:t>
            </a:r>
          </a:p>
          <a:p>
            <a:r>
              <a:rPr lang="en-US" dirty="0"/>
              <a:t>(ID,"HasSameAddress",3)</a:t>
            </a:r>
          </a:p>
          <a:p>
            <a:r>
              <a:rPr lang="en-US" dirty="0"/>
              <a:t>(LEFT_PAREN,"(",3)</a:t>
            </a:r>
          </a:p>
          <a:p>
            <a:r>
              <a:rPr lang="en-US" dirty="0"/>
              <a:t>(ID,"X",3)</a:t>
            </a:r>
          </a:p>
          <a:p>
            <a:r>
              <a:rPr lang="en-US" dirty="0"/>
              <a:t>(COMMA,",",3)</a:t>
            </a:r>
          </a:p>
          <a:p>
            <a:r>
              <a:rPr lang="en-US" dirty="0"/>
              <a:t>(ID,"Y",3)</a:t>
            </a:r>
          </a:p>
          <a:p>
            <a:r>
              <a:rPr lang="en-US" dirty="0"/>
              <a:t>(RIGHT_PAREN,")",3)</a:t>
            </a:r>
          </a:p>
          <a:p>
            <a:r>
              <a:rPr lang="en-US" dirty="0"/>
              <a:t>(FACTS,"Facts",5)</a:t>
            </a:r>
          </a:p>
          <a:p>
            <a:r>
              <a:rPr lang="en-US" dirty="0"/>
              <a:t>(COLON,":",5)</a:t>
            </a:r>
          </a:p>
          <a:p>
            <a:r>
              <a:rPr lang="en-US" dirty="0"/>
              <a:t>(ID,"snap",6)</a:t>
            </a:r>
          </a:p>
          <a:p>
            <a:r>
              <a:rPr lang="en-US" dirty="0"/>
              <a:t>(LEFT_PAREN,"(",6)</a:t>
            </a:r>
          </a:p>
          <a:p>
            <a:r>
              <a:rPr lang="en-US" dirty="0"/>
              <a:t>(STRING,"'12345'",6)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(STRING,"'C. Brown'",6)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(STRING,"'12 Apple'",6)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(STRING,"'555-1234'",6)</a:t>
            </a:r>
          </a:p>
          <a:p>
            <a:r>
              <a:rPr lang="en-US" dirty="0"/>
              <a:t>(RIGHT_PAREN,")",6)</a:t>
            </a:r>
          </a:p>
          <a:p>
            <a:r>
              <a:rPr lang="en-US" dirty="0"/>
              <a:t>(PERIOD,".",6)</a:t>
            </a:r>
          </a:p>
          <a:p>
            <a:r>
              <a:rPr lang="en-US" dirty="0"/>
              <a:t>(ID,"snap",7)</a:t>
            </a:r>
          </a:p>
          <a:p>
            <a:r>
              <a:rPr lang="en-US" dirty="0"/>
              <a:t>(LEFT_PAREN,"(",7)</a:t>
            </a:r>
          </a:p>
          <a:p>
            <a:r>
              <a:rPr lang="en-US" dirty="0"/>
              <a:t>(STRING,"'33333'",7)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(STRING,"'Snoopy'",7)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(STRING,"'12 Apple'",7)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(STRING,"'555-1234'",7)</a:t>
            </a:r>
          </a:p>
          <a:p>
            <a:r>
              <a:rPr lang="en-US" dirty="0"/>
              <a:t>(RIGHT_PAREN,")",7)</a:t>
            </a:r>
          </a:p>
          <a:p>
            <a:r>
              <a:rPr lang="en-US" dirty="0"/>
              <a:t>(PERIOD,".",7)</a:t>
            </a:r>
          </a:p>
          <a:p>
            <a:r>
              <a:rPr lang="en-US" dirty="0"/>
              <a:t>(RULES,"Rules",9)</a:t>
            </a:r>
          </a:p>
          <a:p>
            <a:r>
              <a:rPr lang="en-US" dirty="0"/>
              <a:t>(COLON,":",9)</a:t>
            </a:r>
          </a:p>
          <a:p>
            <a:r>
              <a:rPr lang="en-US" dirty="0"/>
              <a:t>(ID,"HasSameAddress",10)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(ID,"X",10)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(ID,"Y",10)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(COLON_DASH,":-",10)</a:t>
            </a:r>
          </a:p>
          <a:p>
            <a:r>
              <a:rPr lang="en-US" dirty="0"/>
              <a:t>(ID,"snap",10)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(ID,"A",10)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(ID,"X",10)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(ID,"B",10)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(ID,"C",10)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(ID,"snap",10)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(ID,"D",10)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(ID,"Y",10)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(ID,"B",10)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(ID,"E",10)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(PERIOD,".",10)</a:t>
            </a:r>
          </a:p>
          <a:p>
            <a:r>
              <a:rPr lang="en-US" dirty="0"/>
              <a:t>(QUERIES,"Queries",12)</a:t>
            </a:r>
          </a:p>
          <a:p>
            <a:r>
              <a:rPr lang="en-US" dirty="0"/>
              <a:t>(COLON,":",12)</a:t>
            </a:r>
          </a:p>
          <a:p>
            <a:r>
              <a:rPr lang="en-US" dirty="0"/>
              <a:t>(ID,"HasSameAddress",13)</a:t>
            </a:r>
          </a:p>
          <a:p>
            <a:r>
              <a:rPr lang="en-US" dirty="0"/>
              <a:t>(LEFT_PAREN,"(",13)</a:t>
            </a:r>
          </a:p>
          <a:p>
            <a:r>
              <a:rPr lang="en-US" dirty="0"/>
              <a:t>(STRING,"'Snoopy'",13)</a:t>
            </a:r>
          </a:p>
          <a:p>
            <a:r>
              <a:rPr lang="en-US" dirty="0"/>
              <a:t>(COMMA,",",13)</a:t>
            </a:r>
          </a:p>
          <a:p>
            <a:r>
              <a:rPr lang="en-US" dirty="0"/>
              <a:t>(ID,"Who",13)</a:t>
            </a:r>
          </a:p>
          <a:p>
            <a:r>
              <a:rPr lang="en-US" dirty="0"/>
              <a:t>(RIGHT_PAREN,")",13)</a:t>
            </a:r>
          </a:p>
          <a:p>
            <a:r>
              <a:rPr lang="en-US" dirty="0"/>
              <a:t>(Q_MARK,"?",13)</a:t>
            </a:r>
          </a:p>
          <a:p>
            <a:r>
              <a:rPr lang="en-US" dirty="0"/>
              <a:t>(EOF,"",14)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F30103-8568-ED48-BC1D-B9D1B9545494}"/>
              </a:ext>
            </a:extLst>
          </p:cNvPr>
          <p:cNvSpPr txBox="1"/>
          <p:nvPr/>
        </p:nvSpPr>
        <p:spPr>
          <a:xfrm>
            <a:off x="9245008" y="1644423"/>
            <a:ext cx="12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“meaning”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6BE301-3FDE-0CBD-0233-6EE20D990136}"/>
              </a:ext>
            </a:extLst>
          </p:cNvPr>
          <p:cNvSpPr txBox="1"/>
          <p:nvPr/>
        </p:nvSpPr>
        <p:spPr>
          <a:xfrm>
            <a:off x="508764" y="5651323"/>
            <a:ext cx="3159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weird patterns?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 of known patterns</a:t>
            </a:r>
          </a:p>
        </p:txBody>
      </p:sp>
    </p:spTree>
    <p:extLst>
      <p:ext uri="{BB962C8B-B14F-4D97-AF65-F5344CB8AC3E}">
        <p14:creationId xmlns:p14="http://schemas.microsoft.com/office/powerpoint/2010/main" val="1524390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Parser?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B4958-7F53-AC48-BF44-B488BA569531}"/>
              </a:ext>
            </a:extLst>
          </p:cNvPr>
          <p:cNvSpPr txBox="1"/>
          <p:nvPr/>
        </p:nvSpPr>
        <p:spPr>
          <a:xfrm>
            <a:off x="1695819" y="1531446"/>
            <a:ext cx="145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3260610-B9E2-FF42-B490-96B363218F01}"/>
              </a:ext>
            </a:extLst>
          </p:cNvPr>
          <p:cNvSpPr/>
          <p:nvPr/>
        </p:nvSpPr>
        <p:spPr>
          <a:xfrm>
            <a:off x="2940469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EF8D89-AB9B-AB4E-8A4D-C6B7C57CF065}"/>
              </a:ext>
            </a:extLst>
          </p:cNvPr>
          <p:cNvSpPr/>
          <p:nvPr/>
        </p:nvSpPr>
        <p:spPr>
          <a:xfrm>
            <a:off x="3667834" y="1459756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FABFDA5-34EF-9349-82ED-F96B5AD6F083}"/>
              </a:ext>
            </a:extLst>
          </p:cNvPr>
          <p:cNvSpPr/>
          <p:nvPr/>
        </p:nvSpPr>
        <p:spPr>
          <a:xfrm>
            <a:off x="511974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C6BED-C982-6448-B579-C671249763F1}"/>
              </a:ext>
            </a:extLst>
          </p:cNvPr>
          <p:cNvSpPr txBox="1"/>
          <p:nvPr/>
        </p:nvSpPr>
        <p:spPr>
          <a:xfrm>
            <a:off x="5706040" y="1644423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26ED3BD-8444-894B-BA9A-37A99A4D584E}"/>
              </a:ext>
            </a:extLst>
          </p:cNvPr>
          <p:cNvSpPr/>
          <p:nvPr/>
        </p:nvSpPr>
        <p:spPr>
          <a:xfrm>
            <a:off x="648535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EB18887-5B56-2247-A8AA-7CF8E177F0FC}"/>
              </a:ext>
            </a:extLst>
          </p:cNvPr>
          <p:cNvSpPr/>
          <p:nvPr/>
        </p:nvSpPr>
        <p:spPr>
          <a:xfrm>
            <a:off x="8659871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E1B2A-57C7-2E4A-A079-5F7ED04D1089}"/>
              </a:ext>
            </a:extLst>
          </p:cNvPr>
          <p:cNvSpPr/>
          <p:nvPr/>
        </p:nvSpPr>
        <p:spPr>
          <a:xfrm>
            <a:off x="7202944" y="1410627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369" cy="286232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A4614-D321-EF45-B1E9-7BCB0634ACA4}"/>
              </a:ext>
            </a:extLst>
          </p:cNvPr>
          <p:cNvSpPr txBox="1"/>
          <p:nvPr/>
        </p:nvSpPr>
        <p:spPr>
          <a:xfrm>
            <a:off x="4402430" y="2309275"/>
            <a:ext cx="2664897" cy="23083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(SCHEMES,"Schemes",1)</a:t>
            </a:r>
          </a:p>
          <a:p>
            <a:r>
              <a:rPr lang="en-US" dirty="0"/>
              <a:t>(COLON,":",1)</a:t>
            </a:r>
          </a:p>
          <a:p>
            <a:r>
              <a:rPr lang="en-US" dirty="0"/>
              <a:t>(ID,"snap",2)</a:t>
            </a:r>
          </a:p>
          <a:p>
            <a:r>
              <a:rPr lang="en-US" dirty="0"/>
              <a:t>(LEFT_PAREN,"(",2)</a:t>
            </a:r>
          </a:p>
          <a:p>
            <a:r>
              <a:rPr lang="en-US" dirty="0"/>
              <a:t>(ID,"S",2)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(ID,"N",2)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(ID,"A",2)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(ID,"P",2)</a:t>
            </a:r>
          </a:p>
          <a:p>
            <a:r>
              <a:rPr lang="en-US" dirty="0"/>
              <a:t>(RIGHT_PAREN,")",2)</a:t>
            </a:r>
          </a:p>
          <a:p>
            <a:r>
              <a:rPr lang="en-US" dirty="0"/>
              <a:t>(ID,"HasSameAddress",3)</a:t>
            </a:r>
          </a:p>
          <a:p>
            <a:r>
              <a:rPr lang="en-US" dirty="0"/>
              <a:t>(LEFT_PAREN,"(",3)</a:t>
            </a:r>
          </a:p>
          <a:p>
            <a:r>
              <a:rPr lang="en-US" dirty="0"/>
              <a:t>(ID,"X",3)</a:t>
            </a:r>
          </a:p>
          <a:p>
            <a:r>
              <a:rPr lang="en-US" dirty="0"/>
              <a:t>(COMMA,",",3)</a:t>
            </a:r>
          </a:p>
          <a:p>
            <a:r>
              <a:rPr lang="en-US" dirty="0"/>
              <a:t>(ID,"Y",3)</a:t>
            </a:r>
          </a:p>
          <a:p>
            <a:r>
              <a:rPr lang="en-US" dirty="0"/>
              <a:t>(RIGHT_PAREN,")",3)</a:t>
            </a:r>
          </a:p>
          <a:p>
            <a:r>
              <a:rPr lang="en-US" dirty="0"/>
              <a:t>(FACTS,"Facts",5)</a:t>
            </a:r>
          </a:p>
          <a:p>
            <a:r>
              <a:rPr lang="en-US" dirty="0"/>
              <a:t>(COLON,":",5)</a:t>
            </a:r>
          </a:p>
          <a:p>
            <a:r>
              <a:rPr lang="en-US" dirty="0"/>
              <a:t>(ID,"snap",6)</a:t>
            </a:r>
          </a:p>
          <a:p>
            <a:r>
              <a:rPr lang="en-US" dirty="0"/>
              <a:t>(LEFT_PAREN,"(",6)</a:t>
            </a:r>
          </a:p>
          <a:p>
            <a:r>
              <a:rPr lang="en-US" dirty="0"/>
              <a:t>(STRING,"'12345'",6)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(STRING,"'C. Brown'",6)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(STRING,"'12 Apple'",6)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(STRING,"'555-1234'",6)</a:t>
            </a:r>
          </a:p>
          <a:p>
            <a:r>
              <a:rPr lang="en-US" dirty="0"/>
              <a:t>(RIGHT_PAREN,")",6)</a:t>
            </a:r>
          </a:p>
          <a:p>
            <a:r>
              <a:rPr lang="en-US" dirty="0"/>
              <a:t>(PERIOD,".",6)</a:t>
            </a:r>
          </a:p>
          <a:p>
            <a:r>
              <a:rPr lang="en-US" dirty="0"/>
              <a:t>(ID,"snap",7)</a:t>
            </a:r>
          </a:p>
          <a:p>
            <a:r>
              <a:rPr lang="en-US" dirty="0"/>
              <a:t>(LEFT_PAREN,"(",7)</a:t>
            </a:r>
          </a:p>
          <a:p>
            <a:r>
              <a:rPr lang="en-US" dirty="0"/>
              <a:t>(STRING,"'33333'",7)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(STRING,"'Snoopy'",7)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(STRING,"'12 Apple'",7)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(STRING,"'555-1234'",7)</a:t>
            </a:r>
          </a:p>
          <a:p>
            <a:r>
              <a:rPr lang="en-US" dirty="0"/>
              <a:t>(RIGHT_PAREN,")",7)</a:t>
            </a:r>
          </a:p>
          <a:p>
            <a:r>
              <a:rPr lang="en-US" dirty="0"/>
              <a:t>(PERIOD,".",7)</a:t>
            </a:r>
          </a:p>
          <a:p>
            <a:r>
              <a:rPr lang="en-US" dirty="0"/>
              <a:t>(RULES,"Rules",9)</a:t>
            </a:r>
          </a:p>
          <a:p>
            <a:r>
              <a:rPr lang="en-US" dirty="0"/>
              <a:t>(COLON,":",9)</a:t>
            </a:r>
          </a:p>
          <a:p>
            <a:r>
              <a:rPr lang="en-US" dirty="0"/>
              <a:t>(ID,"HasSameAddress",10)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(ID,"X",10)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(ID,"Y",10)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(COLON_DASH,":-",10)</a:t>
            </a:r>
          </a:p>
          <a:p>
            <a:r>
              <a:rPr lang="en-US" dirty="0"/>
              <a:t>(ID,"snap",10)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(ID,"A",10)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(ID,"X",10)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(ID,"B",10)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(ID,"C",10)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(ID,"snap",10)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(ID,"D",10)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(ID,"Y",10)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(ID,"B",10)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(ID,"E",10)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(PERIOD,".",10)</a:t>
            </a:r>
          </a:p>
          <a:p>
            <a:r>
              <a:rPr lang="en-US" dirty="0"/>
              <a:t>(QUERIES,"Queries",12)</a:t>
            </a:r>
          </a:p>
          <a:p>
            <a:r>
              <a:rPr lang="en-US" dirty="0"/>
              <a:t>(COLON,":",12)</a:t>
            </a:r>
          </a:p>
          <a:p>
            <a:r>
              <a:rPr lang="en-US" dirty="0"/>
              <a:t>(ID,"HasSameAddress",13)</a:t>
            </a:r>
          </a:p>
          <a:p>
            <a:r>
              <a:rPr lang="en-US" dirty="0"/>
              <a:t>(LEFT_PAREN,"(",13)</a:t>
            </a:r>
          </a:p>
          <a:p>
            <a:r>
              <a:rPr lang="en-US" dirty="0"/>
              <a:t>(STRING,"'Snoopy'",13)</a:t>
            </a:r>
          </a:p>
          <a:p>
            <a:r>
              <a:rPr lang="en-US" dirty="0"/>
              <a:t>(COMMA,",",13)</a:t>
            </a:r>
          </a:p>
          <a:p>
            <a:r>
              <a:rPr lang="en-US" dirty="0"/>
              <a:t>(ID,"Who",13)</a:t>
            </a:r>
          </a:p>
          <a:p>
            <a:r>
              <a:rPr lang="en-US" dirty="0"/>
              <a:t>(RIGHT_PAREN,")",13)</a:t>
            </a:r>
          </a:p>
          <a:p>
            <a:r>
              <a:rPr lang="en-US" dirty="0"/>
              <a:t>(Q_MARK,"?",13)</a:t>
            </a:r>
          </a:p>
          <a:p>
            <a:r>
              <a:rPr lang="en-US" dirty="0"/>
              <a:t>(EOF,"",14)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F30103-8568-ED48-BC1D-B9D1B9545494}"/>
              </a:ext>
            </a:extLst>
          </p:cNvPr>
          <p:cNvSpPr txBox="1"/>
          <p:nvPr/>
        </p:nvSpPr>
        <p:spPr>
          <a:xfrm>
            <a:off x="9245008" y="1644423"/>
            <a:ext cx="12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“meaning”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C4E1A-6DDC-954C-8810-E64E40C35839}"/>
              </a:ext>
            </a:extLst>
          </p:cNvPr>
          <p:cNvSpPr txBox="1"/>
          <p:nvPr/>
        </p:nvSpPr>
        <p:spPr>
          <a:xfrm>
            <a:off x="7067327" y="2273073"/>
            <a:ext cx="5124673" cy="5355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Success!</a:t>
            </a:r>
          </a:p>
          <a:p>
            <a:r>
              <a:rPr lang="en-US" dirty="0"/>
              <a:t>Schemes(2):</a:t>
            </a:r>
          </a:p>
          <a:p>
            <a:r>
              <a:rPr lang="en-US" dirty="0"/>
              <a:t>  snap(S,N,A,P)</a:t>
            </a:r>
          </a:p>
          <a:p>
            <a:r>
              <a:rPr lang="en-US" dirty="0"/>
              <a:t> 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Facts(2):</a:t>
            </a:r>
          </a:p>
          <a:p>
            <a:r>
              <a:rPr lang="en-US" dirty="0"/>
              <a:t>  snap('12345','C. Brown','12 Apple','555-1234').</a:t>
            </a:r>
          </a:p>
          <a:p>
            <a:r>
              <a:rPr lang="en-US" dirty="0"/>
              <a:t>  snap('33333','Snoopy','12 Apple','555-1234').</a:t>
            </a:r>
          </a:p>
          <a:p>
            <a:r>
              <a:rPr lang="en-US" dirty="0"/>
              <a:t>Rules(1):</a:t>
            </a:r>
          </a:p>
          <a:p>
            <a:r>
              <a:rPr lang="en-US" dirty="0"/>
              <a:t>  </a:t>
            </a:r>
            <a:r>
              <a:rPr lang="en-US" dirty="0" err="1"/>
              <a:t>HasSameAddress</a:t>
            </a:r>
            <a:r>
              <a:rPr lang="en-US" dirty="0"/>
              <a:t>(X,Y) :- snap(A,X,B,C),snap(D,Y,B,E).</a:t>
            </a:r>
          </a:p>
          <a:p>
            <a:r>
              <a:rPr lang="en-US" dirty="0"/>
              <a:t>Queries(1):</a:t>
            </a:r>
          </a:p>
          <a:p>
            <a:r>
              <a:rPr lang="en-US" dirty="0"/>
              <a:t> 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  <a:p>
            <a:r>
              <a:rPr lang="en-US" dirty="0"/>
              <a:t>Domain(6):</a:t>
            </a:r>
          </a:p>
          <a:p>
            <a:r>
              <a:rPr lang="en-US" dirty="0"/>
              <a:t>  '12 Apple'</a:t>
            </a:r>
          </a:p>
          <a:p>
            <a:r>
              <a:rPr lang="en-US" dirty="0"/>
              <a:t>  '12345'</a:t>
            </a:r>
          </a:p>
          <a:p>
            <a:r>
              <a:rPr lang="en-US" dirty="0"/>
              <a:t>  '33333'</a:t>
            </a:r>
          </a:p>
          <a:p>
            <a:r>
              <a:rPr lang="en-US" dirty="0"/>
              <a:t>  '555-1234'</a:t>
            </a:r>
          </a:p>
          <a:p>
            <a:r>
              <a:rPr lang="en-US" dirty="0"/>
              <a:t>  'C. Brown'</a:t>
            </a:r>
          </a:p>
          <a:p>
            <a:r>
              <a:rPr lang="en-US" dirty="0"/>
              <a:t>  'Snoopy'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47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Parser?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B4958-7F53-AC48-BF44-B488BA569531}"/>
              </a:ext>
            </a:extLst>
          </p:cNvPr>
          <p:cNvSpPr txBox="1"/>
          <p:nvPr/>
        </p:nvSpPr>
        <p:spPr>
          <a:xfrm>
            <a:off x="1695819" y="1531446"/>
            <a:ext cx="145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3260610-B9E2-FF42-B490-96B363218F01}"/>
              </a:ext>
            </a:extLst>
          </p:cNvPr>
          <p:cNvSpPr/>
          <p:nvPr/>
        </p:nvSpPr>
        <p:spPr>
          <a:xfrm>
            <a:off x="2940469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EF8D89-AB9B-AB4E-8A4D-C6B7C57CF065}"/>
              </a:ext>
            </a:extLst>
          </p:cNvPr>
          <p:cNvSpPr/>
          <p:nvPr/>
        </p:nvSpPr>
        <p:spPr>
          <a:xfrm>
            <a:off x="3667834" y="1459756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FABFDA5-34EF-9349-82ED-F96B5AD6F083}"/>
              </a:ext>
            </a:extLst>
          </p:cNvPr>
          <p:cNvSpPr/>
          <p:nvPr/>
        </p:nvSpPr>
        <p:spPr>
          <a:xfrm>
            <a:off x="511974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C6BED-C982-6448-B579-C671249763F1}"/>
              </a:ext>
            </a:extLst>
          </p:cNvPr>
          <p:cNvSpPr txBox="1"/>
          <p:nvPr/>
        </p:nvSpPr>
        <p:spPr>
          <a:xfrm>
            <a:off x="5706040" y="1644423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26ED3BD-8444-894B-BA9A-37A99A4D584E}"/>
              </a:ext>
            </a:extLst>
          </p:cNvPr>
          <p:cNvSpPr/>
          <p:nvPr/>
        </p:nvSpPr>
        <p:spPr>
          <a:xfrm>
            <a:off x="648535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EB18887-5B56-2247-A8AA-7CF8E177F0FC}"/>
              </a:ext>
            </a:extLst>
          </p:cNvPr>
          <p:cNvSpPr/>
          <p:nvPr/>
        </p:nvSpPr>
        <p:spPr>
          <a:xfrm>
            <a:off x="8659871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E1B2A-57C7-2E4A-A079-5F7ED04D1089}"/>
              </a:ext>
            </a:extLst>
          </p:cNvPr>
          <p:cNvSpPr/>
          <p:nvPr/>
        </p:nvSpPr>
        <p:spPr>
          <a:xfrm>
            <a:off x="7202944" y="1410627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369" cy="286232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A4614-D321-EF45-B1E9-7BCB0634ACA4}"/>
              </a:ext>
            </a:extLst>
          </p:cNvPr>
          <p:cNvSpPr txBox="1"/>
          <p:nvPr/>
        </p:nvSpPr>
        <p:spPr>
          <a:xfrm>
            <a:off x="4402430" y="2309275"/>
            <a:ext cx="2664897" cy="23083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(SCHEMES,"Schemes",1)</a:t>
            </a:r>
          </a:p>
          <a:p>
            <a:r>
              <a:rPr lang="en-US" dirty="0"/>
              <a:t>(COLON,":",1)</a:t>
            </a:r>
          </a:p>
          <a:p>
            <a:r>
              <a:rPr lang="en-US" dirty="0"/>
              <a:t>(ID,"snap",2)</a:t>
            </a:r>
          </a:p>
          <a:p>
            <a:r>
              <a:rPr lang="en-US" dirty="0"/>
              <a:t>(LEFT_PAREN,"(",2)</a:t>
            </a:r>
          </a:p>
          <a:p>
            <a:r>
              <a:rPr lang="en-US" dirty="0"/>
              <a:t>(ID,"S",2)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(ID,"N",2)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(ID,"A",2)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(ID,"P",2)</a:t>
            </a:r>
          </a:p>
          <a:p>
            <a:r>
              <a:rPr lang="en-US" dirty="0"/>
              <a:t>(RIGHT_PAREN,")",2)</a:t>
            </a:r>
          </a:p>
          <a:p>
            <a:r>
              <a:rPr lang="en-US" dirty="0"/>
              <a:t>(ID,"HasSameAddress",3)</a:t>
            </a:r>
          </a:p>
          <a:p>
            <a:r>
              <a:rPr lang="en-US" dirty="0"/>
              <a:t>(LEFT_PAREN,"(",3)</a:t>
            </a:r>
          </a:p>
          <a:p>
            <a:r>
              <a:rPr lang="en-US" dirty="0"/>
              <a:t>(ID,"X",3)</a:t>
            </a:r>
          </a:p>
          <a:p>
            <a:r>
              <a:rPr lang="en-US" dirty="0"/>
              <a:t>(COMMA,",",3)</a:t>
            </a:r>
          </a:p>
          <a:p>
            <a:r>
              <a:rPr lang="en-US" dirty="0"/>
              <a:t>(ID,"Y",3)</a:t>
            </a:r>
          </a:p>
          <a:p>
            <a:r>
              <a:rPr lang="en-US" dirty="0"/>
              <a:t>(RIGHT_PAREN,")",3)</a:t>
            </a:r>
          </a:p>
          <a:p>
            <a:r>
              <a:rPr lang="en-US" dirty="0"/>
              <a:t>(FACTS,"Facts",5)</a:t>
            </a:r>
          </a:p>
          <a:p>
            <a:r>
              <a:rPr lang="en-US" dirty="0"/>
              <a:t>(COLON,":",5)</a:t>
            </a:r>
          </a:p>
          <a:p>
            <a:r>
              <a:rPr lang="en-US" dirty="0"/>
              <a:t>(ID,"snap",6)</a:t>
            </a:r>
          </a:p>
          <a:p>
            <a:r>
              <a:rPr lang="en-US" dirty="0"/>
              <a:t>(LEFT_PAREN,"(",6)</a:t>
            </a:r>
          </a:p>
          <a:p>
            <a:r>
              <a:rPr lang="en-US" dirty="0"/>
              <a:t>(STRING,"'12345'",6)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(STRING,"'C. Brown'",6)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(STRING,"'12 Apple'",6)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(STRING,"'555-1234'",6)</a:t>
            </a:r>
          </a:p>
          <a:p>
            <a:r>
              <a:rPr lang="en-US" dirty="0"/>
              <a:t>(RIGHT_PAREN,")",6)</a:t>
            </a:r>
          </a:p>
          <a:p>
            <a:r>
              <a:rPr lang="en-US" dirty="0"/>
              <a:t>(PERIOD,".",6)</a:t>
            </a:r>
          </a:p>
          <a:p>
            <a:r>
              <a:rPr lang="en-US" dirty="0"/>
              <a:t>(ID,"snap",7)</a:t>
            </a:r>
          </a:p>
          <a:p>
            <a:r>
              <a:rPr lang="en-US" dirty="0"/>
              <a:t>(LEFT_PAREN,"(",7)</a:t>
            </a:r>
          </a:p>
          <a:p>
            <a:r>
              <a:rPr lang="en-US" dirty="0"/>
              <a:t>(STRING,"'33333'",7)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(STRING,"'Snoopy'",7)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(STRING,"'12 Apple'",7)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(STRING,"'555-1234'",7)</a:t>
            </a:r>
          </a:p>
          <a:p>
            <a:r>
              <a:rPr lang="en-US" dirty="0"/>
              <a:t>(RIGHT_PAREN,")",7)</a:t>
            </a:r>
          </a:p>
          <a:p>
            <a:r>
              <a:rPr lang="en-US" dirty="0"/>
              <a:t>(PERIOD,".",7)</a:t>
            </a:r>
          </a:p>
          <a:p>
            <a:r>
              <a:rPr lang="en-US" dirty="0"/>
              <a:t>(RULES,"Rules",9)</a:t>
            </a:r>
          </a:p>
          <a:p>
            <a:r>
              <a:rPr lang="en-US" dirty="0"/>
              <a:t>(COLON,":",9)</a:t>
            </a:r>
          </a:p>
          <a:p>
            <a:r>
              <a:rPr lang="en-US" dirty="0"/>
              <a:t>(ID,"HasSameAddress",10)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(ID,"X",10)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(ID,"Y",10)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(COLON_DASH,":-",10)</a:t>
            </a:r>
          </a:p>
          <a:p>
            <a:r>
              <a:rPr lang="en-US" dirty="0"/>
              <a:t>(ID,"snap",10)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(ID,"A",10)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(ID,"X",10)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(ID,"B",10)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(ID,"C",10)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(ID,"snap",10)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(ID,"D",10)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(ID,"Y",10)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(ID,"B",10)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(ID,"E",10)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(PERIOD,".",10)</a:t>
            </a:r>
          </a:p>
          <a:p>
            <a:r>
              <a:rPr lang="en-US" dirty="0"/>
              <a:t>(QUERIES,"Queries",12)</a:t>
            </a:r>
          </a:p>
          <a:p>
            <a:r>
              <a:rPr lang="en-US" dirty="0"/>
              <a:t>(COLON,":",12)</a:t>
            </a:r>
          </a:p>
          <a:p>
            <a:r>
              <a:rPr lang="en-US" dirty="0"/>
              <a:t>(ID,"HasSameAddress",13)</a:t>
            </a:r>
          </a:p>
          <a:p>
            <a:r>
              <a:rPr lang="en-US" dirty="0"/>
              <a:t>(LEFT_PAREN,"(",13)</a:t>
            </a:r>
          </a:p>
          <a:p>
            <a:r>
              <a:rPr lang="en-US" dirty="0"/>
              <a:t>(STRING,"'Snoopy'",13)</a:t>
            </a:r>
          </a:p>
          <a:p>
            <a:r>
              <a:rPr lang="en-US" dirty="0"/>
              <a:t>(COMMA,",",13)</a:t>
            </a:r>
          </a:p>
          <a:p>
            <a:r>
              <a:rPr lang="en-US" dirty="0"/>
              <a:t>(ID,"Who",13)</a:t>
            </a:r>
          </a:p>
          <a:p>
            <a:r>
              <a:rPr lang="en-US" dirty="0"/>
              <a:t>(RIGHT_PAREN,")",13)</a:t>
            </a:r>
          </a:p>
          <a:p>
            <a:r>
              <a:rPr lang="en-US" dirty="0"/>
              <a:t>(Q_MARK,"?",13)</a:t>
            </a:r>
          </a:p>
          <a:p>
            <a:r>
              <a:rPr lang="en-US" dirty="0"/>
              <a:t>(EOF,"",14)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F30103-8568-ED48-BC1D-B9D1B9545494}"/>
              </a:ext>
            </a:extLst>
          </p:cNvPr>
          <p:cNvSpPr txBox="1"/>
          <p:nvPr/>
        </p:nvSpPr>
        <p:spPr>
          <a:xfrm>
            <a:off x="9245008" y="1644423"/>
            <a:ext cx="12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“meaning”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C4E1A-6DDC-954C-8810-E64E40C35839}"/>
              </a:ext>
            </a:extLst>
          </p:cNvPr>
          <p:cNvSpPr txBox="1"/>
          <p:nvPr/>
        </p:nvSpPr>
        <p:spPr>
          <a:xfrm>
            <a:off x="7067327" y="2273073"/>
            <a:ext cx="5124673" cy="5355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Success!</a:t>
            </a:r>
          </a:p>
          <a:p>
            <a:r>
              <a:rPr lang="en-US" dirty="0"/>
              <a:t>Schemes(2):</a:t>
            </a:r>
          </a:p>
          <a:p>
            <a:r>
              <a:rPr lang="en-US" dirty="0"/>
              <a:t>  snap(S,N,A,P)</a:t>
            </a:r>
          </a:p>
          <a:p>
            <a:r>
              <a:rPr lang="en-US" dirty="0"/>
              <a:t> 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Facts(2):</a:t>
            </a:r>
          </a:p>
          <a:p>
            <a:r>
              <a:rPr lang="en-US" dirty="0"/>
              <a:t>  snap('12345','C. Brown','12 Apple','555-1234').</a:t>
            </a:r>
          </a:p>
          <a:p>
            <a:r>
              <a:rPr lang="en-US" dirty="0"/>
              <a:t>  snap('33333','Snoopy','12 Apple','555-1234').</a:t>
            </a:r>
          </a:p>
          <a:p>
            <a:r>
              <a:rPr lang="en-US" dirty="0"/>
              <a:t>Rules(1):</a:t>
            </a:r>
          </a:p>
          <a:p>
            <a:r>
              <a:rPr lang="en-US" dirty="0"/>
              <a:t>  </a:t>
            </a:r>
            <a:r>
              <a:rPr lang="en-US" dirty="0" err="1"/>
              <a:t>HasSameAddress</a:t>
            </a:r>
            <a:r>
              <a:rPr lang="en-US" dirty="0"/>
              <a:t>(X,Y) :- snap(A,X,B,C),snap(D,Y,B,E).</a:t>
            </a:r>
          </a:p>
          <a:p>
            <a:r>
              <a:rPr lang="en-US" dirty="0"/>
              <a:t>Queries(1):</a:t>
            </a:r>
          </a:p>
          <a:p>
            <a:r>
              <a:rPr lang="en-US" dirty="0"/>
              <a:t> 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  <a:p>
            <a:r>
              <a:rPr lang="en-US" dirty="0"/>
              <a:t>Domain(6):</a:t>
            </a:r>
          </a:p>
          <a:p>
            <a:r>
              <a:rPr lang="en-US" dirty="0"/>
              <a:t>  '12 Apple'</a:t>
            </a:r>
          </a:p>
          <a:p>
            <a:r>
              <a:rPr lang="en-US" dirty="0"/>
              <a:t>  '12345'</a:t>
            </a:r>
          </a:p>
          <a:p>
            <a:r>
              <a:rPr lang="en-US" dirty="0"/>
              <a:t>  '33333'</a:t>
            </a:r>
          </a:p>
          <a:p>
            <a:r>
              <a:rPr lang="en-US" dirty="0"/>
              <a:t>  '555-1234'</a:t>
            </a:r>
          </a:p>
          <a:p>
            <a:r>
              <a:rPr lang="en-US" dirty="0"/>
              <a:t>  'C. Brown'</a:t>
            </a:r>
          </a:p>
          <a:p>
            <a:r>
              <a:rPr lang="en-US" dirty="0"/>
              <a:t>  'Snoopy'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4D16F4-15E4-83AE-7905-624825142D63}"/>
              </a:ext>
            </a:extLst>
          </p:cNvPr>
          <p:cNvSpPr/>
          <p:nvPr/>
        </p:nvSpPr>
        <p:spPr>
          <a:xfrm>
            <a:off x="6845300" y="2177777"/>
            <a:ext cx="1397000" cy="5527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04EBA3-3CAF-E9B5-56D8-8DAACDEC3ACE}"/>
              </a:ext>
            </a:extLst>
          </p:cNvPr>
          <p:cNvSpPr txBox="1"/>
          <p:nvPr/>
        </p:nvSpPr>
        <p:spPr>
          <a:xfrm>
            <a:off x="566134" y="5882128"/>
            <a:ext cx="2399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illegal syntax?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Meaning of program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9093D3-8E40-AF94-6F49-71B053ED51A7}"/>
              </a:ext>
            </a:extLst>
          </p:cNvPr>
          <p:cNvSpPr/>
          <p:nvPr/>
        </p:nvSpPr>
        <p:spPr>
          <a:xfrm>
            <a:off x="1248295" y="5755189"/>
            <a:ext cx="1397000" cy="5527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9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Parser?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B4958-7F53-AC48-BF44-B488BA569531}"/>
              </a:ext>
            </a:extLst>
          </p:cNvPr>
          <p:cNvSpPr txBox="1"/>
          <p:nvPr/>
        </p:nvSpPr>
        <p:spPr>
          <a:xfrm>
            <a:off x="1695819" y="1531446"/>
            <a:ext cx="145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3260610-B9E2-FF42-B490-96B363218F01}"/>
              </a:ext>
            </a:extLst>
          </p:cNvPr>
          <p:cNvSpPr/>
          <p:nvPr/>
        </p:nvSpPr>
        <p:spPr>
          <a:xfrm>
            <a:off x="2940469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EF8D89-AB9B-AB4E-8A4D-C6B7C57CF065}"/>
              </a:ext>
            </a:extLst>
          </p:cNvPr>
          <p:cNvSpPr/>
          <p:nvPr/>
        </p:nvSpPr>
        <p:spPr>
          <a:xfrm>
            <a:off x="3667834" y="1459756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FABFDA5-34EF-9349-82ED-F96B5AD6F083}"/>
              </a:ext>
            </a:extLst>
          </p:cNvPr>
          <p:cNvSpPr/>
          <p:nvPr/>
        </p:nvSpPr>
        <p:spPr>
          <a:xfrm>
            <a:off x="511974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C6BED-C982-6448-B579-C671249763F1}"/>
              </a:ext>
            </a:extLst>
          </p:cNvPr>
          <p:cNvSpPr txBox="1"/>
          <p:nvPr/>
        </p:nvSpPr>
        <p:spPr>
          <a:xfrm>
            <a:off x="5706040" y="1644423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26ED3BD-8444-894B-BA9A-37A99A4D584E}"/>
              </a:ext>
            </a:extLst>
          </p:cNvPr>
          <p:cNvSpPr/>
          <p:nvPr/>
        </p:nvSpPr>
        <p:spPr>
          <a:xfrm>
            <a:off x="6485359" y="1644423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EB18887-5B56-2247-A8AA-7CF8E177F0FC}"/>
              </a:ext>
            </a:extLst>
          </p:cNvPr>
          <p:cNvSpPr/>
          <p:nvPr/>
        </p:nvSpPr>
        <p:spPr>
          <a:xfrm>
            <a:off x="8659871" y="1657184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E1B2A-57C7-2E4A-A079-5F7ED04D1089}"/>
              </a:ext>
            </a:extLst>
          </p:cNvPr>
          <p:cNvSpPr/>
          <p:nvPr/>
        </p:nvSpPr>
        <p:spPr>
          <a:xfrm>
            <a:off x="7202944" y="1410627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369" cy="286232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A4614-D321-EF45-B1E9-7BCB0634ACA4}"/>
              </a:ext>
            </a:extLst>
          </p:cNvPr>
          <p:cNvSpPr txBox="1"/>
          <p:nvPr/>
        </p:nvSpPr>
        <p:spPr>
          <a:xfrm>
            <a:off x="4402430" y="2309275"/>
            <a:ext cx="2664897" cy="230832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(SCHEMES,"Schemes",1)</a:t>
            </a:r>
          </a:p>
          <a:p>
            <a:r>
              <a:rPr lang="en-US" dirty="0"/>
              <a:t>(COLON,":",1)</a:t>
            </a:r>
          </a:p>
          <a:p>
            <a:r>
              <a:rPr lang="en-US" dirty="0"/>
              <a:t>(ID,"snap",2)</a:t>
            </a:r>
          </a:p>
          <a:p>
            <a:r>
              <a:rPr lang="en-US" dirty="0"/>
              <a:t>(LEFT_PAREN,"(",2)</a:t>
            </a:r>
          </a:p>
          <a:p>
            <a:r>
              <a:rPr lang="en-US" dirty="0"/>
              <a:t>(ID,"S",2)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(ID,"N",2)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(ID,"A",2)</a:t>
            </a:r>
          </a:p>
          <a:p>
            <a:r>
              <a:rPr lang="en-US" dirty="0"/>
              <a:t>(COMMA,",",2)</a:t>
            </a:r>
          </a:p>
          <a:p>
            <a:r>
              <a:rPr lang="en-US" dirty="0"/>
              <a:t>(ID,"P",2)</a:t>
            </a:r>
          </a:p>
          <a:p>
            <a:r>
              <a:rPr lang="en-US" dirty="0"/>
              <a:t>(RIGHT_PAREN,")",2)</a:t>
            </a:r>
          </a:p>
          <a:p>
            <a:r>
              <a:rPr lang="en-US" dirty="0"/>
              <a:t>(ID,"HasSameAddress",3)</a:t>
            </a:r>
          </a:p>
          <a:p>
            <a:r>
              <a:rPr lang="en-US" dirty="0"/>
              <a:t>(LEFT_PAREN,"(",3)</a:t>
            </a:r>
          </a:p>
          <a:p>
            <a:r>
              <a:rPr lang="en-US" dirty="0"/>
              <a:t>(ID,"X",3)</a:t>
            </a:r>
          </a:p>
          <a:p>
            <a:r>
              <a:rPr lang="en-US" dirty="0"/>
              <a:t>(COMMA,",",3)</a:t>
            </a:r>
          </a:p>
          <a:p>
            <a:r>
              <a:rPr lang="en-US" dirty="0"/>
              <a:t>(ID,"Y",3)</a:t>
            </a:r>
          </a:p>
          <a:p>
            <a:r>
              <a:rPr lang="en-US" dirty="0"/>
              <a:t>(RIGHT_PAREN,")",3)</a:t>
            </a:r>
          </a:p>
          <a:p>
            <a:r>
              <a:rPr lang="en-US" dirty="0"/>
              <a:t>(FACTS,"Facts",5)</a:t>
            </a:r>
          </a:p>
          <a:p>
            <a:r>
              <a:rPr lang="en-US" dirty="0"/>
              <a:t>(COLON,":",5)</a:t>
            </a:r>
          </a:p>
          <a:p>
            <a:r>
              <a:rPr lang="en-US" dirty="0"/>
              <a:t>(ID,"snap",6)</a:t>
            </a:r>
          </a:p>
          <a:p>
            <a:r>
              <a:rPr lang="en-US" dirty="0"/>
              <a:t>(LEFT_PAREN,"(",6)</a:t>
            </a:r>
          </a:p>
          <a:p>
            <a:r>
              <a:rPr lang="en-US" dirty="0"/>
              <a:t>(STRING,"'12345'",6)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(STRING,"'C. Brown'",6)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(STRING,"'12 Apple'",6)</a:t>
            </a:r>
          </a:p>
          <a:p>
            <a:r>
              <a:rPr lang="en-US" dirty="0"/>
              <a:t>(COMMA,",",6)</a:t>
            </a:r>
          </a:p>
          <a:p>
            <a:r>
              <a:rPr lang="en-US" dirty="0"/>
              <a:t>(STRING,"'555-1234'",6)</a:t>
            </a:r>
          </a:p>
          <a:p>
            <a:r>
              <a:rPr lang="en-US" dirty="0"/>
              <a:t>(RIGHT_PAREN,")",6)</a:t>
            </a:r>
          </a:p>
          <a:p>
            <a:r>
              <a:rPr lang="en-US" dirty="0"/>
              <a:t>(PERIOD,".",6)</a:t>
            </a:r>
          </a:p>
          <a:p>
            <a:r>
              <a:rPr lang="en-US" dirty="0"/>
              <a:t>(ID,"snap",7)</a:t>
            </a:r>
          </a:p>
          <a:p>
            <a:r>
              <a:rPr lang="en-US" dirty="0"/>
              <a:t>(LEFT_PAREN,"(",7)</a:t>
            </a:r>
          </a:p>
          <a:p>
            <a:r>
              <a:rPr lang="en-US" dirty="0"/>
              <a:t>(STRING,"'33333'",7)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(STRING,"'Snoopy'",7)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(STRING,"'12 Apple'",7)</a:t>
            </a:r>
          </a:p>
          <a:p>
            <a:r>
              <a:rPr lang="en-US" dirty="0"/>
              <a:t>(COMMA,",",7)</a:t>
            </a:r>
          </a:p>
          <a:p>
            <a:r>
              <a:rPr lang="en-US" dirty="0"/>
              <a:t>(STRING,"'555-1234'",7)</a:t>
            </a:r>
          </a:p>
          <a:p>
            <a:r>
              <a:rPr lang="en-US" dirty="0"/>
              <a:t>(RIGHT_PAREN,")",7)</a:t>
            </a:r>
          </a:p>
          <a:p>
            <a:r>
              <a:rPr lang="en-US" dirty="0"/>
              <a:t>(PERIOD,".",7)</a:t>
            </a:r>
          </a:p>
          <a:p>
            <a:r>
              <a:rPr lang="en-US" dirty="0"/>
              <a:t>(RULES,"Rules",9)</a:t>
            </a:r>
          </a:p>
          <a:p>
            <a:r>
              <a:rPr lang="en-US" dirty="0"/>
              <a:t>(COLON,":",9)</a:t>
            </a:r>
          </a:p>
          <a:p>
            <a:r>
              <a:rPr lang="en-US" dirty="0"/>
              <a:t>(ID,"HasSameAddress",10)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(ID,"X",10)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(ID,"Y",10)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(COLON_DASH,":-",10)</a:t>
            </a:r>
          </a:p>
          <a:p>
            <a:r>
              <a:rPr lang="en-US" dirty="0"/>
              <a:t>(ID,"snap",10)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(ID,"A",10)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(ID,"X",10)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(ID,"B",10)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(ID,"C",10)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(ID,"snap",10)</a:t>
            </a:r>
          </a:p>
          <a:p>
            <a:r>
              <a:rPr lang="en-US" dirty="0"/>
              <a:t>(LEFT_PAREN,"(",10)</a:t>
            </a:r>
          </a:p>
          <a:p>
            <a:r>
              <a:rPr lang="en-US" dirty="0"/>
              <a:t>(ID,"D",10)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(ID,"Y",10)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(ID,"B",10)</a:t>
            </a:r>
          </a:p>
          <a:p>
            <a:r>
              <a:rPr lang="en-US" dirty="0"/>
              <a:t>(COMMA,",",10)</a:t>
            </a:r>
          </a:p>
          <a:p>
            <a:r>
              <a:rPr lang="en-US" dirty="0"/>
              <a:t>(ID,"E",10)</a:t>
            </a:r>
          </a:p>
          <a:p>
            <a:r>
              <a:rPr lang="en-US" dirty="0"/>
              <a:t>(RIGHT_PAREN,")",10)</a:t>
            </a:r>
          </a:p>
          <a:p>
            <a:r>
              <a:rPr lang="en-US" dirty="0"/>
              <a:t>(PERIOD,".",10)</a:t>
            </a:r>
          </a:p>
          <a:p>
            <a:r>
              <a:rPr lang="en-US" dirty="0"/>
              <a:t>(QUERIES,"Queries",12)</a:t>
            </a:r>
          </a:p>
          <a:p>
            <a:r>
              <a:rPr lang="en-US" dirty="0"/>
              <a:t>(COLON,":",12)</a:t>
            </a:r>
          </a:p>
          <a:p>
            <a:r>
              <a:rPr lang="en-US" dirty="0"/>
              <a:t>(ID,"HasSameAddress",13)</a:t>
            </a:r>
          </a:p>
          <a:p>
            <a:r>
              <a:rPr lang="en-US" dirty="0"/>
              <a:t>(LEFT_PAREN,"(",13)</a:t>
            </a:r>
          </a:p>
          <a:p>
            <a:r>
              <a:rPr lang="en-US" dirty="0"/>
              <a:t>(STRING,"'Snoopy'",13)</a:t>
            </a:r>
          </a:p>
          <a:p>
            <a:r>
              <a:rPr lang="en-US" dirty="0"/>
              <a:t>(COMMA,",",13)</a:t>
            </a:r>
          </a:p>
          <a:p>
            <a:r>
              <a:rPr lang="en-US" dirty="0"/>
              <a:t>(ID,"Who",13)</a:t>
            </a:r>
          </a:p>
          <a:p>
            <a:r>
              <a:rPr lang="en-US" dirty="0"/>
              <a:t>(RIGHT_PAREN,")",13)</a:t>
            </a:r>
          </a:p>
          <a:p>
            <a:r>
              <a:rPr lang="en-US" dirty="0"/>
              <a:t>(Q_MARK,"?",13)</a:t>
            </a:r>
          </a:p>
          <a:p>
            <a:r>
              <a:rPr lang="en-US" dirty="0"/>
              <a:t>(EOF,"",14)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F30103-8568-ED48-BC1D-B9D1B9545494}"/>
              </a:ext>
            </a:extLst>
          </p:cNvPr>
          <p:cNvSpPr txBox="1"/>
          <p:nvPr/>
        </p:nvSpPr>
        <p:spPr>
          <a:xfrm>
            <a:off x="9245008" y="1644423"/>
            <a:ext cx="12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“meaning”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C4E1A-6DDC-954C-8810-E64E40C35839}"/>
              </a:ext>
            </a:extLst>
          </p:cNvPr>
          <p:cNvSpPr txBox="1"/>
          <p:nvPr/>
        </p:nvSpPr>
        <p:spPr>
          <a:xfrm>
            <a:off x="7067327" y="2273073"/>
            <a:ext cx="5124673" cy="5355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Success!</a:t>
            </a:r>
          </a:p>
          <a:p>
            <a:r>
              <a:rPr lang="en-US" dirty="0"/>
              <a:t>Schemes(2):</a:t>
            </a:r>
          </a:p>
          <a:p>
            <a:r>
              <a:rPr lang="en-US" dirty="0"/>
              <a:t>  snap(S,N,A,P)</a:t>
            </a:r>
          </a:p>
          <a:p>
            <a:r>
              <a:rPr lang="en-US" dirty="0"/>
              <a:t> 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Facts(2):</a:t>
            </a:r>
          </a:p>
          <a:p>
            <a:r>
              <a:rPr lang="en-US" dirty="0"/>
              <a:t>  snap('12345','C. Brown','12 Apple','555-1234').</a:t>
            </a:r>
          </a:p>
          <a:p>
            <a:r>
              <a:rPr lang="en-US" dirty="0"/>
              <a:t>  snap('33333','Snoopy','12 Apple','555-1234').</a:t>
            </a:r>
          </a:p>
          <a:p>
            <a:r>
              <a:rPr lang="en-US" dirty="0"/>
              <a:t>Rules(1):</a:t>
            </a:r>
          </a:p>
          <a:p>
            <a:r>
              <a:rPr lang="en-US" dirty="0"/>
              <a:t>  </a:t>
            </a:r>
            <a:r>
              <a:rPr lang="en-US" dirty="0" err="1"/>
              <a:t>HasSameAddress</a:t>
            </a:r>
            <a:r>
              <a:rPr lang="en-US" dirty="0"/>
              <a:t>(X,Y) :- snap(A,X,B,C),snap(D,Y,B,E).</a:t>
            </a:r>
          </a:p>
          <a:p>
            <a:r>
              <a:rPr lang="en-US" dirty="0"/>
              <a:t>Queries(1):</a:t>
            </a:r>
          </a:p>
          <a:p>
            <a:r>
              <a:rPr lang="en-US" dirty="0"/>
              <a:t> 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  <a:p>
            <a:r>
              <a:rPr lang="en-US" dirty="0"/>
              <a:t>Domain(6):</a:t>
            </a:r>
          </a:p>
          <a:p>
            <a:r>
              <a:rPr lang="en-US" dirty="0"/>
              <a:t>  '12 Apple'</a:t>
            </a:r>
          </a:p>
          <a:p>
            <a:r>
              <a:rPr lang="en-US" dirty="0"/>
              <a:t>  '12345'</a:t>
            </a:r>
          </a:p>
          <a:p>
            <a:r>
              <a:rPr lang="en-US" dirty="0"/>
              <a:t>  '33333'</a:t>
            </a:r>
          </a:p>
          <a:p>
            <a:r>
              <a:rPr lang="en-US" dirty="0"/>
              <a:t>  '555-1234'</a:t>
            </a:r>
          </a:p>
          <a:p>
            <a:r>
              <a:rPr lang="en-US" dirty="0"/>
              <a:t>  'C. Brown'</a:t>
            </a:r>
          </a:p>
          <a:p>
            <a:r>
              <a:rPr lang="en-US" dirty="0"/>
              <a:t>  'Snoopy'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4D16F4-15E4-83AE-7905-624825142D63}"/>
              </a:ext>
            </a:extLst>
          </p:cNvPr>
          <p:cNvSpPr/>
          <p:nvPr/>
        </p:nvSpPr>
        <p:spPr>
          <a:xfrm>
            <a:off x="6096001" y="2177777"/>
            <a:ext cx="5873972" cy="51501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04EBA3-3CAF-E9B5-56D8-8DAACDEC3ACE}"/>
              </a:ext>
            </a:extLst>
          </p:cNvPr>
          <p:cNvSpPr txBox="1"/>
          <p:nvPr/>
        </p:nvSpPr>
        <p:spPr>
          <a:xfrm>
            <a:off x="566134" y="5882128"/>
            <a:ext cx="2399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illegal syntax?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Meaning of program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9093D3-8E40-AF94-6F49-71B053ED51A7}"/>
              </a:ext>
            </a:extLst>
          </p:cNvPr>
          <p:cNvSpPr/>
          <p:nvPr/>
        </p:nvSpPr>
        <p:spPr>
          <a:xfrm>
            <a:off x="838200" y="6028625"/>
            <a:ext cx="1397000" cy="5527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DBE0-3AA4-4445-8764-D97BCF4D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9EA6-7D4C-524D-8BC8-99583C9F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Grammars</a:t>
            </a:r>
          </a:p>
          <a:p>
            <a:r>
              <a:rPr lang="en-US" dirty="0"/>
              <a:t>The next four lectures will assume you haven’t read before class</a:t>
            </a:r>
          </a:p>
          <a:p>
            <a:pPr lvl="1"/>
            <a:endParaRPr lang="en-US" dirty="0"/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HW 4 due today</a:t>
            </a:r>
          </a:p>
          <a:p>
            <a:pPr lvl="1"/>
            <a:r>
              <a:rPr lang="en-US" dirty="0"/>
              <a:t>HW 5 due Friday</a:t>
            </a:r>
          </a:p>
          <a:p>
            <a:pPr lvl="1"/>
            <a:r>
              <a:rPr lang="en-US" dirty="0"/>
              <a:t>Project 1 due Thursday, Sept 28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Remember to work with others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Draw the state machines for comment, multiline comment, and string before doing anything else with them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7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0EDCDC-3C25-2C88-2054-1525D61F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syntax and understanding meaning both require a grammar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44E4D-56EA-AC7B-DE3E-1D9766C646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36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Parser needs a Grammar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369" cy="286232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C4E1A-6DDC-954C-8810-E64E40C35839}"/>
              </a:ext>
            </a:extLst>
          </p:cNvPr>
          <p:cNvSpPr txBox="1"/>
          <p:nvPr/>
        </p:nvSpPr>
        <p:spPr>
          <a:xfrm>
            <a:off x="5283369" y="1347787"/>
            <a:ext cx="7571688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</a:t>
            </a:r>
          </a:p>
          <a:p>
            <a:r>
              <a:rPr lang="en-US" dirty="0"/>
              <a:t>         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EOF </a:t>
            </a:r>
          </a:p>
          <a:p>
            <a:endParaRPr lang="en-US" dirty="0"/>
          </a:p>
          <a:p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endParaRPr lang="en-US" dirty="0"/>
          </a:p>
          <a:p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  <a:br>
              <a:rPr lang="en-US" dirty="0"/>
            </a:b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  <a:br>
              <a:rPr lang="en-US" dirty="0"/>
            </a:br>
            <a:r>
              <a:rPr lang="en-US" dirty="0"/>
              <a:t>query -&gt; predicate Q_MARK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headPredicate</a:t>
            </a:r>
            <a:r>
              <a:rPr lang="en-US" dirty="0"/>
              <a:t>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predicate -&gt; ID LEFT_PAREN parameter </a:t>
            </a:r>
            <a:r>
              <a:rPr lang="en-US" dirty="0" err="1"/>
              <a:t>parameterList</a:t>
            </a:r>
            <a:r>
              <a:rPr lang="en-US" dirty="0"/>
              <a:t> RIGHT_PAREN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predicateList</a:t>
            </a:r>
            <a:r>
              <a:rPr lang="en-US" dirty="0"/>
              <a:t> -&gt; COMMA predicate </a:t>
            </a:r>
            <a:r>
              <a:rPr lang="en-US" dirty="0" err="1"/>
              <a:t>predicateList</a:t>
            </a:r>
            <a:r>
              <a:rPr lang="en-US" dirty="0"/>
              <a:t> | lambda </a:t>
            </a:r>
            <a:br>
              <a:rPr lang="en-US" dirty="0"/>
            </a:br>
            <a:r>
              <a:rPr lang="en-US" dirty="0" err="1"/>
              <a:t>parameterList</a:t>
            </a:r>
            <a:r>
              <a:rPr lang="en-US" dirty="0"/>
              <a:t> -&gt; COMMA parameter </a:t>
            </a:r>
            <a:r>
              <a:rPr lang="en-US" dirty="0" err="1"/>
              <a:t>parameterList</a:t>
            </a:r>
            <a:r>
              <a:rPr lang="en-US" dirty="0"/>
              <a:t> | lambda</a:t>
            </a:r>
          </a:p>
          <a:p>
            <a:r>
              <a:rPr lang="en-US" dirty="0" err="1"/>
              <a:t>stringList</a:t>
            </a:r>
            <a:r>
              <a:rPr lang="en-US" dirty="0"/>
              <a:t> -&gt; COMMA STRING </a:t>
            </a:r>
            <a:r>
              <a:rPr lang="en-US" dirty="0" err="1"/>
              <a:t>stringList</a:t>
            </a:r>
            <a:r>
              <a:rPr lang="en-US" dirty="0"/>
              <a:t> | lambda</a:t>
            </a:r>
          </a:p>
          <a:p>
            <a:r>
              <a:rPr lang="en-US" dirty="0" err="1"/>
              <a:t>idList</a:t>
            </a:r>
            <a:r>
              <a:rPr lang="en-US" dirty="0"/>
              <a:t> -&gt; COMMA ID </a:t>
            </a:r>
            <a:r>
              <a:rPr lang="en-US" dirty="0" err="1"/>
              <a:t>idList</a:t>
            </a:r>
            <a:r>
              <a:rPr lang="en-US" dirty="0"/>
              <a:t> | lambda</a:t>
            </a:r>
          </a:p>
          <a:p>
            <a:r>
              <a:rPr lang="en-US" dirty="0"/>
              <a:t>parameter -&gt; STRING | ID</a:t>
            </a:r>
          </a:p>
        </p:txBody>
      </p:sp>
    </p:spTree>
    <p:extLst>
      <p:ext uri="{BB962C8B-B14F-4D97-AF65-F5344CB8AC3E}">
        <p14:creationId xmlns:p14="http://schemas.microsoft.com/office/powerpoint/2010/main" val="1336113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Parser needs a Grammar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369" cy="286232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C4E1A-6DDC-954C-8810-E64E40C35839}"/>
              </a:ext>
            </a:extLst>
          </p:cNvPr>
          <p:cNvSpPr txBox="1"/>
          <p:nvPr/>
        </p:nvSpPr>
        <p:spPr>
          <a:xfrm>
            <a:off x="5283369" y="1347787"/>
            <a:ext cx="7571688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</a:t>
            </a:r>
          </a:p>
          <a:p>
            <a:r>
              <a:rPr lang="en-US" dirty="0"/>
              <a:t>         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EOF </a:t>
            </a:r>
          </a:p>
          <a:p>
            <a:endParaRPr lang="en-US" dirty="0"/>
          </a:p>
          <a:p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endParaRPr lang="en-US" dirty="0"/>
          </a:p>
          <a:p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  <a:br>
              <a:rPr lang="en-US" dirty="0"/>
            </a:b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  <a:br>
              <a:rPr lang="en-US" dirty="0"/>
            </a:br>
            <a:r>
              <a:rPr lang="en-US" dirty="0"/>
              <a:t>query -&gt; predicate Q_MARK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headPredicate</a:t>
            </a:r>
            <a:r>
              <a:rPr lang="en-US" dirty="0"/>
              <a:t>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predicate -&gt; ID LEFT_PAREN parameter </a:t>
            </a:r>
            <a:r>
              <a:rPr lang="en-US" dirty="0" err="1"/>
              <a:t>parameterList</a:t>
            </a:r>
            <a:r>
              <a:rPr lang="en-US" dirty="0"/>
              <a:t> RIGHT_PAREN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predicateList</a:t>
            </a:r>
            <a:r>
              <a:rPr lang="en-US" dirty="0"/>
              <a:t> -&gt; COMMA predicate </a:t>
            </a:r>
            <a:r>
              <a:rPr lang="en-US" dirty="0" err="1"/>
              <a:t>predicateList</a:t>
            </a:r>
            <a:r>
              <a:rPr lang="en-US" dirty="0"/>
              <a:t> | lambda </a:t>
            </a:r>
            <a:br>
              <a:rPr lang="en-US" dirty="0"/>
            </a:br>
            <a:r>
              <a:rPr lang="en-US" dirty="0" err="1"/>
              <a:t>parameterList</a:t>
            </a:r>
            <a:r>
              <a:rPr lang="en-US" dirty="0"/>
              <a:t> -&gt; COMMA parameter </a:t>
            </a:r>
            <a:r>
              <a:rPr lang="en-US" dirty="0" err="1"/>
              <a:t>parameterList</a:t>
            </a:r>
            <a:r>
              <a:rPr lang="en-US" dirty="0"/>
              <a:t> | lambda</a:t>
            </a:r>
          </a:p>
          <a:p>
            <a:r>
              <a:rPr lang="en-US" dirty="0" err="1"/>
              <a:t>stringList</a:t>
            </a:r>
            <a:r>
              <a:rPr lang="en-US" dirty="0"/>
              <a:t> -&gt; COMMA STRING </a:t>
            </a:r>
            <a:r>
              <a:rPr lang="en-US" dirty="0" err="1"/>
              <a:t>stringList</a:t>
            </a:r>
            <a:r>
              <a:rPr lang="en-US" dirty="0"/>
              <a:t> | lambda</a:t>
            </a:r>
          </a:p>
          <a:p>
            <a:r>
              <a:rPr lang="en-US" dirty="0" err="1"/>
              <a:t>idList</a:t>
            </a:r>
            <a:r>
              <a:rPr lang="en-US" dirty="0"/>
              <a:t> -&gt; COMMA ID </a:t>
            </a:r>
            <a:r>
              <a:rPr lang="en-US" dirty="0" err="1"/>
              <a:t>idList</a:t>
            </a:r>
            <a:r>
              <a:rPr lang="en-US" dirty="0"/>
              <a:t> | lambda</a:t>
            </a:r>
          </a:p>
          <a:p>
            <a:r>
              <a:rPr lang="en-US" dirty="0"/>
              <a:t>parameter -&gt; STRING | ID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79338E-0AAC-A24D-8B3B-58DCFFAFD7C5}"/>
              </a:ext>
            </a:extLst>
          </p:cNvPr>
          <p:cNvSpPr/>
          <p:nvPr/>
        </p:nvSpPr>
        <p:spPr>
          <a:xfrm>
            <a:off x="-38264" y="2535922"/>
            <a:ext cx="1284515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DD1FA1-49C8-1741-9BDF-ACAFFF408EC0}"/>
              </a:ext>
            </a:extLst>
          </p:cNvPr>
          <p:cNvSpPr/>
          <p:nvPr/>
        </p:nvSpPr>
        <p:spPr>
          <a:xfrm>
            <a:off x="6906821" y="1325342"/>
            <a:ext cx="2030350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68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Parser needs a Grammar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369" cy="286232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C4E1A-6DDC-954C-8810-E64E40C35839}"/>
              </a:ext>
            </a:extLst>
          </p:cNvPr>
          <p:cNvSpPr txBox="1"/>
          <p:nvPr/>
        </p:nvSpPr>
        <p:spPr>
          <a:xfrm>
            <a:off x="5283369" y="1347787"/>
            <a:ext cx="7571688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</a:t>
            </a:r>
          </a:p>
          <a:p>
            <a:r>
              <a:rPr lang="en-US" dirty="0"/>
              <a:t>         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EOF </a:t>
            </a:r>
          </a:p>
          <a:p>
            <a:endParaRPr lang="en-US" dirty="0"/>
          </a:p>
          <a:p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endParaRPr lang="en-US" dirty="0"/>
          </a:p>
          <a:p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  <a:br>
              <a:rPr lang="en-US" dirty="0"/>
            </a:b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  <a:br>
              <a:rPr lang="en-US" dirty="0"/>
            </a:br>
            <a:r>
              <a:rPr lang="en-US" dirty="0"/>
              <a:t>query -&gt; predicate Q_MARK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headPredicate</a:t>
            </a:r>
            <a:r>
              <a:rPr lang="en-US" dirty="0"/>
              <a:t>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predicate -&gt; ID LEFT_PAREN parameter </a:t>
            </a:r>
            <a:r>
              <a:rPr lang="en-US" dirty="0" err="1"/>
              <a:t>parameterList</a:t>
            </a:r>
            <a:r>
              <a:rPr lang="en-US" dirty="0"/>
              <a:t> RIGHT_PAREN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predicateList</a:t>
            </a:r>
            <a:r>
              <a:rPr lang="en-US" dirty="0"/>
              <a:t> -&gt; COMMA predicate </a:t>
            </a:r>
            <a:r>
              <a:rPr lang="en-US" dirty="0" err="1"/>
              <a:t>predicateList</a:t>
            </a:r>
            <a:r>
              <a:rPr lang="en-US" dirty="0"/>
              <a:t> | lambda </a:t>
            </a:r>
            <a:br>
              <a:rPr lang="en-US" dirty="0"/>
            </a:br>
            <a:r>
              <a:rPr lang="en-US" dirty="0" err="1"/>
              <a:t>parameterList</a:t>
            </a:r>
            <a:r>
              <a:rPr lang="en-US" dirty="0"/>
              <a:t> -&gt; COMMA parameter </a:t>
            </a:r>
            <a:r>
              <a:rPr lang="en-US" dirty="0" err="1"/>
              <a:t>parameterList</a:t>
            </a:r>
            <a:r>
              <a:rPr lang="en-US" dirty="0"/>
              <a:t> | lambda</a:t>
            </a:r>
          </a:p>
          <a:p>
            <a:r>
              <a:rPr lang="en-US" dirty="0" err="1"/>
              <a:t>stringList</a:t>
            </a:r>
            <a:r>
              <a:rPr lang="en-US" dirty="0"/>
              <a:t> -&gt; COMMA STRING </a:t>
            </a:r>
            <a:r>
              <a:rPr lang="en-US" dirty="0" err="1"/>
              <a:t>stringList</a:t>
            </a:r>
            <a:r>
              <a:rPr lang="en-US" dirty="0"/>
              <a:t> | lambda</a:t>
            </a:r>
          </a:p>
          <a:p>
            <a:r>
              <a:rPr lang="en-US" dirty="0" err="1"/>
              <a:t>idList</a:t>
            </a:r>
            <a:r>
              <a:rPr lang="en-US" dirty="0"/>
              <a:t> -&gt; COMMA ID </a:t>
            </a:r>
            <a:r>
              <a:rPr lang="en-US" dirty="0" err="1"/>
              <a:t>idList</a:t>
            </a:r>
            <a:r>
              <a:rPr lang="en-US" dirty="0"/>
              <a:t> | lambda</a:t>
            </a:r>
          </a:p>
          <a:p>
            <a:r>
              <a:rPr lang="en-US" dirty="0"/>
              <a:t>parameter -&gt; STRING | ID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79338E-0AAC-A24D-8B3B-58DCFFAFD7C5}"/>
              </a:ext>
            </a:extLst>
          </p:cNvPr>
          <p:cNvSpPr/>
          <p:nvPr/>
        </p:nvSpPr>
        <p:spPr>
          <a:xfrm>
            <a:off x="-130629" y="3362905"/>
            <a:ext cx="1284515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DD1FA1-49C8-1741-9BDF-ACAFFF408EC0}"/>
              </a:ext>
            </a:extLst>
          </p:cNvPr>
          <p:cNvSpPr/>
          <p:nvPr/>
        </p:nvSpPr>
        <p:spPr>
          <a:xfrm>
            <a:off x="10338625" y="1339630"/>
            <a:ext cx="2030350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3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Parser needs a Grammar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369" cy="286232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C4E1A-6DDC-954C-8810-E64E40C35839}"/>
              </a:ext>
            </a:extLst>
          </p:cNvPr>
          <p:cNvSpPr txBox="1"/>
          <p:nvPr/>
        </p:nvSpPr>
        <p:spPr>
          <a:xfrm>
            <a:off x="5283369" y="1347787"/>
            <a:ext cx="7571688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</a:t>
            </a:r>
          </a:p>
          <a:p>
            <a:r>
              <a:rPr lang="en-US" dirty="0"/>
              <a:t>         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EOF </a:t>
            </a:r>
          </a:p>
          <a:p>
            <a:endParaRPr lang="en-US" dirty="0"/>
          </a:p>
          <a:p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endParaRPr lang="en-US" dirty="0"/>
          </a:p>
          <a:p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  <a:br>
              <a:rPr lang="en-US" dirty="0"/>
            </a:b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  <a:br>
              <a:rPr lang="en-US" dirty="0"/>
            </a:br>
            <a:r>
              <a:rPr lang="en-US" dirty="0"/>
              <a:t>query -&gt; predicate Q_MARK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headPredicate</a:t>
            </a:r>
            <a:r>
              <a:rPr lang="en-US" dirty="0"/>
              <a:t>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predicate -&gt; ID LEFT_PAREN parameter </a:t>
            </a:r>
            <a:r>
              <a:rPr lang="en-US" dirty="0" err="1"/>
              <a:t>parameterList</a:t>
            </a:r>
            <a:r>
              <a:rPr lang="en-US" dirty="0"/>
              <a:t> RIGHT_PAREN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predicateList</a:t>
            </a:r>
            <a:r>
              <a:rPr lang="en-US" dirty="0"/>
              <a:t> -&gt; COMMA predicate </a:t>
            </a:r>
            <a:r>
              <a:rPr lang="en-US" dirty="0" err="1"/>
              <a:t>predicateList</a:t>
            </a:r>
            <a:r>
              <a:rPr lang="en-US" dirty="0"/>
              <a:t> | lambda </a:t>
            </a:r>
            <a:br>
              <a:rPr lang="en-US" dirty="0"/>
            </a:br>
            <a:r>
              <a:rPr lang="en-US" dirty="0" err="1"/>
              <a:t>parameterList</a:t>
            </a:r>
            <a:r>
              <a:rPr lang="en-US" dirty="0"/>
              <a:t> -&gt; COMMA parameter </a:t>
            </a:r>
            <a:r>
              <a:rPr lang="en-US" dirty="0" err="1"/>
              <a:t>parameterList</a:t>
            </a:r>
            <a:r>
              <a:rPr lang="en-US" dirty="0"/>
              <a:t> | lambda</a:t>
            </a:r>
          </a:p>
          <a:p>
            <a:r>
              <a:rPr lang="en-US" dirty="0" err="1"/>
              <a:t>stringList</a:t>
            </a:r>
            <a:r>
              <a:rPr lang="en-US" dirty="0"/>
              <a:t> -&gt; COMMA STRING </a:t>
            </a:r>
            <a:r>
              <a:rPr lang="en-US" dirty="0" err="1"/>
              <a:t>stringList</a:t>
            </a:r>
            <a:r>
              <a:rPr lang="en-US" dirty="0"/>
              <a:t> | lambda</a:t>
            </a:r>
          </a:p>
          <a:p>
            <a:r>
              <a:rPr lang="en-US" dirty="0" err="1"/>
              <a:t>idList</a:t>
            </a:r>
            <a:r>
              <a:rPr lang="en-US" dirty="0"/>
              <a:t> -&gt; COMMA ID </a:t>
            </a:r>
            <a:r>
              <a:rPr lang="en-US" dirty="0" err="1"/>
              <a:t>idList</a:t>
            </a:r>
            <a:r>
              <a:rPr lang="en-US" dirty="0"/>
              <a:t> | lambda</a:t>
            </a:r>
          </a:p>
          <a:p>
            <a:r>
              <a:rPr lang="en-US" dirty="0"/>
              <a:t>parameter -&gt; STRING | ID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79338E-0AAC-A24D-8B3B-58DCFFAFD7C5}"/>
              </a:ext>
            </a:extLst>
          </p:cNvPr>
          <p:cNvSpPr/>
          <p:nvPr/>
        </p:nvSpPr>
        <p:spPr>
          <a:xfrm>
            <a:off x="-130630" y="4162303"/>
            <a:ext cx="1284515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DD1FA1-49C8-1741-9BDF-ACAFFF408EC0}"/>
              </a:ext>
            </a:extLst>
          </p:cNvPr>
          <p:cNvSpPr/>
          <p:nvPr/>
        </p:nvSpPr>
        <p:spPr>
          <a:xfrm>
            <a:off x="5472711" y="1598962"/>
            <a:ext cx="2030350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95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Parser needs a Grammar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369" cy="286232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C4E1A-6DDC-954C-8810-E64E40C35839}"/>
              </a:ext>
            </a:extLst>
          </p:cNvPr>
          <p:cNvSpPr txBox="1"/>
          <p:nvPr/>
        </p:nvSpPr>
        <p:spPr>
          <a:xfrm>
            <a:off x="5283369" y="1347787"/>
            <a:ext cx="7571688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</a:t>
            </a:r>
          </a:p>
          <a:p>
            <a:r>
              <a:rPr lang="en-US" dirty="0"/>
              <a:t>         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EOF </a:t>
            </a:r>
          </a:p>
          <a:p>
            <a:endParaRPr lang="en-US" dirty="0"/>
          </a:p>
          <a:p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endParaRPr lang="en-US" dirty="0"/>
          </a:p>
          <a:p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  <a:br>
              <a:rPr lang="en-US" dirty="0"/>
            </a:b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  <a:br>
              <a:rPr lang="en-US" dirty="0"/>
            </a:br>
            <a:r>
              <a:rPr lang="en-US" dirty="0"/>
              <a:t>query -&gt; predicate Q_MARK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headPredicate</a:t>
            </a:r>
            <a:r>
              <a:rPr lang="en-US" dirty="0"/>
              <a:t>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predicate -&gt; ID LEFT_PAREN parameter </a:t>
            </a:r>
            <a:r>
              <a:rPr lang="en-US" dirty="0" err="1"/>
              <a:t>parameterList</a:t>
            </a:r>
            <a:r>
              <a:rPr lang="en-US" dirty="0"/>
              <a:t> RIGHT_PAREN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predicateList</a:t>
            </a:r>
            <a:r>
              <a:rPr lang="en-US" dirty="0"/>
              <a:t> -&gt; COMMA predicate </a:t>
            </a:r>
            <a:r>
              <a:rPr lang="en-US" dirty="0" err="1"/>
              <a:t>predicateList</a:t>
            </a:r>
            <a:r>
              <a:rPr lang="en-US" dirty="0"/>
              <a:t> | lambda </a:t>
            </a:r>
            <a:br>
              <a:rPr lang="en-US" dirty="0"/>
            </a:br>
            <a:r>
              <a:rPr lang="en-US" dirty="0" err="1"/>
              <a:t>parameterList</a:t>
            </a:r>
            <a:r>
              <a:rPr lang="en-US" dirty="0"/>
              <a:t> -&gt; COMMA parameter </a:t>
            </a:r>
            <a:r>
              <a:rPr lang="en-US" dirty="0" err="1"/>
              <a:t>parameterList</a:t>
            </a:r>
            <a:r>
              <a:rPr lang="en-US" dirty="0"/>
              <a:t> | lambda</a:t>
            </a:r>
          </a:p>
          <a:p>
            <a:r>
              <a:rPr lang="en-US" dirty="0" err="1"/>
              <a:t>stringList</a:t>
            </a:r>
            <a:r>
              <a:rPr lang="en-US" dirty="0"/>
              <a:t> -&gt; COMMA STRING </a:t>
            </a:r>
            <a:r>
              <a:rPr lang="en-US" dirty="0" err="1"/>
              <a:t>stringList</a:t>
            </a:r>
            <a:r>
              <a:rPr lang="en-US" dirty="0"/>
              <a:t> | lambda</a:t>
            </a:r>
          </a:p>
          <a:p>
            <a:r>
              <a:rPr lang="en-US" dirty="0" err="1"/>
              <a:t>idList</a:t>
            </a:r>
            <a:r>
              <a:rPr lang="en-US" dirty="0"/>
              <a:t> -&gt; COMMA ID </a:t>
            </a:r>
            <a:r>
              <a:rPr lang="en-US" dirty="0" err="1"/>
              <a:t>idList</a:t>
            </a:r>
            <a:r>
              <a:rPr lang="en-US" dirty="0"/>
              <a:t> | lambda</a:t>
            </a:r>
          </a:p>
          <a:p>
            <a:r>
              <a:rPr lang="en-US" dirty="0"/>
              <a:t>parameter -&gt; STRING | ID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79338E-0AAC-A24D-8B3B-58DCFFAFD7C5}"/>
              </a:ext>
            </a:extLst>
          </p:cNvPr>
          <p:cNvSpPr/>
          <p:nvPr/>
        </p:nvSpPr>
        <p:spPr>
          <a:xfrm>
            <a:off x="-38266" y="4728361"/>
            <a:ext cx="1284515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DD1FA1-49C8-1741-9BDF-ACAFFF408EC0}"/>
              </a:ext>
            </a:extLst>
          </p:cNvPr>
          <p:cNvSpPr/>
          <p:nvPr/>
        </p:nvSpPr>
        <p:spPr>
          <a:xfrm>
            <a:off x="7780482" y="1635469"/>
            <a:ext cx="2030350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96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Parser needs a Grammar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369" cy="286232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C4E1A-6DDC-954C-8810-E64E40C35839}"/>
              </a:ext>
            </a:extLst>
          </p:cNvPr>
          <p:cNvSpPr txBox="1"/>
          <p:nvPr/>
        </p:nvSpPr>
        <p:spPr>
          <a:xfrm>
            <a:off x="5283369" y="1347787"/>
            <a:ext cx="7571688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</a:t>
            </a:r>
          </a:p>
          <a:p>
            <a:r>
              <a:rPr lang="en-US" dirty="0"/>
              <a:t>         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EOF </a:t>
            </a:r>
          </a:p>
          <a:p>
            <a:endParaRPr lang="en-US" dirty="0"/>
          </a:p>
          <a:p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endParaRPr lang="en-US" dirty="0"/>
          </a:p>
          <a:p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  <a:br>
              <a:rPr lang="en-US" dirty="0"/>
            </a:b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  <a:br>
              <a:rPr lang="en-US" dirty="0"/>
            </a:br>
            <a:r>
              <a:rPr lang="en-US" dirty="0"/>
              <a:t>query -&gt; predicate Q_MARK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headPredicate</a:t>
            </a:r>
            <a:r>
              <a:rPr lang="en-US" dirty="0"/>
              <a:t>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predicate -&gt; ID LEFT_PAREN parameter </a:t>
            </a:r>
            <a:r>
              <a:rPr lang="en-US" dirty="0" err="1"/>
              <a:t>parameterList</a:t>
            </a:r>
            <a:r>
              <a:rPr lang="en-US" dirty="0"/>
              <a:t> RIGHT_PAREN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predicateList</a:t>
            </a:r>
            <a:r>
              <a:rPr lang="en-US" dirty="0"/>
              <a:t> -&gt; COMMA predicate </a:t>
            </a:r>
            <a:r>
              <a:rPr lang="en-US" dirty="0" err="1"/>
              <a:t>predicateList</a:t>
            </a:r>
            <a:r>
              <a:rPr lang="en-US" dirty="0"/>
              <a:t> | lambda </a:t>
            </a:r>
            <a:br>
              <a:rPr lang="en-US" dirty="0"/>
            </a:br>
            <a:r>
              <a:rPr lang="en-US" dirty="0" err="1"/>
              <a:t>parameterList</a:t>
            </a:r>
            <a:r>
              <a:rPr lang="en-US" dirty="0"/>
              <a:t> -&gt; COMMA parameter </a:t>
            </a:r>
            <a:r>
              <a:rPr lang="en-US" dirty="0" err="1"/>
              <a:t>parameterList</a:t>
            </a:r>
            <a:r>
              <a:rPr lang="en-US" dirty="0"/>
              <a:t> | lambda</a:t>
            </a:r>
          </a:p>
          <a:p>
            <a:r>
              <a:rPr lang="en-US" dirty="0" err="1"/>
              <a:t>stringList</a:t>
            </a:r>
            <a:r>
              <a:rPr lang="en-US" dirty="0"/>
              <a:t> -&gt; COMMA STRING </a:t>
            </a:r>
            <a:r>
              <a:rPr lang="en-US" dirty="0" err="1"/>
              <a:t>stringList</a:t>
            </a:r>
            <a:r>
              <a:rPr lang="en-US" dirty="0"/>
              <a:t> | lambda</a:t>
            </a:r>
          </a:p>
          <a:p>
            <a:r>
              <a:rPr lang="en-US" dirty="0" err="1"/>
              <a:t>idList</a:t>
            </a:r>
            <a:r>
              <a:rPr lang="en-US" dirty="0"/>
              <a:t> -&gt; COMMA ID </a:t>
            </a:r>
            <a:r>
              <a:rPr lang="en-US" dirty="0" err="1"/>
              <a:t>idList</a:t>
            </a:r>
            <a:r>
              <a:rPr lang="en-US" dirty="0"/>
              <a:t> | lambda</a:t>
            </a:r>
          </a:p>
          <a:p>
            <a:r>
              <a:rPr lang="en-US" dirty="0"/>
              <a:t>parameter -&gt; STRING | ID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DD1FA1-49C8-1741-9BDF-ACAFFF408EC0}"/>
              </a:ext>
            </a:extLst>
          </p:cNvPr>
          <p:cNvSpPr/>
          <p:nvPr/>
        </p:nvSpPr>
        <p:spPr>
          <a:xfrm>
            <a:off x="10826375" y="1595560"/>
            <a:ext cx="866550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95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Parser needs a Grammar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17425-6232-C143-A085-0CF06616B412}"/>
              </a:ext>
            </a:extLst>
          </p:cNvPr>
          <p:cNvSpPr txBox="1"/>
          <p:nvPr/>
        </p:nvSpPr>
        <p:spPr>
          <a:xfrm>
            <a:off x="1153886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9A3CD-7A96-F247-9841-883A0524796B}"/>
              </a:ext>
            </a:extLst>
          </p:cNvPr>
          <p:cNvSpPr txBox="1"/>
          <p:nvPr/>
        </p:nvSpPr>
        <p:spPr>
          <a:xfrm>
            <a:off x="0" y="2535922"/>
            <a:ext cx="5283369" cy="286232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C4E1A-6DDC-954C-8810-E64E40C35839}"/>
              </a:ext>
            </a:extLst>
          </p:cNvPr>
          <p:cNvSpPr txBox="1"/>
          <p:nvPr/>
        </p:nvSpPr>
        <p:spPr>
          <a:xfrm>
            <a:off x="5283369" y="1347787"/>
            <a:ext cx="7571688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</a:t>
            </a:r>
          </a:p>
          <a:p>
            <a:r>
              <a:rPr lang="en-US" dirty="0"/>
              <a:t>         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EOF </a:t>
            </a:r>
          </a:p>
          <a:p>
            <a:endParaRPr lang="en-US" dirty="0"/>
          </a:p>
          <a:p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endParaRPr lang="en-US" dirty="0"/>
          </a:p>
          <a:p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  <a:br>
              <a:rPr lang="en-US" dirty="0"/>
            </a:b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  <a:br>
              <a:rPr lang="en-US" dirty="0"/>
            </a:br>
            <a:r>
              <a:rPr lang="en-US" dirty="0"/>
              <a:t>query -&gt; predicate Q_MARK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headPredicate</a:t>
            </a:r>
            <a:r>
              <a:rPr lang="en-US" dirty="0"/>
              <a:t>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predicate -&gt; ID LEFT_PAREN parameter </a:t>
            </a:r>
            <a:r>
              <a:rPr lang="en-US" dirty="0" err="1"/>
              <a:t>parameterList</a:t>
            </a:r>
            <a:r>
              <a:rPr lang="en-US" dirty="0"/>
              <a:t> RIGHT_PAREN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predicateList</a:t>
            </a:r>
            <a:r>
              <a:rPr lang="en-US" dirty="0"/>
              <a:t> -&gt; COMMA predicate </a:t>
            </a:r>
            <a:r>
              <a:rPr lang="en-US" dirty="0" err="1"/>
              <a:t>predicateList</a:t>
            </a:r>
            <a:r>
              <a:rPr lang="en-US" dirty="0"/>
              <a:t> | lambda </a:t>
            </a:r>
            <a:br>
              <a:rPr lang="en-US" dirty="0"/>
            </a:br>
            <a:r>
              <a:rPr lang="en-US" dirty="0" err="1"/>
              <a:t>parameterList</a:t>
            </a:r>
            <a:r>
              <a:rPr lang="en-US" dirty="0"/>
              <a:t> -&gt; COMMA parameter </a:t>
            </a:r>
            <a:r>
              <a:rPr lang="en-US" dirty="0" err="1"/>
              <a:t>parameterList</a:t>
            </a:r>
            <a:r>
              <a:rPr lang="en-US" dirty="0"/>
              <a:t> | lambda</a:t>
            </a:r>
          </a:p>
          <a:p>
            <a:r>
              <a:rPr lang="en-US" dirty="0" err="1"/>
              <a:t>stringList</a:t>
            </a:r>
            <a:r>
              <a:rPr lang="en-US" dirty="0"/>
              <a:t> -&gt; COMMA STRING </a:t>
            </a:r>
            <a:r>
              <a:rPr lang="en-US" dirty="0" err="1"/>
              <a:t>stringList</a:t>
            </a:r>
            <a:r>
              <a:rPr lang="en-US" dirty="0"/>
              <a:t> | lambda</a:t>
            </a:r>
          </a:p>
          <a:p>
            <a:r>
              <a:rPr lang="en-US" dirty="0" err="1"/>
              <a:t>idList</a:t>
            </a:r>
            <a:r>
              <a:rPr lang="en-US" dirty="0"/>
              <a:t> -&gt; COMMA ID </a:t>
            </a:r>
            <a:r>
              <a:rPr lang="en-US" dirty="0" err="1"/>
              <a:t>idList</a:t>
            </a:r>
            <a:r>
              <a:rPr lang="en-US" dirty="0"/>
              <a:t> | lambda</a:t>
            </a:r>
          </a:p>
          <a:p>
            <a:r>
              <a:rPr lang="en-US" dirty="0"/>
              <a:t>parameter -&gt; STRING | 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8EF52-3903-D34D-B7A9-166A98102D11}"/>
              </a:ext>
            </a:extLst>
          </p:cNvPr>
          <p:cNvSpPr txBox="1"/>
          <p:nvPr/>
        </p:nvSpPr>
        <p:spPr>
          <a:xfrm>
            <a:off x="3494314" y="2090057"/>
            <a:ext cx="621061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the grammar says what </a:t>
            </a:r>
          </a:p>
          <a:p>
            <a:pPr algn="ctr"/>
            <a:r>
              <a:rPr lang="en-US" sz="3600" dirty="0"/>
              <a:t>kinds of programs “make sense”</a:t>
            </a:r>
          </a:p>
        </p:txBody>
      </p:sp>
    </p:spTree>
    <p:extLst>
      <p:ext uri="{BB962C8B-B14F-4D97-AF65-F5344CB8AC3E}">
        <p14:creationId xmlns:p14="http://schemas.microsoft.com/office/powerpoint/2010/main" val="661394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0D937-2AC0-7A1B-04C6-E04C6995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“The Math”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FF9E5-7BD4-BBA3-5818-D61289933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73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and Notation: Def 2 §13.1.2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i="1" dirty="0"/>
              <a:t>phrase-structured grammar </a:t>
            </a:r>
            <a:r>
              <a:rPr lang="en-US" sz="3200" dirty="0"/>
              <a:t>is defined as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 =(V, T, S, P)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2400" dirty="0">
                <a:cs typeface="Courier New" panose="02070309020205020404" pitchFamily="49" charset="0"/>
              </a:rPr>
              <a:t>is the vocabulary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2400" dirty="0">
                <a:cs typeface="Courier New" panose="02070309020205020404" pitchFamily="49" charset="0"/>
              </a:rPr>
              <a:t>is the set of terminals in the vocabulary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V-T </a:t>
            </a:r>
            <a:r>
              <a:rPr lang="en-US" sz="2400" dirty="0">
                <a:cs typeface="Courier New" panose="02070309020205020404" pitchFamily="49" charset="0"/>
              </a:rPr>
              <a:t>is the set of nonterminals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cs typeface="Courier New" panose="02070309020205020404" pitchFamily="49" charset="0"/>
              </a:rPr>
              <a:t>is the starting nonterminal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cs typeface="Courier New" panose="02070309020205020404" pitchFamily="49" charset="0"/>
              </a:rPr>
              <a:t>is the set of productions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L(G)</a:t>
            </a:r>
            <a:r>
              <a:rPr lang="en-US" sz="3200" dirty="0"/>
              <a:t>is the language generated by the grammar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762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Lexer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B4958-7F53-AC48-BF44-B488BA569531}"/>
              </a:ext>
            </a:extLst>
          </p:cNvPr>
          <p:cNvSpPr txBox="1"/>
          <p:nvPr/>
        </p:nvSpPr>
        <p:spPr>
          <a:xfrm>
            <a:off x="622899" y="3240503"/>
            <a:ext cx="145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3260610-B9E2-FF42-B490-96B363218F01}"/>
              </a:ext>
            </a:extLst>
          </p:cNvPr>
          <p:cNvSpPr/>
          <p:nvPr/>
        </p:nvSpPr>
        <p:spPr>
          <a:xfrm>
            <a:off x="1867549" y="3366241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EF8D89-AB9B-AB4E-8A4D-C6B7C57CF065}"/>
              </a:ext>
            </a:extLst>
          </p:cNvPr>
          <p:cNvSpPr/>
          <p:nvPr/>
        </p:nvSpPr>
        <p:spPr>
          <a:xfrm>
            <a:off x="2594914" y="3168813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FABFDA5-34EF-9349-82ED-F96B5AD6F083}"/>
              </a:ext>
            </a:extLst>
          </p:cNvPr>
          <p:cNvSpPr/>
          <p:nvPr/>
        </p:nvSpPr>
        <p:spPr>
          <a:xfrm>
            <a:off x="4046829" y="3353480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C6BED-C982-6448-B579-C671249763F1}"/>
              </a:ext>
            </a:extLst>
          </p:cNvPr>
          <p:cNvSpPr txBox="1"/>
          <p:nvPr/>
        </p:nvSpPr>
        <p:spPr>
          <a:xfrm>
            <a:off x="4633120" y="3353480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26ED3BD-8444-894B-BA9A-37A99A4D584E}"/>
              </a:ext>
            </a:extLst>
          </p:cNvPr>
          <p:cNvSpPr/>
          <p:nvPr/>
        </p:nvSpPr>
        <p:spPr>
          <a:xfrm>
            <a:off x="5412439" y="3353480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EB18887-5B56-2247-A8AA-7CF8E177F0FC}"/>
              </a:ext>
            </a:extLst>
          </p:cNvPr>
          <p:cNvSpPr/>
          <p:nvPr/>
        </p:nvSpPr>
        <p:spPr>
          <a:xfrm>
            <a:off x="7586951" y="3366241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E9816-8E1B-704E-A668-EFF1EEA52044}"/>
              </a:ext>
            </a:extLst>
          </p:cNvPr>
          <p:cNvSpPr txBox="1"/>
          <p:nvPr/>
        </p:nvSpPr>
        <p:spPr>
          <a:xfrm>
            <a:off x="8124474" y="3366241"/>
            <a:ext cx="12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“meaning”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4AB4B10-D5F4-7747-BED6-AF0047B7807A}"/>
              </a:ext>
            </a:extLst>
          </p:cNvPr>
          <p:cNvSpPr/>
          <p:nvPr/>
        </p:nvSpPr>
        <p:spPr>
          <a:xfrm>
            <a:off x="9310255" y="3366241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E1B2A-57C7-2E4A-A079-5F7ED04D1089}"/>
              </a:ext>
            </a:extLst>
          </p:cNvPr>
          <p:cNvSpPr/>
          <p:nvPr/>
        </p:nvSpPr>
        <p:spPr>
          <a:xfrm>
            <a:off x="6130024" y="3119684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EA30A5F-67D8-2C47-9B10-E69939F6F540}"/>
              </a:ext>
            </a:extLst>
          </p:cNvPr>
          <p:cNvSpPr/>
          <p:nvPr/>
        </p:nvSpPr>
        <p:spPr>
          <a:xfrm>
            <a:off x="10043933" y="3106923"/>
            <a:ext cx="1732432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Execution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BD7C1A-D4EC-7143-A20E-556DA37259EF}"/>
              </a:ext>
            </a:extLst>
          </p:cNvPr>
          <p:cNvSpPr txBox="1"/>
          <p:nvPr/>
        </p:nvSpPr>
        <p:spPr>
          <a:xfrm>
            <a:off x="3321268" y="1419366"/>
            <a:ext cx="5191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can think of a </a:t>
            </a:r>
            <a:r>
              <a:rPr lang="en-US" sz="2400" b="1" i="1" dirty="0" err="1"/>
              <a:t>lexer</a:t>
            </a:r>
            <a:r>
              <a:rPr lang="en-US" sz="2400" dirty="0"/>
              <a:t> as a program </a:t>
            </a:r>
          </a:p>
          <a:p>
            <a:r>
              <a:rPr lang="en-US" sz="2400" dirty="0"/>
              <a:t>that makes sure that the </a:t>
            </a:r>
            <a:r>
              <a:rPr lang="en-US" sz="2400" dirty="0" err="1"/>
              <a:t>datalog</a:t>
            </a:r>
            <a:r>
              <a:rPr lang="en-US" sz="2400" dirty="0"/>
              <a:t> program only uses acceptable patterns,</a:t>
            </a:r>
          </a:p>
          <a:p>
            <a:r>
              <a:rPr lang="en-US" sz="2400" dirty="0"/>
              <a:t>and then preps the program for parsing</a:t>
            </a:r>
          </a:p>
        </p:txBody>
      </p:sp>
    </p:spTree>
    <p:extLst>
      <p:ext uri="{BB962C8B-B14F-4D97-AF65-F5344CB8AC3E}">
        <p14:creationId xmlns:p14="http://schemas.microsoft.com/office/powerpoint/2010/main" val="1444656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and Notation: Def 2 §13.1.2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i="1" dirty="0"/>
              <a:t>phrase-structured grammar </a:t>
            </a:r>
            <a:r>
              <a:rPr lang="en-US" sz="3200" dirty="0"/>
              <a:t>is defined as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 =(V, T, S, P)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2400" dirty="0">
                <a:cs typeface="Courier New" panose="02070309020205020404" pitchFamily="49" charset="0"/>
              </a:rPr>
              <a:t>is the vocabulary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2400" dirty="0">
                <a:cs typeface="Courier New" panose="02070309020205020404" pitchFamily="49" charset="0"/>
              </a:rPr>
              <a:t>is the set of terminals in the vocabulary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V-T </a:t>
            </a:r>
            <a:r>
              <a:rPr lang="en-US" sz="2400" dirty="0">
                <a:cs typeface="Courier New" panose="02070309020205020404" pitchFamily="49" charset="0"/>
              </a:rPr>
              <a:t>is the set of nonterminals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cs typeface="Courier New" panose="02070309020205020404" pitchFamily="49" charset="0"/>
              </a:rPr>
              <a:t>is the starting nonterminal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cs typeface="Courier New" panose="02070309020205020404" pitchFamily="49" charset="0"/>
              </a:rPr>
              <a:t>is the set of productions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L(G)</a:t>
            </a:r>
            <a:r>
              <a:rPr lang="en-US" sz="3200" dirty="0"/>
              <a:t>is the language generated by the grammar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FC4DB-5725-FF4D-9FDB-3432A55F3E9F}"/>
              </a:ext>
            </a:extLst>
          </p:cNvPr>
          <p:cNvSpPr txBox="1"/>
          <p:nvPr/>
        </p:nvSpPr>
        <p:spPr>
          <a:xfrm>
            <a:off x="7038754" y="3308796"/>
            <a:ext cx="357476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We’re just going to call </a:t>
            </a:r>
          </a:p>
          <a:p>
            <a:pPr algn="ctr"/>
            <a:r>
              <a:rPr lang="en-US" sz="2800" dirty="0"/>
              <a:t>a  “phase-structured</a:t>
            </a:r>
          </a:p>
          <a:p>
            <a:pPr algn="ctr"/>
            <a:r>
              <a:rPr lang="en-US" sz="2800" dirty="0"/>
              <a:t>grammar” a grammar</a:t>
            </a:r>
          </a:p>
        </p:txBody>
      </p:sp>
    </p:spTree>
    <p:extLst>
      <p:ext uri="{BB962C8B-B14F-4D97-AF65-F5344CB8AC3E}">
        <p14:creationId xmlns:p14="http://schemas.microsoft.com/office/powerpoint/2010/main" val="4262563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and Notation: Def 2 §13.1.2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i="1" dirty="0"/>
              <a:t>phrase-structured grammar </a:t>
            </a:r>
            <a:r>
              <a:rPr lang="en-US" sz="3200" dirty="0"/>
              <a:t>is defined as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 =(V, T, S, P)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2400" dirty="0">
                <a:cs typeface="Courier New" panose="02070309020205020404" pitchFamily="49" charset="0"/>
              </a:rPr>
              <a:t>is the vocabulary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2400" dirty="0">
                <a:cs typeface="Courier New" panose="02070309020205020404" pitchFamily="49" charset="0"/>
              </a:rPr>
              <a:t>is the set of terminals in the vocabulary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V-T </a:t>
            </a:r>
            <a:r>
              <a:rPr lang="en-US" sz="2400" dirty="0">
                <a:cs typeface="Courier New" panose="02070309020205020404" pitchFamily="49" charset="0"/>
              </a:rPr>
              <a:t>is the set of nonterminals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cs typeface="Courier New" panose="02070309020205020404" pitchFamily="49" charset="0"/>
              </a:rPr>
              <a:t>is the starting nonterminal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cs typeface="Courier New" panose="02070309020205020404" pitchFamily="49" charset="0"/>
              </a:rPr>
              <a:t>is the set of productions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L(G)</a:t>
            </a:r>
            <a:r>
              <a:rPr lang="en-US" sz="3200" dirty="0"/>
              <a:t>- the language generated by the grammar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9566CEA-52C6-114A-8941-9AE40D7935A4}"/>
              </a:ext>
            </a:extLst>
          </p:cNvPr>
          <p:cNvGraphicFramePr/>
          <p:nvPr/>
        </p:nvGraphicFramePr>
        <p:xfrm>
          <a:off x="7213601" y="1418750"/>
          <a:ext cx="5630041" cy="4020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4777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and Notation: Def 2 §13.1.2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i="1" dirty="0"/>
              <a:t>phrase-structured grammar </a:t>
            </a:r>
            <a:r>
              <a:rPr lang="en-US" sz="3200" dirty="0"/>
              <a:t>is defined as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 =(V, T, S, P)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2400" dirty="0">
                <a:cs typeface="Courier New" panose="02070309020205020404" pitchFamily="49" charset="0"/>
              </a:rPr>
              <a:t>is the vocabulary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2400" dirty="0">
                <a:cs typeface="Courier New" panose="02070309020205020404" pitchFamily="49" charset="0"/>
              </a:rPr>
              <a:t>is the set of terminals in the vocabulary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V-T </a:t>
            </a:r>
            <a:r>
              <a:rPr lang="en-US" sz="2400" dirty="0">
                <a:cs typeface="Courier New" panose="02070309020205020404" pitchFamily="49" charset="0"/>
              </a:rPr>
              <a:t>is the set of nonterminals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cs typeface="Courier New" panose="02070309020205020404" pitchFamily="49" charset="0"/>
              </a:rPr>
              <a:t>is the starting nonterminal</a:t>
            </a:r>
          </a:p>
          <a:p>
            <a:pPr lvl="2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>
                <a:cs typeface="Courier New" panose="02070309020205020404" pitchFamily="49" charset="0"/>
              </a:rPr>
              <a:t>is the set of productions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L(G)</a:t>
            </a:r>
            <a:r>
              <a:rPr lang="en-US" sz="3200" dirty="0"/>
              <a:t>is the language generated by the grammar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9566CEA-52C6-114A-8941-9AE40D7935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14119"/>
              </p:ext>
            </p:extLst>
          </p:nvPr>
        </p:nvGraphicFramePr>
        <p:xfrm>
          <a:off x="6561959" y="1460552"/>
          <a:ext cx="5630041" cy="4020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E879CF-31A5-674F-9F02-71C7FD4961CF}"/>
              </a:ext>
            </a:extLst>
          </p:cNvPr>
          <p:cNvSpPr txBox="1"/>
          <p:nvPr/>
        </p:nvSpPr>
        <p:spPr>
          <a:xfrm>
            <a:off x="9708645" y="4553883"/>
            <a:ext cx="2483355" cy="19389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Think of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/>
              <a:t> as the set of symbols</a:t>
            </a:r>
          </a:p>
          <a:p>
            <a:r>
              <a:rPr lang="en-US" sz="2400" dirty="0"/>
              <a:t>that can be found in the strings </a:t>
            </a:r>
          </a:p>
          <a:p>
            <a:r>
              <a:rPr lang="en-US" sz="2400" dirty="0"/>
              <a:t>in the language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F38E6-E44F-B740-AE7D-5EE813FFB376}"/>
              </a:ext>
            </a:extLst>
          </p:cNvPr>
          <p:cNvSpPr txBox="1"/>
          <p:nvPr/>
        </p:nvSpPr>
        <p:spPr>
          <a:xfrm>
            <a:off x="6415993" y="1376948"/>
            <a:ext cx="272509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Think of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V-T</a:t>
            </a:r>
            <a:r>
              <a:rPr lang="en-US" sz="2400" dirty="0"/>
              <a:t> as the set of temporary</a:t>
            </a:r>
          </a:p>
          <a:p>
            <a:r>
              <a:rPr lang="en-US" sz="2400" dirty="0"/>
              <a:t>symbols used to produce the strings</a:t>
            </a:r>
          </a:p>
        </p:txBody>
      </p:sp>
    </p:spTree>
    <p:extLst>
      <p:ext uri="{BB962C8B-B14F-4D97-AF65-F5344CB8AC3E}">
        <p14:creationId xmlns:p14="http://schemas.microsoft.com/office/powerpoint/2010/main" val="1690912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-- Example 5 §13.1.2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0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following grammar generates the set of matching braces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Derive 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{0011}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092BB-1493-DB4F-82CE-AC4CFD7DB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368" y="1833467"/>
            <a:ext cx="3813672" cy="21029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57984" y="2102644"/>
            <a:ext cx="246888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ECB69C-D45E-6F4B-AC03-20C8F1EB8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592" y="4236565"/>
            <a:ext cx="5765800" cy="2070100"/>
          </a:xfrm>
          <a:prstGeom prst="rect">
            <a:avLst/>
          </a:prstGeom>
        </p:spPr>
      </p:pic>
      <p:sp>
        <p:nvSpPr>
          <p:cNvPr id="9" name="Up Arrow 8">
            <a:extLst>
              <a:ext uri="{FF2B5EF4-FFF2-40B4-BE49-F238E27FC236}">
                <a16:creationId xmlns:a16="http://schemas.microsoft.com/office/drawing/2014/main" id="{FDA884F9-F6E8-5B49-BC5C-554B651869D0}"/>
              </a:ext>
            </a:extLst>
          </p:cNvPr>
          <p:cNvSpPr/>
          <p:nvPr/>
        </p:nvSpPr>
        <p:spPr>
          <a:xfrm rot="18502872">
            <a:off x="10181750" y="4425285"/>
            <a:ext cx="484632" cy="97840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76B43109-464A-3B47-A8D6-259FABEEF1FE}"/>
              </a:ext>
            </a:extLst>
          </p:cNvPr>
          <p:cNvSpPr/>
          <p:nvPr/>
        </p:nvSpPr>
        <p:spPr>
          <a:xfrm rot="16914442">
            <a:off x="7245076" y="5483927"/>
            <a:ext cx="484632" cy="97840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17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-- Example 5 §13.1.2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0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following grammar generates the set of matching braces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Derive 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{0011}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FF7C4B-8169-4B45-8947-F81D6C7B2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440" y="2310956"/>
            <a:ext cx="1727200" cy="35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C092BB-1493-DB4F-82CE-AC4CFD7DB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368" y="1833467"/>
            <a:ext cx="3813672" cy="21029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57984" y="2102644"/>
            <a:ext cx="246888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3E2240-C2E2-9143-93BE-8D4FA5E5AB60}"/>
              </a:ext>
            </a:extLst>
          </p:cNvPr>
          <p:cNvSpPr txBox="1"/>
          <p:nvPr/>
        </p:nvSpPr>
        <p:spPr>
          <a:xfrm>
            <a:off x="804522" y="4428685"/>
            <a:ext cx="4417299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I’m using ”0” instead of “{“</a:t>
            </a:r>
          </a:p>
          <a:p>
            <a:pPr algn="ctr"/>
            <a:r>
              <a:rPr lang="en-US" sz="2800" dirty="0"/>
              <a:t>and “1” instead of “}” so</a:t>
            </a:r>
          </a:p>
          <a:p>
            <a:pPr algn="ctr"/>
            <a:r>
              <a:rPr lang="en-US" sz="2800" dirty="0"/>
              <a:t>that we don’t confuse the</a:t>
            </a:r>
          </a:p>
          <a:p>
            <a:pPr algn="ctr"/>
            <a:r>
              <a:rPr lang="en-US" sz="2800" dirty="0"/>
              <a:t>curly braces in the definition </a:t>
            </a:r>
          </a:p>
          <a:p>
            <a:pPr algn="ctr"/>
            <a:r>
              <a:rPr lang="en-US" sz="2800" dirty="0"/>
              <a:t>with those in the program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D7CA680-D14A-9748-A885-855D7E39F8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592" y="4236565"/>
            <a:ext cx="5765800" cy="2070100"/>
          </a:xfrm>
          <a:prstGeom prst="rect">
            <a:avLst/>
          </a:prstGeom>
        </p:spPr>
      </p:pic>
      <p:sp>
        <p:nvSpPr>
          <p:cNvPr id="10" name="Up Arrow 9">
            <a:extLst>
              <a:ext uri="{FF2B5EF4-FFF2-40B4-BE49-F238E27FC236}">
                <a16:creationId xmlns:a16="http://schemas.microsoft.com/office/drawing/2014/main" id="{A79ED87B-0198-004B-A448-7802576E0526}"/>
              </a:ext>
            </a:extLst>
          </p:cNvPr>
          <p:cNvSpPr/>
          <p:nvPr/>
        </p:nvSpPr>
        <p:spPr>
          <a:xfrm rot="18502872">
            <a:off x="10181750" y="4425285"/>
            <a:ext cx="484632" cy="97840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A79BE9D0-FB54-304F-ACE0-A7CC00CEF452}"/>
              </a:ext>
            </a:extLst>
          </p:cNvPr>
          <p:cNvSpPr/>
          <p:nvPr/>
        </p:nvSpPr>
        <p:spPr>
          <a:xfrm rot="4035839" flipH="1">
            <a:off x="5732946" y="5275006"/>
            <a:ext cx="200938" cy="209040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B14E2EEC-2F58-3645-9ADC-5FCD5317EF13}"/>
              </a:ext>
            </a:extLst>
          </p:cNvPr>
          <p:cNvSpPr/>
          <p:nvPr/>
        </p:nvSpPr>
        <p:spPr>
          <a:xfrm rot="878789" flipH="1">
            <a:off x="3412573" y="2933745"/>
            <a:ext cx="156610" cy="1698349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3AA3A3-944D-5C40-8C8E-6A3866B96113}"/>
                  </a:ext>
                </a:extLst>
              </p:cNvPr>
              <p:cNvSpPr txBox="1"/>
              <p:nvPr/>
            </p:nvSpPr>
            <p:spPr>
              <a:xfrm>
                <a:off x="9962406" y="2199128"/>
                <a:ext cx="59779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3AA3A3-944D-5C40-8C8E-6A3866B96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06" y="2199128"/>
                <a:ext cx="597792" cy="553998"/>
              </a:xfrm>
              <a:prstGeom prst="rect">
                <a:avLst/>
              </a:prstGeom>
              <a:blipFill>
                <a:blip r:embed="rId6"/>
                <a:stretch>
                  <a:fillRect l="-27083" t="-9091" r="-16667" b="-38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717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-- Example 5 §13.1.2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0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following grammar generates the set of matching braces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Derive 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{0011}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092BB-1493-DB4F-82CE-AC4CFD7DB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368" y="1833467"/>
            <a:ext cx="3813672" cy="21029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57984" y="2102644"/>
            <a:ext cx="246888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BFE915-7D28-5844-A128-0F90B175D26D}"/>
              </a:ext>
            </a:extLst>
          </p:cNvPr>
          <p:cNvSpPr txBox="1"/>
          <p:nvPr/>
        </p:nvSpPr>
        <p:spPr>
          <a:xfrm>
            <a:off x="932563" y="4420795"/>
            <a:ext cx="2775641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What is 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vocabulary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symbol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33967992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-- Example 5 §13.1.2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0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following grammar generates the set of matching braces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Derive 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{0011}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092BB-1493-DB4F-82CE-AC4CFD7DB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368" y="1833467"/>
            <a:ext cx="3813672" cy="21029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57984" y="2102644"/>
            <a:ext cx="246888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BFE915-7D28-5844-A128-0F90B175D26D}"/>
              </a:ext>
            </a:extLst>
          </p:cNvPr>
          <p:cNvSpPr txBox="1"/>
          <p:nvPr/>
        </p:nvSpPr>
        <p:spPr>
          <a:xfrm>
            <a:off x="932563" y="4420795"/>
            <a:ext cx="2775641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What is 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vocabulary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symbol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language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48F2812A-8BD1-9944-AE90-804CB16DDBC8}"/>
              </a:ext>
            </a:extLst>
          </p:cNvPr>
          <p:cNvSpPr/>
          <p:nvPr/>
        </p:nvSpPr>
        <p:spPr>
          <a:xfrm rot="878789" flipH="1">
            <a:off x="2006034" y="2721482"/>
            <a:ext cx="209204" cy="243328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3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-- Example 5 §13.1.2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0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following grammar generates the set of matching braces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Derive 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{0011}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092BB-1493-DB4F-82CE-AC4CFD7DB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368" y="1833467"/>
            <a:ext cx="3813672" cy="21029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57984" y="2102644"/>
            <a:ext cx="246888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BFE915-7D28-5844-A128-0F90B175D26D}"/>
              </a:ext>
            </a:extLst>
          </p:cNvPr>
          <p:cNvSpPr txBox="1"/>
          <p:nvPr/>
        </p:nvSpPr>
        <p:spPr>
          <a:xfrm>
            <a:off x="932563" y="4420795"/>
            <a:ext cx="2775641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What is 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vocabulary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symbol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language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48F2812A-8BD1-9944-AE90-804CB16DDBC8}"/>
              </a:ext>
            </a:extLst>
          </p:cNvPr>
          <p:cNvSpPr/>
          <p:nvPr/>
        </p:nvSpPr>
        <p:spPr>
          <a:xfrm rot="1111778" flipH="1">
            <a:off x="3020854" y="2629665"/>
            <a:ext cx="221059" cy="297059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62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-- Example 5 §13.1.2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0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following grammar generates the set of matching braces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Derive 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{0011}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092BB-1493-DB4F-82CE-AC4CFD7DB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368" y="1833467"/>
            <a:ext cx="3813672" cy="21029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57984" y="2102644"/>
            <a:ext cx="246888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BFE915-7D28-5844-A128-0F90B175D26D}"/>
              </a:ext>
            </a:extLst>
          </p:cNvPr>
          <p:cNvSpPr txBox="1"/>
          <p:nvPr/>
        </p:nvSpPr>
        <p:spPr>
          <a:xfrm>
            <a:off x="165608" y="4565386"/>
            <a:ext cx="6094984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Symbols in the vocabulary come in two “flavors”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terminals</a:t>
            </a:r>
            <a:r>
              <a:rPr lang="en-US" sz="2800" dirty="0"/>
              <a:t> are the symbols from which strings in the language are built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C3E455-C013-0F4D-9EB6-E69BB370D3F0}"/>
              </a:ext>
            </a:extLst>
          </p:cNvPr>
          <p:cNvSpPr/>
          <p:nvPr/>
        </p:nvSpPr>
        <p:spPr>
          <a:xfrm>
            <a:off x="3708204" y="2230660"/>
            <a:ext cx="546296" cy="5399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98B2C6-4ED3-3C41-B6F9-57BF608EEB94}"/>
              </a:ext>
            </a:extLst>
          </p:cNvPr>
          <p:cNvSpPr/>
          <p:nvPr/>
        </p:nvSpPr>
        <p:spPr>
          <a:xfrm>
            <a:off x="2803451" y="2662016"/>
            <a:ext cx="1231900" cy="5399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48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-- Example 5 §13.1.2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0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following grammar generates the set of matching braces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Derive 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{0011}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092BB-1493-DB4F-82CE-AC4CFD7DB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368" y="1833467"/>
            <a:ext cx="3813672" cy="21029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57984" y="2102644"/>
            <a:ext cx="246888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BFE915-7D28-5844-A128-0F90B175D26D}"/>
              </a:ext>
            </a:extLst>
          </p:cNvPr>
          <p:cNvSpPr txBox="1"/>
          <p:nvPr/>
        </p:nvSpPr>
        <p:spPr>
          <a:xfrm>
            <a:off x="165608" y="4565386"/>
            <a:ext cx="6094984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Symbols in the vocabulary come in two “flavors”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non-terminals</a:t>
            </a:r>
            <a:r>
              <a:rPr lang="en-US" sz="2800" dirty="0"/>
              <a:t> are symbols used to help us form well-structured strings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think of them like nouns, verbs, etc.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C3E455-C013-0F4D-9EB6-E69BB370D3F0}"/>
              </a:ext>
            </a:extLst>
          </p:cNvPr>
          <p:cNvSpPr/>
          <p:nvPr/>
        </p:nvSpPr>
        <p:spPr>
          <a:xfrm>
            <a:off x="2987503" y="2249251"/>
            <a:ext cx="546296" cy="5399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6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Parser?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B4958-7F53-AC48-BF44-B488BA569531}"/>
              </a:ext>
            </a:extLst>
          </p:cNvPr>
          <p:cNvSpPr txBox="1"/>
          <p:nvPr/>
        </p:nvSpPr>
        <p:spPr>
          <a:xfrm>
            <a:off x="622899" y="3240503"/>
            <a:ext cx="145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3260610-B9E2-FF42-B490-96B363218F01}"/>
              </a:ext>
            </a:extLst>
          </p:cNvPr>
          <p:cNvSpPr/>
          <p:nvPr/>
        </p:nvSpPr>
        <p:spPr>
          <a:xfrm>
            <a:off x="1867549" y="3366241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EF8D89-AB9B-AB4E-8A4D-C6B7C57CF065}"/>
              </a:ext>
            </a:extLst>
          </p:cNvPr>
          <p:cNvSpPr/>
          <p:nvPr/>
        </p:nvSpPr>
        <p:spPr>
          <a:xfrm>
            <a:off x="2594914" y="3168813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FABFDA5-34EF-9349-82ED-F96B5AD6F083}"/>
              </a:ext>
            </a:extLst>
          </p:cNvPr>
          <p:cNvSpPr/>
          <p:nvPr/>
        </p:nvSpPr>
        <p:spPr>
          <a:xfrm>
            <a:off x="4046829" y="3353480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C6BED-C982-6448-B579-C671249763F1}"/>
              </a:ext>
            </a:extLst>
          </p:cNvPr>
          <p:cNvSpPr txBox="1"/>
          <p:nvPr/>
        </p:nvSpPr>
        <p:spPr>
          <a:xfrm>
            <a:off x="4633120" y="3353480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26ED3BD-8444-894B-BA9A-37A99A4D584E}"/>
              </a:ext>
            </a:extLst>
          </p:cNvPr>
          <p:cNvSpPr/>
          <p:nvPr/>
        </p:nvSpPr>
        <p:spPr>
          <a:xfrm>
            <a:off x="5412439" y="3353480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EB18887-5B56-2247-A8AA-7CF8E177F0FC}"/>
              </a:ext>
            </a:extLst>
          </p:cNvPr>
          <p:cNvSpPr/>
          <p:nvPr/>
        </p:nvSpPr>
        <p:spPr>
          <a:xfrm>
            <a:off x="7586951" y="3366241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E9816-8E1B-704E-A668-EFF1EEA52044}"/>
              </a:ext>
            </a:extLst>
          </p:cNvPr>
          <p:cNvSpPr txBox="1"/>
          <p:nvPr/>
        </p:nvSpPr>
        <p:spPr>
          <a:xfrm>
            <a:off x="8124474" y="3366241"/>
            <a:ext cx="12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“meaning”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4AB4B10-D5F4-7747-BED6-AF0047B7807A}"/>
              </a:ext>
            </a:extLst>
          </p:cNvPr>
          <p:cNvSpPr/>
          <p:nvPr/>
        </p:nvSpPr>
        <p:spPr>
          <a:xfrm>
            <a:off x="9310255" y="3366241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E1B2A-57C7-2E4A-A079-5F7ED04D1089}"/>
              </a:ext>
            </a:extLst>
          </p:cNvPr>
          <p:cNvSpPr/>
          <p:nvPr/>
        </p:nvSpPr>
        <p:spPr>
          <a:xfrm>
            <a:off x="6130024" y="3119684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EA30A5F-67D8-2C47-9B10-E69939F6F540}"/>
              </a:ext>
            </a:extLst>
          </p:cNvPr>
          <p:cNvSpPr/>
          <p:nvPr/>
        </p:nvSpPr>
        <p:spPr>
          <a:xfrm>
            <a:off x="10043933" y="3106923"/>
            <a:ext cx="1732432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Execution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BD7C1A-D4EC-7143-A20E-556DA37259EF}"/>
              </a:ext>
            </a:extLst>
          </p:cNvPr>
          <p:cNvSpPr txBox="1"/>
          <p:nvPr/>
        </p:nvSpPr>
        <p:spPr>
          <a:xfrm>
            <a:off x="3321268" y="1419366"/>
            <a:ext cx="51443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can think of a </a:t>
            </a:r>
            <a:r>
              <a:rPr lang="en-US" sz="2400" b="1" i="1" dirty="0"/>
              <a:t>parser</a:t>
            </a:r>
            <a:r>
              <a:rPr lang="en-US" sz="2400" dirty="0"/>
              <a:t> as a program </a:t>
            </a:r>
          </a:p>
          <a:p>
            <a:r>
              <a:rPr lang="en-US" sz="2400" dirty="0"/>
              <a:t>that “makes sense” of the output of the</a:t>
            </a:r>
          </a:p>
          <a:p>
            <a:r>
              <a:rPr lang="en-US" sz="2400" dirty="0" err="1"/>
              <a:t>lexer</a:t>
            </a:r>
            <a:r>
              <a:rPr lang="en-US" sz="2400" dirty="0"/>
              <a:t>. If the output doesn’t match what</a:t>
            </a:r>
          </a:p>
          <a:p>
            <a:r>
              <a:rPr lang="en-US" sz="2400" dirty="0"/>
              <a:t>is allowed in </a:t>
            </a:r>
            <a:r>
              <a:rPr lang="en-US" sz="2400" dirty="0" err="1"/>
              <a:t>datalog</a:t>
            </a:r>
            <a:r>
              <a:rPr lang="en-US" sz="2400" dirty="0"/>
              <a:t>, the parse fails</a:t>
            </a:r>
          </a:p>
        </p:txBody>
      </p:sp>
    </p:spTree>
    <p:extLst>
      <p:ext uri="{BB962C8B-B14F-4D97-AF65-F5344CB8AC3E}">
        <p14:creationId xmlns:p14="http://schemas.microsoft.com/office/powerpoint/2010/main" val="1808285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-- Example 5 §13.1.2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0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following grammar generates the set of matching braces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Derive 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{0011}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092BB-1493-DB4F-82CE-AC4CFD7DB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368" y="1833467"/>
            <a:ext cx="3813672" cy="21029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57984" y="2102644"/>
            <a:ext cx="246888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BFE915-7D28-5844-A128-0F90B175D26D}"/>
              </a:ext>
            </a:extLst>
          </p:cNvPr>
          <p:cNvSpPr txBox="1"/>
          <p:nvPr/>
        </p:nvSpPr>
        <p:spPr>
          <a:xfrm>
            <a:off x="165608" y="4565386"/>
            <a:ext cx="609498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This production says that we can turn the </a:t>
            </a:r>
            <a:r>
              <a:rPr lang="en-US" sz="2800" i="1" dirty="0"/>
              <a:t>S</a:t>
            </a:r>
            <a:r>
              <a:rPr lang="en-US" sz="2800" dirty="0"/>
              <a:t> non-terminal into a new string that is 0 followed by </a:t>
            </a:r>
            <a:r>
              <a:rPr lang="en-US" sz="2800" i="1" dirty="0"/>
              <a:t>S</a:t>
            </a:r>
            <a:r>
              <a:rPr lang="en-US" sz="2800" dirty="0"/>
              <a:t> followed by 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C3E455-C013-0F4D-9EB6-E69BB370D3F0}"/>
              </a:ext>
            </a:extLst>
          </p:cNvPr>
          <p:cNvSpPr/>
          <p:nvPr/>
        </p:nvSpPr>
        <p:spPr>
          <a:xfrm>
            <a:off x="2939952" y="3396424"/>
            <a:ext cx="1555848" cy="5399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587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-- Example 5 §13.1.2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0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following grammar generates the set of matching braces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Derive 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{0011}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092BB-1493-DB4F-82CE-AC4CFD7DB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368" y="1833467"/>
            <a:ext cx="3813672" cy="21029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57984" y="2102644"/>
            <a:ext cx="246888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BFE915-7D28-5844-A128-0F90B175D26D}"/>
              </a:ext>
            </a:extLst>
          </p:cNvPr>
          <p:cNvSpPr txBox="1"/>
          <p:nvPr/>
        </p:nvSpPr>
        <p:spPr>
          <a:xfrm>
            <a:off x="165608" y="4565386"/>
            <a:ext cx="609498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This production says that we can turn the </a:t>
            </a:r>
            <a:r>
              <a:rPr lang="en-US" sz="2800" i="1" dirty="0"/>
              <a:t>S</a:t>
            </a:r>
            <a:r>
              <a:rPr lang="en-US" sz="2800" dirty="0"/>
              <a:t> non-terminal into the empty string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C3E455-C013-0F4D-9EB6-E69BB370D3F0}"/>
              </a:ext>
            </a:extLst>
          </p:cNvPr>
          <p:cNvSpPr/>
          <p:nvPr/>
        </p:nvSpPr>
        <p:spPr>
          <a:xfrm>
            <a:off x="4059192" y="3396424"/>
            <a:ext cx="1555848" cy="5399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78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-- Example 5 §13.1.2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0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following grammar generates the set of matching braces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Derive 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{0011}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FF7C4B-8169-4B45-8947-F81D6C7B2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440" y="2310956"/>
            <a:ext cx="1727200" cy="35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C092BB-1493-DB4F-82CE-AC4CFD7DB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368" y="1833467"/>
            <a:ext cx="3813672" cy="21029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57984" y="2102644"/>
            <a:ext cx="246888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3E2240-C2E2-9143-93BE-8D4FA5E5AB60}"/>
              </a:ext>
            </a:extLst>
          </p:cNvPr>
          <p:cNvSpPr txBox="1"/>
          <p:nvPr/>
        </p:nvSpPr>
        <p:spPr>
          <a:xfrm>
            <a:off x="838200" y="4435307"/>
            <a:ext cx="8755923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When two productions have the same non-terminal on the</a:t>
            </a:r>
          </a:p>
          <a:p>
            <a:r>
              <a:rPr lang="en-US" sz="2800" dirty="0"/>
              <a:t>left-hand side (LHS), we can write them on one line </a:t>
            </a:r>
          </a:p>
          <a:p>
            <a:r>
              <a:rPr lang="en-US" sz="2800" dirty="0"/>
              <a:t>separated by a vertical bar that reads as “or”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S</a:t>
            </a:r>
            <a:r>
              <a:rPr lang="en-US" sz="2800" dirty="0"/>
              <a:t> can turn into </a:t>
            </a:r>
            <a:r>
              <a:rPr lang="en-US" sz="2800" i="1" dirty="0"/>
              <a:t>0S1</a:t>
            </a:r>
            <a:r>
              <a:rPr lang="en-US" sz="2800" dirty="0"/>
              <a:t> “or” into the empty string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3AA3A3-944D-5C40-8C8E-6A3866B96113}"/>
                  </a:ext>
                </a:extLst>
              </p:cNvPr>
              <p:cNvSpPr txBox="1"/>
              <p:nvPr/>
            </p:nvSpPr>
            <p:spPr>
              <a:xfrm>
                <a:off x="9962406" y="2199128"/>
                <a:ext cx="59779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3AA3A3-944D-5C40-8C8E-6A3866B96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06" y="2199128"/>
                <a:ext cx="597792" cy="553998"/>
              </a:xfrm>
              <a:prstGeom prst="rect">
                <a:avLst/>
              </a:prstGeom>
              <a:blipFill>
                <a:blip r:embed="rId6"/>
                <a:stretch>
                  <a:fillRect l="-27083" t="-9091" r="-16667" b="-38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31BA3014-45FC-784C-8F35-A61B2A11D42B}"/>
              </a:ext>
            </a:extLst>
          </p:cNvPr>
          <p:cNvSpPr/>
          <p:nvPr/>
        </p:nvSpPr>
        <p:spPr>
          <a:xfrm>
            <a:off x="7897164" y="2102644"/>
            <a:ext cx="2923236" cy="8965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32D8AD-3177-4245-811D-EDE97DF0A6E4}"/>
              </a:ext>
            </a:extLst>
          </p:cNvPr>
          <p:cNvSpPr/>
          <p:nvPr/>
        </p:nvSpPr>
        <p:spPr>
          <a:xfrm>
            <a:off x="3072384" y="3372583"/>
            <a:ext cx="2542656" cy="5399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51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AAC4A3-C6E6-BC1A-41BA-237A5DD7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a String in the Language from a Grammar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82543-CF13-D6FD-4161-6EE2537C1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85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5E8731-8195-7B56-A147-6035B5CBFF70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 grammar generates strings.</a:t>
            </a:r>
          </a:p>
          <a:p>
            <a:pPr algn="ctr"/>
            <a:endParaRPr lang="en-US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3E7A62-4A11-5323-C3CD-14D89F9CB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79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5E8731-8195-7B56-A147-6035B5CBFF70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 grammar generates strings.</a:t>
            </a:r>
          </a:p>
          <a:p>
            <a:pPr algn="ctr"/>
            <a:r>
              <a:rPr lang="en-US" sz="3200" dirty="0"/>
              <a:t>A string is derived from a grammar.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3E7A62-4A11-5323-C3CD-14D89F9CB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012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Both methods start with the starting non-terminal and apply productions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285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Start with the starting non-terminal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6C559-FACD-B5AD-ECC0-21B9CD1E28B3}"/>
              </a:ext>
            </a:extLst>
          </p:cNvPr>
          <p:cNvSpPr/>
          <p:nvPr/>
        </p:nvSpPr>
        <p:spPr>
          <a:xfrm>
            <a:off x="2171700" y="2463800"/>
            <a:ext cx="2108200" cy="1409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53A77-207C-0A16-58F0-8E19039947C8}"/>
              </a:ext>
            </a:extLst>
          </p:cNvPr>
          <p:cNvSpPr/>
          <p:nvPr/>
        </p:nvSpPr>
        <p:spPr>
          <a:xfrm>
            <a:off x="8788400" y="1168400"/>
            <a:ext cx="1143000" cy="5222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95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Choose a production to try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6C559-FACD-B5AD-ECC0-21B9CD1E28B3}"/>
              </a:ext>
            </a:extLst>
          </p:cNvPr>
          <p:cNvSpPr/>
          <p:nvPr/>
        </p:nvSpPr>
        <p:spPr>
          <a:xfrm>
            <a:off x="2171700" y="2463800"/>
            <a:ext cx="2108200" cy="1409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53A77-207C-0A16-58F0-8E19039947C8}"/>
              </a:ext>
            </a:extLst>
          </p:cNvPr>
          <p:cNvSpPr/>
          <p:nvPr/>
        </p:nvSpPr>
        <p:spPr>
          <a:xfrm>
            <a:off x="9512300" y="1497012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958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Apply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6C559-FACD-B5AD-ECC0-21B9CD1E28B3}"/>
              </a:ext>
            </a:extLst>
          </p:cNvPr>
          <p:cNvSpPr/>
          <p:nvPr/>
        </p:nvSpPr>
        <p:spPr>
          <a:xfrm>
            <a:off x="2171700" y="3022600"/>
            <a:ext cx="2108200" cy="850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53A77-207C-0A16-58F0-8E19039947C8}"/>
              </a:ext>
            </a:extLst>
          </p:cNvPr>
          <p:cNvSpPr/>
          <p:nvPr/>
        </p:nvSpPr>
        <p:spPr>
          <a:xfrm>
            <a:off x="9512300" y="1497012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8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Parser?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B4958-7F53-AC48-BF44-B488BA569531}"/>
              </a:ext>
            </a:extLst>
          </p:cNvPr>
          <p:cNvSpPr txBox="1"/>
          <p:nvPr/>
        </p:nvSpPr>
        <p:spPr>
          <a:xfrm>
            <a:off x="622899" y="3240503"/>
            <a:ext cx="145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3260610-B9E2-FF42-B490-96B363218F01}"/>
              </a:ext>
            </a:extLst>
          </p:cNvPr>
          <p:cNvSpPr/>
          <p:nvPr/>
        </p:nvSpPr>
        <p:spPr>
          <a:xfrm>
            <a:off x="1867549" y="3366241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EF8D89-AB9B-AB4E-8A4D-C6B7C57CF065}"/>
              </a:ext>
            </a:extLst>
          </p:cNvPr>
          <p:cNvSpPr/>
          <p:nvPr/>
        </p:nvSpPr>
        <p:spPr>
          <a:xfrm>
            <a:off x="2594914" y="3168813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FABFDA5-34EF-9349-82ED-F96B5AD6F083}"/>
              </a:ext>
            </a:extLst>
          </p:cNvPr>
          <p:cNvSpPr/>
          <p:nvPr/>
        </p:nvSpPr>
        <p:spPr>
          <a:xfrm>
            <a:off x="4046829" y="3353480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C6BED-C982-6448-B579-C671249763F1}"/>
              </a:ext>
            </a:extLst>
          </p:cNvPr>
          <p:cNvSpPr txBox="1"/>
          <p:nvPr/>
        </p:nvSpPr>
        <p:spPr>
          <a:xfrm>
            <a:off x="4633120" y="3353480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26ED3BD-8444-894B-BA9A-37A99A4D584E}"/>
              </a:ext>
            </a:extLst>
          </p:cNvPr>
          <p:cNvSpPr/>
          <p:nvPr/>
        </p:nvSpPr>
        <p:spPr>
          <a:xfrm>
            <a:off x="5412439" y="3353480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EB18887-5B56-2247-A8AA-7CF8E177F0FC}"/>
              </a:ext>
            </a:extLst>
          </p:cNvPr>
          <p:cNvSpPr/>
          <p:nvPr/>
        </p:nvSpPr>
        <p:spPr>
          <a:xfrm>
            <a:off x="7586951" y="3366241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E9816-8E1B-704E-A668-EFF1EEA52044}"/>
              </a:ext>
            </a:extLst>
          </p:cNvPr>
          <p:cNvSpPr txBox="1"/>
          <p:nvPr/>
        </p:nvSpPr>
        <p:spPr>
          <a:xfrm>
            <a:off x="8124474" y="3366241"/>
            <a:ext cx="12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“meaning”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4AB4B10-D5F4-7747-BED6-AF0047B7807A}"/>
              </a:ext>
            </a:extLst>
          </p:cNvPr>
          <p:cNvSpPr/>
          <p:nvPr/>
        </p:nvSpPr>
        <p:spPr>
          <a:xfrm>
            <a:off x="9310255" y="3366241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E1B2A-57C7-2E4A-A079-5F7ED04D1089}"/>
              </a:ext>
            </a:extLst>
          </p:cNvPr>
          <p:cNvSpPr/>
          <p:nvPr/>
        </p:nvSpPr>
        <p:spPr>
          <a:xfrm>
            <a:off x="6130024" y="3119684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EA30A5F-67D8-2C47-9B10-E69939F6F540}"/>
              </a:ext>
            </a:extLst>
          </p:cNvPr>
          <p:cNvSpPr/>
          <p:nvPr/>
        </p:nvSpPr>
        <p:spPr>
          <a:xfrm>
            <a:off x="10043933" y="3106923"/>
            <a:ext cx="1732432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Execution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BD7C1A-D4EC-7143-A20E-556DA37259EF}"/>
              </a:ext>
            </a:extLst>
          </p:cNvPr>
          <p:cNvSpPr txBox="1"/>
          <p:nvPr/>
        </p:nvSpPr>
        <p:spPr>
          <a:xfrm>
            <a:off x="3321268" y="1419366"/>
            <a:ext cx="51443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can think of a parser as a program </a:t>
            </a:r>
          </a:p>
          <a:p>
            <a:r>
              <a:rPr lang="en-US" sz="2400" dirty="0"/>
              <a:t>that “makes sense” of the output of the</a:t>
            </a:r>
          </a:p>
          <a:p>
            <a:r>
              <a:rPr lang="en-US" sz="2400" dirty="0" err="1"/>
              <a:t>lexer</a:t>
            </a:r>
            <a:r>
              <a:rPr lang="en-US" sz="2400" dirty="0"/>
              <a:t>. If the output doesn’t match what</a:t>
            </a:r>
          </a:p>
          <a:p>
            <a:r>
              <a:rPr lang="en-US" sz="2400" dirty="0"/>
              <a:t>is allowed in </a:t>
            </a:r>
            <a:r>
              <a:rPr lang="en-US" sz="2400" dirty="0" err="1"/>
              <a:t>datalog</a:t>
            </a:r>
            <a:r>
              <a:rPr lang="en-US" sz="2400" dirty="0"/>
              <a:t>, the parse fails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EDDFFE-0C5C-33CB-F9D4-21C6B7AEFDEF}"/>
              </a:ext>
            </a:extLst>
          </p:cNvPr>
          <p:cNvSpPr txBox="1"/>
          <p:nvPr/>
        </p:nvSpPr>
        <p:spPr>
          <a:xfrm>
            <a:off x="1146322" y="4249080"/>
            <a:ext cx="318625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Regular expressions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Finite state automata</a:t>
            </a:r>
          </a:p>
        </p:txBody>
      </p:sp>
    </p:spTree>
    <p:extLst>
      <p:ext uri="{BB962C8B-B14F-4D97-AF65-F5344CB8AC3E}">
        <p14:creationId xmlns:p14="http://schemas.microsoft.com/office/powerpoint/2010/main" val="38247057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Have you produced the string?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6C559-FACD-B5AD-ECC0-21B9CD1E28B3}"/>
              </a:ext>
            </a:extLst>
          </p:cNvPr>
          <p:cNvSpPr/>
          <p:nvPr/>
        </p:nvSpPr>
        <p:spPr>
          <a:xfrm>
            <a:off x="2171700" y="3022600"/>
            <a:ext cx="2108200" cy="850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53A77-207C-0A16-58F0-8E19039947C8}"/>
              </a:ext>
            </a:extLst>
          </p:cNvPr>
          <p:cNvSpPr/>
          <p:nvPr/>
        </p:nvSpPr>
        <p:spPr>
          <a:xfrm>
            <a:off x="6854328" y="5545231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079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Try another production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6C559-FACD-B5AD-ECC0-21B9CD1E28B3}"/>
              </a:ext>
            </a:extLst>
          </p:cNvPr>
          <p:cNvSpPr/>
          <p:nvPr/>
        </p:nvSpPr>
        <p:spPr>
          <a:xfrm>
            <a:off x="2171700" y="3022600"/>
            <a:ext cx="2108200" cy="850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53A77-207C-0A16-58F0-8E19039947C8}"/>
              </a:ext>
            </a:extLst>
          </p:cNvPr>
          <p:cNvSpPr/>
          <p:nvPr/>
        </p:nvSpPr>
        <p:spPr>
          <a:xfrm>
            <a:off x="9512300" y="1497012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448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Try another production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6C559-FACD-B5AD-ECC0-21B9CD1E28B3}"/>
              </a:ext>
            </a:extLst>
          </p:cNvPr>
          <p:cNvSpPr/>
          <p:nvPr/>
        </p:nvSpPr>
        <p:spPr>
          <a:xfrm>
            <a:off x="2171700" y="3429000"/>
            <a:ext cx="2108200" cy="444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53A77-207C-0A16-58F0-8E19039947C8}"/>
              </a:ext>
            </a:extLst>
          </p:cNvPr>
          <p:cNvSpPr/>
          <p:nvPr/>
        </p:nvSpPr>
        <p:spPr>
          <a:xfrm>
            <a:off x="9512300" y="1497012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192CAB-F1AB-F79C-17B5-7E1F0A9E5BC7}"/>
              </a:ext>
            </a:extLst>
          </p:cNvPr>
          <p:cNvSpPr/>
          <p:nvPr/>
        </p:nvSpPr>
        <p:spPr>
          <a:xfrm>
            <a:off x="3175000" y="2576290"/>
            <a:ext cx="330200" cy="332010"/>
          </a:xfrm>
          <a:prstGeom prst="rect">
            <a:avLst/>
          </a:prstGeom>
          <a:solidFill>
            <a:srgbClr val="FFFF00">
              <a:alpha val="2920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1FB6F-BC77-D837-4F9F-B74D9CCD7DDB}"/>
              </a:ext>
            </a:extLst>
          </p:cNvPr>
          <p:cNvSpPr/>
          <p:nvPr/>
        </p:nvSpPr>
        <p:spPr>
          <a:xfrm>
            <a:off x="3136900" y="3024299"/>
            <a:ext cx="647700" cy="332010"/>
          </a:xfrm>
          <a:prstGeom prst="rect">
            <a:avLst/>
          </a:prstGeom>
          <a:solidFill>
            <a:srgbClr val="FFFF00">
              <a:alpha val="2920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698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Have you produced the string?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6C559-FACD-B5AD-ECC0-21B9CD1E28B3}"/>
              </a:ext>
            </a:extLst>
          </p:cNvPr>
          <p:cNvSpPr/>
          <p:nvPr/>
        </p:nvSpPr>
        <p:spPr>
          <a:xfrm>
            <a:off x="2171700" y="3429000"/>
            <a:ext cx="2108200" cy="444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192CAB-F1AB-F79C-17B5-7E1F0A9E5BC7}"/>
              </a:ext>
            </a:extLst>
          </p:cNvPr>
          <p:cNvSpPr/>
          <p:nvPr/>
        </p:nvSpPr>
        <p:spPr>
          <a:xfrm>
            <a:off x="3175000" y="2576290"/>
            <a:ext cx="330200" cy="332010"/>
          </a:xfrm>
          <a:prstGeom prst="rect">
            <a:avLst/>
          </a:prstGeom>
          <a:solidFill>
            <a:srgbClr val="FFFF00">
              <a:alpha val="2920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1FB6F-BC77-D837-4F9F-B74D9CCD7DDB}"/>
              </a:ext>
            </a:extLst>
          </p:cNvPr>
          <p:cNvSpPr/>
          <p:nvPr/>
        </p:nvSpPr>
        <p:spPr>
          <a:xfrm>
            <a:off x="3136900" y="3024299"/>
            <a:ext cx="647700" cy="332010"/>
          </a:xfrm>
          <a:prstGeom prst="rect">
            <a:avLst/>
          </a:prstGeom>
          <a:solidFill>
            <a:srgbClr val="FFFF00">
              <a:alpha val="2920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14EAF5-0C2D-1BE2-C22C-376C0CE98900}"/>
              </a:ext>
            </a:extLst>
          </p:cNvPr>
          <p:cNvSpPr/>
          <p:nvPr/>
        </p:nvSpPr>
        <p:spPr>
          <a:xfrm>
            <a:off x="6854328" y="5545231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872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Try another production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6C559-FACD-B5AD-ECC0-21B9CD1E28B3}"/>
              </a:ext>
            </a:extLst>
          </p:cNvPr>
          <p:cNvSpPr/>
          <p:nvPr/>
        </p:nvSpPr>
        <p:spPr>
          <a:xfrm>
            <a:off x="2171700" y="3429000"/>
            <a:ext cx="2108200" cy="444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53A77-207C-0A16-58F0-8E19039947C8}"/>
              </a:ext>
            </a:extLst>
          </p:cNvPr>
          <p:cNvSpPr/>
          <p:nvPr/>
        </p:nvSpPr>
        <p:spPr>
          <a:xfrm>
            <a:off x="10591800" y="1455198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192CAB-F1AB-F79C-17B5-7E1F0A9E5BC7}"/>
              </a:ext>
            </a:extLst>
          </p:cNvPr>
          <p:cNvSpPr/>
          <p:nvPr/>
        </p:nvSpPr>
        <p:spPr>
          <a:xfrm>
            <a:off x="3302000" y="3008892"/>
            <a:ext cx="330200" cy="332010"/>
          </a:xfrm>
          <a:prstGeom prst="rect">
            <a:avLst/>
          </a:prstGeom>
          <a:solidFill>
            <a:srgbClr val="FFFF00">
              <a:alpha val="2920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89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Try another production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1153A77-207C-0A16-58F0-8E19039947C8}"/>
              </a:ext>
            </a:extLst>
          </p:cNvPr>
          <p:cNvSpPr/>
          <p:nvPr/>
        </p:nvSpPr>
        <p:spPr>
          <a:xfrm>
            <a:off x="10591800" y="1455198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192CAB-F1AB-F79C-17B5-7E1F0A9E5BC7}"/>
              </a:ext>
            </a:extLst>
          </p:cNvPr>
          <p:cNvSpPr/>
          <p:nvPr/>
        </p:nvSpPr>
        <p:spPr>
          <a:xfrm>
            <a:off x="3302000" y="3008892"/>
            <a:ext cx="330200" cy="332010"/>
          </a:xfrm>
          <a:prstGeom prst="rect">
            <a:avLst/>
          </a:prstGeom>
          <a:solidFill>
            <a:srgbClr val="FFFF00">
              <a:alpha val="2920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1FB6F-BC77-D837-4F9F-B74D9CCD7DDB}"/>
              </a:ext>
            </a:extLst>
          </p:cNvPr>
          <p:cNvSpPr/>
          <p:nvPr/>
        </p:nvSpPr>
        <p:spPr>
          <a:xfrm>
            <a:off x="3162300" y="3455091"/>
            <a:ext cx="330200" cy="332010"/>
          </a:xfrm>
          <a:prstGeom prst="rect">
            <a:avLst/>
          </a:prstGeom>
          <a:solidFill>
            <a:srgbClr val="FFFF00">
              <a:alpha val="2920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166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Have I produced the string?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8192CAB-F1AB-F79C-17B5-7E1F0A9E5BC7}"/>
              </a:ext>
            </a:extLst>
          </p:cNvPr>
          <p:cNvSpPr/>
          <p:nvPr/>
        </p:nvSpPr>
        <p:spPr>
          <a:xfrm>
            <a:off x="3302000" y="3008892"/>
            <a:ext cx="330200" cy="332010"/>
          </a:xfrm>
          <a:prstGeom prst="rect">
            <a:avLst/>
          </a:prstGeom>
          <a:solidFill>
            <a:srgbClr val="FFFF00">
              <a:alpha val="2920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1FB6F-BC77-D837-4F9F-B74D9CCD7DDB}"/>
              </a:ext>
            </a:extLst>
          </p:cNvPr>
          <p:cNvSpPr/>
          <p:nvPr/>
        </p:nvSpPr>
        <p:spPr>
          <a:xfrm>
            <a:off x="3162300" y="3455091"/>
            <a:ext cx="330200" cy="332010"/>
          </a:xfrm>
          <a:prstGeom prst="rect">
            <a:avLst/>
          </a:prstGeom>
          <a:solidFill>
            <a:srgbClr val="FFFF00">
              <a:alpha val="2920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1BFCA7-3BD3-A357-76EE-AE5DF8BEA666}"/>
              </a:ext>
            </a:extLst>
          </p:cNvPr>
          <p:cNvSpPr/>
          <p:nvPr/>
        </p:nvSpPr>
        <p:spPr>
          <a:xfrm>
            <a:off x="6854328" y="5545231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443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/>
              <a:t>,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/>
              <a:t>, and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/>
              <a:t> is used </a:t>
            </a:r>
            <a:r>
              <a:rPr lang="en-US" b="1" i="1" dirty="0"/>
              <a:t>in productions </a:t>
            </a:r>
            <a:r>
              <a:rPr lang="en-US" dirty="0"/>
              <a:t>to denote that the left-hand side of the arrow can be replaced with the right-hand side</a:t>
            </a:r>
          </a:p>
          <a:p>
            <a:pPr lvl="1"/>
            <a:r>
              <a:rPr lang="en-US" dirty="0"/>
              <a:t>Ex: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0S1</a:t>
            </a:r>
            <a:r>
              <a:rPr lang="en-US" dirty="0">
                <a:cs typeface="Courier New" panose="02070309020205020404" pitchFamily="49" charset="0"/>
              </a:rPr>
              <a:t>, denotes that the nonterminal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>
                <a:cs typeface="Courier New" panose="02070309020205020404" pitchFamily="49" charset="0"/>
              </a:rPr>
              <a:t> may be replaced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0S1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/>
              <a:t> is used </a:t>
            </a:r>
            <a:r>
              <a:rPr lang="en-US" b="1" i="1" dirty="0"/>
              <a:t>in a derivation </a:t>
            </a:r>
            <a:r>
              <a:rPr lang="en-US" dirty="0"/>
              <a:t>to denote that the left-hand side can produce the right-hand side </a:t>
            </a:r>
            <a:r>
              <a:rPr lang="en-US" b="1" i="1" dirty="0"/>
              <a:t>in one step</a:t>
            </a:r>
          </a:p>
          <a:p>
            <a:pPr lvl="1"/>
            <a:r>
              <a:rPr lang="en-US" dirty="0"/>
              <a:t>Ex: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0S1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00S11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is used </a:t>
            </a:r>
            <a:r>
              <a:rPr lang="en-US" b="1" i="1" dirty="0"/>
              <a:t>in a derivation </a:t>
            </a:r>
            <a:r>
              <a:rPr lang="en-US" dirty="0"/>
              <a:t>to denote that the left-hand side can produce the right-hand side </a:t>
            </a:r>
            <a:r>
              <a:rPr lang="en-US" b="1" i="1" dirty="0"/>
              <a:t>in zero or more steps</a:t>
            </a:r>
          </a:p>
          <a:p>
            <a:pPr lvl="1"/>
            <a:r>
              <a:rPr lang="en-US" dirty="0"/>
              <a:t>Ex: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0011, 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0S1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00S11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0011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318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Parse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6C559-FACD-B5AD-ECC0-21B9CD1E28B3}"/>
              </a:ext>
            </a:extLst>
          </p:cNvPr>
          <p:cNvSpPr/>
          <p:nvPr/>
        </p:nvSpPr>
        <p:spPr>
          <a:xfrm>
            <a:off x="2171700" y="2463800"/>
            <a:ext cx="2108200" cy="1409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53A77-207C-0A16-58F0-8E19039947C8}"/>
              </a:ext>
            </a:extLst>
          </p:cNvPr>
          <p:cNvSpPr/>
          <p:nvPr/>
        </p:nvSpPr>
        <p:spPr>
          <a:xfrm>
            <a:off x="8788400" y="1168400"/>
            <a:ext cx="1143000" cy="5222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Start with the starting non-terminal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BA6105-D166-1DFC-0164-085144E41BB7}"/>
              </a:ext>
            </a:extLst>
          </p:cNvPr>
          <p:cNvSpPr txBox="1"/>
          <p:nvPr/>
        </p:nvSpPr>
        <p:spPr>
          <a:xfrm>
            <a:off x="6978904" y="23124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2092726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6C559-FACD-B5AD-ECC0-21B9CD1E28B3}"/>
              </a:ext>
            </a:extLst>
          </p:cNvPr>
          <p:cNvSpPr/>
          <p:nvPr/>
        </p:nvSpPr>
        <p:spPr>
          <a:xfrm>
            <a:off x="2171700" y="2463800"/>
            <a:ext cx="2108200" cy="1409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53A77-207C-0A16-58F0-8E19039947C8}"/>
              </a:ext>
            </a:extLst>
          </p:cNvPr>
          <p:cNvSpPr/>
          <p:nvPr/>
        </p:nvSpPr>
        <p:spPr>
          <a:xfrm>
            <a:off x="9512300" y="1497012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Choose a production to try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4FC240-6701-4E4E-548B-702C2979861F}"/>
              </a:ext>
            </a:extLst>
          </p:cNvPr>
          <p:cNvSpPr txBox="1"/>
          <p:nvPr/>
        </p:nvSpPr>
        <p:spPr>
          <a:xfrm>
            <a:off x="6978904" y="23124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20176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Parser?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B4958-7F53-AC48-BF44-B488BA569531}"/>
              </a:ext>
            </a:extLst>
          </p:cNvPr>
          <p:cNvSpPr txBox="1"/>
          <p:nvPr/>
        </p:nvSpPr>
        <p:spPr>
          <a:xfrm>
            <a:off x="622899" y="3240503"/>
            <a:ext cx="145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3260610-B9E2-FF42-B490-96B363218F01}"/>
              </a:ext>
            </a:extLst>
          </p:cNvPr>
          <p:cNvSpPr/>
          <p:nvPr/>
        </p:nvSpPr>
        <p:spPr>
          <a:xfrm>
            <a:off x="1867549" y="3366241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EF8D89-AB9B-AB4E-8A4D-C6B7C57CF065}"/>
              </a:ext>
            </a:extLst>
          </p:cNvPr>
          <p:cNvSpPr/>
          <p:nvPr/>
        </p:nvSpPr>
        <p:spPr>
          <a:xfrm>
            <a:off x="2594914" y="3168813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FABFDA5-34EF-9349-82ED-F96B5AD6F083}"/>
              </a:ext>
            </a:extLst>
          </p:cNvPr>
          <p:cNvSpPr/>
          <p:nvPr/>
        </p:nvSpPr>
        <p:spPr>
          <a:xfrm>
            <a:off x="4046829" y="3353480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C6BED-C982-6448-B579-C671249763F1}"/>
              </a:ext>
            </a:extLst>
          </p:cNvPr>
          <p:cNvSpPr txBox="1"/>
          <p:nvPr/>
        </p:nvSpPr>
        <p:spPr>
          <a:xfrm>
            <a:off x="4633120" y="3353480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26ED3BD-8444-894B-BA9A-37A99A4D584E}"/>
              </a:ext>
            </a:extLst>
          </p:cNvPr>
          <p:cNvSpPr/>
          <p:nvPr/>
        </p:nvSpPr>
        <p:spPr>
          <a:xfrm>
            <a:off x="5412439" y="3353480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EB18887-5B56-2247-A8AA-7CF8E177F0FC}"/>
              </a:ext>
            </a:extLst>
          </p:cNvPr>
          <p:cNvSpPr/>
          <p:nvPr/>
        </p:nvSpPr>
        <p:spPr>
          <a:xfrm>
            <a:off x="7586951" y="3366241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E9816-8E1B-704E-A668-EFF1EEA52044}"/>
              </a:ext>
            </a:extLst>
          </p:cNvPr>
          <p:cNvSpPr txBox="1"/>
          <p:nvPr/>
        </p:nvSpPr>
        <p:spPr>
          <a:xfrm>
            <a:off x="8124474" y="3366241"/>
            <a:ext cx="12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“meaning”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4AB4B10-D5F4-7747-BED6-AF0047B7807A}"/>
              </a:ext>
            </a:extLst>
          </p:cNvPr>
          <p:cNvSpPr/>
          <p:nvPr/>
        </p:nvSpPr>
        <p:spPr>
          <a:xfrm>
            <a:off x="9310255" y="3366241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E1B2A-57C7-2E4A-A079-5F7ED04D1089}"/>
              </a:ext>
            </a:extLst>
          </p:cNvPr>
          <p:cNvSpPr/>
          <p:nvPr/>
        </p:nvSpPr>
        <p:spPr>
          <a:xfrm>
            <a:off x="6130024" y="3119684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EA30A5F-67D8-2C47-9B10-E69939F6F540}"/>
              </a:ext>
            </a:extLst>
          </p:cNvPr>
          <p:cNvSpPr/>
          <p:nvPr/>
        </p:nvSpPr>
        <p:spPr>
          <a:xfrm>
            <a:off x="10043933" y="3106923"/>
            <a:ext cx="1732432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Execution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BD7C1A-D4EC-7143-A20E-556DA37259EF}"/>
              </a:ext>
            </a:extLst>
          </p:cNvPr>
          <p:cNvSpPr txBox="1"/>
          <p:nvPr/>
        </p:nvSpPr>
        <p:spPr>
          <a:xfrm>
            <a:off x="3321268" y="1419366"/>
            <a:ext cx="51443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can think of a parser as a program </a:t>
            </a:r>
          </a:p>
          <a:p>
            <a:r>
              <a:rPr lang="en-US" sz="2400" dirty="0"/>
              <a:t>that “makes sense” of the output of the</a:t>
            </a:r>
          </a:p>
          <a:p>
            <a:r>
              <a:rPr lang="en-US" sz="2400" dirty="0" err="1"/>
              <a:t>lexer</a:t>
            </a:r>
            <a:r>
              <a:rPr lang="en-US" sz="2400" dirty="0"/>
              <a:t>. If the output doesn’t match what</a:t>
            </a:r>
          </a:p>
          <a:p>
            <a:r>
              <a:rPr lang="en-US" sz="2400" dirty="0"/>
              <a:t>is allowed in </a:t>
            </a:r>
            <a:r>
              <a:rPr lang="en-US" sz="2400" dirty="0" err="1"/>
              <a:t>datalog</a:t>
            </a:r>
            <a:r>
              <a:rPr lang="en-US" sz="2400" dirty="0"/>
              <a:t>, the parse fails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07CCAB-5471-9FD2-6FE3-D08278FB03CD}"/>
              </a:ext>
            </a:extLst>
          </p:cNvPr>
          <p:cNvSpPr txBox="1"/>
          <p:nvPr/>
        </p:nvSpPr>
        <p:spPr>
          <a:xfrm>
            <a:off x="1146322" y="4249080"/>
            <a:ext cx="318625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Regular expressions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Finite state automata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E56F4F-9A03-6F0E-BD5E-E28414A7C1B5}"/>
              </a:ext>
            </a:extLst>
          </p:cNvPr>
          <p:cNvSpPr txBox="1"/>
          <p:nvPr/>
        </p:nvSpPr>
        <p:spPr>
          <a:xfrm>
            <a:off x="5412439" y="4249080"/>
            <a:ext cx="339714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Context free grammars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Stack-based machines</a:t>
            </a:r>
          </a:p>
        </p:txBody>
      </p:sp>
    </p:spTree>
    <p:extLst>
      <p:ext uri="{BB962C8B-B14F-4D97-AF65-F5344CB8AC3E}">
        <p14:creationId xmlns:p14="http://schemas.microsoft.com/office/powerpoint/2010/main" val="23964377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6C559-FACD-B5AD-ECC0-21B9CD1E28B3}"/>
              </a:ext>
            </a:extLst>
          </p:cNvPr>
          <p:cNvSpPr/>
          <p:nvPr/>
        </p:nvSpPr>
        <p:spPr>
          <a:xfrm>
            <a:off x="2171700" y="3022600"/>
            <a:ext cx="2108200" cy="850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53A77-207C-0A16-58F0-8E19039947C8}"/>
              </a:ext>
            </a:extLst>
          </p:cNvPr>
          <p:cNvSpPr/>
          <p:nvPr/>
        </p:nvSpPr>
        <p:spPr>
          <a:xfrm>
            <a:off x="9512300" y="1497012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Apply it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84BFBF-FDA3-B6BA-5F73-E020A5002ADB}"/>
              </a:ext>
            </a:extLst>
          </p:cNvPr>
          <p:cNvSpPr txBox="1"/>
          <p:nvPr/>
        </p:nvSpPr>
        <p:spPr>
          <a:xfrm>
            <a:off x="6978904" y="23124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DC414AD-79BE-A1C9-7E46-BC4F8D48110E}"/>
              </a:ext>
            </a:extLst>
          </p:cNvPr>
          <p:cNvGrpSpPr/>
          <p:nvPr/>
        </p:nvGrpSpPr>
        <p:grpSpPr>
          <a:xfrm>
            <a:off x="5772404" y="2785300"/>
            <a:ext cx="2852063" cy="823728"/>
            <a:chOff x="7454900" y="2831498"/>
            <a:chExt cx="2852063" cy="82372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2DD4FD-B2A0-2777-532C-EF76522DB5C3}"/>
                </a:ext>
              </a:extLst>
            </p:cNvPr>
            <p:cNvSpPr txBox="1"/>
            <p:nvPr/>
          </p:nvSpPr>
          <p:spPr>
            <a:xfrm>
              <a:off x="7454900" y="3070451"/>
              <a:ext cx="2852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S          1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2C46E3-F6F1-C465-BDC8-C3D915E0915B}"/>
                </a:ext>
              </a:extLst>
            </p:cNvPr>
            <p:cNvCxnSpPr/>
            <p:nvPr/>
          </p:nvCxnSpPr>
          <p:spPr>
            <a:xfrm flipH="1">
              <a:off x="7823200" y="2884931"/>
              <a:ext cx="838200" cy="350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9CD9968-19FB-9AB9-55B0-7BED1FF6E939}"/>
                </a:ext>
              </a:extLst>
            </p:cNvPr>
            <p:cNvCxnSpPr>
              <a:cxnSpLocks/>
            </p:cNvCxnSpPr>
            <p:nvPr/>
          </p:nvCxnSpPr>
          <p:spPr>
            <a:xfrm>
              <a:off x="9065081" y="2831498"/>
              <a:ext cx="906451" cy="3228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08D28C7-A77F-909C-AD5A-EC0D6077FB10}"/>
                </a:ext>
              </a:extLst>
            </p:cNvPr>
            <p:cNvCxnSpPr>
              <a:cxnSpLocks/>
            </p:cNvCxnSpPr>
            <p:nvPr/>
          </p:nvCxnSpPr>
          <p:spPr>
            <a:xfrm>
              <a:off x="8862933" y="2897315"/>
              <a:ext cx="0" cy="28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21780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6C559-FACD-B5AD-ECC0-21B9CD1E28B3}"/>
              </a:ext>
            </a:extLst>
          </p:cNvPr>
          <p:cNvSpPr/>
          <p:nvPr/>
        </p:nvSpPr>
        <p:spPr>
          <a:xfrm>
            <a:off x="2171700" y="3022600"/>
            <a:ext cx="2108200" cy="850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Have you produced the string?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53A77-207C-0A16-58F0-8E19039947C8}"/>
              </a:ext>
            </a:extLst>
          </p:cNvPr>
          <p:cNvSpPr/>
          <p:nvPr/>
        </p:nvSpPr>
        <p:spPr>
          <a:xfrm>
            <a:off x="6854328" y="5545231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881B13-1832-917B-92AE-69BEE1791B0D}"/>
              </a:ext>
            </a:extLst>
          </p:cNvPr>
          <p:cNvSpPr txBox="1"/>
          <p:nvPr/>
        </p:nvSpPr>
        <p:spPr>
          <a:xfrm>
            <a:off x="6978904" y="23124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9C37405-E29E-065C-2DC6-AC904402EF01}"/>
              </a:ext>
            </a:extLst>
          </p:cNvPr>
          <p:cNvGrpSpPr/>
          <p:nvPr/>
        </p:nvGrpSpPr>
        <p:grpSpPr>
          <a:xfrm>
            <a:off x="5772404" y="2785300"/>
            <a:ext cx="2852063" cy="823728"/>
            <a:chOff x="7454900" y="2831498"/>
            <a:chExt cx="2852063" cy="82372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102656-8E15-086F-82B6-C5ACD2973653}"/>
                </a:ext>
              </a:extLst>
            </p:cNvPr>
            <p:cNvSpPr txBox="1"/>
            <p:nvPr/>
          </p:nvSpPr>
          <p:spPr>
            <a:xfrm>
              <a:off x="7454900" y="3070451"/>
              <a:ext cx="2852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S          1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0394862-3744-CD83-CB25-0A8A2FCB0A49}"/>
                </a:ext>
              </a:extLst>
            </p:cNvPr>
            <p:cNvCxnSpPr/>
            <p:nvPr/>
          </p:nvCxnSpPr>
          <p:spPr>
            <a:xfrm flipH="1">
              <a:off x="7823200" y="2884931"/>
              <a:ext cx="838200" cy="350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2CD8BC8-703F-2CBF-A962-BAF54069F647}"/>
                </a:ext>
              </a:extLst>
            </p:cNvPr>
            <p:cNvCxnSpPr>
              <a:cxnSpLocks/>
            </p:cNvCxnSpPr>
            <p:nvPr/>
          </p:nvCxnSpPr>
          <p:spPr>
            <a:xfrm>
              <a:off x="9065081" y="2831498"/>
              <a:ext cx="906451" cy="3228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0D990EF-61A7-7319-9BF5-CE41BAC2C237}"/>
                </a:ext>
              </a:extLst>
            </p:cNvPr>
            <p:cNvCxnSpPr>
              <a:cxnSpLocks/>
            </p:cNvCxnSpPr>
            <p:nvPr/>
          </p:nvCxnSpPr>
          <p:spPr>
            <a:xfrm>
              <a:off x="8862933" y="2897315"/>
              <a:ext cx="0" cy="28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07270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6C559-FACD-B5AD-ECC0-21B9CD1E28B3}"/>
              </a:ext>
            </a:extLst>
          </p:cNvPr>
          <p:cNvSpPr/>
          <p:nvPr/>
        </p:nvSpPr>
        <p:spPr>
          <a:xfrm>
            <a:off x="2171700" y="3022600"/>
            <a:ext cx="2108200" cy="850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53A77-207C-0A16-58F0-8E19039947C8}"/>
              </a:ext>
            </a:extLst>
          </p:cNvPr>
          <p:cNvSpPr/>
          <p:nvPr/>
        </p:nvSpPr>
        <p:spPr>
          <a:xfrm>
            <a:off x="9512300" y="1497012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Try another production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8B75C4-5B47-E8C8-687C-EEBBCA38041D}"/>
              </a:ext>
            </a:extLst>
          </p:cNvPr>
          <p:cNvSpPr txBox="1"/>
          <p:nvPr/>
        </p:nvSpPr>
        <p:spPr>
          <a:xfrm>
            <a:off x="6978904" y="23124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077B1E2-B9C6-21FD-BC22-97B8D1FE42E5}"/>
              </a:ext>
            </a:extLst>
          </p:cNvPr>
          <p:cNvGrpSpPr/>
          <p:nvPr/>
        </p:nvGrpSpPr>
        <p:grpSpPr>
          <a:xfrm>
            <a:off x="5772404" y="2785300"/>
            <a:ext cx="2852063" cy="823728"/>
            <a:chOff x="7454900" y="2831498"/>
            <a:chExt cx="2852063" cy="8237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2C12DA-D143-4276-AA5D-4C859BAD18DA}"/>
                </a:ext>
              </a:extLst>
            </p:cNvPr>
            <p:cNvSpPr txBox="1"/>
            <p:nvPr/>
          </p:nvSpPr>
          <p:spPr>
            <a:xfrm>
              <a:off x="7454900" y="3070451"/>
              <a:ext cx="2852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S          1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9F9695-9475-A037-A4E3-98EDC5D1BED8}"/>
                </a:ext>
              </a:extLst>
            </p:cNvPr>
            <p:cNvCxnSpPr/>
            <p:nvPr/>
          </p:nvCxnSpPr>
          <p:spPr>
            <a:xfrm flipH="1">
              <a:off x="7823200" y="2884931"/>
              <a:ext cx="838200" cy="350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B78D383-6461-1326-1B0A-59F9AA8FCAFA}"/>
                </a:ext>
              </a:extLst>
            </p:cNvPr>
            <p:cNvCxnSpPr>
              <a:cxnSpLocks/>
            </p:cNvCxnSpPr>
            <p:nvPr/>
          </p:nvCxnSpPr>
          <p:spPr>
            <a:xfrm>
              <a:off x="9065081" y="2831498"/>
              <a:ext cx="906451" cy="3228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DEE2145-3F62-BCED-6B0D-04677875BE07}"/>
                </a:ext>
              </a:extLst>
            </p:cNvPr>
            <p:cNvCxnSpPr>
              <a:cxnSpLocks/>
            </p:cNvCxnSpPr>
            <p:nvPr/>
          </p:nvCxnSpPr>
          <p:spPr>
            <a:xfrm>
              <a:off x="8862933" y="2897315"/>
              <a:ext cx="0" cy="28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51378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Try another production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6C559-FACD-B5AD-ECC0-21B9CD1E28B3}"/>
              </a:ext>
            </a:extLst>
          </p:cNvPr>
          <p:cNvSpPr/>
          <p:nvPr/>
        </p:nvSpPr>
        <p:spPr>
          <a:xfrm>
            <a:off x="2171700" y="3429000"/>
            <a:ext cx="2108200" cy="444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53A77-207C-0A16-58F0-8E19039947C8}"/>
              </a:ext>
            </a:extLst>
          </p:cNvPr>
          <p:cNvSpPr/>
          <p:nvPr/>
        </p:nvSpPr>
        <p:spPr>
          <a:xfrm>
            <a:off x="9512300" y="1497012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64F9B9-B9C7-5921-453F-A03C213690D2}"/>
              </a:ext>
            </a:extLst>
          </p:cNvPr>
          <p:cNvSpPr txBox="1"/>
          <p:nvPr/>
        </p:nvSpPr>
        <p:spPr>
          <a:xfrm>
            <a:off x="6978904" y="23124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9DFFF0-2083-960E-4498-48C80A0FA8AF}"/>
              </a:ext>
            </a:extLst>
          </p:cNvPr>
          <p:cNvGrpSpPr/>
          <p:nvPr/>
        </p:nvGrpSpPr>
        <p:grpSpPr>
          <a:xfrm>
            <a:off x="5772404" y="2785300"/>
            <a:ext cx="2852063" cy="823728"/>
            <a:chOff x="7454900" y="2831498"/>
            <a:chExt cx="2852063" cy="8237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1F4448-7563-96DD-75B3-C4F585539091}"/>
                </a:ext>
              </a:extLst>
            </p:cNvPr>
            <p:cNvSpPr txBox="1"/>
            <p:nvPr/>
          </p:nvSpPr>
          <p:spPr>
            <a:xfrm>
              <a:off x="7454900" y="3070451"/>
              <a:ext cx="2852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S          1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866DC57-C8F4-A4F3-6A50-8DD7C2852AC4}"/>
                </a:ext>
              </a:extLst>
            </p:cNvPr>
            <p:cNvCxnSpPr/>
            <p:nvPr/>
          </p:nvCxnSpPr>
          <p:spPr>
            <a:xfrm flipH="1">
              <a:off x="7823200" y="2884931"/>
              <a:ext cx="838200" cy="350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1D9461F-02C7-9CA8-8FA7-66BB3EB33083}"/>
                </a:ext>
              </a:extLst>
            </p:cNvPr>
            <p:cNvCxnSpPr>
              <a:cxnSpLocks/>
            </p:cNvCxnSpPr>
            <p:nvPr/>
          </p:nvCxnSpPr>
          <p:spPr>
            <a:xfrm>
              <a:off x="9065081" y="2831498"/>
              <a:ext cx="906451" cy="3228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260BB3C-0699-88A3-0A7B-D912C2CF3273}"/>
                </a:ext>
              </a:extLst>
            </p:cNvPr>
            <p:cNvCxnSpPr>
              <a:cxnSpLocks/>
            </p:cNvCxnSpPr>
            <p:nvPr/>
          </p:nvCxnSpPr>
          <p:spPr>
            <a:xfrm>
              <a:off x="8862933" y="2897315"/>
              <a:ext cx="0" cy="28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7FFB1B-D8DE-60A4-617B-93251E0303DB}"/>
              </a:ext>
            </a:extLst>
          </p:cNvPr>
          <p:cNvGrpSpPr/>
          <p:nvPr/>
        </p:nvGrpSpPr>
        <p:grpSpPr>
          <a:xfrm>
            <a:off x="5747797" y="3558759"/>
            <a:ext cx="2852063" cy="823728"/>
            <a:chOff x="7454900" y="2831498"/>
            <a:chExt cx="2852063" cy="8237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DD7176-F47E-99C0-AEF3-8395177D3C00}"/>
                </a:ext>
              </a:extLst>
            </p:cNvPr>
            <p:cNvSpPr txBox="1"/>
            <p:nvPr/>
          </p:nvSpPr>
          <p:spPr>
            <a:xfrm>
              <a:off x="7454900" y="3070451"/>
              <a:ext cx="2852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S          1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FD0E37A-2F8D-526B-59C4-E15E5BCD4D55}"/>
                </a:ext>
              </a:extLst>
            </p:cNvPr>
            <p:cNvCxnSpPr/>
            <p:nvPr/>
          </p:nvCxnSpPr>
          <p:spPr>
            <a:xfrm flipH="1">
              <a:off x="7823200" y="2884931"/>
              <a:ext cx="838200" cy="350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E0FAFE2-B065-FF85-D952-AF105E889F32}"/>
                </a:ext>
              </a:extLst>
            </p:cNvPr>
            <p:cNvCxnSpPr>
              <a:cxnSpLocks/>
            </p:cNvCxnSpPr>
            <p:nvPr/>
          </p:nvCxnSpPr>
          <p:spPr>
            <a:xfrm>
              <a:off x="9065081" y="2831498"/>
              <a:ext cx="906451" cy="3228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AF5BDCA-EEA6-2BCB-1C93-C93C5B696B71}"/>
                </a:ext>
              </a:extLst>
            </p:cNvPr>
            <p:cNvCxnSpPr>
              <a:cxnSpLocks/>
            </p:cNvCxnSpPr>
            <p:nvPr/>
          </p:nvCxnSpPr>
          <p:spPr>
            <a:xfrm>
              <a:off x="8862933" y="2897315"/>
              <a:ext cx="0" cy="28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8724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Have you produced the string?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6C559-FACD-B5AD-ECC0-21B9CD1E28B3}"/>
              </a:ext>
            </a:extLst>
          </p:cNvPr>
          <p:cNvSpPr/>
          <p:nvPr/>
        </p:nvSpPr>
        <p:spPr>
          <a:xfrm>
            <a:off x="2171700" y="3429000"/>
            <a:ext cx="2108200" cy="444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14EAF5-0C2D-1BE2-C22C-376C0CE98900}"/>
              </a:ext>
            </a:extLst>
          </p:cNvPr>
          <p:cNvSpPr/>
          <p:nvPr/>
        </p:nvSpPr>
        <p:spPr>
          <a:xfrm>
            <a:off x="6854328" y="5545231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B16044-1F40-858F-ABB3-AFEB19197061}"/>
              </a:ext>
            </a:extLst>
          </p:cNvPr>
          <p:cNvSpPr txBox="1"/>
          <p:nvPr/>
        </p:nvSpPr>
        <p:spPr>
          <a:xfrm>
            <a:off x="6978904" y="23124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A97AEF-FE42-8335-6EF0-CDF0DCA590DD}"/>
              </a:ext>
            </a:extLst>
          </p:cNvPr>
          <p:cNvGrpSpPr/>
          <p:nvPr/>
        </p:nvGrpSpPr>
        <p:grpSpPr>
          <a:xfrm>
            <a:off x="5772404" y="2785300"/>
            <a:ext cx="2852063" cy="823728"/>
            <a:chOff x="7454900" y="2831498"/>
            <a:chExt cx="2852063" cy="8237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02FC80-56FD-D7DF-4BB3-31E502E23B27}"/>
                </a:ext>
              </a:extLst>
            </p:cNvPr>
            <p:cNvSpPr txBox="1"/>
            <p:nvPr/>
          </p:nvSpPr>
          <p:spPr>
            <a:xfrm>
              <a:off x="7454900" y="3070451"/>
              <a:ext cx="2852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S          1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5A6D81-0953-3462-903D-84DD8F6575C5}"/>
                </a:ext>
              </a:extLst>
            </p:cNvPr>
            <p:cNvCxnSpPr/>
            <p:nvPr/>
          </p:nvCxnSpPr>
          <p:spPr>
            <a:xfrm flipH="1">
              <a:off x="7823200" y="2884931"/>
              <a:ext cx="838200" cy="350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4AFFD21-1F24-8C71-A0A9-8D8FA42C3201}"/>
                </a:ext>
              </a:extLst>
            </p:cNvPr>
            <p:cNvCxnSpPr>
              <a:cxnSpLocks/>
            </p:cNvCxnSpPr>
            <p:nvPr/>
          </p:nvCxnSpPr>
          <p:spPr>
            <a:xfrm>
              <a:off x="9065081" y="2831498"/>
              <a:ext cx="906451" cy="3228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CC22D72-1B0B-117C-4C1C-66570D75840A}"/>
                </a:ext>
              </a:extLst>
            </p:cNvPr>
            <p:cNvCxnSpPr>
              <a:cxnSpLocks/>
            </p:cNvCxnSpPr>
            <p:nvPr/>
          </p:nvCxnSpPr>
          <p:spPr>
            <a:xfrm>
              <a:off x="8862933" y="2897315"/>
              <a:ext cx="0" cy="28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320450-7B25-E945-299C-CB02152A1AFA}"/>
              </a:ext>
            </a:extLst>
          </p:cNvPr>
          <p:cNvGrpSpPr/>
          <p:nvPr/>
        </p:nvGrpSpPr>
        <p:grpSpPr>
          <a:xfrm>
            <a:off x="5747797" y="3558759"/>
            <a:ext cx="2852063" cy="823728"/>
            <a:chOff x="7454900" y="2831498"/>
            <a:chExt cx="2852063" cy="8237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068AB2-9E86-23E8-0CA7-5CF49A408FAA}"/>
                </a:ext>
              </a:extLst>
            </p:cNvPr>
            <p:cNvSpPr txBox="1"/>
            <p:nvPr/>
          </p:nvSpPr>
          <p:spPr>
            <a:xfrm>
              <a:off x="7454900" y="3070451"/>
              <a:ext cx="2852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S          1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A4222CB-43A1-7C72-D2A9-D0FFB1F0582C}"/>
                </a:ext>
              </a:extLst>
            </p:cNvPr>
            <p:cNvCxnSpPr/>
            <p:nvPr/>
          </p:nvCxnSpPr>
          <p:spPr>
            <a:xfrm flipH="1">
              <a:off x="7823200" y="2884931"/>
              <a:ext cx="838200" cy="350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BC6F7C9-F376-F4B3-3015-8F153C5231BC}"/>
                </a:ext>
              </a:extLst>
            </p:cNvPr>
            <p:cNvCxnSpPr>
              <a:cxnSpLocks/>
            </p:cNvCxnSpPr>
            <p:nvPr/>
          </p:nvCxnSpPr>
          <p:spPr>
            <a:xfrm>
              <a:off x="9065081" y="2831498"/>
              <a:ext cx="906451" cy="3228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D8A1EED-F0D0-F08B-E095-A9A2B76FDC37}"/>
                </a:ext>
              </a:extLst>
            </p:cNvPr>
            <p:cNvCxnSpPr>
              <a:cxnSpLocks/>
            </p:cNvCxnSpPr>
            <p:nvPr/>
          </p:nvCxnSpPr>
          <p:spPr>
            <a:xfrm>
              <a:off x="8862933" y="2897315"/>
              <a:ext cx="0" cy="28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26453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Try another production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6C559-FACD-B5AD-ECC0-21B9CD1E28B3}"/>
              </a:ext>
            </a:extLst>
          </p:cNvPr>
          <p:cNvSpPr/>
          <p:nvPr/>
        </p:nvSpPr>
        <p:spPr>
          <a:xfrm>
            <a:off x="2171700" y="3429000"/>
            <a:ext cx="2108200" cy="444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53A77-207C-0A16-58F0-8E19039947C8}"/>
              </a:ext>
            </a:extLst>
          </p:cNvPr>
          <p:cNvSpPr/>
          <p:nvPr/>
        </p:nvSpPr>
        <p:spPr>
          <a:xfrm>
            <a:off x="10591800" y="1455198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4B060-F481-6A3C-139C-B88DF1749BFE}"/>
              </a:ext>
            </a:extLst>
          </p:cNvPr>
          <p:cNvSpPr txBox="1"/>
          <p:nvPr/>
        </p:nvSpPr>
        <p:spPr>
          <a:xfrm>
            <a:off x="6978904" y="23124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984D43-81AC-8A17-38E7-F5D0B59BF603}"/>
              </a:ext>
            </a:extLst>
          </p:cNvPr>
          <p:cNvGrpSpPr/>
          <p:nvPr/>
        </p:nvGrpSpPr>
        <p:grpSpPr>
          <a:xfrm>
            <a:off x="5772404" y="2785300"/>
            <a:ext cx="2852063" cy="823728"/>
            <a:chOff x="7454900" y="2831498"/>
            <a:chExt cx="2852063" cy="8237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B9F5DE-7F8A-E10D-2C8B-4F968F7A3644}"/>
                </a:ext>
              </a:extLst>
            </p:cNvPr>
            <p:cNvSpPr txBox="1"/>
            <p:nvPr/>
          </p:nvSpPr>
          <p:spPr>
            <a:xfrm>
              <a:off x="7454900" y="3070451"/>
              <a:ext cx="2852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S          1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0FC83C-FE2C-A705-BBCC-DF30CB43716D}"/>
                </a:ext>
              </a:extLst>
            </p:cNvPr>
            <p:cNvCxnSpPr/>
            <p:nvPr/>
          </p:nvCxnSpPr>
          <p:spPr>
            <a:xfrm flipH="1">
              <a:off x="7823200" y="2884931"/>
              <a:ext cx="838200" cy="350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4F2E85C-610A-150F-D3A7-1BD880089CD6}"/>
                </a:ext>
              </a:extLst>
            </p:cNvPr>
            <p:cNvCxnSpPr>
              <a:cxnSpLocks/>
            </p:cNvCxnSpPr>
            <p:nvPr/>
          </p:nvCxnSpPr>
          <p:spPr>
            <a:xfrm>
              <a:off x="9065081" y="2831498"/>
              <a:ext cx="906451" cy="3228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9FBA696-94BE-87CF-C6C2-C98D8652B945}"/>
                </a:ext>
              </a:extLst>
            </p:cNvPr>
            <p:cNvCxnSpPr>
              <a:cxnSpLocks/>
            </p:cNvCxnSpPr>
            <p:nvPr/>
          </p:nvCxnSpPr>
          <p:spPr>
            <a:xfrm>
              <a:off x="8862933" y="2897315"/>
              <a:ext cx="0" cy="28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270EC8-AEBE-EF96-3206-74E1705620D5}"/>
              </a:ext>
            </a:extLst>
          </p:cNvPr>
          <p:cNvGrpSpPr/>
          <p:nvPr/>
        </p:nvGrpSpPr>
        <p:grpSpPr>
          <a:xfrm>
            <a:off x="5747797" y="3558759"/>
            <a:ext cx="2852063" cy="823728"/>
            <a:chOff x="7454900" y="2831498"/>
            <a:chExt cx="2852063" cy="8237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E5599D-5C9E-8A5E-0F7F-F73B68BFB026}"/>
                </a:ext>
              </a:extLst>
            </p:cNvPr>
            <p:cNvSpPr txBox="1"/>
            <p:nvPr/>
          </p:nvSpPr>
          <p:spPr>
            <a:xfrm>
              <a:off x="7454900" y="3070451"/>
              <a:ext cx="2852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S          1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BA640C-D69A-F032-8D87-1E7586C20492}"/>
                </a:ext>
              </a:extLst>
            </p:cNvPr>
            <p:cNvCxnSpPr/>
            <p:nvPr/>
          </p:nvCxnSpPr>
          <p:spPr>
            <a:xfrm flipH="1">
              <a:off x="7823200" y="2884931"/>
              <a:ext cx="838200" cy="350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5BD9EE-DA69-379D-0B33-9D55AB6FB7A0}"/>
                </a:ext>
              </a:extLst>
            </p:cNvPr>
            <p:cNvCxnSpPr>
              <a:cxnSpLocks/>
            </p:cNvCxnSpPr>
            <p:nvPr/>
          </p:nvCxnSpPr>
          <p:spPr>
            <a:xfrm>
              <a:off x="9065081" y="2831498"/>
              <a:ext cx="906451" cy="3228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93A9051-F3EA-0294-AEE2-82E0381EAC2A}"/>
                </a:ext>
              </a:extLst>
            </p:cNvPr>
            <p:cNvCxnSpPr>
              <a:cxnSpLocks/>
            </p:cNvCxnSpPr>
            <p:nvPr/>
          </p:nvCxnSpPr>
          <p:spPr>
            <a:xfrm>
              <a:off x="8862933" y="2897315"/>
              <a:ext cx="0" cy="28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3682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Try another production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1153A77-207C-0A16-58F0-8E19039947C8}"/>
              </a:ext>
            </a:extLst>
          </p:cNvPr>
          <p:cNvSpPr/>
          <p:nvPr/>
        </p:nvSpPr>
        <p:spPr>
          <a:xfrm>
            <a:off x="10591800" y="1455198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B97A99-FB31-8D5B-FEB6-222AE271880F}"/>
              </a:ext>
            </a:extLst>
          </p:cNvPr>
          <p:cNvSpPr txBox="1"/>
          <p:nvPr/>
        </p:nvSpPr>
        <p:spPr>
          <a:xfrm>
            <a:off x="6978904" y="23124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058455-C2C0-7DAB-DBA1-D8CEF0893420}"/>
              </a:ext>
            </a:extLst>
          </p:cNvPr>
          <p:cNvGrpSpPr/>
          <p:nvPr/>
        </p:nvGrpSpPr>
        <p:grpSpPr>
          <a:xfrm>
            <a:off x="5772404" y="2785300"/>
            <a:ext cx="2852063" cy="823728"/>
            <a:chOff x="7454900" y="2831498"/>
            <a:chExt cx="2852063" cy="8237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7B02F7-F1F6-213C-94DA-77AA4D41054E}"/>
                </a:ext>
              </a:extLst>
            </p:cNvPr>
            <p:cNvSpPr txBox="1"/>
            <p:nvPr/>
          </p:nvSpPr>
          <p:spPr>
            <a:xfrm>
              <a:off x="7454900" y="3070451"/>
              <a:ext cx="2852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S          1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A67D1D3-A9F0-F9D3-1A01-A632BFC71D73}"/>
                </a:ext>
              </a:extLst>
            </p:cNvPr>
            <p:cNvCxnSpPr/>
            <p:nvPr/>
          </p:nvCxnSpPr>
          <p:spPr>
            <a:xfrm flipH="1">
              <a:off x="7823200" y="2884931"/>
              <a:ext cx="838200" cy="350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54687E-447B-FFF6-1418-C1D208D9476A}"/>
                </a:ext>
              </a:extLst>
            </p:cNvPr>
            <p:cNvCxnSpPr>
              <a:cxnSpLocks/>
            </p:cNvCxnSpPr>
            <p:nvPr/>
          </p:nvCxnSpPr>
          <p:spPr>
            <a:xfrm>
              <a:off x="9065081" y="2831498"/>
              <a:ext cx="906451" cy="3228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458448A-34A7-F4BD-D588-E856BC026BD9}"/>
                </a:ext>
              </a:extLst>
            </p:cNvPr>
            <p:cNvCxnSpPr>
              <a:cxnSpLocks/>
            </p:cNvCxnSpPr>
            <p:nvPr/>
          </p:nvCxnSpPr>
          <p:spPr>
            <a:xfrm>
              <a:off x="8862933" y="2897315"/>
              <a:ext cx="0" cy="28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7AD70E-840C-D200-7294-38F5419A3F87}"/>
              </a:ext>
            </a:extLst>
          </p:cNvPr>
          <p:cNvGrpSpPr/>
          <p:nvPr/>
        </p:nvGrpSpPr>
        <p:grpSpPr>
          <a:xfrm>
            <a:off x="5747797" y="3558759"/>
            <a:ext cx="2852063" cy="823728"/>
            <a:chOff x="7454900" y="2831498"/>
            <a:chExt cx="2852063" cy="8237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6D71D0-1365-C9E3-EB92-8BAF8A47CA6A}"/>
                </a:ext>
              </a:extLst>
            </p:cNvPr>
            <p:cNvSpPr txBox="1"/>
            <p:nvPr/>
          </p:nvSpPr>
          <p:spPr>
            <a:xfrm>
              <a:off x="7454900" y="3070451"/>
              <a:ext cx="2852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S          1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78F911-6C4C-2382-7332-723F89B60CC0}"/>
                </a:ext>
              </a:extLst>
            </p:cNvPr>
            <p:cNvCxnSpPr/>
            <p:nvPr/>
          </p:nvCxnSpPr>
          <p:spPr>
            <a:xfrm flipH="1">
              <a:off x="7823200" y="2884931"/>
              <a:ext cx="838200" cy="350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5A4AED5-209B-DCEB-9EB6-0B96190EEB87}"/>
                </a:ext>
              </a:extLst>
            </p:cNvPr>
            <p:cNvCxnSpPr>
              <a:cxnSpLocks/>
            </p:cNvCxnSpPr>
            <p:nvPr/>
          </p:nvCxnSpPr>
          <p:spPr>
            <a:xfrm>
              <a:off x="9065081" y="2831498"/>
              <a:ext cx="906451" cy="3228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9482E0-15CC-38B1-5487-4AEE1724A649}"/>
                </a:ext>
              </a:extLst>
            </p:cNvPr>
            <p:cNvCxnSpPr>
              <a:cxnSpLocks/>
            </p:cNvCxnSpPr>
            <p:nvPr/>
          </p:nvCxnSpPr>
          <p:spPr>
            <a:xfrm>
              <a:off x="8862933" y="2897315"/>
              <a:ext cx="0" cy="28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F1561E-1AB2-0999-C0C8-6743A69C7B69}"/>
              </a:ext>
            </a:extLst>
          </p:cNvPr>
          <p:cNvCxnSpPr>
            <a:cxnSpLocks/>
          </p:cNvCxnSpPr>
          <p:nvPr/>
        </p:nvCxnSpPr>
        <p:spPr>
          <a:xfrm>
            <a:off x="7180437" y="4255961"/>
            <a:ext cx="0" cy="2850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22D4C1-C723-5EB5-3D6F-9823EFBF31E4}"/>
              </a:ext>
            </a:extLst>
          </p:cNvPr>
          <p:cNvSpPr txBox="1"/>
          <p:nvPr/>
        </p:nvSpPr>
        <p:spPr>
          <a:xfrm>
            <a:off x="6953423" y="4519991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308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BF6E0-FB1C-02F7-0BD7-E8760001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6300" cy="1325563"/>
          </a:xfrm>
        </p:spPr>
        <p:txBody>
          <a:bodyPr/>
          <a:lstStyle/>
          <a:p>
            <a:r>
              <a:rPr lang="en-US" dirty="0"/>
              <a:t>Two Ways to Envision How to Derive a String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31D19-8D09-8EDD-7C49-820BE3D61E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of productions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332AF-43E8-BE5A-B426-C28B0C7D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C2BED-7F39-605F-6723-FBFEE9F71797}"/>
              </a:ext>
            </a:extLst>
          </p:cNvPr>
          <p:cNvSpPr txBox="1"/>
          <p:nvPr/>
        </p:nvSpPr>
        <p:spPr>
          <a:xfrm>
            <a:off x="3003550" y="5638354"/>
            <a:ext cx="6337300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Derive the string 0011</a:t>
            </a:r>
          </a:p>
          <a:p>
            <a:pPr algn="ctr"/>
            <a:r>
              <a:rPr lang="en-US" sz="3200" dirty="0"/>
              <a:t>Have I produced the string?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48ED-B0A9-279F-CD28-3B1606E6D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28" y="0"/>
            <a:ext cx="3813672" cy="21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DFE31-70A4-0154-41C7-E544046B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2601690"/>
            <a:ext cx="2209800" cy="11303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71BFCA7-3BD3-A357-76EE-AE5DF8BEA666}"/>
              </a:ext>
            </a:extLst>
          </p:cNvPr>
          <p:cNvSpPr/>
          <p:nvPr/>
        </p:nvSpPr>
        <p:spPr>
          <a:xfrm>
            <a:off x="6854328" y="5545231"/>
            <a:ext cx="1524000" cy="7408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CB790-FB1D-8C09-B042-E3AB4FF513C8}"/>
              </a:ext>
            </a:extLst>
          </p:cNvPr>
          <p:cNvSpPr txBox="1"/>
          <p:nvPr/>
        </p:nvSpPr>
        <p:spPr>
          <a:xfrm>
            <a:off x="6978904" y="23124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51873C-1A19-E13D-3478-888951C2C485}"/>
              </a:ext>
            </a:extLst>
          </p:cNvPr>
          <p:cNvGrpSpPr/>
          <p:nvPr/>
        </p:nvGrpSpPr>
        <p:grpSpPr>
          <a:xfrm>
            <a:off x="5772404" y="2785300"/>
            <a:ext cx="2852063" cy="823728"/>
            <a:chOff x="7454900" y="2831498"/>
            <a:chExt cx="2852063" cy="8237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F44578-7964-8C29-837B-5D1EBF9CD72C}"/>
                </a:ext>
              </a:extLst>
            </p:cNvPr>
            <p:cNvSpPr txBox="1"/>
            <p:nvPr/>
          </p:nvSpPr>
          <p:spPr>
            <a:xfrm>
              <a:off x="7454900" y="3070451"/>
              <a:ext cx="2852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S          1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38AD203-DA59-1E1B-DB8B-7086663D9B08}"/>
                </a:ext>
              </a:extLst>
            </p:cNvPr>
            <p:cNvCxnSpPr/>
            <p:nvPr/>
          </p:nvCxnSpPr>
          <p:spPr>
            <a:xfrm flipH="1">
              <a:off x="7823200" y="2884931"/>
              <a:ext cx="838200" cy="350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A495831-8ED3-4D11-C531-C5C72D34173D}"/>
                </a:ext>
              </a:extLst>
            </p:cNvPr>
            <p:cNvCxnSpPr>
              <a:cxnSpLocks/>
            </p:cNvCxnSpPr>
            <p:nvPr/>
          </p:nvCxnSpPr>
          <p:spPr>
            <a:xfrm>
              <a:off x="9065081" y="2831498"/>
              <a:ext cx="906451" cy="3228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D97605-984F-7A11-FC9B-2F1D2BF69E33}"/>
                </a:ext>
              </a:extLst>
            </p:cNvPr>
            <p:cNvCxnSpPr>
              <a:cxnSpLocks/>
            </p:cNvCxnSpPr>
            <p:nvPr/>
          </p:nvCxnSpPr>
          <p:spPr>
            <a:xfrm>
              <a:off x="8862933" y="2897315"/>
              <a:ext cx="0" cy="28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E45813-6E57-EC86-A6DC-8451DF30062B}"/>
              </a:ext>
            </a:extLst>
          </p:cNvPr>
          <p:cNvGrpSpPr/>
          <p:nvPr/>
        </p:nvGrpSpPr>
        <p:grpSpPr>
          <a:xfrm>
            <a:off x="5747797" y="3558759"/>
            <a:ext cx="2852063" cy="823728"/>
            <a:chOff x="7454900" y="2831498"/>
            <a:chExt cx="2852063" cy="8237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4D1B5A-42CC-B88B-2AE5-0D2CBE63E902}"/>
                </a:ext>
              </a:extLst>
            </p:cNvPr>
            <p:cNvSpPr txBox="1"/>
            <p:nvPr/>
          </p:nvSpPr>
          <p:spPr>
            <a:xfrm>
              <a:off x="7454900" y="3070451"/>
              <a:ext cx="2852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 S          1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4A6090-48E3-34C8-6AAA-0FBFEA11C543}"/>
                </a:ext>
              </a:extLst>
            </p:cNvPr>
            <p:cNvCxnSpPr/>
            <p:nvPr/>
          </p:nvCxnSpPr>
          <p:spPr>
            <a:xfrm flipH="1">
              <a:off x="7823200" y="2884931"/>
              <a:ext cx="838200" cy="350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4E16147-E652-873A-CAD9-EF293853FC4B}"/>
                </a:ext>
              </a:extLst>
            </p:cNvPr>
            <p:cNvCxnSpPr>
              <a:cxnSpLocks/>
            </p:cNvCxnSpPr>
            <p:nvPr/>
          </p:nvCxnSpPr>
          <p:spPr>
            <a:xfrm>
              <a:off x="9065081" y="2831498"/>
              <a:ext cx="906451" cy="3228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1981C6-63A8-2606-2D66-6D00C59B26ED}"/>
                </a:ext>
              </a:extLst>
            </p:cNvPr>
            <p:cNvCxnSpPr>
              <a:cxnSpLocks/>
            </p:cNvCxnSpPr>
            <p:nvPr/>
          </p:nvCxnSpPr>
          <p:spPr>
            <a:xfrm>
              <a:off x="8862933" y="2897315"/>
              <a:ext cx="0" cy="2850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8D1F55-154C-07A6-1E0B-93B34485A11C}"/>
              </a:ext>
            </a:extLst>
          </p:cNvPr>
          <p:cNvCxnSpPr>
            <a:cxnSpLocks/>
          </p:cNvCxnSpPr>
          <p:nvPr/>
        </p:nvCxnSpPr>
        <p:spPr>
          <a:xfrm>
            <a:off x="7180437" y="4255961"/>
            <a:ext cx="0" cy="2850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CD5D20-E3CD-E330-4F2D-D983D1E5C455}"/>
              </a:ext>
            </a:extLst>
          </p:cNvPr>
          <p:cNvSpPr txBox="1"/>
          <p:nvPr/>
        </p:nvSpPr>
        <p:spPr>
          <a:xfrm>
            <a:off x="6953423" y="4519991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81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or Derivation Tree: §13.1.2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E4149B-91A4-EF47-80D1-6F3182E62373}"/>
              </a:ext>
            </a:extLst>
          </p:cNvPr>
          <p:cNvSpPr/>
          <p:nvPr/>
        </p:nvSpPr>
        <p:spPr>
          <a:xfrm>
            <a:off x="5398711" y="1804417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CFA46F-ACEF-1C45-908F-F89297B7C48F}"/>
              </a:ext>
            </a:extLst>
          </p:cNvPr>
          <p:cNvSpPr/>
          <p:nvPr/>
        </p:nvSpPr>
        <p:spPr>
          <a:xfrm>
            <a:off x="5398711" y="2444761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2A2C2B-CF34-5940-B8BB-F9E986CFC8B7}"/>
              </a:ext>
            </a:extLst>
          </p:cNvPr>
          <p:cNvSpPr/>
          <p:nvPr/>
        </p:nvSpPr>
        <p:spPr>
          <a:xfrm>
            <a:off x="5398711" y="3085106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1B5766-5A3D-414F-80FB-82C4D1CF7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67" y="3808319"/>
            <a:ext cx="165100" cy="228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430DEFA-633A-1A40-812D-13C27C20B2EE}"/>
              </a:ext>
            </a:extLst>
          </p:cNvPr>
          <p:cNvSpPr/>
          <p:nvPr/>
        </p:nvSpPr>
        <p:spPr>
          <a:xfrm>
            <a:off x="4783015" y="3085105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D8268E-1B64-6048-9F42-AF12932B06A0}"/>
              </a:ext>
            </a:extLst>
          </p:cNvPr>
          <p:cNvSpPr/>
          <p:nvPr/>
        </p:nvSpPr>
        <p:spPr>
          <a:xfrm>
            <a:off x="6014407" y="3085104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5699F3-914B-D04B-B945-6F0A602771A9}"/>
              </a:ext>
            </a:extLst>
          </p:cNvPr>
          <p:cNvSpPr/>
          <p:nvPr/>
        </p:nvSpPr>
        <p:spPr>
          <a:xfrm>
            <a:off x="4167319" y="2444761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81537A-8543-9741-BD14-5E2654D16856}"/>
              </a:ext>
            </a:extLst>
          </p:cNvPr>
          <p:cNvSpPr/>
          <p:nvPr/>
        </p:nvSpPr>
        <p:spPr>
          <a:xfrm>
            <a:off x="6634387" y="2444760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54AE31-F5A0-DA47-A4B3-4258491AEE17}"/>
              </a:ext>
            </a:extLst>
          </p:cNvPr>
          <p:cNvCxnSpPr>
            <a:cxnSpLocks/>
          </p:cNvCxnSpPr>
          <p:nvPr/>
        </p:nvCxnSpPr>
        <p:spPr>
          <a:xfrm flipH="1">
            <a:off x="4483211" y="2172434"/>
            <a:ext cx="915500" cy="402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28430E-4B2A-C84A-925E-E04FB44E933D}"/>
              </a:ext>
            </a:extLst>
          </p:cNvPr>
          <p:cNvCxnSpPr>
            <a:cxnSpLocks/>
          </p:cNvCxnSpPr>
          <p:nvPr/>
        </p:nvCxnSpPr>
        <p:spPr>
          <a:xfrm>
            <a:off x="5692327" y="2138722"/>
            <a:ext cx="999008" cy="4363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5E1992-CE65-4243-8211-0E3903F6E7BD}"/>
              </a:ext>
            </a:extLst>
          </p:cNvPr>
          <p:cNvCxnSpPr>
            <a:cxnSpLocks/>
          </p:cNvCxnSpPr>
          <p:nvPr/>
        </p:nvCxnSpPr>
        <p:spPr>
          <a:xfrm flipH="1">
            <a:off x="5061209" y="2776154"/>
            <a:ext cx="390622" cy="402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F21962-C049-D643-AAA0-50728FCC3613}"/>
              </a:ext>
            </a:extLst>
          </p:cNvPr>
          <p:cNvCxnSpPr>
            <a:cxnSpLocks/>
          </p:cNvCxnSpPr>
          <p:nvPr/>
        </p:nvCxnSpPr>
        <p:spPr>
          <a:xfrm>
            <a:off x="5720801" y="2776154"/>
            <a:ext cx="384424" cy="402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D604E0-C240-0643-8BB4-715E4D9F37C0}"/>
              </a:ext>
            </a:extLst>
          </p:cNvPr>
          <p:cNvCxnSpPr>
            <a:cxnSpLocks/>
          </p:cNvCxnSpPr>
          <p:nvPr/>
        </p:nvCxnSpPr>
        <p:spPr>
          <a:xfrm>
            <a:off x="5583217" y="2187490"/>
            <a:ext cx="0" cy="3060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1A67D6-57FD-B84B-8D5B-05DE3D9DA275}"/>
              </a:ext>
            </a:extLst>
          </p:cNvPr>
          <p:cNvCxnSpPr>
            <a:cxnSpLocks/>
          </p:cNvCxnSpPr>
          <p:nvPr/>
        </p:nvCxnSpPr>
        <p:spPr>
          <a:xfrm>
            <a:off x="5576402" y="2836138"/>
            <a:ext cx="0" cy="3060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EF83681-E8A2-5149-9AF7-B8B162D88C6C}"/>
              </a:ext>
            </a:extLst>
          </p:cNvPr>
          <p:cNvCxnSpPr>
            <a:cxnSpLocks/>
          </p:cNvCxnSpPr>
          <p:nvPr/>
        </p:nvCxnSpPr>
        <p:spPr>
          <a:xfrm>
            <a:off x="5569587" y="3453384"/>
            <a:ext cx="0" cy="3060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C677D21-5DC3-124B-BFC5-59907997861E}"/>
              </a:ext>
            </a:extLst>
          </p:cNvPr>
          <p:cNvSpPr/>
          <p:nvPr/>
        </p:nvSpPr>
        <p:spPr>
          <a:xfrm>
            <a:off x="8747958" y="2340509"/>
            <a:ext cx="1593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0S1</a:t>
            </a:r>
            <a:endParaRPr lang="en-US" sz="2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98A06F-F414-D047-A7AF-F311228D4523}"/>
              </a:ext>
            </a:extLst>
          </p:cNvPr>
          <p:cNvSpPr/>
          <p:nvPr/>
        </p:nvSpPr>
        <p:spPr>
          <a:xfrm>
            <a:off x="8747958" y="3006433"/>
            <a:ext cx="1593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0S1</a:t>
            </a:r>
            <a:endParaRPr lang="en-US" sz="24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2D147C2-F906-D145-991A-0BD729420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811" y="3808319"/>
            <a:ext cx="838200" cy="2413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822591-5813-9942-BEE3-1C30E1FA3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1211" y="795676"/>
            <a:ext cx="1727200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77B52-3C98-9B43-A6AE-5665DCA06A85}"/>
              </a:ext>
            </a:extLst>
          </p:cNvPr>
          <p:cNvSpPr txBox="1"/>
          <p:nvPr/>
        </p:nvSpPr>
        <p:spPr>
          <a:xfrm>
            <a:off x="1128037" y="4942115"/>
            <a:ext cx="1009571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Terminals are the leaf nodes in the tree. Where the tree </a:t>
            </a:r>
            <a:r>
              <a:rPr lang="en-US" sz="2400" i="1" dirty="0"/>
              <a:t>terminates</a:t>
            </a:r>
          </a:p>
          <a:p>
            <a:r>
              <a:rPr lang="en-US" sz="2400" dirty="0" err="1"/>
              <a:t>Nonterminals</a:t>
            </a:r>
            <a:r>
              <a:rPr lang="en-US" sz="2400" dirty="0"/>
              <a:t> are the interior nodes in the tree. The tree </a:t>
            </a:r>
            <a:r>
              <a:rPr lang="en-US" sz="2400" i="1" dirty="0"/>
              <a:t>never terminates</a:t>
            </a:r>
            <a:r>
              <a:rPr lang="en-US" sz="2400" dirty="0"/>
              <a:t> there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286067-E013-4045-9E7D-7533319E1D8B}"/>
                  </a:ext>
                </a:extLst>
              </p:cNvPr>
              <p:cNvSpPr txBox="1"/>
              <p:nvPr/>
            </p:nvSpPr>
            <p:spPr>
              <a:xfrm>
                <a:off x="10408411" y="687719"/>
                <a:ext cx="597792" cy="5539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286067-E013-4045-9E7D-7533319E1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411" y="687719"/>
                <a:ext cx="597792" cy="553998"/>
              </a:xfrm>
              <a:prstGeom prst="rect">
                <a:avLst/>
              </a:prstGeom>
              <a:blipFill>
                <a:blip r:embed="rId5"/>
                <a:stretch>
                  <a:fillRect l="-27083" t="-9091" r="-16667" b="-38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6933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BD2FA8-BCAC-FD87-F415-0CCC4F2E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Conventions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062538-92B6-93AB-9250-6995DFA34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a bit of a pain, but you can learn them</a:t>
            </a:r>
          </a:p>
        </p:txBody>
      </p:sp>
    </p:spTree>
    <p:extLst>
      <p:ext uri="{BB962C8B-B14F-4D97-AF65-F5344CB8AC3E}">
        <p14:creationId xmlns:p14="http://schemas.microsoft.com/office/powerpoint/2010/main" val="74419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Parser?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B4958-7F53-AC48-BF44-B488BA569531}"/>
              </a:ext>
            </a:extLst>
          </p:cNvPr>
          <p:cNvSpPr txBox="1"/>
          <p:nvPr/>
        </p:nvSpPr>
        <p:spPr>
          <a:xfrm>
            <a:off x="622899" y="3240503"/>
            <a:ext cx="145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Datalog</a:t>
            </a:r>
            <a:r>
              <a:rPr lang="en-US" dirty="0"/>
              <a:t> program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3260610-B9E2-FF42-B490-96B363218F01}"/>
              </a:ext>
            </a:extLst>
          </p:cNvPr>
          <p:cNvSpPr/>
          <p:nvPr/>
        </p:nvSpPr>
        <p:spPr>
          <a:xfrm>
            <a:off x="1867549" y="3366241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EF8D89-AB9B-AB4E-8A4D-C6B7C57CF065}"/>
              </a:ext>
            </a:extLst>
          </p:cNvPr>
          <p:cNvSpPr/>
          <p:nvPr/>
        </p:nvSpPr>
        <p:spPr>
          <a:xfrm>
            <a:off x="2594914" y="3168813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Lexer</a:t>
            </a:r>
            <a:endParaRPr lang="en-US" sz="28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FABFDA5-34EF-9349-82ED-F96B5AD6F083}"/>
              </a:ext>
            </a:extLst>
          </p:cNvPr>
          <p:cNvSpPr/>
          <p:nvPr/>
        </p:nvSpPr>
        <p:spPr>
          <a:xfrm>
            <a:off x="4046829" y="3353480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C6BED-C982-6448-B579-C671249763F1}"/>
              </a:ext>
            </a:extLst>
          </p:cNvPr>
          <p:cNvSpPr txBox="1"/>
          <p:nvPr/>
        </p:nvSpPr>
        <p:spPr>
          <a:xfrm>
            <a:off x="4633120" y="3353480"/>
            <a:ext cx="92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26ED3BD-8444-894B-BA9A-37A99A4D584E}"/>
              </a:ext>
            </a:extLst>
          </p:cNvPr>
          <p:cNvSpPr/>
          <p:nvPr/>
        </p:nvSpPr>
        <p:spPr>
          <a:xfrm>
            <a:off x="5412439" y="3353480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EB18887-5B56-2247-A8AA-7CF8E177F0FC}"/>
              </a:ext>
            </a:extLst>
          </p:cNvPr>
          <p:cNvSpPr/>
          <p:nvPr/>
        </p:nvSpPr>
        <p:spPr>
          <a:xfrm>
            <a:off x="7586951" y="3366241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E9816-8E1B-704E-A668-EFF1EEA52044}"/>
              </a:ext>
            </a:extLst>
          </p:cNvPr>
          <p:cNvSpPr txBox="1"/>
          <p:nvPr/>
        </p:nvSpPr>
        <p:spPr>
          <a:xfrm>
            <a:off x="8124474" y="3366241"/>
            <a:ext cx="12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“meaning”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4AB4B10-D5F4-7747-BED6-AF0047B7807A}"/>
              </a:ext>
            </a:extLst>
          </p:cNvPr>
          <p:cNvSpPr/>
          <p:nvPr/>
        </p:nvSpPr>
        <p:spPr>
          <a:xfrm>
            <a:off x="9310255" y="3366241"/>
            <a:ext cx="571500" cy="39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E1B2A-57C7-2E4A-A079-5F7ED04D1089}"/>
              </a:ext>
            </a:extLst>
          </p:cNvPr>
          <p:cNvSpPr/>
          <p:nvPr/>
        </p:nvSpPr>
        <p:spPr>
          <a:xfrm>
            <a:off x="6130024" y="3119684"/>
            <a:ext cx="1296050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EA30A5F-67D8-2C47-9B10-E69939F6F540}"/>
              </a:ext>
            </a:extLst>
          </p:cNvPr>
          <p:cNvSpPr/>
          <p:nvPr/>
        </p:nvSpPr>
        <p:spPr>
          <a:xfrm>
            <a:off x="10043933" y="3106923"/>
            <a:ext cx="1732432" cy="86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Execution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BD7C1A-D4EC-7143-A20E-556DA37259EF}"/>
              </a:ext>
            </a:extLst>
          </p:cNvPr>
          <p:cNvSpPr txBox="1"/>
          <p:nvPr/>
        </p:nvSpPr>
        <p:spPr>
          <a:xfrm>
            <a:off x="3321268" y="1419366"/>
            <a:ext cx="51443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can think of a parser as a program </a:t>
            </a:r>
          </a:p>
          <a:p>
            <a:r>
              <a:rPr lang="en-US" sz="2400" dirty="0"/>
              <a:t>that “makes sense” of the output of the</a:t>
            </a:r>
          </a:p>
          <a:p>
            <a:r>
              <a:rPr lang="en-US" sz="2400" dirty="0" err="1"/>
              <a:t>lexer</a:t>
            </a:r>
            <a:r>
              <a:rPr lang="en-US" sz="2400" dirty="0"/>
              <a:t>. If the output doesn’t match what</a:t>
            </a:r>
          </a:p>
          <a:p>
            <a:r>
              <a:rPr lang="en-US" sz="2400" dirty="0"/>
              <a:t>is allowed in </a:t>
            </a:r>
            <a:r>
              <a:rPr lang="en-US" sz="2400" dirty="0" err="1"/>
              <a:t>datalog</a:t>
            </a:r>
            <a:r>
              <a:rPr lang="en-US" sz="2400" dirty="0"/>
              <a:t>, the parse fails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3A5971-9CD7-B142-9CC4-E12992D39F50}"/>
              </a:ext>
            </a:extLst>
          </p:cNvPr>
          <p:cNvSpPr txBox="1"/>
          <p:nvPr/>
        </p:nvSpPr>
        <p:spPr>
          <a:xfrm>
            <a:off x="1146322" y="4249080"/>
            <a:ext cx="318625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Regular expressions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Finite state automata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3361A8-BD86-C26F-B3B2-57EE97B4B25F}"/>
              </a:ext>
            </a:extLst>
          </p:cNvPr>
          <p:cNvSpPr txBox="1"/>
          <p:nvPr/>
        </p:nvSpPr>
        <p:spPr>
          <a:xfrm>
            <a:off x="5412439" y="4249080"/>
            <a:ext cx="339714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Context free grammars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Stack-based machines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E552A-4B6E-D10E-B63F-E5E5D1DF4981}"/>
              </a:ext>
            </a:extLst>
          </p:cNvPr>
          <p:cNvCxnSpPr/>
          <p:nvPr/>
        </p:nvCxnSpPr>
        <p:spPr>
          <a:xfrm>
            <a:off x="4362416" y="4473645"/>
            <a:ext cx="10500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EF8C35-98E9-C61D-7E82-359928AA01B5}"/>
              </a:ext>
            </a:extLst>
          </p:cNvPr>
          <p:cNvCxnSpPr>
            <a:cxnSpLocks/>
          </p:cNvCxnSpPr>
          <p:nvPr/>
        </p:nvCxnSpPr>
        <p:spPr>
          <a:xfrm>
            <a:off x="4508500" y="4841945"/>
            <a:ext cx="90393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FD75110-38E4-3F9A-08BF-72FF2C88ACCF}"/>
              </a:ext>
            </a:extLst>
          </p:cNvPr>
          <p:cNvSpPr txBox="1"/>
          <p:nvPr/>
        </p:nvSpPr>
        <p:spPr>
          <a:xfrm>
            <a:off x="3570371" y="5477937"/>
            <a:ext cx="446288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Generate strings from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Accept strings from patterns</a:t>
            </a:r>
          </a:p>
        </p:txBody>
      </p:sp>
    </p:spTree>
    <p:extLst>
      <p:ext uri="{BB962C8B-B14F-4D97-AF65-F5344CB8AC3E}">
        <p14:creationId xmlns:p14="http://schemas.microsoft.com/office/powerpoint/2010/main" val="1326630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Textbook (and class today)</a:t>
            </a:r>
          </a:p>
          <a:p>
            <a:pPr lvl="1"/>
            <a:r>
              <a:rPr lang="en-US" dirty="0"/>
              <a:t>Terminals are represented by lower case letters near the start of the alphabet (or by numbers) – </a:t>
            </a:r>
            <a:r>
              <a:rPr lang="en-US" i="1" dirty="0"/>
              <a:t>a, b, c, 0, 1</a:t>
            </a:r>
          </a:p>
          <a:p>
            <a:pPr lvl="1"/>
            <a:r>
              <a:rPr lang="en-US" dirty="0"/>
              <a:t>Non-terminals are represented by capital letters – </a:t>
            </a:r>
            <a:r>
              <a:rPr lang="en-US" i="1" dirty="0"/>
              <a:t>S, A, B, C</a:t>
            </a:r>
          </a:p>
          <a:p>
            <a:pPr lvl="1"/>
            <a:r>
              <a:rPr lang="en-US" dirty="0"/>
              <a:t>Lower case letters near the end of the alphabet represent “blends” of terminals and non-terminals</a:t>
            </a:r>
          </a:p>
          <a:p>
            <a:pPr lvl="2"/>
            <a:r>
              <a:rPr lang="en-US" i="1" dirty="0"/>
              <a:t>w = S, v = </a:t>
            </a:r>
            <a:r>
              <a:rPr lang="en-US" i="1" dirty="0" err="1"/>
              <a:t>aSb</a:t>
            </a:r>
            <a:r>
              <a:rPr lang="en-US" i="1" dirty="0"/>
              <a:t>, x = </a:t>
            </a:r>
            <a:r>
              <a:rPr lang="en-US" i="1" dirty="0" err="1"/>
              <a:t>aabba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23689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Backus-Naur form </a:t>
            </a:r>
          </a:p>
          <a:p>
            <a:pPr lvl="1"/>
            <a:r>
              <a:rPr lang="en-US" dirty="0"/>
              <a:t>More expressive notation </a:t>
            </a:r>
          </a:p>
          <a:p>
            <a:pPr lvl="1"/>
            <a:r>
              <a:rPr lang="en-US" b="1" i="1" dirty="0"/>
              <a:t>Read on your own – on homework</a:t>
            </a:r>
            <a:r>
              <a:rPr lang="en-US" dirty="0"/>
              <a:t>, Section 13.1.5 examples 14-15</a:t>
            </a:r>
          </a:p>
          <a:p>
            <a:pPr lvl="1"/>
            <a:r>
              <a:rPr lang="en-US" dirty="0"/>
              <a:t>&lt;nonterminal&gt;, terminals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547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1 uses all caps for terminals and mostly lower case for non-terminals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9961989-663A-0F4C-BA54-32292D382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7637"/>
            <a:ext cx="10515600" cy="158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448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57984" y="2102644"/>
            <a:ext cx="246888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017C24-51DB-2640-A3D0-235058EF3760}"/>
              </a:ext>
            </a:extLst>
          </p:cNvPr>
          <p:cNvSpPr txBox="1"/>
          <p:nvPr/>
        </p:nvSpPr>
        <p:spPr>
          <a:xfrm>
            <a:off x="7282543" y="102096"/>
            <a:ext cx="462639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 indent="-904875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 = {V,T,S,P}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dirty="0">
                <a:cs typeface="Courier New" panose="02070309020205020404" pitchFamily="49" charset="0"/>
              </a:rPr>
              <a:t>is the vocabulary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dirty="0">
                <a:cs typeface="Courier New" panose="02070309020205020404" pitchFamily="49" charset="0"/>
              </a:rPr>
              <a:t>is the set of terminals in the vocabulary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V-T </a:t>
            </a:r>
            <a:r>
              <a:rPr lang="en-US" dirty="0">
                <a:cs typeface="Courier New" panose="02070309020205020404" pitchFamily="49" charset="0"/>
              </a:rPr>
              <a:t>is the set of </a:t>
            </a:r>
            <a:r>
              <a:rPr lang="en-US" dirty="0" err="1">
                <a:cs typeface="Courier New" panose="02070309020205020404" pitchFamily="49" charset="0"/>
              </a:rPr>
              <a:t>nonterminals</a:t>
            </a:r>
            <a:endParaRPr lang="en-US" dirty="0">
              <a:cs typeface="Courier New" panose="02070309020205020404" pitchFamily="49" charset="0"/>
            </a:endParaRP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>
                <a:cs typeface="Courier New" panose="02070309020205020404" pitchFamily="49" charset="0"/>
              </a:rPr>
              <a:t>is the starting nonterminal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>
                <a:cs typeface="Courier New" panose="02070309020205020404" pitchFamily="49" charset="0"/>
              </a:rPr>
              <a:t>is the set of productions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B8783-0F3A-9548-824C-7187BFA2A3D5}"/>
              </a:ext>
            </a:extLst>
          </p:cNvPr>
          <p:cNvSpPr txBox="1"/>
          <p:nvPr/>
        </p:nvSpPr>
        <p:spPr>
          <a:xfrm>
            <a:off x="112655" y="1800702"/>
            <a:ext cx="7571688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</a:t>
            </a:r>
          </a:p>
          <a:p>
            <a:r>
              <a:rPr lang="en-US" dirty="0"/>
              <a:t>         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EOF </a:t>
            </a:r>
          </a:p>
          <a:p>
            <a:endParaRPr lang="en-US" dirty="0"/>
          </a:p>
          <a:p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endParaRPr lang="en-US" dirty="0"/>
          </a:p>
          <a:p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  <a:br>
              <a:rPr lang="en-US" dirty="0"/>
            </a:b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  <a:br>
              <a:rPr lang="en-US" dirty="0"/>
            </a:br>
            <a:r>
              <a:rPr lang="en-US" dirty="0"/>
              <a:t>query -&gt; predicate Q_MARK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headPredicate</a:t>
            </a:r>
            <a:r>
              <a:rPr lang="en-US" dirty="0"/>
              <a:t>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predicate -&gt; ID LEFT_PAREN parameter </a:t>
            </a:r>
            <a:r>
              <a:rPr lang="en-US" dirty="0" err="1"/>
              <a:t>parameterList</a:t>
            </a:r>
            <a:r>
              <a:rPr lang="en-US" dirty="0"/>
              <a:t> RIGHT_PAREN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predicateList</a:t>
            </a:r>
            <a:r>
              <a:rPr lang="en-US" dirty="0"/>
              <a:t> -&gt; COMMA predicate </a:t>
            </a:r>
            <a:r>
              <a:rPr lang="en-US" dirty="0" err="1"/>
              <a:t>predicateList</a:t>
            </a:r>
            <a:r>
              <a:rPr lang="en-US" dirty="0"/>
              <a:t> | lambda </a:t>
            </a:r>
            <a:br>
              <a:rPr lang="en-US" dirty="0"/>
            </a:br>
            <a:r>
              <a:rPr lang="en-US" dirty="0" err="1"/>
              <a:t>parameterList</a:t>
            </a:r>
            <a:r>
              <a:rPr lang="en-US" dirty="0"/>
              <a:t> -&gt; COMMA parameter </a:t>
            </a:r>
            <a:r>
              <a:rPr lang="en-US" dirty="0" err="1"/>
              <a:t>parameterList</a:t>
            </a:r>
            <a:r>
              <a:rPr lang="en-US" dirty="0"/>
              <a:t> | lambda</a:t>
            </a:r>
          </a:p>
          <a:p>
            <a:r>
              <a:rPr lang="en-US" dirty="0" err="1"/>
              <a:t>stringList</a:t>
            </a:r>
            <a:r>
              <a:rPr lang="en-US" dirty="0"/>
              <a:t> -&gt; COMMA STRING </a:t>
            </a:r>
            <a:r>
              <a:rPr lang="en-US" dirty="0" err="1"/>
              <a:t>stringList</a:t>
            </a:r>
            <a:r>
              <a:rPr lang="en-US" dirty="0"/>
              <a:t> | lambda</a:t>
            </a:r>
          </a:p>
          <a:p>
            <a:r>
              <a:rPr lang="en-US" dirty="0" err="1"/>
              <a:t>idList</a:t>
            </a:r>
            <a:r>
              <a:rPr lang="en-US" dirty="0"/>
              <a:t> -&gt; COMMA ID </a:t>
            </a:r>
            <a:r>
              <a:rPr lang="en-US" dirty="0" err="1"/>
              <a:t>idList</a:t>
            </a:r>
            <a:r>
              <a:rPr lang="en-US" dirty="0"/>
              <a:t> | lambda</a:t>
            </a:r>
          </a:p>
          <a:p>
            <a:r>
              <a:rPr lang="en-US" dirty="0"/>
              <a:t>parameter -&gt; STRING | ID</a:t>
            </a:r>
          </a:p>
        </p:txBody>
      </p:sp>
    </p:spTree>
    <p:extLst>
      <p:ext uri="{BB962C8B-B14F-4D97-AF65-F5344CB8AC3E}">
        <p14:creationId xmlns:p14="http://schemas.microsoft.com/office/powerpoint/2010/main" val="3704454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57984" y="2102644"/>
            <a:ext cx="246888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017C24-51DB-2640-A3D0-235058EF3760}"/>
              </a:ext>
            </a:extLst>
          </p:cNvPr>
          <p:cNvSpPr txBox="1"/>
          <p:nvPr/>
        </p:nvSpPr>
        <p:spPr>
          <a:xfrm>
            <a:off x="7282543" y="102096"/>
            <a:ext cx="462639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 indent="-904875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 = {V,T,S,P}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dirty="0">
                <a:cs typeface="Courier New" panose="02070309020205020404" pitchFamily="49" charset="0"/>
              </a:rPr>
              <a:t>is the vocabulary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dirty="0">
                <a:cs typeface="Courier New" panose="02070309020205020404" pitchFamily="49" charset="0"/>
              </a:rPr>
              <a:t>is the set of terminals in the vocabulary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V-T </a:t>
            </a:r>
            <a:r>
              <a:rPr lang="en-US" dirty="0">
                <a:cs typeface="Courier New" panose="02070309020205020404" pitchFamily="49" charset="0"/>
              </a:rPr>
              <a:t>is the set of </a:t>
            </a:r>
            <a:r>
              <a:rPr lang="en-US" dirty="0" err="1">
                <a:cs typeface="Courier New" panose="02070309020205020404" pitchFamily="49" charset="0"/>
              </a:rPr>
              <a:t>nonterminals</a:t>
            </a:r>
            <a:endParaRPr lang="en-US" dirty="0">
              <a:cs typeface="Courier New" panose="02070309020205020404" pitchFamily="49" charset="0"/>
            </a:endParaRP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>
                <a:cs typeface="Courier New" panose="02070309020205020404" pitchFamily="49" charset="0"/>
              </a:rPr>
              <a:t>is the starting nonterminal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>
                <a:cs typeface="Courier New" panose="02070309020205020404" pitchFamily="49" charset="0"/>
              </a:rPr>
              <a:t>is the set of productions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B8783-0F3A-9548-824C-7187BFA2A3D5}"/>
              </a:ext>
            </a:extLst>
          </p:cNvPr>
          <p:cNvSpPr txBox="1"/>
          <p:nvPr/>
        </p:nvSpPr>
        <p:spPr>
          <a:xfrm>
            <a:off x="112655" y="1800702"/>
            <a:ext cx="7571688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</a:t>
            </a:r>
          </a:p>
          <a:p>
            <a:r>
              <a:rPr lang="en-US" dirty="0"/>
              <a:t>         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EOF </a:t>
            </a:r>
          </a:p>
          <a:p>
            <a:endParaRPr lang="en-US" dirty="0"/>
          </a:p>
          <a:p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endParaRPr lang="en-US" dirty="0"/>
          </a:p>
          <a:p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  <a:br>
              <a:rPr lang="en-US" dirty="0"/>
            </a:b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  <a:br>
              <a:rPr lang="en-US" dirty="0"/>
            </a:br>
            <a:r>
              <a:rPr lang="en-US" dirty="0"/>
              <a:t>query -&gt; predicate Q_MARK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headPredicate</a:t>
            </a:r>
            <a:r>
              <a:rPr lang="en-US" dirty="0"/>
              <a:t>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predicate -&gt; ID LEFT_PAREN parameter </a:t>
            </a:r>
            <a:r>
              <a:rPr lang="en-US" dirty="0" err="1"/>
              <a:t>parameterList</a:t>
            </a:r>
            <a:r>
              <a:rPr lang="en-US" dirty="0"/>
              <a:t> RIGHT_PAREN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predicateList</a:t>
            </a:r>
            <a:r>
              <a:rPr lang="en-US" dirty="0"/>
              <a:t> -&gt; COMMA predicate </a:t>
            </a:r>
            <a:r>
              <a:rPr lang="en-US" dirty="0" err="1"/>
              <a:t>predicateList</a:t>
            </a:r>
            <a:r>
              <a:rPr lang="en-US" dirty="0"/>
              <a:t> | lambda </a:t>
            </a:r>
            <a:br>
              <a:rPr lang="en-US" dirty="0"/>
            </a:br>
            <a:r>
              <a:rPr lang="en-US" dirty="0" err="1"/>
              <a:t>parameterList</a:t>
            </a:r>
            <a:r>
              <a:rPr lang="en-US" dirty="0"/>
              <a:t> -&gt; COMMA parameter </a:t>
            </a:r>
            <a:r>
              <a:rPr lang="en-US" dirty="0" err="1"/>
              <a:t>parameterList</a:t>
            </a:r>
            <a:r>
              <a:rPr lang="en-US" dirty="0"/>
              <a:t> | lambda</a:t>
            </a:r>
          </a:p>
          <a:p>
            <a:r>
              <a:rPr lang="en-US" dirty="0" err="1"/>
              <a:t>stringList</a:t>
            </a:r>
            <a:r>
              <a:rPr lang="en-US" dirty="0"/>
              <a:t> -&gt; COMMA STRING </a:t>
            </a:r>
            <a:r>
              <a:rPr lang="en-US" dirty="0" err="1"/>
              <a:t>stringList</a:t>
            </a:r>
            <a:r>
              <a:rPr lang="en-US" dirty="0"/>
              <a:t> | lambda</a:t>
            </a:r>
          </a:p>
          <a:p>
            <a:r>
              <a:rPr lang="en-US" dirty="0" err="1"/>
              <a:t>idList</a:t>
            </a:r>
            <a:r>
              <a:rPr lang="en-US" dirty="0"/>
              <a:t> -&gt; COMMA ID </a:t>
            </a:r>
            <a:r>
              <a:rPr lang="en-US" dirty="0" err="1"/>
              <a:t>idList</a:t>
            </a:r>
            <a:r>
              <a:rPr lang="en-US" dirty="0"/>
              <a:t> | lambda</a:t>
            </a:r>
          </a:p>
          <a:p>
            <a:r>
              <a:rPr lang="en-US" dirty="0"/>
              <a:t>parameter -&gt; STRING | 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3E01D-E80C-B742-912D-3A58D19D5A3E}"/>
              </a:ext>
            </a:extLst>
          </p:cNvPr>
          <p:cNvSpPr txBox="1"/>
          <p:nvPr/>
        </p:nvSpPr>
        <p:spPr>
          <a:xfrm>
            <a:off x="8323515" y="2137228"/>
            <a:ext cx="275261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Terminals: Tokens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4DADFE-E42B-994B-8640-C029A9199A97}"/>
              </a:ext>
            </a:extLst>
          </p:cNvPr>
          <p:cNvSpPr/>
          <p:nvPr/>
        </p:nvSpPr>
        <p:spPr>
          <a:xfrm>
            <a:off x="7308340" y="668228"/>
            <a:ext cx="2030350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2873FC-8045-C84A-88BB-0BA256FD2F30}"/>
              </a:ext>
            </a:extLst>
          </p:cNvPr>
          <p:cNvSpPr/>
          <p:nvPr/>
        </p:nvSpPr>
        <p:spPr>
          <a:xfrm>
            <a:off x="5479540" y="2074357"/>
            <a:ext cx="2030350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D27B89-F7FA-6A4D-ACFB-140509421750}"/>
              </a:ext>
            </a:extLst>
          </p:cNvPr>
          <p:cNvSpPr/>
          <p:nvPr/>
        </p:nvSpPr>
        <p:spPr>
          <a:xfrm>
            <a:off x="2547689" y="2058391"/>
            <a:ext cx="2030350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21B64A-FBB2-9049-BE9A-04A768DC9520}"/>
              </a:ext>
            </a:extLst>
          </p:cNvPr>
          <p:cNvSpPr/>
          <p:nvPr/>
        </p:nvSpPr>
        <p:spPr>
          <a:xfrm>
            <a:off x="4958404" y="5632114"/>
            <a:ext cx="2030350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324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57984" y="2102644"/>
            <a:ext cx="246888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017C24-51DB-2640-A3D0-235058EF3760}"/>
              </a:ext>
            </a:extLst>
          </p:cNvPr>
          <p:cNvSpPr txBox="1"/>
          <p:nvPr/>
        </p:nvSpPr>
        <p:spPr>
          <a:xfrm>
            <a:off x="7282543" y="102096"/>
            <a:ext cx="462639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 indent="-904875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 = {V,T,S,P}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dirty="0">
                <a:cs typeface="Courier New" panose="02070309020205020404" pitchFamily="49" charset="0"/>
              </a:rPr>
              <a:t>is the vocabulary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dirty="0">
                <a:cs typeface="Courier New" panose="02070309020205020404" pitchFamily="49" charset="0"/>
              </a:rPr>
              <a:t>is the set of terminals in the vocabulary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V-T </a:t>
            </a:r>
            <a:r>
              <a:rPr lang="en-US" dirty="0">
                <a:cs typeface="Courier New" panose="02070309020205020404" pitchFamily="49" charset="0"/>
              </a:rPr>
              <a:t>is the set of </a:t>
            </a:r>
            <a:r>
              <a:rPr lang="en-US" dirty="0" err="1">
                <a:cs typeface="Courier New" panose="02070309020205020404" pitchFamily="49" charset="0"/>
              </a:rPr>
              <a:t>nonterminals</a:t>
            </a:r>
            <a:endParaRPr lang="en-US" dirty="0">
              <a:cs typeface="Courier New" panose="02070309020205020404" pitchFamily="49" charset="0"/>
            </a:endParaRP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>
                <a:cs typeface="Courier New" panose="02070309020205020404" pitchFamily="49" charset="0"/>
              </a:rPr>
              <a:t>is the starting nonterminal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>
                <a:cs typeface="Courier New" panose="02070309020205020404" pitchFamily="49" charset="0"/>
              </a:rPr>
              <a:t>is the set of productions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B8783-0F3A-9548-824C-7187BFA2A3D5}"/>
              </a:ext>
            </a:extLst>
          </p:cNvPr>
          <p:cNvSpPr txBox="1"/>
          <p:nvPr/>
        </p:nvSpPr>
        <p:spPr>
          <a:xfrm>
            <a:off x="112655" y="1800702"/>
            <a:ext cx="7571688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</a:t>
            </a:r>
          </a:p>
          <a:p>
            <a:r>
              <a:rPr lang="en-US" dirty="0"/>
              <a:t>         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EOF </a:t>
            </a:r>
          </a:p>
          <a:p>
            <a:endParaRPr lang="en-US" dirty="0"/>
          </a:p>
          <a:p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endParaRPr lang="en-US" dirty="0"/>
          </a:p>
          <a:p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  <a:br>
              <a:rPr lang="en-US" dirty="0"/>
            </a:b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  <a:br>
              <a:rPr lang="en-US" dirty="0"/>
            </a:br>
            <a:r>
              <a:rPr lang="en-US" dirty="0"/>
              <a:t>query -&gt; predicate Q_MARK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headPredicate</a:t>
            </a:r>
            <a:r>
              <a:rPr lang="en-US" dirty="0"/>
              <a:t>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predicate -&gt; ID LEFT_PAREN parameter </a:t>
            </a:r>
            <a:r>
              <a:rPr lang="en-US" dirty="0" err="1"/>
              <a:t>parameterList</a:t>
            </a:r>
            <a:r>
              <a:rPr lang="en-US" dirty="0"/>
              <a:t> RIGHT_PAREN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predicateList</a:t>
            </a:r>
            <a:r>
              <a:rPr lang="en-US" dirty="0"/>
              <a:t> -&gt; COMMA predicate </a:t>
            </a:r>
            <a:r>
              <a:rPr lang="en-US" dirty="0" err="1"/>
              <a:t>predicateList</a:t>
            </a:r>
            <a:r>
              <a:rPr lang="en-US" dirty="0"/>
              <a:t> | lambda </a:t>
            </a:r>
            <a:br>
              <a:rPr lang="en-US" dirty="0"/>
            </a:br>
            <a:r>
              <a:rPr lang="en-US" dirty="0" err="1"/>
              <a:t>parameterList</a:t>
            </a:r>
            <a:r>
              <a:rPr lang="en-US" dirty="0"/>
              <a:t> -&gt; COMMA parameter </a:t>
            </a:r>
            <a:r>
              <a:rPr lang="en-US" dirty="0" err="1"/>
              <a:t>parameterList</a:t>
            </a:r>
            <a:r>
              <a:rPr lang="en-US" dirty="0"/>
              <a:t> | lambda</a:t>
            </a:r>
          </a:p>
          <a:p>
            <a:r>
              <a:rPr lang="en-US" dirty="0" err="1"/>
              <a:t>stringList</a:t>
            </a:r>
            <a:r>
              <a:rPr lang="en-US" dirty="0"/>
              <a:t> -&gt; COMMA STRING </a:t>
            </a:r>
            <a:r>
              <a:rPr lang="en-US" dirty="0" err="1"/>
              <a:t>stringList</a:t>
            </a:r>
            <a:r>
              <a:rPr lang="en-US" dirty="0"/>
              <a:t> | lambda</a:t>
            </a:r>
          </a:p>
          <a:p>
            <a:r>
              <a:rPr lang="en-US" dirty="0" err="1"/>
              <a:t>idList</a:t>
            </a:r>
            <a:r>
              <a:rPr lang="en-US" dirty="0"/>
              <a:t> -&gt; COMMA ID </a:t>
            </a:r>
            <a:r>
              <a:rPr lang="en-US" dirty="0" err="1"/>
              <a:t>idList</a:t>
            </a:r>
            <a:r>
              <a:rPr lang="en-US" dirty="0"/>
              <a:t> | lambda</a:t>
            </a:r>
          </a:p>
          <a:p>
            <a:r>
              <a:rPr lang="en-US" dirty="0"/>
              <a:t>parameter -&gt; STRING | 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3E01D-E80C-B742-912D-3A58D19D5A3E}"/>
              </a:ext>
            </a:extLst>
          </p:cNvPr>
          <p:cNvSpPr txBox="1"/>
          <p:nvPr/>
        </p:nvSpPr>
        <p:spPr>
          <a:xfrm>
            <a:off x="7663913" y="2137228"/>
            <a:ext cx="407182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Terminals: Tokens</a:t>
            </a:r>
          </a:p>
          <a:p>
            <a:pPr algn="ctr"/>
            <a:r>
              <a:rPr lang="en-US" sz="2800" dirty="0"/>
              <a:t>Non-terminals: Lower case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4DADFE-E42B-994B-8640-C029A9199A97}"/>
              </a:ext>
            </a:extLst>
          </p:cNvPr>
          <p:cNvSpPr/>
          <p:nvPr/>
        </p:nvSpPr>
        <p:spPr>
          <a:xfrm>
            <a:off x="9140982" y="922531"/>
            <a:ext cx="2030350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2873FC-8045-C84A-88BB-0BA256FD2F30}"/>
              </a:ext>
            </a:extLst>
          </p:cNvPr>
          <p:cNvSpPr/>
          <p:nvPr/>
        </p:nvSpPr>
        <p:spPr>
          <a:xfrm>
            <a:off x="3512913" y="1812579"/>
            <a:ext cx="2030350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D27B89-F7FA-6A4D-ACFB-140509421750}"/>
              </a:ext>
            </a:extLst>
          </p:cNvPr>
          <p:cNvSpPr/>
          <p:nvPr/>
        </p:nvSpPr>
        <p:spPr>
          <a:xfrm>
            <a:off x="-26389" y="1812579"/>
            <a:ext cx="2030350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21B64A-FBB2-9049-BE9A-04A768DC9520}"/>
              </a:ext>
            </a:extLst>
          </p:cNvPr>
          <p:cNvSpPr/>
          <p:nvPr/>
        </p:nvSpPr>
        <p:spPr>
          <a:xfrm>
            <a:off x="3512913" y="4575518"/>
            <a:ext cx="2030350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565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57984" y="2102644"/>
            <a:ext cx="246888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017C24-51DB-2640-A3D0-235058EF3760}"/>
              </a:ext>
            </a:extLst>
          </p:cNvPr>
          <p:cNvSpPr txBox="1"/>
          <p:nvPr/>
        </p:nvSpPr>
        <p:spPr>
          <a:xfrm>
            <a:off x="7282543" y="102096"/>
            <a:ext cx="462639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 indent="-904875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 = {V,T,S,P}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dirty="0">
                <a:cs typeface="Courier New" panose="02070309020205020404" pitchFamily="49" charset="0"/>
              </a:rPr>
              <a:t>is the vocabulary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dirty="0">
                <a:cs typeface="Courier New" panose="02070309020205020404" pitchFamily="49" charset="0"/>
              </a:rPr>
              <a:t>is the set of terminals in the vocabulary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V-T </a:t>
            </a:r>
            <a:r>
              <a:rPr lang="en-US" dirty="0">
                <a:cs typeface="Courier New" panose="02070309020205020404" pitchFamily="49" charset="0"/>
              </a:rPr>
              <a:t>is the set of </a:t>
            </a:r>
            <a:r>
              <a:rPr lang="en-US" dirty="0" err="1">
                <a:cs typeface="Courier New" panose="02070309020205020404" pitchFamily="49" charset="0"/>
              </a:rPr>
              <a:t>nonterminals</a:t>
            </a:r>
            <a:endParaRPr lang="en-US" dirty="0">
              <a:cs typeface="Courier New" panose="02070309020205020404" pitchFamily="49" charset="0"/>
            </a:endParaRP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>
                <a:cs typeface="Courier New" panose="02070309020205020404" pitchFamily="49" charset="0"/>
              </a:rPr>
              <a:t>is the starting nonterminal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>
                <a:cs typeface="Courier New" panose="02070309020205020404" pitchFamily="49" charset="0"/>
              </a:rPr>
              <a:t>is the set of productions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B8783-0F3A-9548-824C-7187BFA2A3D5}"/>
              </a:ext>
            </a:extLst>
          </p:cNvPr>
          <p:cNvSpPr txBox="1"/>
          <p:nvPr/>
        </p:nvSpPr>
        <p:spPr>
          <a:xfrm>
            <a:off x="112655" y="1800702"/>
            <a:ext cx="7571688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</a:t>
            </a:r>
          </a:p>
          <a:p>
            <a:r>
              <a:rPr lang="en-US" dirty="0"/>
              <a:t>         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EOF </a:t>
            </a:r>
          </a:p>
          <a:p>
            <a:endParaRPr lang="en-US" dirty="0"/>
          </a:p>
          <a:p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endParaRPr lang="en-US" dirty="0"/>
          </a:p>
          <a:p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  <a:br>
              <a:rPr lang="en-US" dirty="0"/>
            </a:b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  <a:br>
              <a:rPr lang="en-US" dirty="0"/>
            </a:br>
            <a:r>
              <a:rPr lang="en-US" dirty="0"/>
              <a:t>query -&gt; predicate Q_MARK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headPredicate</a:t>
            </a:r>
            <a:r>
              <a:rPr lang="en-US" dirty="0"/>
              <a:t>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predicate -&gt; ID LEFT_PAREN parameter </a:t>
            </a:r>
            <a:r>
              <a:rPr lang="en-US" dirty="0" err="1"/>
              <a:t>parameterList</a:t>
            </a:r>
            <a:r>
              <a:rPr lang="en-US" dirty="0"/>
              <a:t> RIGHT_PAREN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predicateList</a:t>
            </a:r>
            <a:r>
              <a:rPr lang="en-US" dirty="0"/>
              <a:t> -&gt; COMMA predicate </a:t>
            </a:r>
            <a:r>
              <a:rPr lang="en-US" dirty="0" err="1"/>
              <a:t>predicateList</a:t>
            </a:r>
            <a:r>
              <a:rPr lang="en-US" dirty="0"/>
              <a:t> | lambda </a:t>
            </a:r>
            <a:br>
              <a:rPr lang="en-US" dirty="0"/>
            </a:br>
            <a:r>
              <a:rPr lang="en-US" dirty="0" err="1"/>
              <a:t>parameterList</a:t>
            </a:r>
            <a:r>
              <a:rPr lang="en-US" dirty="0"/>
              <a:t> -&gt; COMMA parameter </a:t>
            </a:r>
            <a:r>
              <a:rPr lang="en-US" dirty="0" err="1"/>
              <a:t>parameterList</a:t>
            </a:r>
            <a:r>
              <a:rPr lang="en-US" dirty="0"/>
              <a:t> | lambda</a:t>
            </a:r>
          </a:p>
          <a:p>
            <a:r>
              <a:rPr lang="en-US" dirty="0" err="1"/>
              <a:t>stringList</a:t>
            </a:r>
            <a:r>
              <a:rPr lang="en-US" dirty="0"/>
              <a:t> -&gt; COMMA STRING </a:t>
            </a:r>
            <a:r>
              <a:rPr lang="en-US" dirty="0" err="1"/>
              <a:t>stringList</a:t>
            </a:r>
            <a:r>
              <a:rPr lang="en-US" dirty="0"/>
              <a:t> | lambda</a:t>
            </a:r>
          </a:p>
          <a:p>
            <a:r>
              <a:rPr lang="en-US" dirty="0" err="1"/>
              <a:t>idList</a:t>
            </a:r>
            <a:r>
              <a:rPr lang="en-US" dirty="0"/>
              <a:t> -&gt; COMMA ID </a:t>
            </a:r>
            <a:r>
              <a:rPr lang="en-US" dirty="0" err="1"/>
              <a:t>idList</a:t>
            </a:r>
            <a:r>
              <a:rPr lang="en-US" dirty="0"/>
              <a:t> | lambda</a:t>
            </a:r>
          </a:p>
          <a:p>
            <a:r>
              <a:rPr lang="en-US" dirty="0"/>
              <a:t>parameter -&gt; STRING | 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3E01D-E80C-B742-912D-3A58D19D5A3E}"/>
              </a:ext>
            </a:extLst>
          </p:cNvPr>
          <p:cNvSpPr txBox="1"/>
          <p:nvPr/>
        </p:nvSpPr>
        <p:spPr>
          <a:xfrm>
            <a:off x="7488769" y="2137228"/>
            <a:ext cx="4422109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Terminals: Tokens</a:t>
            </a:r>
          </a:p>
          <a:p>
            <a:pPr algn="ctr"/>
            <a:r>
              <a:rPr lang="en-US" sz="2800" dirty="0"/>
              <a:t>Non-terminals: Lower case</a:t>
            </a:r>
          </a:p>
          <a:p>
            <a:pPr algn="ctr"/>
            <a:r>
              <a:rPr lang="en-US" sz="2800" dirty="0"/>
              <a:t>Vocabulary: Term U Nonterm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4DADFE-E42B-994B-8640-C029A9199A97}"/>
              </a:ext>
            </a:extLst>
          </p:cNvPr>
          <p:cNvSpPr/>
          <p:nvPr/>
        </p:nvSpPr>
        <p:spPr>
          <a:xfrm>
            <a:off x="9140982" y="478971"/>
            <a:ext cx="2030350" cy="80323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2873FC-8045-C84A-88BB-0BA256FD2F30}"/>
              </a:ext>
            </a:extLst>
          </p:cNvPr>
          <p:cNvSpPr/>
          <p:nvPr/>
        </p:nvSpPr>
        <p:spPr>
          <a:xfrm>
            <a:off x="1801368" y="1800702"/>
            <a:ext cx="2030350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D27B89-F7FA-6A4D-ACFB-140509421750}"/>
              </a:ext>
            </a:extLst>
          </p:cNvPr>
          <p:cNvSpPr/>
          <p:nvPr/>
        </p:nvSpPr>
        <p:spPr>
          <a:xfrm>
            <a:off x="-26389" y="1812579"/>
            <a:ext cx="2030350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445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57984" y="2102644"/>
            <a:ext cx="246888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017C24-51DB-2640-A3D0-235058EF3760}"/>
              </a:ext>
            </a:extLst>
          </p:cNvPr>
          <p:cNvSpPr txBox="1"/>
          <p:nvPr/>
        </p:nvSpPr>
        <p:spPr>
          <a:xfrm>
            <a:off x="7282543" y="102096"/>
            <a:ext cx="462639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 indent="-904875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 = {V,T,S,P}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dirty="0">
                <a:cs typeface="Courier New" panose="02070309020205020404" pitchFamily="49" charset="0"/>
              </a:rPr>
              <a:t>is the vocabulary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dirty="0">
                <a:cs typeface="Courier New" panose="02070309020205020404" pitchFamily="49" charset="0"/>
              </a:rPr>
              <a:t>is the set of terminals in the vocabulary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V-T </a:t>
            </a:r>
            <a:r>
              <a:rPr lang="en-US" dirty="0">
                <a:cs typeface="Courier New" panose="02070309020205020404" pitchFamily="49" charset="0"/>
              </a:rPr>
              <a:t>is the set of </a:t>
            </a:r>
            <a:r>
              <a:rPr lang="en-US" dirty="0" err="1">
                <a:cs typeface="Courier New" panose="02070309020205020404" pitchFamily="49" charset="0"/>
              </a:rPr>
              <a:t>nonterminals</a:t>
            </a:r>
            <a:endParaRPr lang="en-US" dirty="0">
              <a:cs typeface="Courier New" panose="02070309020205020404" pitchFamily="49" charset="0"/>
            </a:endParaRP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>
                <a:cs typeface="Courier New" panose="02070309020205020404" pitchFamily="49" charset="0"/>
              </a:rPr>
              <a:t>is the starting nonterminal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>
                <a:cs typeface="Courier New" panose="02070309020205020404" pitchFamily="49" charset="0"/>
              </a:rPr>
              <a:t>is the set of productions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B8783-0F3A-9548-824C-7187BFA2A3D5}"/>
              </a:ext>
            </a:extLst>
          </p:cNvPr>
          <p:cNvSpPr txBox="1"/>
          <p:nvPr/>
        </p:nvSpPr>
        <p:spPr>
          <a:xfrm>
            <a:off x="112655" y="1800702"/>
            <a:ext cx="7571688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</a:t>
            </a:r>
          </a:p>
          <a:p>
            <a:r>
              <a:rPr lang="en-US" dirty="0"/>
              <a:t>         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EOF </a:t>
            </a:r>
          </a:p>
          <a:p>
            <a:endParaRPr lang="en-US" dirty="0"/>
          </a:p>
          <a:p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endParaRPr lang="en-US" dirty="0"/>
          </a:p>
          <a:p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  <a:br>
              <a:rPr lang="en-US" dirty="0"/>
            </a:b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  <a:br>
              <a:rPr lang="en-US" dirty="0"/>
            </a:br>
            <a:r>
              <a:rPr lang="en-US" dirty="0"/>
              <a:t>query -&gt; predicate Q_MARK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headPredicate</a:t>
            </a:r>
            <a:r>
              <a:rPr lang="en-US" dirty="0"/>
              <a:t>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predicate -&gt; ID LEFT_PAREN parameter </a:t>
            </a:r>
            <a:r>
              <a:rPr lang="en-US" dirty="0" err="1"/>
              <a:t>parameterList</a:t>
            </a:r>
            <a:r>
              <a:rPr lang="en-US" dirty="0"/>
              <a:t> RIGHT_PAREN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predicateList</a:t>
            </a:r>
            <a:r>
              <a:rPr lang="en-US" dirty="0"/>
              <a:t> -&gt; COMMA predicate </a:t>
            </a:r>
            <a:r>
              <a:rPr lang="en-US" dirty="0" err="1"/>
              <a:t>predicateList</a:t>
            </a:r>
            <a:r>
              <a:rPr lang="en-US" dirty="0"/>
              <a:t> | lambda </a:t>
            </a:r>
            <a:br>
              <a:rPr lang="en-US" dirty="0"/>
            </a:br>
            <a:r>
              <a:rPr lang="en-US" dirty="0" err="1"/>
              <a:t>parameterList</a:t>
            </a:r>
            <a:r>
              <a:rPr lang="en-US" dirty="0"/>
              <a:t> -&gt; COMMA parameter </a:t>
            </a:r>
            <a:r>
              <a:rPr lang="en-US" dirty="0" err="1"/>
              <a:t>parameterList</a:t>
            </a:r>
            <a:r>
              <a:rPr lang="en-US" dirty="0"/>
              <a:t> | lambda</a:t>
            </a:r>
          </a:p>
          <a:p>
            <a:r>
              <a:rPr lang="en-US" dirty="0" err="1"/>
              <a:t>stringList</a:t>
            </a:r>
            <a:r>
              <a:rPr lang="en-US" dirty="0"/>
              <a:t> -&gt; COMMA STRING </a:t>
            </a:r>
            <a:r>
              <a:rPr lang="en-US" dirty="0" err="1"/>
              <a:t>stringList</a:t>
            </a:r>
            <a:r>
              <a:rPr lang="en-US" dirty="0"/>
              <a:t> | lambda</a:t>
            </a:r>
          </a:p>
          <a:p>
            <a:r>
              <a:rPr lang="en-US" dirty="0" err="1"/>
              <a:t>idList</a:t>
            </a:r>
            <a:r>
              <a:rPr lang="en-US" dirty="0"/>
              <a:t> -&gt; COMMA ID </a:t>
            </a:r>
            <a:r>
              <a:rPr lang="en-US" dirty="0" err="1"/>
              <a:t>idList</a:t>
            </a:r>
            <a:r>
              <a:rPr lang="en-US" dirty="0"/>
              <a:t> | lambda</a:t>
            </a:r>
          </a:p>
          <a:p>
            <a:r>
              <a:rPr lang="en-US" dirty="0"/>
              <a:t>parameter -&gt; STRING | 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3E01D-E80C-B742-912D-3A58D19D5A3E}"/>
              </a:ext>
            </a:extLst>
          </p:cNvPr>
          <p:cNvSpPr txBox="1"/>
          <p:nvPr/>
        </p:nvSpPr>
        <p:spPr>
          <a:xfrm>
            <a:off x="7488769" y="2137228"/>
            <a:ext cx="4422108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Terminals: Tokens</a:t>
            </a:r>
          </a:p>
          <a:p>
            <a:pPr algn="ctr"/>
            <a:r>
              <a:rPr lang="en-US" sz="2800" dirty="0"/>
              <a:t>Non-terminals: Lower case</a:t>
            </a:r>
          </a:p>
          <a:p>
            <a:pPr algn="ctr"/>
            <a:r>
              <a:rPr lang="en-US" sz="2800" dirty="0"/>
              <a:t>Vocabulary: Term U Nonterm</a:t>
            </a:r>
          </a:p>
          <a:p>
            <a:pPr algn="ctr"/>
            <a:r>
              <a:rPr lang="en-US" sz="2800" dirty="0"/>
              <a:t>Productions: turn Nonterms</a:t>
            </a:r>
          </a:p>
          <a:p>
            <a:pPr algn="ctr"/>
            <a:r>
              <a:rPr lang="en-US" sz="2800" dirty="0"/>
              <a:t>into new things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4DADFE-E42B-994B-8640-C029A9199A97}"/>
              </a:ext>
            </a:extLst>
          </p:cNvPr>
          <p:cNvSpPr/>
          <p:nvPr/>
        </p:nvSpPr>
        <p:spPr>
          <a:xfrm>
            <a:off x="7669472" y="1469571"/>
            <a:ext cx="2987641" cy="3430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D27B89-F7FA-6A4D-ACFB-140509421750}"/>
              </a:ext>
            </a:extLst>
          </p:cNvPr>
          <p:cNvSpPr/>
          <p:nvPr/>
        </p:nvSpPr>
        <p:spPr>
          <a:xfrm>
            <a:off x="-26390" y="1812579"/>
            <a:ext cx="2301503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BD1710-2981-7047-A02C-7070A9CBD8C7}"/>
              </a:ext>
            </a:extLst>
          </p:cNvPr>
          <p:cNvSpPr/>
          <p:nvPr/>
        </p:nvSpPr>
        <p:spPr>
          <a:xfrm>
            <a:off x="-26391" y="2648741"/>
            <a:ext cx="2301503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8F5AA7-E9D3-8C43-AC0D-4353290F9579}"/>
              </a:ext>
            </a:extLst>
          </p:cNvPr>
          <p:cNvSpPr/>
          <p:nvPr/>
        </p:nvSpPr>
        <p:spPr>
          <a:xfrm>
            <a:off x="0" y="5372208"/>
            <a:ext cx="2301503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36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57984" y="2102644"/>
            <a:ext cx="246888" cy="256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017C24-51DB-2640-A3D0-235058EF3760}"/>
              </a:ext>
            </a:extLst>
          </p:cNvPr>
          <p:cNvSpPr txBox="1"/>
          <p:nvPr/>
        </p:nvSpPr>
        <p:spPr>
          <a:xfrm>
            <a:off x="7282543" y="102096"/>
            <a:ext cx="462639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 indent="-904875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 = {V,T,S,P}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dirty="0">
                <a:cs typeface="Courier New" panose="02070309020205020404" pitchFamily="49" charset="0"/>
              </a:rPr>
              <a:t>is the vocabulary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dirty="0">
                <a:cs typeface="Courier New" panose="02070309020205020404" pitchFamily="49" charset="0"/>
              </a:rPr>
              <a:t>is the set of terminals in the vocabulary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V-T </a:t>
            </a:r>
            <a:r>
              <a:rPr lang="en-US" dirty="0">
                <a:cs typeface="Courier New" panose="02070309020205020404" pitchFamily="49" charset="0"/>
              </a:rPr>
              <a:t>is the set of </a:t>
            </a:r>
            <a:r>
              <a:rPr lang="en-US" dirty="0" err="1">
                <a:cs typeface="Courier New" panose="02070309020205020404" pitchFamily="49" charset="0"/>
              </a:rPr>
              <a:t>nonterminals</a:t>
            </a:r>
            <a:endParaRPr lang="en-US" dirty="0">
              <a:cs typeface="Courier New" panose="02070309020205020404" pitchFamily="49" charset="0"/>
            </a:endParaRP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>
                <a:cs typeface="Courier New" panose="02070309020205020404" pitchFamily="49" charset="0"/>
              </a:rPr>
              <a:t>is the starting nonterminal</a:t>
            </a:r>
          </a:p>
          <a:p>
            <a:pPr marL="466725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>
                <a:cs typeface="Courier New" panose="02070309020205020404" pitchFamily="49" charset="0"/>
              </a:rPr>
              <a:t>is the set of productions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B8783-0F3A-9548-824C-7187BFA2A3D5}"/>
              </a:ext>
            </a:extLst>
          </p:cNvPr>
          <p:cNvSpPr txBox="1"/>
          <p:nvPr/>
        </p:nvSpPr>
        <p:spPr>
          <a:xfrm>
            <a:off x="112655" y="1800702"/>
            <a:ext cx="7571688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datalogProgram</a:t>
            </a:r>
            <a:r>
              <a:rPr lang="en-US" dirty="0"/>
              <a:t> -&gt; SCHEMES COLON scheme </a:t>
            </a:r>
            <a:r>
              <a:rPr lang="en-US" dirty="0" err="1"/>
              <a:t>schemeList</a:t>
            </a:r>
            <a:r>
              <a:rPr lang="en-US" dirty="0"/>
              <a:t> FACTS COLON </a:t>
            </a:r>
            <a:r>
              <a:rPr lang="en-US" dirty="0" err="1"/>
              <a:t>factList</a:t>
            </a:r>
            <a:r>
              <a:rPr lang="en-US" dirty="0"/>
              <a:t> </a:t>
            </a:r>
          </a:p>
          <a:p>
            <a:r>
              <a:rPr lang="en-US" dirty="0"/>
              <a:t>          RULES COLON </a:t>
            </a:r>
            <a:r>
              <a:rPr lang="en-US" dirty="0" err="1"/>
              <a:t>ruleList</a:t>
            </a:r>
            <a:r>
              <a:rPr lang="en-US" dirty="0"/>
              <a:t> QUERIES COLON query </a:t>
            </a:r>
            <a:r>
              <a:rPr lang="en-US" dirty="0" err="1"/>
              <a:t>queryList</a:t>
            </a:r>
            <a:r>
              <a:rPr lang="en-US" dirty="0"/>
              <a:t> EOF </a:t>
            </a:r>
          </a:p>
          <a:p>
            <a:endParaRPr lang="en-US" dirty="0"/>
          </a:p>
          <a:p>
            <a:r>
              <a:rPr lang="en-US" dirty="0" err="1"/>
              <a:t>schemeList</a:t>
            </a:r>
            <a:r>
              <a:rPr lang="en-US" dirty="0"/>
              <a:t> -&gt; scheme </a:t>
            </a:r>
            <a:r>
              <a:rPr lang="en-US" dirty="0" err="1"/>
              <a:t>schemeList</a:t>
            </a:r>
            <a:r>
              <a:rPr lang="en-US" dirty="0"/>
              <a:t> | lambda </a:t>
            </a:r>
          </a:p>
          <a:p>
            <a:r>
              <a:rPr lang="en-US" dirty="0" err="1"/>
              <a:t>factList</a:t>
            </a:r>
            <a:r>
              <a:rPr lang="en-US" dirty="0"/>
              <a:t> -&gt; fact </a:t>
            </a:r>
            <a:r>
              <a:rPr lang="en-US" dirty="0" err="1"/>
              <a:t>factList</a:t>
            </a:r>
            <a:r>
              <a:rPr lang="en-US" dirty="0"/>
              <a:t> | lambda </a:t>
            </a:r>
          </a:p>
          <a:p>
            <a:r>
              <a:rPr lang="en-US" dirty="0" err="1"/>
              <a:t>ruleList</a:t>
            </a:r>
            <a:r>
              <a:rPr lang="en-US" dirty="0"/>
              <a:t> -&gt; rule </a:t>
            </a:r>
            <a:r>
              <a:rPr lang="en-US" dirty="0" err="1"/>
              <a:t>ruleList</a:t>
            </a:r>
            <a:r>
              <a:rPr lang="en-US" dirty="0"/>
              <a:t> | lambda </a:t>
            </a:r>
          </a:p>
          <a:p>
            <a:r>
              <a:rPr lang="en-US" dirty="0" err="1"/>
              <a:t>queryList</a:t>
            </a:r>
            <a:r>
              <a:rPr lang="en-US" dirty="0"/>
              <a:t> -&gt; query </a:t>
            </a:r>
            <a:r>
              <a:rPr lang="en-US" dirty="0" err="1"/>
              <a:t>queryList</a:t>
            </a:r>
            <a:r>
              <a:rPr lang="en-US" dirty="0"/>
              <a:t> | lambda </a:t>
            </a:r>
          </a:p>
          <a:p>
            <a:endParaRPr lang="en-US" dirty="0"/>
          </a:p>
          <a:p>
            <a:r>
              <a:rPr lang="en-US" dirty="0"/>
              <a:t>scheme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fact -&gt; ID LEFT_PAREN STRING </a:t>
            </a:r>
            <a:r>
              <a:rPr lang="en-US" dirty="0" err="1"/>
              <a:t>stringList</a:t>
            </a:r>
            <a:r>
              <a:rPr lang="en-US" dirty="0"/>
              <a:t> RIGHT_PAREN PERIOD </a:t>
            </a:r>
            <a:br>
              <a:rPr lang="en-US" dirty="0"/>
            </a:br>
            <a:r>
              <a:rPr lang="en-US" dirty="0"/>
              <a:t>rule -&gt; </a:t>
            </a:r>
            <a:r>
              <a:rPr lang="en-US" dirty="0" err="1"/>
              <a:t>headPredicate</a:t>
            </a:r>
            <a:r>
              <a:rPr lang="en-US" dirty="0"/>
              <a:t> COLON_DASH predicate </a:t>
            </a:r>
            <a:r>
              <a:rPr lang="en-US" dirty="0" err="1"/>
              <a:t>predicateList</a:t>
            </a:r>
            <a:r>
              <a:rPr lang="en-US" dirty="0"/>
              <a:t> PERIOD </a:t>
            </a:r>
            <a:br>
              <a:rPr lang="en-US" dirty="0"/>
            </a:br>
            <a:r>
              <a:rPr lang="en-US" dirty="0"/>
              <a:t>query -&gt; predicate Q_MARK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headPredicate</a:t>
            </a:r>
            <a:r>
              <a:rPr lang="en-US" dirty="0"/>
              <a:t> -&gt; ID LEFT_PAREN ID </a:t>
            </a:r>
            <a:r>
              <a:rPr lang="en-US" dirty="0" err="1"/>
              <a:t>idList</a:t>
            </a:r>
            <a:r>
              <a:rPr lang="en-US" dirty="0"/>
              <a:t> RIGHT_PAREN </a:t>
            </a:r>
            <a:br>
              <a:rPr lang="en-US" dirty="0"/>
            </a:br>
            <a:r>
              <a:rPr lang="en-US" dirty="0"/>
              <a:t>predicate -&gt; ID LEFT_PAREN parameter </a:t>
            </a:r>
            <a:r>
              <a:rPr lang="en-US" dirty="0" err="1"/>
              <a:t>parameterList</a:t>
            </a:r>
            <a:r>
              <a:rPr lang="en-US" dirty="0"/>
              <a:t> RIGHT_PAREN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predicateList</a:t>
            </a:r>
            <a:r>
              <a:rPr lang="en-US" dirty="0"/>
              <a:t> -&gt; COMMA predicate </a:t>
            </a:r>
            <a:r>
              <a:rPr lang="en-US" dirty="0" err="1"/>
              <a:t>predicateList</a:t>
            </a:r>
            <a:r>
              <a:rPr lang="en-US" dirty="0"/>
              <a:t> | lambda </a:t>
            </a:r>
            <a:br>
              <a:rPr lang="en-US" dirty="0"/>
            </a:br>
            <a:r>
              <a:rPr lang="en-US" dirty="0" err="1"/>
              <a:t>parameterList</a:t>
            </a:r>
            <a:r>
              <a:rPr lang="en-US" dirty="0"/>
              <a:t> -&gt; COMMA parameter </a:t>
            </a:r>
            <a:r>
              <a:rPr lang="en-US" dirty="0" err="1"/>
              <a:t>parameterList</a:t>
            </a:r>
            <a:r>
              <a:rPr lang="en-US" dirty="0"/>
              <a:t> | lambda</a:t>
            </a:r>
          </a:p>
          <a:p>
            <a:r>
              <a:rPr lang="en-US" dirty="0" err="1"/>
              <a:t>stringList</a:t>
            </a:r>
            <a:r>
              <a:rPr lang="en-US" dirty="0"/>
              <a:t> -&gt; COMMA STRING </a:t>
            </a:r>
            <a:r>
              <a:rPr lang="en-US" dirty="0" err="1"/>
              <a:t>stringList</a:t>
            </a:r>
            <a:r>
              <a:rPr lang="en-US" dirty="0"/>
              <a:t> | lambda</a:t>
            </a:r>
          </a:p>
          <a:p>
            <a:r>
              <a:rPr lang="en-US" dirty="0" err="1"/>
              <a:t>idList</a:t>
            </a:r>
            <a:r>
              <a:rPr lang="en-US" dirty="0"/>
              <a:t> -&gt; COMMA ID </a:t>
            </a:r>
            <a:r>
              <a:rPr lang="en-US" dirty="0" err="1"/>
              <a:t>idList</a:t>
            </a:r>
            <a:r>
              <a:rPr lang="en-US" dirty="0"/>
              <a:t> | lambda</a:t>
            </a:r>
          </a:p>
          <a:p>
            <a:r>
              <a:rPr lang="en-US" dirty="0"/>
              <a:t>parameter -&gt; STRING | 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3E01D-E80C-B742-912D-3A58D19D5A3E}"/>
              </a:ext>
            </a:extLst>
          </p:cNvPr>
          <p:cNvSpPr txBox="1"/>
          <p:nvPr/>
        </p:nvSpPr>
        <p:spPr>
          <a:xfrm>
            <a:off x="7488769" y="2137228"/>
            <a:ext cx="4422108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Terminals: Tokens</a:t>
            </a:r>
          </a:p>
          <a:p>
            <a:pPr algn="ctr"/>
            <a:r>
              <a:rPr lang="en-US" sz="2800" dirty="0"/>
              <a:t>Non-terminals: Lower case</a:t>
            </a:r>
          </a:p>
          <a:p>
            <a:pPr algn="ctr"/>
            <a:r>
              <a:rPr lang="en-US" sz="2800" dirty="0"/>
              <a:t>Vocabulary: Term U Nonterm</a:t>
            </a:r>
          </a:p>
          <a:p>
            <a:pPr algn="ctr"/>
            <a:r>
              <a:rPr lang="en-US" sz="2800" dirty="0"/>
              <a:t>Productions: turn Nonterms</a:t>
            </a:r>
          </a:p>
          <a:p>
            <a:pPr algn="ctr"/>
            <a:r>
              <a:rPr lang="en-US" sz="2800" dirty="0"/>
              <a:t>into new things</a:t>
            </a:r>
          </a:p>
          <a:p>
            <a:pPr algn="ctr"/>
            <a:r>
              <a:rPr lang="en-US" sz="2800" dirty="0"/>
              <a:t>Starting non-terminal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4DADFE-E42B-994B-8640-C029A9199A97}"/>
              </a:ext>
            </a:extLst>
          </p:cNvPr>
          <p:cNvSpPr/>
          <p:nvPr/>
        </p:nvSpPr>
        <p:spPr>
          <a:xfrm>
            <a:off x="8206002" y="1193468"/>
            <a:ext cx="2987641" cy="3430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D27B89-F7FA-6A4D-ACFB-140509421750}"/>
              </a:ext>
            </a:extLst>
          </p:cNvPr>
          <p:cNvSpPr/>
          <p:nvPr/>
        </p:nvSpPr>
        <p:spPr>
          <a:xfrm>
            <a:off x="-26390" y="1812579"/>
            <a:ext cx="2301503" cy="3596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306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6E2821-8612-FE67-D3EC-32E94137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 come in many </a:t>
            </a:r>
            <a:r>
              <a:rPr lang="en-US" i="1" dirty="0"/>
              <a:t>flavors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FAE0-5CAB-3E75-AAE3-624607482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0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Grammars and not just Regular 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0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Create a regular expression that generates the set of matching braces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A C++ parser must be able to check to see if curly braces match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E5BA76-C44B-1D4B-BFA5-FC8FBA0FF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992" y="1903222"/>
            <a:ext cx="5765800" cy="2070100"/>
          </a:xfrm>
          <a:prstGeom prst="rect">
            <a:avLst/>
          </a:prstGeom>
        </p:spPr>
      </p:pic>
      <p:sp>
        <p:nvSpPr>
          <p:cNvPr id="8" name="Up Arrow 7">
            <a:extLst>
              <a:ext uri="{FF2B5EF4-FFF2-40B4-BE49-F238E27FC236}">
                <a16:creationId xmlns:a16="http://schemas.microsoft.com/office/drawing/2014/main" id="{4FCB40C2-9CA2-464C-B244-AB08DAE93907}"/>
              </a:ext>
            </a:extLst>
          </p:cNvPr>
          <p:cNvSpPr/>
          <p:nvPr/>
        </p:nvSpPr>
        <p:spPr>
          <a:xfrm rot="18502872">
            <a:off x="6905150" y="2091942"/>
            <a:ext cx="484632" cy="97840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F2BC6FF4-D0F3-054C-BA07-D1475795B7FC}"/>
              </a:ext>
            </a:extLst>
          </p:cNvPr>
          <p:cNvSpPr/>
          <p:nvPr/>
        </p:nvSpPr>
        <p:spPr>
          <a:xfrm rot="16914442">
            <a:off x="3968476" y="3150584"/>
            <a:ext cx="484632" cy="97840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37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Grammar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Type 3 grammar = </a:t>
            </a:r>
            <a:r>
              <a:rPr lang="en-US" sz="2400" i="1" dirty="0"/>
              <a:t>regular grammar</a:t>
            </a:r>
          </a:p>
          <a:p>
            <a:pPr lvl="1"/>
            <a:r>
              <a:rPr lang="en-US" sz="2000" dirty="0"/>
              <a:t>Regular grammars generate regular languages</a:t>
            </a:r>
          </a:p>
          <a:p>
            <a:pPr lvl="1"/>
            <a:r>
              <a:rPr lang="en-US" sz="2000" dirty="0"/>
              <a:t>Regular grammars ≈ regular expressions</a:t>
            </a:r>
          </a:p>
          <a:p>
            <a:endParaRPr lang="en-US" sz="2400" dirty="0"/>
          </a:p>
          <a:p>
            <a:r>
              <a:rPr lang="en-US" sz="2400" dirty="0"/>
              <a:t>Type 2 grammar = </a:t>
            </a:r>
            <a:r>
              <a:rPr lang="en-US" sz="2400" i="1" dirty="0"/>
              <a:t>context-free grammar</a:t>
            </a:r>
          </a:p>
          <a:p>
            <a:pPr lvl="1"/>
            <a:r>
              <a:rPr lang="en-US" sz="2000" dirty="0"/>
              <a:t>More complex and cannot be generated by a regular expression</a:t>
            </a:r>
          </a:p>
          <a:p>
            <a:pPr lvl="1"/>
            <a:r>
              <a:rPr lang="en-US" sz="2000" dirty="0"/>
              <a:t>Any language generated by a regular expression can be expressed as a context-free grammar</a:t>
            </a:r>
          </a:p>
          <a:p>
            <a:pPr lvl="1"/>
            <a:endParaRPr lang="en-US" sz="2000" dirty="0"/>
          </a:p>
          <a:p>
            <a:r>
              <a:rPr lang="en-US" sz="2400" dirty="0"/>
              <a:t>Type 1 grammar = </a:t>
            </a:r>
            <a:r>
              <a:rPr lang="en-US" sz="2400" i="1" dirty="0"/>
              <a:t>context-sensitive grammar</a:t>
            </a:r>
          </a:p>
          <a:p>
            <a:pPr lvl="1"/>
            <a:r>
              <a:rPr lang="en-US" sz="2000" dirty="0"/>
              <a:t>More complex and cannot be generated by a context-free grammar</a:t>
            </a:r>
          </a:p>
          <a:p>
            <a:pPr lvl="1"/>
            <a:r>
              <a:rPr lang="en-US" sz="2000" dirty="0"/>
              <a:t>Any language generated by a context-free grammar can be expressed as a context-sensitive grammar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581844" y="2225334"/>
            <a:ext cx="1949570" cy="112216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031191" y="1328468"/>
            <a:ext cx="3050876" cy="216379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60991" y="1500838"/>
            <a:ext cx="1395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Context-free grammars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60991" y="2442486"/>
            <a:ext cx="1395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Regular expressions</a:t>
            </a:r>
          </a:p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686136" y="284673"/>
            <a:ext cx="3769743" cy="335567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46241" y="575820"/>
            <a:ext cx="1849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Context-sensitive grammars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673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: Grammar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Type 3 grammar = </a:t>
            </a:r>
            <a:r>
              <a:rPr lang="en-US" sz="2400" i="1" dirty="0"/>
              <a:t>regular grammar</a:t>
            </a:r>
          </a:p>
          <a:p>
            <a:pPr lvl="1"/>
            <a:r>
              <a:rPr lang="en-US" sz="2000" dirty="0"/>
              <a:t>Regular grammars generate regular languages</a:t>
            </a:r>
          </a:p>
          <a:p>
            <a:pPr lvl="1"/>
            <a:r>
              <a:rPr lang="en-US" sz="2000" dirty="0"/>
              <a:t>Regular grammars ≈ regular expressions</a:t>
            </a:r>
          </a:p>
          <a:p>
            <a:endParaRPr lang="en-US" sz="2400" dirty="0"/>
          </a:p>
          <a:p>
            <a:r>
              <a:rPr lang="en-US" sz="2400" dirty="0"/>
              <a:t>Type 2 grammar = </a:t>
            </a:r>
            <a:r>
              <a:rPr lang="en-US" sz="2400" i="1" dirty="0"/>
              <a:t>context-free grammar</a:t>
            </a:r>
          </a:p>
          <a:p>
            <a:pPr lvl="1"/>
            <a:r>
              <a:rPr lang="en-US" sz="2000" dirty="0"/>
              <a:t>More complex and cannot be generated by a regular expression</a:t>
            </a:r>
          </a:p>
          <a:p>
            <a:pPr lvl="1"/>
            <a:r>
              <a:rPr lang="en-US" sz="2000" dirty="0"/>
              <a:t>Any language generated by a regular expression can be expressed as a context-free grammar</a:t>
            </a:r>
          </a:p>
          <a:p>
            <a:pPr lvl="1"/>
            <a:endParaRPr lang="en-US" sz="2000" dirty="0"/>
          </a:p>
          <a:p>
            <a:r>
              <a:rPr lang="en-US" sz="2400" dirty="0"/>
              <a:t>Type 1 grammar = </a:t>
            </a:r>
            <a:r>
              <a:rPr lang="en-US" sz="2400" i="1" dirty="0"/>
              <a:t>context-sensitive grammar</a:t>
            </a:r>
          </a:p>
          <a:p>
            <a:pPr lvl="1"/>
            <a:r>
              <a:rPr lang="en-US" sz="2000" dirty="0"/>
              <a:t>More complex and cannot be generated by a context-free grammar</a:t>
            </a:r>
          </a:p>
          <a:p>
            <a:pPr lvl="1"/>
            <a:r>
              <a:rPr lang="en-US" sz="2000" dirty="0"/>
              <a:t>Any language generated by a context-free grammar can be expressed as a context-sensitive grammar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581844" y="2225334"/>
            <a:ext cx="1949570" cy="112216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031191" y="1328468"/>
            <a:ext cx="3050876" cy="216379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60991" y="1500838"/>
            <a:ext cx="1395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Context-free grammars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60991" y="2442486"/>
            <a:ext cx="1395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Regular expressions</a:t>
            </a:r>
          </a:p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686136" y="284673"/>
            <a:ext cx="3769743" cy="335567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46241" y="575820"/>
            <a:ext cx="1849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Context-sensitive grammars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9F4695-F021-7D49-B99B-A3010E57A8BD}"/>
              </a:ext>
            </a:extLst>
          </p:cNvPr>
          <p:cNvSpPr txBox="1"/>
          <p:nvPr/>
        </p:nvSpPr>
        <p:spPr>
          <a:xfrm>
            <a:off x="4814647" y="1325476"/>
            <a:ext cx="2698961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We’ll focus on CFGs</a:t>
            </a:r>
            <a:endParaRPr lang="en-US" dirty="0"/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8E8A05C5-8D92-C146-AF67-7893C95068E0}"/>
              </a:ext>
            </a:extLst>
          </p:cNvPr>
          <p:cNvSpPr/>
          <p:nvPr/>
        </p:nvSpPr>
        <p:spPr>
          <a:xfrm rot="6295195">
            <a:off x="7844605" y="1473299"/>
            <a:ext cx="484632" cy="97840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18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Context-free</a:t>
            </a:r>
            <a:r>
              <a:rPr lang="en-US" dirty="0"/>
              <a:t> grammars</a:t>
            </a:r>
          </a:p>
          <a:p>
            <a:pPr lvl="1"/>
            <a:r>
              <a:rPr lang="en-US" dirty="0"/>
              <a:t>May only have a single, </a:t>
            </a:r>
            <a:r>
              <a:rPr lang="en-US" i="1" dirty="0"/>
              <a:t>nonterminal </a:t>
            </a:r>
            <a:r>
              <a:rPr lang="en-US" dirty="0"/>
              <a:t>symbol on the </a:t>
            </a:r>
            <a:r>
              <a:rPr lang="en-US" b="1" i="1" dirty="0"/>
              <a:t>left-hand side </a:t>
            </a:r>
            <a:r>
              <a:rPr lang="en-US" dirty="0"/>
              <a:t>of the production rule</a:t>
            </a:r>
          </a:p>
          <a:p>
            <a:pPr lvl="1"/>
            <a:r>
              <a:rPr lang="en-US" dirty="0"/>
              <a:t>Definition: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, where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i="1" baseline="-25000" dirty="0"/>
              <a:t>  </a:t>
            </a:r>
            <a:r>
              <a:rPr lang="en-US" dirty="0"/>
              <a:t>can only be a nonterminal</a:t>
            </a:r>
          </a:p>
          <a:p>
            <a:pPr lvl="1"/>
            <a:r>
              <a:rPr lang="en-US" dirty="0"/>
              <a:t>Example pattern: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60324-D8C3-804D-9D3E-308C1FCB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284" y="3462212"/>
            <a:ext cx="1168400" cy="24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867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Context-free</a:t>
            </a:r>
            <a:r>
              <a:rPr lang="en-US" dirty="0"/>
              <a:t> grammars</a:t>
            </a:r>
          </a:p>
          <a:p>
            <a:pPr lvl="1"/>
            <a:r>
              <a:rPr lang="en-US" dirty="0"/>
              <a:t>May only have a single, </a:t>
            </a:r>
            <a:r>
              <a:rPr lang="en-US" i="1" dirty="0"/>
              <a:t>nonterminal </a:t>
            </a:r>
            <a:r>
              <a:rPr lang="en-US" dirty="0"/>
              <a:t>symbol on the </a:t>
            </a:r>
            <a:r>
              <a:rPr lang="en-US" b="1" i="1" dirty="0"/>
              <a:t>left-hand side </a:t>
            </a:r>
            <a:r>
              <a:rPr lang="en-US" dirty="0"/>
              <a:t>of the production rule</a:t>
            </a:r>
          </a:p>
          <a:p>
            <a:pPr lvl="1"/>
            <a:r>
              <a:rPr lang="en-US" dirty="0"/>
              <a:t>Definition: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, where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i="1" baseline="-25000" dirty="0"/>
              <a:t>  </a:t>
            </a:r>
            <a:r>
              <a:rPr lang="en-US" dirty="0"/>
              <a:t>can only be a nonterminal</a:t>
            </a:r>
          </a:p>
          <a:p>
            <a:pPr lvl="1"/>
            <a:r>
              <a:rPr lang="en-US" dirty="0"/>
              <a:t>Example pattern: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60324-D8C3-804D-9D3E-308C1FCB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284" y="3462212"/>
            <a:ext cx="1168400" cy="2405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3B86F8-2C33-DE4F-BCE3-E695D4D61503}"/>
              </a:ext>
            </a:extLst>
          </p:cNvPr>
          <p:cNvSpPr txBox="1"/>
          <p:nvPr/>
        </p:nvSpPr>
        <p:spPr>
          <a:xfrm>
            <a:off x="6835261" y="1272924"/>
            <a:ext cx="4518539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Remember that lower case letters near the end of the alphabet represent strings of terminals and </a:t>
            </a:r>
            <a:r>
              <a:rPr lang="en-US" sz="2400" dirty="0" err="1"/>
              <a:t>nonterminals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902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Context-free</a:t>
            </a:r>
            <a:r>
              <a:rPr lang="en-US" dirty="0"/>
              <a:t> grammars</a:t>
            </a:r>
          </a:p>
          <a:p>
            <a:pPr lvl="1"/>
            <a:r>
              <a:rPr lang="en-US" dirty="0"/>
              <a:t>May only have a single, </a:t>
            </a:r>
            <a:r>
              <a:rPr lang="en-US" i="1" dirty="0"/>
              <a:t>nonterminal </a:t>
            </a:r>
            <a:r>
              <a:rPr lang="en-US" dirty="0"/>
              <a:t>symbol on the left-hand side of the production rule</a:t>
            </a:r>
          </a:p>
          <a:p>
            <a:pPr lvl="1"/>
            <a:r>
              <a:rPr lang="en-US" dirty="0"/>
              <a:t>Definition: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, where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i="1" baseline="-25000" dirty="0"/>
              <a:t>  </a:t>
            </a:r>
            <a:r>
              <a:rPr lang="en-US" dirty="0"/>
              <a:t>can only be a nonterminal</a:t>
            </a:r>
          </a:p>
          <a:p>
            <a:pPr lvl="1"/>
            <a:r>
              <a:rPr lang="en-US" dirty="0"/>
              <a:t>Example pattern: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60324-D8C3-804D-9D3E-308C1FCB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284" y="3462212"/>
            <a:ext cx="1168400" cy="240553"/>
          </a:xfrm>
          <a:prstGeom prst="rect">
            <a:avLst/>
          </a:prstGeom>
        </p:spPr>
      </p:pic>
      <p:sp>
        <p:nvSpPr>
          <p:cNvPr id="8" name="Up Arrow 7">
            <a:extLst>
              <a:ext uri="{FF2B5EF4-FFF2-40B4-BE49-F238E27FC236}">
                <a16:creationId xmlns:a16="http://schemas.microsoft.com/office/drawing/2014/main" id="{DB3B3B8C-AFCC-EA4A-8E36-D104D31B6746}"/>
              </a:ext>
            </a:extLst>
          </p:cNvPr>
          <p:cNvSpPr/>
          <p:nvPr/>
        </p:nvSpPr>
        <p:spPr>
          <a:xfrm rot="19333278">
            <a:off x="4114182" y="3595019"/>
            <a:ext cx="484632" cy="97840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15C67-CFD1-C94F-99BF-87356E6CD17E}"/>
              </a:ext>
            </a:extLst>
          </p:cNvPr>
          <p:cNvSpPr txBox="1"/>
          <p:nvPr/>
        </p:nvSpPr>
        <p:spPr>
          <a:xfrm>
            <a:off x="4620426" y="4451789"/>
            <a:ext cx="449919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LHS is always a single nonterminal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778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Context-free</a:t>
            </a:r>
            <a:r>
              <a:rPr lang="en-US" dirty="0"/>
              <a:t> grammars</a:t>
            </a:r>
          </a:p>
          <a:p>
            <a:pPr lvl="1"/>
            <a:r>
              <a:rPr lang="en-US" dirty="0"/>
              <a:t>May only have a single, </a:t>
            </a:r>
            <a:r>
              <a:rPr lang="en-US" i="1" dirty="0"/>
              <a:t>nonterminal </a:t>
            </a:r>
            <a:r>
              <a:rPr lang="en-US" dirty="0"/>
              <a:t>symbol on the left-hand side of the production rule</a:t>
            </a:r>
          </a:p>
          <a:p>
            <a:pPr lvl="1"/>
            <a:r>
              <a:rPr lang="en-US" dirty="0"/>
              <a:t>Definition: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, where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i="1" baseline="-25000" dirty="0"/>
              <a:t>  </a:t>
            </a:r>
            <a:r>
              <a:rPr lang="en-US" dirty="0"/>
              <a:t>can only be a non-terminal</a:t>
            </a:r>
          </a:p>
          <a:p>
            <a:pPr lvl="1"/>
            <a:r>
              <a:rPr lang="en-US" dirty="0"/>
              <a:t>Example pattern: </a:t>
            </a:r>
          </a:p>
          <a:p>
            <a:r>
              <a:rPr lang="en-US" i="1" dirty="0"/>
              <a:t>Context-sensitive</a:t>
            </a:r>
            <a:r>
              <a:rPr lang="en-US" dirty="0"/>
              <a:t> grammars</a:t>
            </a:r>
          </a:p>
          <a:p>
            <a:pPr lvl="1"/>
            <a:r>
              <a:rPr lang="en-US" dirty="0"/>
              <a:t>Allows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 to contain </a:t>
            </a:r>
            <a:r>
              <a:rPr lang="en-US" i="1" dirty="0"/>
              <a:t>terminals </a:t>
            </a:r>
            <a:r>
              <a:rPr lang="en-US" dirty="0"/>
              <a:t>and </a:t>
            </a:r>
            <a:r>
              <a:rPr lang="en-US" i="1" dirty="0"/>
              <a:t>nonterminals</a:t>
            </a:r>
          </a:p>
          <a:p>
            <a:pPr lvl="1"/>
            <a:r>
              <a:rPr lang="en-US" dirty="0"/>
              <a:t>Example pattern: </a:t>
            </a:r>
          </a:p>
          <a:p>
            <a:pPr lvl="1"/>
            <a:endParaRPr lang="en-US" dirty="0"/>
          </a:p>
          <a:p>
            <a:pPr lvl="1"/>
            <a:r>
              <a:rPr lang="en-US" i="1" dirty="0"/>
              <a:t>Time flies like lightening. Fruit flies like bananas.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60324-D8C3-804D-9D3E-308C1FCB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284" y="3462212"/>
            <a:ext cx="1168400" cy="240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6BA7DD-2F32-7E43-9897-E7E0A625A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476" y="4748294"/>
            <a:ext cx="1485900" cy="24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57CFB8-BC87-AD47-AB6E-C7ABC1348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476" y="5124531"/>
            <a:ext cx="1435100" cy="241300"/>
          </a:xfrm>
          <a:prstGeom prst="rect">
            <a:avLst/>
          </a:prstGeom>
        </p:spPr>
      </p:pic>
      <p:sp>
        <p:nvSpPr>
          <p:cNvPr id="8" name="Up Arrow 7">
            <a:extLst>
              <a:ext uri="{FF2B5EF4-FFF2-40B4-BE49-F238E27FC236}">
                <a16:creationId xmlns:a16="http://schemas.microsoft.com/office/drawing/2014/main" id="{DB3B3B8C-AFCC-EA4A-8E36-D104D31B6746}"/>
              </a:ext>
            </a:extLst>
          </p:cNvPr>
          <p:cNvSpPr/>
          <p:nvPr/>
        </p:nvSpPr>
        <p:spPr>
          <a:xfrm rot="12446166">
            <a:off x="4135992" y="3787050"/>
            <a:ext cx="484632" cy="97840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15C67-CFD1-C94F-99BF-87356E6CD17E}"/>
              </a:ext>
            </a:extLst>
          </p:cNvPr>
          <p:cNvSpPr txBox="1"/>
          <p:nvPr/>
        </p:nvSpPr>
        <p:spPr>
          <a:xfrm>
            <a:off x="3846405" y="2686795"/>
            <a:ext cx="449919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LHS has at least one nonterminal and maybe multiple terminals and nonterminals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572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languages are recognized by FSA</a:t>
            </a:r>
          </a:p>
          <a:p>
            <a:endParaRPr lang="en-US" dirty="0"/>
          </a:p>
          <a:p>
            <a:r>
              <a:rPr lang="en-US" dirty="0"/>
              <a:t>Context-free languages are recognized by </a:t>
            </a:r>
            <a:r>
              <a:rPr lang="en-US" i="1" dirty="0"/>
              <a:t>pushdown automata </a:t>
            </a:r>
            <a:r>
              <a:rPr lang="en-US" dirty="0"/>
              <a:t>(PDA)</a:t>
            </a:r>
          </a:p>
          <a:p>
            <a:pPr lvl="1"/>
            <a:r>
              <a:rPr lang="en-US" dirty="0"/>
              <a:t>PDA use a stack to keep track of more information</a:t>
            </a:r>
          </a:p>
          <a:p>
            <a:pPr lvl="1"/>
            <a:r>
              <a:rPr lang="en-US" dirty="0"/>
              <a:t>We’re not going to get into PDA because they use non-determinism</a:t>
            </a:r>
          </a:p>
          <a:p>
            <a:pPr lvl="1"/>
            <a:r>
              <a:rPr lang="en-US" dirty="0"/>
              <a:t>We’ll focus on using a stack along with the input</a:t>
            </a:r>
          </a:p>
        </p:txBody>
      </p:sp>
    </p:spTree>
    <p:extLst>
      <p:ext uri="{BB962C8B-B14F-4D97-AF65-F5344CB8AC3E}">
        <p14:creationId xmlns:p14="http://schemas.microsoft.com/office/powerpoint/2010/main" val="10517347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032607-61B6-9C79-F27C-CFA2EE9B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Leftmost and Rightmost derivations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41705-2703-5213-41A5-4C89CBFADC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01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Trees: §13.1.2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Leftmost and rightmost derivations</a:t>
            </a:r>
          </a:p>
          <a:p>
            <a:pPr lvl="1"/>
            <a:r>
              <a:rPr lang="en-US" dirty="0"/>
              <a:t>Checkout the grammar in the upper right</a:t>
            </a:r>
            <a:endParaRPr lang="en-US" dirty="0">
              <a:cs typeface="Courier New" panose="02070309020205020404" pitchFamily="49" charset="0"/>
            </a:endParaRP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4671B-F507-A74F-B100-58AA77147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645" y="681037"/>
            <a:ext cx="1206500" cy="96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9651938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Trees: §13.1.2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Leftmost and rightmost derivations</a:t>
            </a:r>
          </a:p>
          <a:p>
            <a:pPr lvl="1"/>
            <a:r>
              <a:rPr lang="en-US" dirty="0"/>
              <a:t>Checkout the grammar in the upper right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Suppose we have a partial derivation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  AB</a:t>
            </a:r>
            <a:endParaRPr lang="en-US" dirty="0">
              <a:cs typeface="Courier New" panose="02070309020205020404" pitchFamily="49" charset="0"/>
            </a:endParaRP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4671B-F507-A74F-B100-58AA77147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645" y="681037"/>
            <a:ext cx="1206500" cy="96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61798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Grammars and not just Regular 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0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Create a regular expression that generates the set of matching braces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368" y="2770632"/>
            <a:ext cx="14630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E5BA76-C44B-1D4B-BFA5-FC8FBA0FF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992" y="1903222"/>
            <a:ext cx="5765800" cy="2070100"/>
          </a:xfrm>
          <a:prstGeom prst="rect">
            <a:avLst/>
          </a:prstGeom>
        </p:spPr>
      </p:pic>
      <p:sp>
        <p:nvSpPr>
          <p:cNvPr id="8" name="Up Arrow 7">
            <a:extLst>
              <a:ext uri="{FF2B5EF4-FFF2-40B4-BE49-F238E27FC236}">
                <a16:creationId xmlns:a16="http://schemas.microsoft.com/office/drawing/2014/main" id="{4FCB40C2-9CA2-464C-B244-AB08DAE93907}"/>
              </a:ext>
            </a:extLst>
          </p:cNvPr>
          <p:cNvSpPr/>
          <p:nvPr/>
        </p:nvSpPr>
        <p:spPr>
          <a:xfrm rot="18502872">
            <a:off x="6905150" y="2091942"/>
            <a:ext cx="484632" cy="97840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F2BC6FF4-D0F3-054C-BA07-D1475795B7FC}"/>
              </a:ext>
            </a:extLst>
          </p:cNvPr>
          <p:cNvSpPr/>
          <p:nvPr/>
        </p:nvSpPr>
        <p:spPr>
          <a:xfrm rot="16914442">
            <a:off x="3968476" y="3150584"/>
            <a:ext cx="484632" cy="97840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2052C-5EA3-4C4A-A443-06AF314B7DF2}"/>
              </a:ext>
            </a:extLst>
          </p:cNvPr>
          <p:cNvSpPr txBox="1"/>
          <p:nvPr/>
        </p:nvSpPr>
        <p:spPr>
          <a:xfrm>
            <a:off x="2048176" y="4623226"/>
            <a:ext cx="4565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What’s wrong with something like?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 = </a:t>
            </a:r>
            <a:r>
              <a:rPr lang="en-US" sz="3200" dirty="0"/>
              <a:t>{</a:t>
            </a:r>
            <a:r>
              <a:rPr lang="en-US" sz="2400" dirty="0"/>
              <a:t> ‘{‘ , ‘}’ </a:t>
            </a:r>
            <a:r>
              <a:rPr lang="en-US" sz="3200" dirty="0"/>
              <a:t>}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RegEx</a:t>
            </a:r>
            <a:r>
              <a:rPr lang="en-US" sz="2400" dirty="0"/>
              <a:t> = {} U {{}} U {{{}}} U …?</a:t>
            </a:r>
          </a:p>
        </p:txBody>
      </p:sp>
    </p:spTree>
    <p:extLst>
      <p:ext uri="{BB962C8B-B14F-4D97-AF65-F5344CB8AC3E}">
        <p14:creationId xmlns:p14="http://schemas.microsoft.com/office/powerpoint/2010/main" val="16000292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Trees: §13.1.2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Leftmost and rightmost derivations</a:t>
            </a:r>
          </a:p>
          <a:p>
            <a:pPr lvl="1"/>
            <a:r>
              <a:rPr lang="en-US" dirty="0"/>
              <a:t>Checkout the grammar in the upper right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Suppose we have a partial derivation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  AB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Which production should I apply?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The one with the A non-terminal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or the one with the B non-terminal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4671B-F507-A74F-B100-58AA77147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645" y="681037"/>
            <a:ext cx="1206500" cy="96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5" name="Up Arrow 4">
            <a:extLst>
              <a:ext uri="{FF2B5EF4-FFF2-40B4-BE49-F238E27FC236}">
                <a16:creationId xmlns:a16="http://schemas.microsoft.com/office/drawing/2014/main" id="{B8E5D4DD-8130-0D41-BE8C-2B6B14D8310B}"/>
              </a:ext>
            </a:extLst>
          </p:cNvPr>
          <p:cNvSpPr/>
          <p:nvPr/>
        </p:nvSpPr>
        <p:spPr>
          <a:xfrm rot="6295195">
            <a:off x="8631674" y="674433"/>
            <a:ext cx="484632" cy="97840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875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Trees: §13.1.2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Leftmost and rightmost derivations</a:t>
            </a:r>
          </a:p>
          <a:p>
            <a:pPr lvl="1"/>
            <a:r>
              <a:rPr lang="en-US" dirty="0"/>
              <a:t>Leftmost derivations are where we choose productions starting at the leftmost nonterminal</a:t>
            </a:r>
          </a:p>
          <a:p>
            <a:pPr lvl="2"/>
            <a:r>
              <a:rPr lang="en-US" dirty="0"/>
              <a:t>Ex: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cs typeface="Courier New" panose="02070309020205020404" pitchFamily="49" charset="0"/>
              </a:rPr>
              <a:t>Builds derivation tree from left to right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Rightmost derivations are where we choose productions starting at the rightmost nonterminal</a:t>
            </a:r>
          </a:p>
          <a:p>
            <a:pPr lvl="2"/>
            <a:r>
              <a:rPr lang="en-US" dirty="0"/>
              <a:t>Ex: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cs typeface="Courier New" panose="02070309020205020404" pitchFamily="49" charset="0"/>
              </a:rPr>
              <a:t>Builds derivation tree from right to left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4671B-F507-A74F-B100-58AA77147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645" y="681037"/>
            <a:ext cx="1206500" cy="96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42D19-BABC-674F-BAF7-A424C57C2E13}"/>
              </a:ext>
            </a:extLst>
          </p:cNvPr>
          <p:cNvSpPr txBox="1"/>
          <p:nvPr/>
        </p:nvSpPr>
        <p:spPr>
          <a:xfrm>
            <a:off x="9415395" y="1775767"/>
            <a:ext cx="1397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  AB</a:t>
            </a:r>
            <a:endParaRPr lang="en-US" sz="2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50115A-BBCE-974E-B26F-ECBE8028C7F6}"/>
              </a:ext>
            </a:extLst>
          </p:cNvPr>
          <p:cNvSpPr/>
          <p:nvPr/>
        </p:nvSpPr>
        <p:spPr>
          <a:xfrm>
            <a:off x="9316031" y="927100"/>
            <a:ext cx="1682169" cy="51053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CE8D6D-4A57-7543-B0CA-A1FAA8C54F50}"/>
              </a:ext>
            </a:extLst>
          </p:cNvPr>
          <p:cNvSpPr/>
          <p:nvPr/>
        </p:nvSpPr>
        <p:spPr>
          <a:xfrm>
            <a:off x="2254831" y="2918470"/>
            <a:ext cx="1682169" cy="51053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983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Trees: §13.1.2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Leftmost and rightmost derivations</a:t>
            </a:r>
          </a:p>
          <a:p>
            <a:pPr lvl="1"/>
            <a:r>
              <a:rPr lang="en-US" dirty="0"/>
              <a:t>Leftmost derivations are where we choose productions starting at the leftmost nonterminal</a:t>
            </a:r>
          </a:p>
          <a:p>
            <a:pPr lvl="2"/>
            <a:r>
              <a:rPr lang="en-US" dirty="0"/>
              <a:t>Ex: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cs typeface="Courier New" panose="02070309020205020404" pitchFamily="49" charset="0"/>
              </a:rPr>
              <a:t>Builds derivation tree from left to right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Rightmost derivations are where we choose productions starting at the rightmost nonterminal</a:t>
            </a:r>
          </a:p>
          <a:p>
            <a:pPr lvl="2"/>
            <a:r>
              <a:rPr lang="en-US" dirty="0"/>
              <a:t>Ex: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cs typeface="Courier New" panose="02070309020205020404" pitchFamily="49" charset="0"/>
              </a:rPr>
              <a:t>Builds derivation tree from right to left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4671B-F507-A74F-B100-58AA77147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645" y="681037"/>
            <a:ext cx="1206500" cy="96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42D19-BABC-674F-BAF7-A424C57C2E13}"/>
              </a:ext>
            </a:extLst>
          </p:cNvPr>
          <p:cNvSpPr txBox="1"/>
          <p:nvPr/>
        </p:nvSpPr>
        <p:spPr>
          <a:xfrm>
            <a:off x="9415395" y="1775767"/>
            <a:ext cx="1397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  AB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2D6E92-7719-964D-BD2D-34AFEEFAA465}"/>
              </a:ext>
            </a:extLst>
          </p:cNvPr>
          <p:cNvSpPr txBox="1"/>
          <p:nvPr/>
        </p:nvSpPr>
        <p:spPr>
          <a:xfrm>
            <a:off x="9131300" y="34290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50115A-BBCE-974E-B26F-ECBE8028C7F6}"/>
              </a:ext>
            </a:extLst>
          </p:cNvPr>
          <p:cNvSpPr/>
          <p:nvPr/>
        </p:nvSpPr>
        <p:spPr>
          <a:xfrm>
            <a:off x="9272810" y="1290166"/>
            <a:ext cx="1682169" cy="51053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CE8D6D-4A57-7543-B0CA-A1FAA8C54F50}"/>
              </a:ext>
            </a:extLst>
          </p:cNvPr>
          <p:cNvSpPr/>
          <p:nvPr/>
        </p:nvSpPr>
        <p:spPr>
          <a:xfrm>
            <a:off x="2331031" y="4645670"/>
            <a:ext cx="1682169" cy="51053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147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Trees: §13.1.2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Leftmost derivations are where we choose productions starting at the leftmost nonterminal</a:t>
            </a:r>
          </a:p>
          <a:p>
            <a:pPr lvl="1"/>
            <a:r>
              <a:rPr lang="en-US" dirty="0"/>
              <a:t>Ex: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Builds derivation tree from left to right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8DD3B-DA28-374C-8010-207B2332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645" y="681037"/>
            <a:ext cx="1206500" cy="96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A72B29-E5B7-E945-BC63-DAEB639B3708}"/>
              </a:ext>
            </a:extLst>
          </p:cNvPr>
          <p:cNvSpPr/>
          <p:nvPr/>
        </p:nvSpPr>
        <p:spPr>
          <a:xfrm>
            <a:off x="9850968" y="3429000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6CA99-8BF3-4B46-9652-BB1D88E2B734}"/>
              </a:ext>
            </a:extLst>
          </p:cNvPr>
          <p:cNvSpPr/>
          <p:nvPr/>
        </p:nvSpPr>
        <p:spPr>
          <a:xfrm>
            <a:off x="8619576" y="4069344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ADABAD-152D-8942-9BFE-BDDDE7231CDD}"/>
              </a:ext>
            </a:extLst>
          </p:cNvPr>
          <p:cNvSpPr/>
          <p:nvPr/>
        </p:nvSpPr>
        <p:spPr>
          <a:xfrm>
            <a:off x="11086644" y="4069343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3DF796-6055-A246-BDFE-93641D890051}"/>
              </a:ext>
            </a:extLst>
          </p:cNvPr>
          <p:cNvCxnSpPr>
            <a:cxnSpLocks/>
          </p:cNvCxnSpPr>
          <p:nvPr/>
        </p:nvCxnSpPr>
        <p:spPr>
          <a:xfrm flipH="1">
            <a:off x="8935468" y="3797017"/>
            <a:ext cx="915500" cy="402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4BA274-06C7-F143-83EA-AA9EBF6D19A9}"/>
              </a:ext>
            </a:extLst>
          </p:cNvPr>
          <p:cNvCxnSpPr>
            <a:cxnSpLocks/>
          </p:cNvCxnSpPr>
          <p:nvPr/>
        </p:nvCxnSpPr>
        <p:spPr>
          <a:xfrm>
            <a:off x="10144584" y="3763305"/>
            <a:ext cx="999008" cy="4363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77BE0A4-8E45-784B-8A5C-4BE5B5494AD4}"/>
              </a:ext>
            </a:extLst>
          </p:cNvPr>
          <p:cNvSpPr/>
          <p:nvPr/>
        </p:nvSpPr>
        <p:spPr>
          <a:xfrm>
            <a:off x="327336" y="6308209"/>
            <a:ext cx="19623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*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aabc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85366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Trees: §13.1.2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D5741-1F9F-4D42-9469-0A822212A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926" y="2979166"/>
            <a:ext cx="850900" cy="241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C8DD3B-DA28-374C-8010-207B2332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645" y="681037"/>
            <a:ext cx="1206500" cy="96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A72B29-E5B7-E945-BC63-DAEB639B3708}"/>
              </a:ext>
            </a:extLst>
          </p:cNvPr>
          <p:cNvSpPr/>
          <p:nvPr/>
        </p:nvSpPr>
        <p:spPr>
          <a:xfrm>
            <a:off x="9850968" y="3429000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6CA99-8BF3-4B46-9652-BB1D88E2B734}"/>
              </a:ext>
            </a:extLst>
          </p:cNvPr>
          <p:cNvSpPr/>
          <p:nvPr/>
        </p:nvSpPr>
        <p:spPr>
          <a:xfrm>
            <a:off x="8619576" y="4069344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ADABAD-152D-8942-9BFE-BDDDE7231CDD}"/>
              </a:ext>
            </a:extLst>
          </p:cNvPr>
          <p:cNvSpPr/>
          <p:nvPr/>
        </p:nvSpPr>
        <p:spPr>
          <a:xfrm>
            <a:off x="11086644" y="4069343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3DF796-6055-A246-BDFE-93641D890051}"/>
              </a:ext>
            </a:extLst>
          </p:cNvPr>
          <p:cNvCxnSpPr>
            <a:cxnSpLocks/>
          </p:cNvCxnSpPr>
          <p:nvPr/>
        </p:nvCxnSpPr>
        <p:spPr>
          <a:xfrm flipH="1">
            <a:off x="8935468" y="3797017"/>
            <a:ext cx="915500" cy="402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4BA274-06C7-F143-83EA-AA9EBF6D19A9}"/>
              </a:ext>
            </a:extLst>
          </p:cNvPr>
          <p:cNvCxnSpPr>
            <a:cxnSpLocks/>
          </p:cNvCxnSpPr>
          <p:nvPr/>
        </p:nvCxnSpPr>
        <p:spPr>
          <a:xfrm>
            <a:off x="10144584" y="3763305"/>
            <a:ext cx="999008" cy="4363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25EAC56-383F-294F-AB3E-1AD7B68EF58C}"/>
              </a:ext>
            </a:extLst>
          </p:cNvPr>
          <p:cNvSpPr/>
          <p:nvPr/>
        </p:nvSpPr>
        <p:spPr>
          <a:xfrm>
            <a:off x="8610636" y="4720912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4E8440-9FAF-D043-95DD-FA28628C5481}"/>
              </a:ext>
            </a:extLst>
          </p:cNvPr>
          <p:cNvCxnSpPr>
            <a:cxnSpLocks/>
          </p:cNvCxnSpPr>
          <p:nvPr/>
        </p:nvCxnSpPr>
        <p:spPr>
          <a:xfrm>
            <a:off x="8788327" y="4471944"/>
            <a:ext cx="0" cy="3060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99CAEAE-C8AA-EC48-AB5C-F55E04C9E532}"/>
              </a:ext>
            </a:extLst>
          </p:cNvPr>
          <p:cNvSpPr/>
          <p:nvPr/>
        </p:nvSpPr>
        <p:spPr>
          <a:xfrm>
            <a:off x="327336" y="6308209"/>
            <a:ext cx="19623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*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aabc</a:t>
            </a: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07C74-BD16-EECE-7960-EB30BEAD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Leftmost derivations are where we choose productions starting at the leftmost nonterminal</a:t>
            </a:r>
          </a:p>
          <a:p>
            <a:pPr lvl="1"/>
            <a:r>
              <a:rPr lang="en-US" dirty="0"/>
              <a:t>Ex: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Builds derivation tree from left to right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2218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Trees: §13.1.2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8DD3B-DA28-374C-8010-207B2332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645" y="681037"/>
            <a:ext cx="1206500" cy="96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A72B29-E5B7-E945-BC63-DAEB639B3708}"/>
              </a:ext>
            </a:extLst>
          </p:cNvPr>
          <p:cNvSpPr/>
          <p:nvPr/>
        </p:nvSpPr>
        <p:spPr>
          <a:xfrm>
            <a:off x="9850968" y="3429000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C87C4E-4E0C-AE4F-9A66-B182F2D94F12}"/>
              </a:ext>
            </a:extLst>
          </p:cNvPr>
          <p:cNvSpPr/>
          <p:nvPr/>
        </p:nvSpPr>
        <p:spPr>
          <a:xfrm>
            <a:off x="11060436" y="4745970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6CA99-8BF3-4B46-9652-BB1D88E2B734}"/>
              </a:ext>
            </a:extLst>
          </p:cNvPr>
          <p:cNvSpPr/>
          <p:nvPr/>
        </p:nvSpPr>
        <p:spPr>
          <a:xfrm>
            <a:off x="8619576" y="4069344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ADABAD-152D-8942-9BFE-BDDDE7231CDD}"/>
              </a:ext>
            </a:extLst>
          </p:cNvPr>
          <p:cNvSpPr/>
          <p:nvPr/>
        </p:nvSpPr>
        <p:spPr>
          <a:xfrm>
            <a:off x="11086644" y="4069343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3DF796-6055-A246-BDFE-93641D890051}"/>
              </a:ext>
            </a:extLst>
          </p:cNvPr>
          <p:cNvCxnSpPr>
            <a:cxnSpLocks/>
          </p:cNvCxnSpPr>
          <p:nvPr/>
        </p:nvCxnSpPr>
        <p:spPr>
          <a:xfrm flipH="1">
            <a:off x="8935468" y="3797017"/>
            <a:ext cx="915500" cy="402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4BA274-06C7-F143-83EA-AA9EBF6D19A9}"/>
              </a:ext>
            </a:extLst>
          </p:cNvPr>
          <p:cNvCxnSpPr>
            <a:cxnSpLocks/>
          </p:cNvCxnSpPr>
          <p:nvPr/>
        </p:nvCxnSpPr>
        <p:spPr>
          <a:xfrm>
            <a:off x="10144584" y="3763305"/>
            <a:ext cx="999008" cy="4363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BA51AA-3F70-A74B-98AE-B001FE843CAC}"/>
              </a:ext>
            </a:extLst>
          </p:cNvPr>
          <p:cNvGrpSpPr/>
          <p:nvPr/>
        </p:nvGrpSpPr>
        <p:grpSpPr>
          <a:xfrm>
            <a:off x="10444740" y="4437018"/>
            <a:ext cx="1600404" cy="770616"/>
            <a:chOff x="9235272" y="4400737"/>
            <a:chExt cx="1600404" cy="7706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FBB4D3-E1D8-9043-9394-BDB1D365AEE5}"/>
                </a:ext>
              </a:extLst>
            </p:cNvPr>
            <p:cNvSpPr/>
            <p:nvPr/>
          </p:nvSpPr>
          <p:spPr>
            <a:xfrm>
              <a:off x="9235272" y="4709688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sz="2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248A46-2117-5540-B639-19F16A839951}"/>
                </a:ext>
              </a:extLst>
            </p:cNvPr>
            <p:cNvSpPr/>
            <p:nvPr/>
          </p:nvSpPr>
          <p:spPr>
            <a:xfrm>
              <a:off x="10466664" y="4709687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sz="240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237249C-878B-1B44-8D0E-3B3C47C0B9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3466" y="4400737"/>
              <a:ext cx="390622" cy="40259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F2622-421B-1D45-BD9E-DE4ADC054E8D}"/>
                </a:ext>
              </a:extLst>
            </p:cNvPr>
            <p:cNvCxnSpPr>
              <a:cxnSpLocks/>
            </p:cNvCxnSpPr>
            <p:nvPr/>
          </p:nvCxnSpPr>
          <p:spPr>
            <a:xfrm>
              <a:off x="10173058" y="4400737"/>
              <a:ext cx="384424" cy="40259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7A7078-A7E8-434B-AC53-890484222826}"/>
              </a:ext>
            </a:extLst>
          </p:cNvPr>
          <p:cNvCxnSpPr>
            <a:cxnSpLocks/>
          </p:cNvCxnSpPr>
          <p:nvPr/>
        </p:nvCxnSpPr>
        <p:spPr>
          <a:xfrm>
            <a:off x="11238127" y="4497002"/>
            <a:ext cx="0" cy="3060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25EAC56-383F-294F-AB3E-1AD7B68EF58C}"/>
              </a:ext>
            </a:extLst>
          </p:cNvPr>
          <p:cNvSpPr/>
          <p:nvPr/>
        </p:nvSpPr>
        <p:spPr>
          <a:xfrm>
            <a:off x="8610636" y="4720912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4E8440-9FAF-D043-95DD-FA28628C5481}"/>
              </a:ext>
            </a:extLst>
          </p:cNvPr>
          <p:cNvCxnSpPr>
            <a:cxnSpLocks/>
          </p:cNvCxnSpPr>
          <p:nvPr/>
        </p:nvCxnSpPr>
        <p:spPr>
          <a:xfrm>
            <a:off x="8788327" y="4471944"/>
            <a:ext cx="0" cy="3060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77958BD-76F5-C145-AD67-804E0C503D84}"/>
              </a:ext>
            </a:extLst>
          </p:cNvPr>
          <p:cNvSpPr/>
          <p:nvPr/>
        </p:nvSpPr>
        <p:spPr>
          <a:xfrm>
            <a:off x="327336" y="6308209"/>
            <a:ext cx="19623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*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aabc</a:t>
            </a: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2B6302-4D21-D015-AE9C-543EBEAC2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Leftmost derivations are where we choose productions starting at the leftmost nonterminal</a:t>
            </a:r>
          </a:p>
          <a:p>
            <a:pPr lvl="1"/>
            <a:r>
              <a:rPr lang="en-US" dirty="0"/>
              <a:t>Ex: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Builds derivation tree from left to right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505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Trees: §13.1.2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8DD3B-DA28-374C-8010-207B2332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645" y="681037"/>
            <a:ext cx="1206500" cy="96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A72B29-E5B7-E945-BC63-DAEB639B3708}"/>
              </a:ext>
            </a:extLst>
          </p:cNvPr>
          <p:cNvSpPr/>
          <p:nvPr/>
        </p:nvSpPr>
        <p:spPr>
          <a:xfrm>
            <a:off x="9850968" y="3429000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C87C4E-4E0C-AE4F-9A66-B182F2D94F12}"/>
              </a:ext>
            </a:extLst>
          </p:cNvPr>
          <p:cNvSpPr/>
          <p:nvPr/>
        </p:nvSpPr>
        <p:spPr>
          <a:xfrm>
            <a:off x="11060436" y="4745970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6CA99-8BF3-4B46-9652-BB1D88E2B734}"/>
              </a:ext>
            </a:extLst>
          </p:cNvPr>
          <p:cNvSpPr/>
          <p:nvPr/>
        </p:nvSpPr>
        <p:spPr>
          <a:xfrm>
            <a:off x="8619576" y="4069344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ADABAD-152D-8942-9BFE-BDDDE7231CDD}"/>
              </a:ext>
            </a:extLst>
          </p:cNvPr>
          <p:cNvSpPr/>
          <p:nvPr/>
        </p:nvSpPr>
        <p:spPr>
          <a:xfrm>
            <a:off x="11086644" y="4069343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3DF796-6055-A246-BDFE-93641D890051}"/>
              </a:ext>
            </a:extLst>
          </p:cNvPr>
          <p:cNvCxnSpPr>
            <a:cxnSpLocks/>
          </p:cNvCxnSpPr>
          <p:nvPr/>
        </p:nvCxnSpPr>
        <p:spPr>
          <a:xfrm flipH="1">
            <a:off x="8935468" y="3797017"/>
            <a:ext cx="915500" cy="402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4BA274-06C7-F143-83EA-AA9EBF6D19A9}"/>
              </a:ext>
            </a:extLst>
          </p:cNvPr>
          <p:cNvCxnSpPr>
            <a:cxnSpLocks/>
          </p:cNvCxnSpPr>
          <p:nvPr/>
        </p:nvCxnSpPr>
        <p:spPr>
          <a:xfrm>
            <a:off x="10144584" y="3763305"/>
            <a:ext cx="999008" cy="4363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BA51AA-3F70-A74B-98AE-B001FE843CAC}"/>
              </a:ext>
            </a:extLst>
          </p:cNvPr>
          <p:cNvGrpSpPr/>
          <p:nvPr/>
        </p:nvGrpSpPr>
        <p:grpSpPr>
          <a:xfrm>
            <a:off x="10444740" y="4437018"/>
            <a:ext cx="1600404" cy="770616"/>
            <a:chOff x="9235272" y="4400737"/>
            <a:chExt cx="1600404" cy="7706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FBB4D3-E1D8-9043-9394-BDB1D365AEE5}"/>
                </a:ext>
              </a:extLst>
            </p:cNvPr>
            <p:cNvSpPr/>
            <p:nvPr/>
          </p:nvSpPr>
          <p:spPr>
            <a:xfrm>
              <a:off x="9235272" y="4709688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sz="2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248A46-2117-5540-B639-19F16A839951}"/>
                </a:ext>
              </a:extLst>
            </p:cNvPr>
            <p:cNvSpPr/>
            <p:nvPr/>
          </p:nvSpPr>
          <p:spPr>
            <a:xfrm>
              <a:off x="10466664" y="4709687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sz="240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237249C-878B-1B44-8D0E-3B3C47C0B9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3466" y="4400737"/>
              <a:ext cx="390622" cy="40259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F2622-421B-1D45-BD9E-DE4ADC054E8D}"/>
                </a:ext>
              </a:extLst>
            </p:cNvPr>
            <p:cNvCxnSpPr>
              <a:cxnSpLocks/>
            </p:cNvCxnSpPr>
            <p:nvPr/>
          </p:nvCxnSpPr>
          <p:spPr>
            <a:xfrm>
              <a:off x="10173058" y="4400737"/>
              <a:ext cx="384424" cy="40259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7A7078-A7E8-434B-AC53-890484222826}"/>
              </a:ext>
            </a:extLst>
          </p:cNvPr>
          <p:cNvCxnSpPr>
            <a:cxnSpLocks/>
          </p:cNvCxnSpPr>
          <p:nvPr/>
        </p:nvCxnSpPr>
        <p:spPr>
          <a:xfrm>
            <a:off x="11238127" y="4497002"/>
            <a:ext cx="0" cy="3060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25EAC56-383F-294F-AB3E-1AD7B68EF58C}"/>
              </a:ext>
            </a:extLst>
          </p:cNvPr>
          <p:cNvSpPr/>
          <p:nvPr/>
        </p:nvSpPr>
        <p:spPr>
          <a:xfrm>
            <a:off x="8610636" y="4720912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4E8440-9FAF-D043-95DD-FA28628C5481}"/>
              </a:ext>
            </a:extLst>
          </p:cNvPr>
          <p:cNvCxnSpPr>
            <a:cxnSpLocks/>
          </p:cNvCxnSpPr>
          <p:nvPr/>
        </p:nvCxnSpPr>
        <p:spPr>
          <a:xfrm>
            <a:off x="8788327" y="4471944"/>
            <a:ext cx="0" cy="3060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A53EB95-E98C-6C46-8938-256B1C54B16D}"/>
              </a:ext>
            </a:extLst>
          </p:cNvPr>
          <p:cNvSpPr/>
          <p:nvPr/>
        </p:nvSpPr>
        <p:spPr>
          <a:xfrm>
            <a:off x="10444740" y="5375229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2EE407-C381-1D4B-835B-5A12F8B8AC49}"/>
              </a:ext>
            </a:extLst>
          </p:cNvPr>
          <p:cNvCxnSpPr>
            <a:cxnSpLocks/>
          </p:cNvCxnSpPr>
          <p:nvPr/>
        </p:nvCxnSpPr>
        <p:spPr>
          <a:xfrm>
            <a:off x="10622431" y="5126261"/>
            <a:ext cx="0" cy="3060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9B541A6-BAC1-3548-B241-3647520C3A88}"/>
              </a:ext>
            </a:extLst>
          </p:cNvPr>
          <p:cNvSpPr/>
          <p:nvPr/>
        </p:nvSpPr>
        <p:spPr>
          <a:xfrm>
            <a:off x="327336" y="6308209"/>
            <a:ext cx="19623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*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aabc</a:t>
            </a: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D7C6C15-3925-61A8-0937-B5933A3D1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Leftmost derivations are where we choose productions starting at the leftmost nonterminal</a:t>
            </a:r>
          </a:p>
          <a:p>
            <a:pPr lvl="1"/>
            <a:r>
              <a:rPr lang="en-US" dirty="0"/>
              <a:t>Ex: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Builds derivation tree from left to right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0604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Trees: §13.1.2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Rightmost derivations are where we choose productions starting at the rightmost nonterminal</a:t>
            </a:r>
          </a:p>
          <a:p>
            <a:pPr lvl="1"/>
            <a:r>
              <a:rPr lang="en-US" dirty="0"/>
              <a:t>Ex: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Builds derivation tree from right to left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D7476-F3EE-EF4D-9D3C-A01D86E24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645" y="681037"/>
            <a:ext cx="1206500" cy="96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F96E38-E7DD-464A-9FDC-C86FCB635DCB}"/>
              </a:ext>
            </a:extLst>
          </p:cNvPr>
          <p:cNvSpPr/>
          <p:nvPr/>
        </p:nvSpPr>
        <p:spPr>
          <a:xfrm>
            <a:off x="327336" y="6308209"/>
            <a:ext cx="19623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*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aabc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60771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Trees: §13.1.2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D7476-F3EE-EF4D-9D3C-A01D86E24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645" y="681037"/>
            <a:ext cx="1206500" cy="96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F96E38-E7DD-464A-9FDC-C86FCB635DCB}"/>
              </a:ext>
            </a:extLst>
          </p:cNvPr>
          <p:cNvSpPr/>
          <p:nvPr/>
        </p:nvSpPr>
        <p:spPr>
          <a:xfrm>
            <a:off x="327336" y="6308209"/>
            <a:ext cx="19623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*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aabc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68CC71-68A9-5E45-B9A2-7E17C5F2D78B}"/>
              </a:ext>
            </a:extLst>
          </p:cNvPr>
          <p:cNvSpPr/>
          <p:nvPr/>
        </p:nvSpPr>
        <p:spPr>
          <a:xfrm>
            <a:off x="9850968" y="3429000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0B4BA9-BCDB-654C-8496-CF1DCE68F59E}"/>
              </a:ext>
            </a:extLst>
          </p:cNvPr>
          <p:cNvSpPr/>
          <p:nvPr/>
        </p:nvSpPr>
        <p:spPr>
          <a:xfrm>
            <a:off x="8619576" y="4069344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606E47-D234-174D-90AB-E01D27853999}"/>
              </a:ext>
            </a:extLst>
          </p:cNvPr>
          <p:cNvSpPr/>
          <p:nvPr/>
        </p:nvSpPr>
        <p:spPr>
          <a:xfrm>
            <a:off x="11086644" y="4069343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FB84C4-1D21-7242-9EDD-F04D84A2346D}"/>
              </a:ext>
            </a:extLst>
          </p:cNvPr>
          <p:cNvCxnSpPr>
            <a:cxnSpLocks/>
          </p:cNvCxnSpPr>
          <p:nvPr/>
        </p:nvCxnSpPr>
        <p:spPr>
          <a:xfrm flipH="1">
            <a:off x="8935468" y="3797017"/>
            <a:ext cx="915500" cy="402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DBAA0A-5BD3-204D-9E21-00A932D711DA}"/>
              </a:ext>
            </a:extLst>
          </p:cNvPr>
          <p:cNvCxnSpPr>
            <a:cxnSpLocks/>
          </p:cNvCxnSpPr>
          <p:nvPr/>
        </p:nvCxnSpPr>
        <p:spPr>
          <a:xfrm>
            <a:off x="10144584" y="3763305"/>
            <a:ext cx="999008" cy="4363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962E3E-83B6-0DAE-E946-51E737588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Rightmost derivations are where we choose productions starting at the rightmost nonterminal</a:t>
            </a:r>
          </a:p>
          <a:p>
            <a:pPr lvl="1"/>
            <a:r>
              <a:rPr lang="en-US" dirty="0"/>
              <a:t>Ex: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Builds derivation tree from right to left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7534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Trees: §13.1.2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D7476-F3EE-EF4D-9D3C-A01D86E24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645" y="681037"/>
            <a:ext cx="1206500" cy="96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F96E38-E7DD-464A-9FDC-C86FCB635DCB}"/>
              </a:ext>
            </a:extLst>
          </p:cNvPr>
          <p:cNvSpPr/>
          <p:nvPr/>
        </p:nvSpPr>
        <p:spPr>
          <a:xfrm>
            <a:off x="327336" y="6308209"/>
            <a:ext cx="19623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*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aabc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68CC71-68A9-5E45-B9A2-7E17C5F2D78B}"/>
              </a:ext>
            </a:extLst>
          </p:cNvPr>
          <p:cNvSpPr/>
          <p:nvPr/>
        </p:nvSpPr>
        <p:spPr>
          <a:xfrm>
            <a:off x="9850968" y="3429000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CEE6A1-D957-0844-A203-6183BA3F8896}"/>
              </a:ext>
            </a:extLst>
          </p:cNvPr>
          <p:cNvSpPr/>
          <p:nvPr/>
        </p:nvSpPr>
        <p:spPr>
          <a:xfrm>
            <a:off x="11060436" y="4745970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0B4BA9-BCDB-654C-8496-CF1DCE68F59E}"/>
              </a:ext>
            </a:extLst>
          </p:cNvPr>
          <p:cNvSpPr/>
          <p:nvPr/>
        </p:nvSpPr>
        <p:spPr>
          <a:xfrm>
            <a:off x="8619576" y="4069344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606E47-D234-174D-90AB-E01D27853999}"/>
              </a:ext>
            </a:extLst>
          </p:cNvPr>
          <p:cNvSpPr/>
          <p:nvPr/>
        </p:nvSpPr>
        <p:spPr>
          <a:xfrm>
            <a:off x="11086644" y="4069343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FB84C4-1D21-7242-9EDD-F04D84A2346D}"/>
              </a:ext>
            </a:extLst>
          </p:cNvPr>
          <p:cNvCxnSpPr>
            <a:cxnSpLocks/>
          </p:cNvCxnSpPr>
          <p:nvPr/>
        </p:nvCxnSpPr>
        <p:spPr>
          <a:xfrm flipH="1">
            <a:off x="8935468" y="3797017"/>
            <a:ext cx="915500" cy="402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DBAA0A-5BD3-204D-9E21-00A932D711DA}"/>
              </a:ext>
            </a:extLst>
          </p:cNvPr>
          <p:cNvCxnSpPr>
            <a:cxnSpLocks/>
          </p:cNvCxnSpPr>
          <p:nvPr/>
        </p:nvCxnSpPr>
        <p:spPr>
          <a:xfrm>
            <a:off x="10144584" y="3763305"/>
            <a:ext cx="999008" cy="4363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DD15B4-5FCF-9C41-9496-9B56AA6122C2}"/>
              </a:ext>
            </a:extLst>
          </p:cNvPr>
          <p:cNvGrpSpPr/>
          <p:nvPr/>
        </p:nvGrpSpPr>
        <p:grpSpPr>
          <a:xfrm>
            <a:off x="10444740" y="4437018"/>
            <a:ext cx="1600404" cy="770616"/>
            <a:chOff x="9235272" y="4400737"/>
            <a:chExt cx="1600404" cy="7706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98AF33-ECC3-2C4C-9EE1-ABCFBE848A30}"/>
                </a:ext>
              </a:extLst>
            </p:cNvPr>
            <p:cNvSpPr/>
            <p:nvPr/>
          </p:nvSpPr>
          <p:spPr>
            <a:xfrm>
              <a:off x="9235272" y="4709688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sz="2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0C0764-9404-F145-9A0C-C15D97DB608B}"/>
                </a:ext>
              </a:extLst>
            </p:cNvPr>
            <p:cNvSpPr/>
            <p:nvPr/>
          </p:nvSpPr>
          <p:spPr>
            <a:xfrm>
              <a:off x="10466664" y="4709687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sz="240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090021-828C-4848-8DE1-F166CA8749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3466" y="4400737"/>
              <a:ext cx="390622" cy="40259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C3995AC-A0E6-4F42-A327-1D5003A91620}"/>
                </a:ext>
              </a:extLst>
            </p:cNvPr>
            <p:cNvCxnSpPr>
              <a:cxnSpLocks/>
            </p:cNvCxnSpPr>
            <p:nvPr/>
          </p:nvCxnSpPr>
          <p:spPr>
            <a:xfrm>
              <a:off x="10173058" y="4400737"/>
              <a:ext cx="384424" cy="40259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D38B14-D4DF-7A46-980A-5D71579FF27D}"/>
              </a:ext>
            </a:extLst>
          </p:cNvPr>
          <p:cNvCxnSpPr>
            <a:cxnSpLocks/>
          </p:cNvCxnSpPr>
          <p:nvPr/>
        </p:nvCxnSpPr>
        <p:spPr>
          <a:xfrm>
            <a:off x="11238127" y="4497002"/>
            <a:ext cx="0" cy="3060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D733437-B18E-D718-B824-345E4E2E0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Rightmost derivations are where we choose productions starting at the rightmost nonterminal</a:t>
            </a:r>
          </a:p>
          <a:p>
            <a:pPr lvl="1"/>
            <a:r>
              <a:rPr lang="en-US" dirty="0"/>
              <a:t>Ex: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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Builds derivation tree from right to left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9662</Words>
  <Application>Microsoft Macintosh PowerPoint</Application>
  <PresentationFormat>Widescreen</PresentationFormat>
  <Paragraphs>1599</Paragraphs>
  <Slides>105</Slides>
  <Notes>39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3" baseType="lpstr">
      <vt:lpstr>Arial</vt:lpstr>
      <vt:lpstr>Calibri</vt:lpstr>
      <vt:lpstr>Calibri Light</vt:lpstr>
      <vt:lpstr>Cambria Math</vt:lpstr>
      <vt:lpstr>Courier New</vt:lpstr>
      <vt:lpstr>Monaco</vt:lpstr>
      <vt:lpstr>Times New Roman</vt:lpstr>
      <vt:lpstr>Office Theme</vt:lpstr>
      <vt:lpstr>Grammars</vt:lpstr>
      <vt:lpstr>Overview and Due</vt:lpstr>
      <vt:lpstr>What is a Lexer?</vt:lpstr>
      <vt:lpstr>What is a Parser?</vt:lpstr>
      <vt:lpstr>What is a Parser?</vt:lpstr>
      <vt:lpstr>What is a Parser?</vt:lpstr>
      <vt:lpstr>What is a Parser?</vt:lpstr>
      <vt:lpstr>Why Grammars and not just Regular Expressions?</vt:lpstr>
      <vt:lpstr>Why Grammars and not just Regular Expressions?</vt:lpstr>
      <vt:lpstr>Why Grammars and not just Regular Expressions?</vt:lpstr>
      <vt:lpstr>Why Grammars and not just Regular Expressions?</vt:lpstr>
      <vt:lpstr>Project 2 Overview</vt:lpstr>
      <vt:lpstr>What is a Parser?</vt:lpstr>
      <vt:lpstr>What is a Parser?</vt:lpstr>
      <vt:lpstr>What is a Parser?</vt:lpstr>
      <vt:lpstr>What is a Parser?</vt:lpstr>
      <vt:lpstr>What is a Parser?</vt:lpstr>
      <vt:lpstr>What is a Parser?</vt:lpstr>
      <vt:lpstr>What is a Parser?</vt:lpstr>
      <vt:lpstr>Checking syntax and understanding meaning both require a grammar</vt:lpstr>
      <vt:lpstr>A Parser needs a Grammar</vt:lpstr>
      <vt:lpstr>A Parser needs a Grammar</vt:lpstr>
      <vt:lpstr>A Parser needs a Grammar</vt:lpstr>
      <vt:lpstr>A Parser needs a Grammar</vt:lpstr>
      <vt:lpstr>A Parser needs a Grammar</vt:lpstr>
      <vt:lpstr>A Parser needs a Grammar</vt:lpstr>
      <vt:lpstr>A Parser needs a Grammar</vt:lpstr>
      <vt:lpstr>“The Math”</vt:lpstr>
      <vt:lpstr>Definitions and Notation: Def 2 §13.1.2</vt:lpstr>
      <vt:lpstr>Definitions and Notation: Def 2 §13.1.2</vt:lpstr>
      <vt:lpstr>Definitions and Notation: Def 2 §13.1.2</vt:lpstr>
      <vt:lpstr>Definitions and Notation: Def 2 §13.1.2</vt:lpstr>
      <vt:lpstr>Review -- Example 5 §13.1.2 </vt:lpstr>
      <vt:lpstr>Review -- Example 5 §13.1.2 </vt:lpstr>
      <vt:lpstr>Review -- Example 5 §13.1.2 </vt:lpstr>
      <vt:lpstr>Review -- Example 5 §13.1.2 </vt:lpstr>
      <vt:lpstr>Review -- Example 5 §13.1.2 </vt:lpstr>
      <vt:lpstr>Review -- Example 5 §13.1.2 </vt:lpstr>
      <vt:lpstr>Review -- Example 5 §13.1.2 </vt:lpstr>
      <vt:lpstr>Review -- Example 5 §13.1.2 </vt:lpstr>
      <vt:lpstr>Review -- Example 5 §13.1.2 </vt:lpstr>
      <vt:lpstr>Review -- Example 5 §13.1.2 </vt:lpstr>
      <vt:lpstr>Deriving a String in the Language from a Grammar</vt:lpstr>
      <vt:lpstr>PowerPoint Presentation</vt:lpstr>
      <vt:lpstr>PowerPoint Presentation</vt:lpstr>
      <vt:lpstr>Two Ways to Envision How to Derive a String</vt:lpstr>
      <vt:lpstr>Two Ways to Envision How to Derive a String</vt:lpstr>
      <vt:lpstr>Two Ways to Envision How to Derive a String</vt:lpstr>
      <vt:lpstr>Two Ways to Envision How to Derive a String</vt:lpstr>
      <vt:lpstr>Two Ways to Envision How to Derive a String</vt:lpstr>
      <vt:lpstr>Two Ways to Envision How to Derive a String</vt:lpstr>
      <vt:lpstr>Two Ways to Envision How to Derive a String</vt:lpstr>
      <vt:lpstr>Two Ways to Envision How to Derive a String</vt:lpstr>
      <vt:lpstr>Two Ways to Envision How to Derive a String</vt:lpstr>
      <vt:lpstr>Two Ways to Envision How to Derive a String</vt:lpstr>
      <vt:lpstr>Two Ways to Envision How to Derive a String</vt:lpstr>
      <vt:lpstr>Notation: , , and *</vt:lpstr>
      <vt:lpstr>Two Ways to Envision How to Derive a String</vt:lpstr>
      <vt:lpstr>Two Ways to Envision How to Derive a String</vt:lpstr>
      <vt:lpstr>Two Ways to Envision How to Derive a String</vt:lpstr>
      <vt:lpstr>Two Ways to Envision How to Derive a String</vt:lpstr>
      <vt:lpstr>Two Ways to Envision How to Derive a String</vt:lpstr>
      <vt:lpstr>Two Ways to Envision How to Derive a String</vt:lpstr>
      <vt:lpstr>Two Ways to Envision How to Derive a String</vt:lpstr>
      <vt:lpstr>Two Ways to Envision How to Derive a String</vt:lpstr>
      <vt:lpstr>Two Ways to Envision How to Derive a String</vt:lpstr>
      <vt:lpstr>Two Ways to Envision How to Derive a String</vt:lpstr>
      <vt:lpstr>Parse or Derivation Tree: §13.1.2</vt:lpstr>
      <vt:lpstr>Three Conventions</vt:lpstr>
      <vt:lpstr>Conventions</vt:lpstr>
      <vt:lpstr>Conventions continued</vt:lpstr>
      <vt:lpstr>Conventions continued</vt:lpstr>
      <vt:lpstr>Example</vt:lpstr>
      <vt:lpstr>Example</vt:lpstr>
      <vt:lpstr>Example</vt:lpstr>
      <vt:lpstr>Example</vt:lpstr>
      <vt:lpstr>Example</vt:lpstr>
      <vt:lpstr>Example</vt:lpstr>
      <vt:lpstr>Grammars come in many flavors</vt:lpstr>
      <vt:lpstr>Terminology: Grammar Types</vt:lpstr>
      <vt:lpstr>Terminology : Grammar Types</vt:lpstr>
      <vt:lpstr>Terminology continued</vt:lpstr>
      <vt:lpstr>Terminology continued</vt:lpstr>
      <vt:lpstr>Terminology continued</vt:lpstr>
      <vt:lpstr>Terminology continued</vt:lpstr>
      <vt:lpstr>Recognizers</vt:lpstr>
      <vt:lpstr>Leftmost and Rightmost derivations</vt:lpstr>
      <vt:lpstr>Derivation Trees: §13.1.2</vt:lpstr>
      <vt:lpstr>Derivation Trees: §13.1.2</vt:lpstr>
      <vt:lpstr>Derivation Trees: §13.1.2</vt:lpstr>
      <vt:lpstr>Derivation Trees: §13.1.2</vt:lpstr>
      <vt:lpstr>Derivation Trees: §13.1.2</vt:lpstr>
      <vt:lpstr>Derivation Trees: §13.1.2</vt:lpstr>
      <vt:lpstr>Derivation Trees: §13.1.2</vt:lpstr>
      <vt:lpstr>Derivation Trees: §13.1.2</vt:lpstr>
      <vt:lpstr>Derivation Trees: §13.1.2</vt:lpstr>
      <vt:lpstr>Derivation Trees: §13.1.2</vt:lpstr>
      <vt:lpstr>Derivation Trees: §13.1.2</vt:lpstr>
      <vt:lpstr>Derivation Trees: §13.1.2</vt:lpstr>
      <vt:lpstr>Derivation Trees: §13.1.2</vt:lpstr>
      <vt:lpstr>Practice</vt:lpstr>
      <vt:lpstr>What are the components of a grammar?</vt:lpstr>
      <vt:lpstr>What are the components of a grammar?</vt:lpstr>
      <vt:lpstr>What are the components of a grammar?</vt:lpstr>
      <vt:lpstr>How do you tell if a grammar is context free?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Microsoft account</dc:creator>
  <cp:lastModifiedBy>Michael Goodrich</cp:lastModifiedBy>
  <cp:revision>227</cp:revision>
  <dcterms:created xsi:type="dcterms:W3CDTF">2020-09-01T17:51:58Z</dcterms:created>
  <dcterms:modified xsi:type="dcterms:W3CDTF">2023-09-18T22:43:35Z</dcterms:modified>
</cp:coreProperties>
</file>