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418" r:id="rId3"/>
    <p:sldId id="741" r:id="rId4"/>
    <p:sldId id="512" r:id="rId5"/>
    <p:sldId id="511" r:id="rId6"/>
    <p:sldId id="514" r:id="rId7"/>
    <p:sldId id="515" r:id="rId8"/>
    <p:sldId id="643" r:id="rId9"/>
    <p:sldId id="516" r:id="rId10"/>
    <p:sldId id="517" r:id="rId11"/>
    <p:sldId id="518" r:id="rId12"/>
    <p:sldId id="519" r:id="rId13"/>
    <p:sldId id="520" r:id="rId14"/>
    <p:sldId id="521" r:id="rId15"/>
    <p:sldId id="761" r:id="rId16"/>
    <p:sldId id="522" r:id="rId17"/>
    <p:sldId id="445" r:id="rId18"/>
    <p:sldId id="275" r:id="rId19"/>
    <p:sldId id="276" r:id="rId20"/>
    <p:sldId id="718" r:id="rId21"/>
    <p:sldId id="590" r:id="rId22"/>
    <p:sldId id="658" r:id="rId23"/>
    <p:sldId id="659" r:id="rId24"/>
    <p:sldId id="661" r:id="rId25"/>
    <p:sldId id="662" r:id="rId26"/>
    <p:sldId id="667" r:id="rId27"/>
    <p:sldId id="762" r:id="rId28"/>
    <p:sldId id="763" r:id="rId29"/>
    <p:sldId id="767" r:id="rId30"/>
    <p:sldId id="764" r:id="rId31"/>
    <p:sldId id="765" r:id="rId32"/>
    <p:sldId id="766" r:id="rId33"/>
    <p:sldId id="588" r:id="rId34"/>
    <p:sldId id="526" r:id="rId35"/>
    <p:sldId id="597" r:id="rId36"/>
    <p:sldId id="533" r:id="rId37"/>
    <p:sldId id="535" r:id="rId38"/>
    <p:sldId id="573" r:id="rId39"/>
    <p:sldId id="598" r:id="rId40"/>
    <p:sldId id="574" r:id="rId41"/>
    <p:sldId id="575" r:id="rId42"/>
    <p:sldId id="576" r:id="rId43"/>
    <p:sldId id="577" r:id="rId44"/>
    <p:sldId id="599" r:id="rId45"/>
    <p:sldId id="600" r:id="rId46"/>
    <p:sldId id="581" r:id="rId47"/>
    <p:sldId id="601" r:id="rId48"/>
    <p:sldId id="602" r:id="rId49"/>
    <p:sldId id="603" r:id="rId50"/>
    <p:sldId id="530" r:id="rId51"/>
    <p:sldId id="531" r:id="rId52"/>
    <p:sldId id="532" r:id="rId53"/>
    <p:sldId id="538" r:id="rId54"/>
    <p:sldId id="669" r:id="rId55"/>
    <p:sldId id="542" r:id="rId56"/>
    <p:sldId id="604" r:id="rId57"/>
    <p:sldId id="605" r:id="rId58"/>
    <p:sldId id="606" r:id="rId59"/>
    <p:sldId id="607" r:id="rId60"/>
    <p:sldId id="744" r:id="rId61"/>
    <p:sldId id="609" r:id="rId62"/>
    <p:sldId id="743" r:id="rId63"/>
    <p:sldId id="582" r:id="rId64"/>
    <p:sldId id="583" r:id="rId65"/>
    <p:sldId id="670" r:id="rId66"/>
    <p:sldId id="671" r:id="rId67"/>
    <p:sldId id="745" r:id="rId68"/>
    <p:sldId id="746" r:id="rId69"/>
    <p:sldId id="692" r:id="rId70"/>
    <p:sldId id="672" r:id="rId71"/>
    <p:sldId id="557" r:id="rId72"/>
    <p:sldId id="673" r:id="rId73"/>
    <p:sldId id="719" r:id="rId74"/>
    <p:sldId id="720" r:id="rId75"/>
    <p:sldId id="721" r:id="rId76"/>
    <p:sldId id="722" r:id="rId77"/>
    <p:sldId id="727" r:id="rId78"/>
    <p:sldId id="723" r:id="rId79"/>
    <p:sldId id="724" r:id="rId80"/>
    <p:sldId id="728" r:id="rId81"/>
    <p:sldId id="725" r:id="rId82"/>
    <p:sldId id="726" r:id="rId83"/>
    <p:sldId id="729" r:id="rId84"/>
    <p:sldId id="730" r:id="rId85"/>
    <p:sldId id="731" r:id="rId86"/>
    <p:sldId id="732" r:id="rId87"/>
    <p:sldId id="674" r:id="rId88"/>
    <p:sldId id="584" r:id="rId89"/>
    <p:sldId id="585" r:id="rId90"/>
    <p:sldId id="676" r:id="rId91"/>
    <p:sldId id="677" r:id="rId92"/>
    <p:sldId id="678" r:id="rId93"/>
    <p:sldId id="586" r:id="rId94"/>
    <p:sldId id="587" r:id="rId95"/>
    <p:sldId id="679" r:id="rId96"/>
    <p:sldId id="693" r:id="rId97"/>
    <p:sldId id="589" r:id="rId98"/>
    <p:sldId id="612" r:id="rId99"/>
    <p:sldId id="265" r:id="rId100"/>
    <p:sldId id="281" r:id="rId101"/>
    <p:sldId id="282" r:id="rId102"/>
    <p:sldId id="284" r:id="rId103"/>
    <p:sldId id="285" r:id="rId104"/>
    <p:sldId id="286" r:id="rId105"/>
    <p:sldId id="283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3" autoAdjust="0"/>
    <p:restoredTop sz="94762"/>
  </p:normalViewPr>
  <p:slideViewPr>
    <p:cSldViewPr snapToGrid="0">
      <p:cViewPr varScale="1">
        <p:scale>
          <a:sx n="117" d="100"/>
          <a:sy n="117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4021-E8B1-4F3C-85FE-4306D3800D0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0CAA6-86ED-43B9-9F63-85ABE318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07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9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5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138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534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251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begin by pushing the starting nonterminal onto the stack. This effectually creates the root of the parse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38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looking at the top of the stack and the current input character, we can determine what production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48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looking at the top of the stack and the current input character, we can determine what production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573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nonterminal in OEE is O, and O leads to a character in the set {+,-,*,/}. Since the input is *, I know to use the E</a:t>
            </a:r>
            <a:r>
              <a:rPr lang="en-US" dirty="0">
                <a:sym typeface="Wingdings" pitchFamily="2" charset="2"/>
              </a:rPr>
              <a:t>OEE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22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nonterminal in OEE is O, and O leads to a character in the set {+,-,*,/}. Since the input is *, I know to use the E</a:t>
            </a:r>
            <a:r>
              <a:rPr lang="en-US" dirty="0">
                <a:sym typeface="Wingdings" pitchFamily="2" charset="2"/>
              </a:rPr>
              <a:t>OEE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4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74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211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37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806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052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78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786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70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1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15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760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321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906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62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472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6346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74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069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983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36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4116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55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734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9215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80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advance the input when the top of the stack matches the input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802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9245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 needs to be at the top of the stack, so we push in E first, then the second E, and then the 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4422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474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723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227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4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715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4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8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use table-driven parsing with LL(1) grammars because we can look up the corresponding entry for the terminal that matches the first character in our input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05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CAA6-86ED-43B9-9F63-85ABE318086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5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48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45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92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the grammar. </a:t>
            </a:r>
          </a:p>
          <a:p>
            <a:endParaRPr lang="en-US" dirty="0"/>
          </a:p>
          <a:p>
            <a:r>
              <a:rPr lang="en-US" dirty="0"/>
              <a:t>We want to parse the input, which means we want to construct the parse tree. Our goal is to do this without ever backtracking. </a:t>
            </a:r>
          </a:p>
          <a:p>
            <a:endParaRPr lang="en-US" dirty="0"/>
          </a:p>
          <a:p>
            <a:r>
              <a:rPr lang="en-US" dirty="0"/>
              <a:t>We’ll need the FIRST sets and two data structures: the input stream and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6F515-2A81-0844-83C1-9B80E51D237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25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540FB9-FB83-A247-88C2-292981AFF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EE662-05F7-F54D-A2CC-C2575A766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CC30E5-46D4-814D-B4E4-4C862A523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9541C5C-C3FE-4341-9060-4870F02C444E}" type="slidenum">
              <a:rPr lang="en-US" altLang="en-US"/>
              <a:pPr/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2123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EB9964-C352-214B-A22C-75A5D8DD2760}"/>
              </a:ext>
            </a:extLst>
          </p:cNvPr>
          <p:cNvSpPr/>
          <p:nvPr/>
        </p:nvSpPr>
        <p:spPr>
          <a:xfrm>
            <a:off x="7924800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D5AAB-E593-4845-8981-28446A76091F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9858696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create and use a parse table that tells us what production to take at each step of derivation (using the FIRST sets)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Parse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81000"/>
            <a:ext cx="106680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44256"/>
            <a:ext cx="10646664" cy="270541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43016" y="4498848"/>
            <a:ext cx="310896" cy="146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5048" y="2991181"/>
            <a:ext cx="6854952" cy="4803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153912" y="3504660"/>
            <a:ext cx="493776" cy="926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330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Example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439384"/>
            <a:ext cx="10646664" cy="270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79740"/>
            <a:ext cx="109347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813140"/>
            <a:ext cx="11442192" cy="5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29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Example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439384"/>
            <a:ext cx="10646664" cy="270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79740"/>
            <a:ext cx="109347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813140"/>
            <a:ext cx="11442192" cy="52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52" y="5346541"/>
            <a:ext cx="10296144" cy="2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31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Example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439384"/>
            <a:ext cx="10646664" cy="270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79740"/>
            <a:ext cx="109347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813140"/>
            <a:ext cx="11442192" cy="52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52" y="5346541"/>
            <a:ext cx="10296144" cy="270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5626115"/>
            <a:ext cx="10277856" cy="4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74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Example Trace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439384"/>
            <a:ext cx="10646664" cy="270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79740"/>
            <a:ext cx="109347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813140"/>
            <a:ext cx="11442192" cy="52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52" y="5346541"/>
            <a:ext cx="10296144" cy="270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5626115"/>
            <a:ext cx="10277856" cy="490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52" y="6176963"/>
            <a:ext cx="10296144" cy="2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292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" y="104360"/>
            <a:ext cx="10646664" cy="2705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" y="2994356"/>
            <a:ext cx="11506200" cy="35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920D0-72FD-0B44-8727-17402FA3840E}"/>
              </a:ext>
            </a:extLst>
          </p:cNvPr>
          <p:cNvSpPr txBox="1"/>
          <p:nvPr/>
        </p:nvSpPr>
        <p:spPr>
          <a:xfrm>
            <a:off x="3201935" y="3089821"/>
            <a:ext cx="391318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I’ve derived * so move</a:t>
            </a:r>
          </a:p>
          <a:p>
            <a:pPr algn="ctr"/>
            <a:r>
              <a:rPr lang="en-US" sz="3200" dirty="0"/>
              <a:t>to the next 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76F381-CB74-064F-9922-4E48CA2972AF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46901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312278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920D0-72FD-0B44-8727-17402FA3840E}"/>
              </a:ext>
            </a:extLst>
          </p:cNvPr>
          <p:cNvSpPr txBox="1"/>
          <p:nvPr/>
        </p:nvSpPr>
        <p:spPr>
          <a:xfrm>
            <a:off x="3201935" y="3089821"/>
            <a:ext cx="391318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I’ve derived * so move</a:t>
            </a:r>
          </a:p>
          <a:p>
            <a:pPr algn="ctr"/>
            <a:r>
              <a:rPr lang="en-US" sz="3200" dirty="0"/>
              <a:t>to the next 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19FE3F-3E70-2C47-BD18-24A717AE7A70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424099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C8C9B-4B3D-9746-885A-D6014E83D256}"/>
              </a:ext>
            </a:extLst>
          </p:cNvPr>
          <p:cNvSpPr txBox="1"/>
          <p:nvPr/>
        </p:nvSpPr>
        <p:spPr>
          <a:xfrm>
            <a:off x="7325419" y="6152965"/>
            <a:ext cx="2753639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itchFamily="2" charset="2"/>
              </a:rPr>
              <a:t>D leads to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ym typeface="Symbol" pitchFamily="2" charset="2"/>
              </a:rPr>
              <a:t>O leads to {+, -,*,/}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78B782-D325-3045-AC11-64A040653805}"/>
              </a:ext>
            </a:extLst>
          </p:cNvPr>
          <p:cNvSpPr txBox="1"/>
          <p:nvPr/>
        </p:nvSpPr>
        <p:spPr>
          <a:xfrm>
            <a:off x="8528000" y="56913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312278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54BB3-16BD-444A-8748-CA851FE3634C}"/>
              </a:ext>
            </a:extLst>
          </p:cNvPr>
          <p:cNvSpPr txBox="1"/>
          <p:nvPr/>
        </p:nvSpPr>
        <p:spPr>
          <a:xfrm>
            <a:off x="1230318" y="2883537"/>
            <a:ext cx="356559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this is the current </a:t>
            </a:r>
          </a:p>
          <a:p>
            <a:pPr algn="ctr"/>
            <a:r>
              <a:rPr lang="en-US" sz="3200" dirty="0"/>
              <a:t>char in the string …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CCB4A-62FB-1247-B986-BCC41797933F}"/>
              </a:ext>
            </a:extLst>
          </p:cNvPr>
          <p:cNvSpPr txBox="1"/>
          <p:nvPr/>
        </p:nvSpPr>
        <p:spPr>
          <a:xfrm>
            <a:off x="8494464" y="3562893"/>
            <a:ext cx="325121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… should I choose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D</a:t>
            </a:r>
          </a:p>
          <a:p>
            <a:pPr algn="ctr"/>
            <a:r>
              <a:rPr lang="en-US" sz="3200" dirty="0"/>
              <a:t>or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OEE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A6FDCA-8396-7343-BF19-E2F466472182}"/>
              </a:ext>
            </a:extLst>
          </p:cNvPr>
          <p:cNvSpPr/>
          <p:nvPr/>
        </p:nvSpPr>
        <p:spPr>
          <a:xfrm>
            <a:off x="8912767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312278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4767DA13-5406-EC4C-8958-7A256E4D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6011" y="320798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9">
            <a:extLst>
              <a:ext uri="{FF2B5EF4-FFF2-40B4-BE49-F238E27FC236}">
                <a16:creationId xmlns:a16="http://schemas.microsoft.com/office/drawing/2014/main" id="{0F5ED7BD-13A6-4340-B109-D28D3A29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559" y="3599162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54BB3-16BD-444A-8748-CA851FE3634C}"/>
              </a:ext>
            </a:extLst>
          </p:cNvPr>
          <p:cNvSpPr txBox="1"/>
          <p:nvPr/>
        </p:nvSpPr>
        <p:spPr>
          <a:xfrm>
            <a:off x="3737128" y="3121659"/>
            <a:ext cx="358829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Finish the parse tree</a:t>
            </a:r>
          </a:p>
          <a:p>
            <a:pPr algn="ctr"/>
            <a:r>
              <a:rPr lang="en-US" sz="3200" b="1" i="1" dirty="0"/>
              <a:t>without guessing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A6FDCA-8396-7343-BF19-E2F466472182}"/>
              </a:ext>
            </a:extLst>
          </p:cNvPr>
          <p:cNvSpPr/>
          <p:nvPr/>
        </p:nvSpPr>
        <p:spPr>
          <a:xfrm>
            <a:off x="8912767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E13B9-6000-2B4B-A46A-50B8AF91C89F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94802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AE302-7F09-13F0-E9E6-841B6D3B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Productions Have Subscripts … We Can Record Production Use Order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8A596-F588-624E-F3B8-02D081CD4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LL(1) grammar we can always choose the correct production simply by looking-ahead at the first terminal symbol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20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6509"/>
            <a:ext cx="4129759" cy="1930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A781B-09DB-DC4D-BCFF-2E6EDDCBD7F7}"/>
              </a:ext>
            </a:extLst>
          </p:cNvPr>
          <p:cNvSpPr txBox="1"/>
          <p:nvPr/>
        </p:nvSpPr>
        <p:spPr>
          <a:xfrm>
            <a:off x="6075760" y="3459541"/>
            <a:ext cx="5333383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What are the subscripts “D</a:t>
            </a:r>
            <a:r>
              <a:rPr lang="en-US" sz="3200" baseline="-25000" dirty="0"/>
              <a:t>(1)</a:t>
            </a:r>
            <a:r>
              <a:rPr lang="en-US" sz="3200" dirty="0"/>
              <a:t>”?</a:t>
            </a:r>
          </a:p>
          <a:p>
            <a:endParaRPr lang="en-US" sz="3200" dirty="0"/>
          </a:p>
          <a:p>
            <a:r>
              <a:rPr lang="en-US" sz="3200" dirty="0"/>
              <a:t>Production numbers</a:t>
            </a:r>
          </a:p>
        </p:txBody>
      </p:sp>
    </p:spTree>
    <p:extLst>
      <p:ext uri="{BB962C8B-B14F-4D97-AF65-F5344CB8AC3E}">
        <p14:creationId xmlns:p14="http://schemas.microsoft.com/office/powerpoint/2010/main" val="346025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LL(1) grammar we can always choose the correct production simply by looking-ahead at the first terminal symbol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20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6509"/>
            <a:ext cx="4129759" cy="19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5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LL(1) grammar we can always choose the correct production simply by looking-ahead at the FIRST set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30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</a:t>
            </a:r>
            <a:r>
              <a:rPr lang="en-US" sz="2400" dirty="0">
                <a:cs typeface="Courier New" panose="02070309020205020404" pitchFamily="49" charset="0"/>
              </a:rPr>
              <a:t>(1)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6509"/>
            <a:ext cx="4129759" cy="19309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086928" y="4295955"/>
            <a:ext cx="569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7280" y="4984138"/>
            <a:ext cx="569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846331" y="4316407"/>
            <a:ext cx="370936" cy="327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12592" y="4801948"/>
            <a:ext cx="571471" cy="455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69052" y="4109864"/>
            <a:ext cx="685627" cy="471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LL(1) grammar we can always choose the correct production simply by looking-ahead at the FIRST set</a:t>
            </a:r>
          </a:p>
          <a:p>
            <a:endParaRPr lang="en-US" dirty="0"/>
          </a:p>
          <a:p>
            <a:r>
              <a:rPr lang="en-US" dirty="0"/>
              <a:t>LL(1)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5548" y="3506810"/>
            <a:ext cx="44300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correct production when starting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Prod </a:t>
            </a:r>
            <a:r>
              <a:rPr lang="en-US" sz="2400" dirty="0">
                <a:cs typeface="Courier New" panose="02070309020205020404" pitchFamily="49" charset="0"/>
              </a:rPr>
              <a:t>(1)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+12   Prod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6509"/>
            <a:ext cx="4129759" cy="19309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086928" y="4295955"/>
            <a:ext cx="569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7280" y="4653229"/>
            <a:ext cx="5693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847539" y="4678388"/>
            <a:ext cx="370936" cy="327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06345" y="4479525"/>
            <a:ext cx="571471" cy="455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79061" y="4079983"/>
            <a:ext cx="1073483" cy="4712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Grammars</a:t>
            </a:r>
          </a:p>
          <a:p>
            <a:pPr lvl="1"/>
            <a:r>
              <a:rPr lang="en-US" dirty="0"/>
              <a:t>Stacks and input streams</a:t>
            </a:r>
          </a:p>
          <a:p>
            <a:pPr lvl="1"/>
            <a:r>
              <a:rPr lang="en-US" dirty="0"/>
              <a:t>FIRST sets</a:t>
            </a:r>
          </a:p>
          <a:p>
            <a:pPr lvl="1"/>
            <a:r>
              <a:rPr lang="en-US" dirty="0"/>
              <a:t>Building and using a parse table</a:t>
            </a:r>
          </a:p>
          <a:p>
            <a:r>
              <a:rPr lang="en-US" dirty="0"/>
              <a:t>Lectures this week will assume you haven’t read before class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1 due yesterday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LL(1) if</a:t>
            </a:r>
          </a:p>
          <a:p>
            <a:pPr lvl="1"/>
            <a:r>
              <a:rPr lang="en-US" dirty="0"/>
              <a:t>for all </a:t>
            </a:r>
            <a:r>
              <a:rPr lang="en-US" dirty="0" err="1"/>
              <a:t>nonterminals</a:t>
            </a:r>
            <a:r>
              <a:rPr lang="en-US" dirty="0"/>
              <a:t> N</a:t>
            </a:r>
          </a:p>
          <a:p>
            <a:pPr lvl="1"/>
            <a:r>
              <a:rPr lang="en-US" dirty="0"/>
              <a:t>the FIRST sets of all RHS of rules using N don’t overlap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08655-03C4-9B4D-900E-1DACDBCA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3136900"/>
            <a:ext cx="1892300" cy="58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8B21C9-998E-3048-B034-3252406C4C8F}"/>
              </a:ext>
            </a:extLst>
          </p:cNvPr>
          <p:cNvSpPr txBox="1"/>
          <p:nvPr/>
        </p:nvSpPr>
        <p:spPr>
          <a:xfrm>
            <a:off x="3203676" y="3730777"/>
            <a:ext cx="389234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FIRST(X) ⋂ FIRST(YZZ) = ∅</a:t>
            </a:r>
          </a:p>
        </p:txBody>
      </p:sp>
    </p:spTree>
    <p:extLst>
      <p:ext uri="{BB962C8B-B14F-4D97-AF65-F5344CB8AC3E}">
        <p14:creationId xmlns:p14="http://schemas.microsoft.com/office/powerpoint/2010/main" val="327841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2AEA3-FDD0-7E46-8957-7F8256C0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1856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set of the </a:t>
            </a:r>
            <a:r>
              <a:rPr lang="en-US" dirty="0" err="1"/>
              <a:t>headPredicate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30E64-0E40-3542-A185-5FCEC912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914"/>
            <a:ext cx="77247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F6BE-E93F-8A4C-99E1-376760AC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716"/>
            <a:ext cx="9829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76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set of parameter?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30E64-0E40-3542-A185-5FCEC912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914"/>
            <a:ext cx="77247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F6BE-E93F-8A4C-99E1-376760AC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716"/>
            <a:ext cx="9829800" cy="1076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4208A0-0C14-5346-83D4-BEE3CCB5046E}"/>
              </a:ext>
            </a:extLst>
          </p:cNvPr>
          <p:cNvSpPr txBox="1"/>
          <p:nvPr/>
        </p:nvSpPr>
        <p:spPr>
          <a:xfrm>
            <a:off x="838200" y="4530670"/>
            <a:ext cx="2157514" cy="369332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parameter -&gt;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43A14-BF6A-2845-BCDD-D97494DE7106}"/>
              </a:ext>
            </a:extLst>
          </p:cNvPr>
          <p:cNvSpPr txBox="1"/>
          <p:nvPr/>
        </p:nvSpPr>
        <p:spPr>
          <a:xfrm>
            <a:off x="838200" y="5034939"/>
            <a:ext cx="1663789" cy="369332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parameter -&gt;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E9F2B-62A5-4147-A01C-EFB4A6ED02F4}"/>
              </a:ext>
            </a:extLst>
          </p:cNvPr>
          <p:cNvSpPr txBox="1"/>
          <p:nvPr/>
        </p:nvSpPr>
        <p:spPr>
          <a:xfrm>
            <a:off x="838200" y="5539208"/>
            <a:ext cx="2465227" cy="369332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parameter -&gt; expression</a:t>
            </a:r>
          </a:p>
        </p:txBody>
      </p:sp>
    </p:spTree>
    <p:extLst>
      <p:ext uri="{BB962C8B-B14F-4D97-AF65-F5344CB8AC3E}">
        <p14:creationId xmlns:p14="http://schemas.microsoft.com/office/powerpoint/2010/main" val="3038015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set of E+E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08A0-0C14-5346-83D4-BEE3CCB5046E}"/>
              </a:ext>
            </a:extLst>
          </p:cNvPr>
          <p:cNvSpPr txBox="1"/>
          <p:nvPr/>
        </p:nvSpPr>
        <p:spPr>
          <a:xfrm>
            <a:off x="1394253" y="4504538"/>
            <a:ext cx="1342034" cy="523220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E -&gt; E+E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4DE2B-94D0-5940-96DD-49C60BF96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4" t="60059" r="-604" b="14164"/>
          <a:stretch/>
        </p:blipFill>
        <p:spPr>
          <a:xfrm>
            <a:off x="1227685" y="2413827"/>
            <a:ext cx="6421331" cy="7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D0BD1-FEE9-F640-9F52-F6527F6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41D00-3629-4742-A56E-C274F5F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set of </a:t>
            </a:r>
            <a:r>
              <a:rPr lang="en-US" dirty="0" err="1"/>
              <a:t>schemeList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08A0-0C14-5346-83D4-BEE3CCB5046E}"/>
              </a:ext>
            </a:extLst>
          </p:cNvPr>
          <p:cNvSpPr txBox="1"/>
          <p:nvPr/>
        </p:nvSpPr>
        <p:spPr>
          <a:xfrm>
            <a:off x="1159474" y="4504538"/>
            <a:ext cx="3686266" cy="400110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sz="2000" dirty="0" err="1"/>
              <a:t>schemeList</a:t>
            </a:r>
            <a:r>
              <a:rPr lang="en-US" sz="2000" dirty="0"/>
              <a:t> -&gt; scheme </a:t>
            </a:r>
            <a:r>
              <a:rPr lang="en-US" sz="2000" dirty="0" err="1"/>
              <a:t>schemeList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F1B86-735E-054D-BBFF-25EA7E066CE0}"/>
              </a:ext>
            </a:extLst>
          </p:cNvPr>
          <p:cNvSpPr txBox="1"/>
          <p:nvPr/>
        </p:nvSpPr>
        <p:spPr>
          <a:xfrm>
            <a:off x="1024486" y="2353462"/>
            <a:ext cx="8003858" cy="1323439"/>
          </a:xfrm>
          <a:prstGeom prst="rect">
            <a:avLst/>
          </a:prstGeom>
          <a:solidFill>
            <a:srgbClr val="F5F9FC"/>
          </a:solidFill>
        </p:spPr>
        <p:txBody>
          <a:bodyPr wrap="none" rtlCol="0">
            <a:spAutoFit/>
          </a:bodyPr>
          <a:lstStyle/>
          <a:p>
            <a:r>
              <a:rPr lang="en-US" sz="2000" dirty="0" err="1"/>
              <a:t>datalogProgram</a:t>
            </a:r>
            <a:r>
              <a:rPr lang="en-US" sz="2000" dirty="0"/>
              <a:t> -&gt; SCHEMES COLON scheme </a:t>
            </a:r>
            <a:r>
              <a:rPr lang="en-US" sz="2000" dirty="0" err="1"/>
              <a:t>schemeList</a:t>
            </a:r>
            <a:r>
              <a:rPr lang="en-US" sz="2000" dirty="0"/>
              <a:t> FACTS COLON EOF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-&gt; scheme </a:t>
            </a:r>
            <a:r>
              <a:rPr lang="en-US" sz="2000" dirty="0" err="1"/>
              <a:t>schemeList</a:t>
            </a:r>
            <a:r>
              <a:rPr lang="en-US" sz="2000" dirty="0"/>
              <a:t> | lambda </a:t>
            </a:r>
          </a:p>
          <a:p>
            <a:r>
              <a:rPr lang="en-US" sz="2000" dirty="0"/>
              <a:t>scheme -&gt; ID LEFT_PAREN ID </a:t>
            </a:r>
            <a:r>
              <a:rPr lang="en-US" sz="2000" dirty="0" err="1"/>
              <a:t>idList</a:t>
            </a:r>
            <a:r>
              <a:rPr lang="en-US" sz="2000" dirty="0"/>
              <a:t> RIGHT_PAREN </a:t>
            </a:r>
          </a:p>
          <a:p>
            <a:r>
              <a:rPr lang="en-US" sz="2000" dirty="0" err="1"/>
              <a:t>idList</a:t>
            </a:r>
            <a:r>
              <a:rPr lang="en-US" sz="2000" dirty="0"/>
              <a:t> -&gt; COMMA ID </a:t>
            </a:r>
            <a:r>
              <a:rPr lang="en-US" sz="2000" dirty="0" err="1"/>
              <a:t>idList</a:t>
            </a:r>
            <a:r>
              <a:rPr lang="en-US" sz="2000" dirty="0"/>
              <a:t> | lambda</a:t>
            </a:r>
          </a:p>
        </p:txBody>
      </p:sp>
    </p:spTree>
    <p:extLst>
      <p:ext uri="{BB962C8B-B14F-4D97-AF65-F5344CB8AC3E}">
        <p14:creationId xmlns:p14="http://schemas.microsoft.com/office/powerpoint/2010/main" val="3523023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C9B483-198F-2444-B9CF-C5B17EF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we have FIRST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DE892-96FC-1142-BC01-50EE99782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back to parsing</a:t>
            </a:r>
          </a:p>
        </p:txBody>
      </p:sp>
    </p:spTree>
    <p:extLst>
      <p:ext uri="{BB962C8B-B14F-4D97-AF65-F5344CB8AC3E}">
        <p14:creationId xmlns:p14="http://schemas.microsoft.com/office/powerpoint/2010/main" val="328232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356015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4190254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7366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0520-FEA2-D21F-8DA4-A0F80C95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Input and the Parse Tree – Two 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AB8E6-50CE-107C-A513-5871B6FDD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1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</p:txBody>
      </p:sp>
    </p:spTree>
    <p:extLst>
      <p:ext uri="{BB962C8B-B14F-4D97-AF65-F5344CB8AC3E}">
        <p14:creationId xmlns:p14="http://schemas.microsoft.com/office/powerpoint/2010/main" val="639493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  <a:p>
            <a:r>
              <a:rPr lang="en-US" dirty="0"/>
              <a:t>Put a “#” at the top of the stack so we know we’ve handled all </a:t>
            </a:r>
            <a:r>
              <a:rPr lang="en-US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7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1C4F-3D1F-062E-004B-D8A0C81E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31ABB-A86A-1095-A1C0-B5A19876F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Input</a:t>
            </a:r>
          </a:p>
          <a:p>
            <a:r>
              <a:rPr lang="en-US" dirty="0"/>
              <a:t>Read input string character by character</a:t>
            </a:r>
          </a:p>
          <a:p>
            <a:r>
              <a:rPr lang="en-US" dirty="0"/>
              <a:t>Put a “#” at end of the string so we know we’ve read all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CDDD-5318-DDE3-A347-90959E5A70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Tree</a:t>
            </a:r>
          </a:p>
          <a:p>
            <a:r>
              <a:rPr lang="en-US" dirty="0"/>
              <a:t>Implement using a stack</a:t>
            </a:r>
          </a:p>
          <a:p>
            <a:r>
              <a:rPr lang="en-US" dirty="0"/>
              <a:t>Put a “#” at the top of the stack so we know we’ve handled all </a:t>
            </a:r>
            <a:r>
              <a:rPr lang="en-US" dirty="0" err="1"/>
              <a:t>nonterminals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3D75B-BA34-00F1-07F7-7B9AA627C243}"/>
              </a:ext>
            </a:extLst>
          </p:cNvPr>
          <p:cNvSpPr txBox="1"/>
          <p:nvPr/>
        </p:nvSpPr>
        <p:spPr>
          <a:xfrm>
            <a:off x="2862942" y="3354963"/>
            <a:ext cx="6682214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The next few examples omit the #s</a:t>
            </a:r>
          </a:p>
          <a:p>
            <a:r>
              <a:rPr lang="en-US" sz="3600" dirty="0"/>
              <a:t>but we’ll use them on Friday</a:t>
            </a:r>
          </a:p>
        </p:txBody>
      </p:sp>
    </p:spTree>
    <p:extLst>
      <p:ext uri="{BB962C8B-B14F-4D97-AF65-F5344CB8AC3E}">
        <p14:creationId xmlns:p14="http://schemas.microsoft.com/office/powerpoint/2010/main" val="1428438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6BFE-C300-4B4A-A459-0207EEA91A88}"/>
              </a:ext>
            </a:extLst>
          </p:cNvPr>
          <p:cNvSpPr txBox="1"/>
          <p:nvPr/>
        </p:nvSpPr>
        <p:spPr>
          <a:xfrm>
            <a:off x="765273" y="2997643"/>
            <a:ext cx="1049210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Instead of building the tree, we’ll do a leftmost derivation using a stack</a:t>
            </a:r>
          </a:p>
        </p:txBody>
      </p:sp>
      <p:sp>
        <p:nvSpPr>
          <p:cNvPr id="12" name="Text Box 148">
            <a:extLst>
              <a:ext uri="{FF2B5EF4-FFF2-40B4-BE49-F238E27FC236}">
                <a16:creationId xmlns:a16="http://schemas.microsoft.com/office/drawing/2014/main" id="{DC8A6747-63AD-1642-A21C-6BDB200F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EFEF6-2933-B647-8B97-B61D1CB05A4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73804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B27A-6D7A-CF43-AE9D-454AE790890F}"/>
              </a:ext>
            </a:extLst>
          </p:cNvPr>
          <p:cNvSpPr txBox="1"/>
          <p:nvPr/>
        </p:nvSpPr>
        <p:spPr>
          <a:xfrm>
            <a:off x="1338551" y="2997643"/>
            <a:ext cx="934550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Regular languages can be recognized using an FSA</a:t>
            </a:r>
          </a:p>
          <a:p>
            <a:pPr algn="ctr"/>
            <a:r>
              <a:rPr lang="en-US" sz="2800" dirty="0"/>
              <a:t>LL(1) languages can be recognized using a stack-based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68F8D-B174-B749-9F66-7CF3982428C6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769447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8B687-9E88-774E-AD40-37B038538389}"/>
              </a:ext>
            </a:extLst>
          </p:cNvPr>
          <p:cNvSpPr txBox="1"/>
          <p:nvPr/>
        </p:nvSpPr>
        <p:spPr>
          <a:xfrm>
            <a:off x="2941192" y="2997643"/>
            <a:ext cx="614027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1: Whenever we add a nonterminal </a:t>
            </a:r>
          </a:p>
          <a:p>
            <a:pPr algn="ctr"/>
            <a:r>
              <a:rPr lang="en-US" sz="2800" dirty="0"/>
              <a:t>to the tree, we add it to the stack</a:t>
            </a:r>
          </a:p>
        </p:txBody>
      </p:sp>
      <p:sp>
        <p:nvSpPr>
          <p:cNvPr id="14" name="Text Box 148">
            <a:extLst>
              <a:ext uri="{FF2B5EF4-FFF2-40B4-BE49-F238E27FC236}">
                <a16:creationId xmlns:a16="http://schemas.microsoft.com/office/drawing/2014/main" id="{EFA4932A-D893-B844-B3A0-D095E0F9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9FAAA-8004-984D-95AF-EEBA6B798FC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576466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F96453-4387-5F48-801A-38C47D63F855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B7E7F4-D966-D14F-96F5-47442147F50E}"/>
              </a:ext>
            </a:extLst>
          </p:cNvPr>
          <p:cNvSpPr/>
          <p:nvPr/>
        </p:nvSpPr>
        <p:spPr>
          <a:xfrm>
            <a:off x="8969587" y="1904003"/>
            <a:ext cx="549807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E9A3D-84C4-0244-A833-94B3AFBEABF9}"/>
              </a:ext>
            </a:extLst>
          </p:cNvPr>
          <p:cNvSpPr txBox="1"/>
          <p:nvPr/>
        </p:nvSpPr>
        <p:spPr>
          <a:xfrm>
            <a:off x="1064694" y="2997643"/>
            <a:ext cx="989328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2: Top of stack = left-most nonterminal in tree.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The top of the stack tells me which set of productions can be used.</a:t>
            </a:r>
          </a:p>
        </p:txBody>
      </p:sp>
      <p:sp>
        <p:nvSpPr>
          <p:cNvPr id="20" name="Text Box 148">
            <a:extLst>
              <a:ext uri="{FF2B5EF4-FFF2-40B4-BE49-F238E27FC236}">
                <a16:creationId xmlns:a16="http://schemas.microsoft.com/office/drawing/2014/main" id="{DD61AB2F-078E-604F-89C7-9E7AB42A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17BB5-144C-784E-B629-0240CA1A942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481926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8BA097-D991-E14E-97EA-108E51BE1FE7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5AAA7-B144-D84C-9160-BB4EEC83BFEC}"/>
              </a:ext>
            </a:extLst>
          </p:cNvPr>
          <p:cNvSpPr txBox="1"/>
          <p:nvPr/>
        </p:nvSpPr>
        <p:spPr>
          <a:xfrm>
            <a:off x="2159456" y="2997643"/>
            <a:ext cx="770377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3: The FIRST set of the RHS of productions that</a:t>
            </a:r>
          </a:p>
          <a:p>
            <a:pPr algn="ctr"/>
            <a:r>
              <a:rPr lang="en-US" sz="2800" dirty="0"/>
              <a:t>start with E tell me which production to use</a:t>
            </a:r>
          </a:p>
        </p:txBody>
      </p:sp>
      <p:sp>
        <p:nvSpPr>
          <p:cNvPr id="18" name="Text Box 148">
            <a:extLst>
              <a:ext uri="{FF2B5EF4-FFF2-40B4-BE49-F238E27FC236}">
                <a16:creationId xmlns:a16="http://schemas.microsoft.com/office/drawing/2014/main" id="{72F60580-4211-F246-97C0-23717067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EB8D9-8272-A948-A6E9-729B6E958D5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66903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8">
            <a:extLst>
              <a:ext uri="{FF2B5EF4-FFF2-40B4-BE49-F238E27FC236}">
                <a16:creationId xmlns:a16="http://schemas.microsoft.com/office/drawing/2014/main" id="{2A6488B8-D1B5-2046-9CF0-F781247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7" y="3048000"/>
            <a:ext cx="51456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strike="sngStrike" dirty="0"/>
              <a:t>E </a:t>
            </a:r>
            <a:r>
              <a:rPr lang="en-US" altLang="en-US" sz="2400" strike="sngStrike" dirty="0">
                <a:sym typeface="Symbol" pitchFamily="2" charset="2"/>
              </a:rPr>
              <a:t> N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E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 OEE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C83852-588E-D447-B207-1304942CD21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54219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22BFD-2430-D04D-9D99-2527632BF101}"/>
              </a:ext>
            </a:extLst>
          </p:cNvPr>
          <p:cNvSpPr txBox="1"/>
          <p:nvPr/>
        </p:nvSpPr>
        <p:spPr>
          <a:xfrm>
            <a:off x="2194084" y="2997643"/>
            <a:ext cx="763452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4: Expand a nonterminal in the parse tree </a:t>
            </a:r>
          </a:p>
          <a:p>
            <a:pPr algn="ctr"/>
            <a:r>
              <a:rPr lang="en-US" sz="2800" dirty="0"/>
              <a:t>by popping it off the stack and replacing it with</a:t>
            </a:r>
          </a:p>
          <a:p>
            <a:pPr algn="ctr"/>
            <a:r>
              <a:rPr lang="en-US" sz="2800" dirty="0"/>
              <a:t>the right-hand side of the production being applied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7FA2F-3FAF-3D46-8830-98505583D3A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5068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C8C9B-4B3D-9746-885A-D6014E83D256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942317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8">
            <a:extLst>
              <a:ext uri="{FF2B5EF4-FFF2-40B4-BE49-F238E27FC236}">
                <a16:creationId xmlns:a16="http://schemas.microsoft.com/office/drawing/2014/main" id="{2A6488B8-D1B5-2046-9CF0-F781247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E6068C12-0D14-DF4E-942B-E13F1CEFB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96B81-D585-FB46-8F87-CC49BD3B1BF5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706813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03F3124-0D68-4647-8B51-3D2C89768D9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BBB4C8A2-E7D5-6940-9BD0-19A3DE73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0C109F9A-1B91-0541-A5C9-0FD3B414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75F6A-742E-7A4F-B01A-FE96AA05EB54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461074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ECAF263-AEF9-7547-B9DD-C59BE2F03B2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DB997163-0D44-404F-A499-D3968467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7" name="Text Box 148">
            <a:extLst>
              <a:ext uri="{FF2B5EF4-FFF2-40B4-BE49-F238E27FC236}">
                <a16:creationId xmlns:a16="http://schemas.microsoft.com/office/drawing/2014/main" id="{0B8A8448-43C1-7D4A-B71D-A581F4341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FD0EA-5B2B-6846-9B5A-C6C99EAA92F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494402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C020223F-FE15-D04B-A1FC-68F43BB5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357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3657D678-7E63-AB4B-9A73-870FCBB9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D9701-4CD6-8E45-8776-29718841FC29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018279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C020223F-FE15-D04B-A1FC-68F43BB5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5357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EF2C8-ED1E-E44F-81C1-D9CFA9939B6E}"/>
              </a:ext>
            </a:extLst>
          </p:cNvPr>
          <p:cNvSpPr txBox="1"/>
          <p:nvPr/>
        </p:nvSpPr>
        <p:spPr>
          <a:xfrm>
            <a:off x="2218004" y="4562468"/>
            <a:ext cx="755367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2: Top of stack = left-most nonterminal in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8F931-F343-794B-8E18-E01F11BF7201}"/>
              </a:ext>
            </a:extLst>
          </p:cNvPr>
          <p:cNvSpPr txBox="1"/>
          <p:nvPr/>
        </p:nvSpPr>
        <p:spPr>
          <a:xfrm>
            <a:off x="2843824" y="3605922"/>
            <a:ext cx="614027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1: Whenever we add a nonterminal </a:t>
            </a:r>
          </a:p>
          <a:p>
            <a:pPr algn="ctr"/>
            <a:r>
              <a:rPr lang="en-US" sz="2800" dirty="0"/>
              <a:t>to the tree, we add it to the stack</a:t>
            </a:r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0E1C7AD4-93D2-AB42-B99F-9E0699A1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A73496-3B69-4845-BD00-BF38E772188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76807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8F931-F343-794B-8E18-E01F11BF7201}"/>
              </a:ext>
            </a:extLst>
          </p:cNvPr>
          <p:cNvSpPr txBox="1"/>
          <p:nvPr/>
        </p:nvSpPr>
        <p:spPr>
          <a:xfrm>
            <a:off x="2092056" y="3605922"/>
            <a:ext cx="764382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5: Since I’m doing a leftmost derivation, I push</a:t>
            </a:r>
          </a:p>
          <a:p>
            <a:pPr algn="ctr"/>
            <a:r>
              <a:rPr lang="en-US" sz="2800" dirty="0"/>
              <a:t>OEE onto the stack in reverse order</a:t>
            </a:r>
          </a:p>
          <a:p>
            <a:pPr algn="ctr"/>
            <a:r>
              <a:rPr lang="en-US" sz="2800" dirty="0"/>
              <a:t>push(E)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push(E)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push(O)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B913729C-A0C4-224D-B569-CBFB76BB0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645D8-9F49-1443-A6F9-520147C8190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266474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5"/>
            <a:ext cx="41224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  <a:endParaRPr lang="en-US" altLang="en-US" sz="2400" dirty="0">
              <a:sym typeface="Symbol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itchFamily="2" charset="2"/>
              </a:rPr>
              <a:t>   One that begins with “O”</a:t>
            </a:r>
            <a:endParaRPr lang="en-US" alt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996571-8812-404B-BDF7-A4B30475DEB1}"/>
              </a:ext>
            </a:extLst>
          </p:cNvPr>
          <p:cNvSpPr/>
          <p:nvPr/>
        </p:nvSpPr>
        <p:spPr>
          <a:xfrm>
            <a:off x="3826407" y="2874901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436D8-11B0-8942-BD11-EBFA58210F0A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655014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4"/>
            <a:ext cx="41224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+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-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*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/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C178084E-6818-E74D-87BF-5B0243E8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C43AD-28BE-D943-B163-FE5C184C7F07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340552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600200" y="5908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148">
            <a:extLst>
              <a:ext uri="{FF2B5EF4-FFF2-40B4-BE49-F238E27FC236}">
                <a16:creationId xmlns:a16="http://schemas.microsoft.com/office/drawing/2014/main" id="{26ACB720-9ED2-D54B-B3BA-B5972D80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66944"/>
            <a:ext cx="41224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Which production should I use? 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+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-</a:t>
            </a:r>
            <a:endParaRPr lang="en-US" altLang="en-US" sz="2400" dirty="0">
              <a:solidFill>
                <a:srgbClr val="C00000"/>
              </a:solidFill>
              <a:sym typeface="Symbol" pitchFamily="2" charset="2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O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 *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/>
              <a:t> O </a:t>
            </a:r>
            <a:r>
              <a:rPr lang="en-US" altLang="en-US" sz="2400" dirty="0">
                <a:sym typeface="Symbol" pitchFamily="2" charset="2"/>
              </a:rPr>
              <a:t> /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One that matches the input</a:t>
            </a:r>
          </a:p>
          <a:p>
            <a:pPr marL="342900" indent="-342900">
              <a:spcBef>
                <a:spcPct val="0"/>
              </a:spcBef>
            </a:pP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0C1197-37E6-174E-96EB-AE2841E166D6}"/>
              </a:ext>
            </a:extLst>
          </p:cNvPr>
          <p:cNvSpPr/>
          <p:nvPr/>
        </p:nvSpPr>
        <p:spPr>
          <a:xfrm>
            <a:off x="1928797" y="1893709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77D2606E-5DC9-AF42-A98E-95107650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08698E-DA93-8A49-A732-34ECA3180B6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902811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119AC58D-9A1A-064A-9F92-A16188C2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A9ABFD-27C1-D843-95A1-6F9462BB4D9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65119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E0C6E0AD-7E93-3841-952D-DA84E770B57E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60133-EB58-B54B-A038-195C8ED6E64A}"/>
              </a:ext>
            </a:extLst>
          </p:cNvPr>
          <p:cNvSpPr txBox="1"/>
          <p:nvPr/>
        </p:nvSpPr>
        <p:spPr>
          <a:xfrm>
            <a:off x="1230318" y="2883537"/>
            <a:ext cx="356559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this is the first </a:t>
            </a:r>
          </a:p>
          <a:p>
            <a:pPr algn="ctr"/>
            <a:r>
              <a:rPr lang="en-US" sz="3200" dirty="0"/>
              <a:t>char in the string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943CB-9537-0842-BB82-74E8FE220073}"/>
              </a:ext>
            </a:extLst>
          </p:cNvPr>
          <p:cNvSpPr txBox="1"/>
          <p:nvPr/>
        </p:nvSpPr>
        <p:spPr>
          <a:xfrm>
            <a:off x="7753910" y="2690533"/>
            <a:ext cx="325121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… should I choose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D</a:t>
            </a:r>
          </a:p>
          <a:p>
            <a:pPr algn="ctr"/>
            <a:r>
              <a:rPr lang="en-US" sz="3200" dirty="0"/>
              <a:t>or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OEE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2A1E6-2590-AF4E-ACE8-315FF32A2C8A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C5F9C-3D26-6A4C-AFE2-FBEF0EBE091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74C55-98DC-924E-AD1B-A199F6420495}"/>
              </a:ext>
            </a:extLst>
          </p:cNvPr>
          <p:cNvSpPr txBox="1"/>
          <p:nvPr/>
        </p:nvSpPr>
        <p:spPr>
          <a:xfrm>
            <a:off x="5753880" y="5122986"/>
            <a:ext cx="6332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current input character is in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/>
              <a:t>)</a:t>
            </a:r>
            <a:r>
              <a:rPr lang="en-US" dirty="0"/>
              <a:t> then 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D</a:t>
            </a:r>
          </a:p>
          <a:p>
            <a:r>
              <a:rPr lang="en-US" dirty="0"/>
              <a:t>If the current input character is in FIRST(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</a:t>
            </a:r>
            <a:r>
              <a:rPr lang="en-US" i="1" dirty="0"/>
              <a:t>)</a:t>
            </a:r>
            <a:r>
              <a:rPr lang="en-US" dirty="0"/>
              <a:t> then 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OEE</a:t>
            </a:r>
          </a:p>
          <a:p>
            <a:r>
              <a:rPr lang="en-US" dirty="0"/>
              <a:t>Else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1262827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19E53927-B872-2B45-AFE5-34BFC192D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6056A-45F4-194F-8806-2EABEF6F0204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7762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E5B69-1B67-0341-A4B5-7AE83EB1CB20}"/>
              </a:ext>
            </a:extLst>
          </p:cNvPr>
          <p:cNvGrpSpPr/>
          <p:nvPr/>
        </p:nvGrpSpPr>
        <p:grpSpPr>
          <a:xfrm>
            <a:off x="4038600" y="2362200"/>
            <a:ext cx="3733800" cy="533400"/>
            <a:chOff x="2133600" y="1981200"/>
            <a:chExt cx="3733800" cy="533400"/>
          </a:xfrm>
        </p:grpSpPr>
        <p:sp>
          <p:nvSpPr>
            <p:cNvPr id="26" name="Line 120">
              <a:extLst>
                <a:ext uri="{FF2B5EF4-FFF2-40B4-BE49-F238E27FC236}">
                  <a16:creationId xmlns:a16="http://schemas.microsoft.com/office/drawing/2014/main" id="{D10706DC-4698-7345-BD8F-DE12CC4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981200"/>
              <a:ext cx="1905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1">
              <a:extLst>
                <a:ext uri="{FF2B5EF4-FFF2-40B4-BE49-F238E27FC236}">
                  <a16:creationId xmlns:a16="http://schemas.microsoft.com/office/drawing/2014/main" id="{98299B85-55D6-F642-84BB-97740278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2">
              <a:extLst>
                <a:ext uri="{FF2B5EF4-FFF2-40B4-BE49-F238E27FC236}">
                  <a16:creationId xmlns:a16="http://schemas.microsoft.com/office/drawing/2014/main" id="{E7669C55-0F3D-DD45-BFE5-4257FBFC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981200"/>
              <a:ext cx="1828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3696695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0907BDC6-B2F3-CD45-9CF8-EDAF3B15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F37D8-B671-534A-93C8-ACF77C769550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40152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2971800" y="59086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48">
            <a:extLst>
              <a:ext uri="{FF2B5EF4-FFF2-40B4-BE49-F238E27FC236}">
                <a16:creationId xmlns:a16="http://schemas.microsoft.com/office/drawing/2014/main" id="{C589327B-B9AB-CF4B-A0E5-E2EB2B8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414534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O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*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0DEB934D-D0ED-064A-8BC8-1820499F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58A3B-A6F7-D247-97CA-58719FE06CED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149426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2025001" y="4037961"/>
            <a:ext cx="7708649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If the top of the stack is a terminal AND</a:t>
            </a:r>
          </a:p>
          <a:p>
            <a:pPr algn="ctr"/>
            <a:r>
              <a:rPr lang="en-US" sz="2800" dirty="0"/>
              <a:t>if that terminal matches the current input character</a:t>
            </a:r>
          </a:p>
          <a:p>
            <a:pPr algn="ctr"/>
            <a:r>
              <a:rPr lang="en-US" sz="2800" dirty="0"/>
              <a:t>then pop the stack and advance the 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A7A26-C278-9846-80CA-FE2C2F93BB0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4543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5D0EC646-A88D-7A40-8AE7-99A8C0B1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FD7DA-A7F1-3240-BBE5-3ACC025B1FA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029612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446603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B5EEDE-21CE-E445-ACB8-1ED7DF9BEEA7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sp>
        <p:nvSpPr>
          <p:cNvPr id="32" name="Text Box 148">
            <a:extLst>
              <a:ext uri="{FF2B5EF4-FFF2-40B4-BE49-F238E27FC236}">
                <a16:creationId xmlns:a16="http://schemas.microsoft.com/office/drawing/2014/main" id="{D0B70CC3-8615-DC41-AE25-B94EC1D6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9969DA-17D6-8844-B623-9BA910E7D27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665047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446603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1363" y="3245321"/>
            <a:ext cx="61303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595585" cy="4224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C5F51771-6FCB-6140-B350-E272C42B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EB784-9879-734C-963E-035232E4CCCF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046459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446603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1363" y="3245321"/>
            <a:ext cx="61303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595585" cy="4224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3C34FE39-33B7-764E-B25B-9B7409C3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A89A66-6523-A247-8510-3DF1D318E17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35225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329793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8" name="Text Box 148">
            <a:extLst>
              <a:ext uri="{FF2B5EF4-FFF2-40B4-BE49-F238E27FC236}">
                <a16:creationId xmlns:a16="http://schemas.microsoft.com/office/drawing/2014/main" id="{1DCDB617-85EC-B445-AD34-D656AAF4A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C1266F-59F9-E64A-BB25-E8967492D56C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088872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329793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E2E68-D61C-F447-A63B-4C81E754D2C4}"/>
              </a:ext>
            </a:extLst>
          </p:cNvPr>
          <p:cNvSpPr txBox="1"/>
          <p:nvPr/>
        </p:nvSpPr>
        <p:spPr>
          <a:xfrm>
            <a:off x="2798844" y="4353545"/>
            <a:ext cx="638957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 stack is keeping track of the order that</a:t>
            </a:r>
          </a:p>
          <a:p>
            <a:pPr algn="ctr"/>
            <a:r>
              <a:rPr lang="en-US" sz="2800" dirty="0"/>
              <a:t>I should consider </a:t>
            </a:r>
            <a:r>
              <a:rPr lang="en-US" sz="2800" dirty="0" err="1"/>
              <a:t>nonterminals</a:t>
            </a:r>
            <a:r>
              <a:rPr lang="en-US" sz="2800" dirty="0"/>
              <a:t> as I parse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FB9533-1986-B142-8BFC-139BF8BCDA6B}"/>
              </a:ext>
            </a:extLst>
          </p:cNvPr>
          <p:cNvCxnSpPr>
            <a:endCxn id="40" idx="1"/>
          </p:cNvCxnSpPr>
          <p:nvPr/>
        </p:nvCxnSpPr>
        <p:spPr>
          <a:xfrm flipV="1">
            <a:off x="6096000" y="3038566"/>
            <a:ext cx="2968364" cy="75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2949BD-9257-BF4A-A03C-3383F937F62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829158" y="2613667"/>
            <a:ext cx="2270948" cy="1270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1525D1-6B14-374B-B279-08B2907BD7C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892010" y="2193132"/>
            <a:ext cx="1220796" cy="836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4CCC78-D240-E647-BE98-EFCF7E670D30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584563" y="3505200"/>
            <a:ext cx="3578547" cy="395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48">
            <a:extLst>
              <a:ext uri="{FF2B5EF4-FFF2-40B4-BE49-F238E27FC236}">
                <a16:creationId xmlns:a16="http://schemas.microsoft.com/office/drawing/2014/main" id="{58976841-29F6-E147-A4EC-D4643EC0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47AC5C-D155-7A4E-9876-9FF3F042AC90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74708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F279A-0DBA-DE40-8035-DCD5F61589C6}"/>
              </a:ext>
            </a:extLst>
          </p:cNvPr>
          <p:cNvSpPr txBox="1"/>
          <p:nvPr/>
        </p:nvSpPr>
        <p:spPr>
          <a:xfrm>
            <a:off x="8321372" y="4521749"/>
            <a:ext cx="189026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If I choose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OEE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6A6DF-A9FD-BC4E-9CF8-97C515B32AD5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00449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DA16-8A4A-1F3A-AF4E-DC4E1B45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915A6-6B63-228C-3DBB-126363EE1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1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329793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8F9426-85C1-3D46-BFA7-8EA5BBD647D7}"/>
              </a:ext>
            </a:extLst>
          </p:cNvPr>
          <p:cNvSpPr txBox="1"/>
          <p:nvPr/>
        </p:nvSpPr>
        <p:spPr>
          <a:xfrm>
            <a:off x="2185546" y="4353545"/>
            <a:ext cx="761618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Manage the stack and input while creating the tree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2529799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3297934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786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25" name="Line 120">
            <a:extLst>
              <a:ext uri="{FF2B5EF4-FFF2-40B4-BE49-F238E27FC236}">
                <a16:creationId xmlns:a16="http://schemas.microsoft.com/office/drawing/2014/main" id="{064245F6-7CA2-2A4B-BE75-A8B5B11CE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9552" y="3245321"/>
            <a:ext cx="554845" cy="4513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21">
            <a:extLst>
              <a:ext uri="{FF2B5EF4-FFF2-40B4-BE49-F238E27FC236}">
                <a16:creationId xmlns:a16="http://schemas.microsoft.com/office/drawing/2014/main" id="{6A200A9F-AF73-CB49-BE3D-5AC10652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2">
            <a:extLst>
              <a:ext uri="{FF2B5EF4-FFF2-40B4-BE49-F238E27FC236}">
                <a16:creationId xmlns:a16="http://schemas.microsoft.com/office/drawing/2014/main" id="{EF4AB3E2-DCB9-E14F-87FB-C8066A82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399" y="3245322"/>
            <a:ext cx="650237" cy="4189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149">
            <a:extLst>
              <a:ext uri="{FF2B5EF4-FFF2-40B4-BE49-F238E27FC236}">
                <a16:creationId xmlns:a16="http://schemas.microsoft.com/office/drawing/2014/main" id="{16F68468-18A8-0944-BD38-DD5A3D1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211" y="363873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26860DAD-0D6E-2749-A860-780D51A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77" y="363302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74D69C2-81C2-F84E-86FF-7B43B40C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880" y="362251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5" name="Text Box 148">
            <a:extLst>
              <a:ext uri="{FF2B5EF4-FFF2-40B4-BE49-F238E27FC236}">
                <a16:creationId xmlns:a16="http://schemas.microsoft.com/office/drawing/2014/main" id="{BE925B26-23E8-A047-812A-29105248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280CC-E386-5F4E-97F5-A685151EBE52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679465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D9A3C-1061-0A4D-952A-AB82BDB4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each step of the creating the parse tree, we need instructions on how to: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7906A-3AA4-594C-A3DC-580741C51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the stack</a:t>
            </a:r>
          </a:p>
          <a:p>
            <a:r>
              <a:rPr lang="en-US" dirty="0"/>
              <a:t>Manage the input stream</a:t>
            </a:r>
          </a:p>
        </p:txBody>
      </p:sp>
    </p:spTree>
    <p:extLst>
      <p:ext uri="{BB962C8B-B14F-4D97-AF65-F5344CB8AC3E}">
        <p14:creationId xmlns:p14="http://schemas.microsoft.com/office/powerpoint/2010/main" val="2195110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D9A3C-1061-0A4D-952A-AB82BDB4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each step of the creating the parse tree, we need instructions on how to: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7906A-3AA4-594C-A3DC-580741C51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the stack</a:t>
            </a:r>
          </a:p>
          <a:p>
            <a:r>
              <a:rPr lang="en-US" dirty="0"/>
              <a:t>Manage the input 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5320A-EA63-3241-8E5E-28805621B6A0}"/>
              </a:ext>
            </a:extLst>
          </p:cNvPr>
          <p:cNvSpPr txBox="1"/>
          <p:nvPr/>
        </p:nvSpPr>
        <p:spPr>
          <a:xfrm>
            <a:off x="5082101" y="4242816"/>
            <a:ext cx="58849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b="1" i="1" dirty="0"/>
              <a:t>Parse Table</a:t>
            </a:r>
            <a:r>
              <a:rPr lang="en-US" sz="2800" dirty="0"/>
              <a:t> tells us how to</a:t>
            </a:r>
          </a:p>
          <a:p>
            <a:pPr algn="ctr"/>
            <a:r>
              <a:rPr lang="en-US" sz="2800" dirty="0"/>
              <a:t>manage the stack and the input stream</a:t>
            </a:r>
          </a:p>
        </p:txBody>
      </p:sp>
    </p:spTree>
    <p:extLst>
      <p:ext uri="{BB962C8B-B14F-4D97-AF65-F5344CB8AC3E}">
        <p14:creationId xmlns:p14="http://schemas.microsoft.com/office/powerpoint/2010/main" val="2945253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row for each “thing” that can appear on the stack</a:t>
            </a:r>
          </a:p>
          <a:p>
            <a:pPr lvl="1"/>
            <a:r>
              <a:rPr lang="en-US" dirty="0"/>
              <a:t>terminals</a:t>
            </a:r>
          </a:p>
          <a:p>
            <a:pPr lvl="1"/>
            <a:r>
              <a:rPr lang="en-US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150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row for each “thing” that can appear on the stack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87F365-106C-FA4E-8B4B-2F352CF7C305}"/>
              </a:ext>
            </a:extLst>
          </p:cNvPr>
          <p:cNvSpPr txBox="1">
            <a:spLocks noChangeArrowheads="1"/>
          </p:cNvSpPr>
          <p:nvPr/>
        </p:nvSpPr>
        <p:spPr>
          <a:xfrm>
            <a:off x="2234513" y="0"/>
            <a:ext cx="4267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35A742D5-E688-854E-864F-5187A7A99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28912"/>
              </p:ext>
            </p:extLst>
          </p:nvPr>
        </p:nvGraphicFramePr>
        <p:xfrm>
          <a:off x="2667000" y="3229239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115">
            <a:extLst>
              <a:ext uri="{FF2B5EF4-FFF2-40B4-BE49-F238E27FC236}">
                <a16:creationId xmlns:a16="http://schemas.microsoft.com/office/drawing/2014/main" id="{F4BFEADD-B225-3B4A-9699-3A962C42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484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331B6D07-D477-B54C-B439-CE4E433A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95839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DA76D-2B43-C478-7A60-D1C2D52F4B4F}"/>
              </a:ext>
            </a:extLst>
          </p:cNvPr>
          <p:cNvSpPr/>
          <p:nvPr/>
        </p:nvSpPr>
        <p:spPr>
          <a:xfrm>
            <a:off x="3679372" y="2808514"/>
            <a:ext cx="7075714" cy="3831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2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column for each “thing” that can appear in the input string</a:t>
            </a:r>
          </a:p>
          <a:p>
            <a:pPr lvl="1"/>
            <a:r>
              <a:rPr lang="en-US" dirty="0"/>
              <a:t>terminals</a:t>
            </a:r>
          </a:p>
        </p:txBody>
      </p:sp>
    </p:spTree>
    <p:extLst>
      <p:ext uri="{BB962C8B-B14F-4D97-AF65-F5344CB8AC3E}">
        <p14:creationId xmlns:p14="http://schemas.microsoft.com/office/powerpoint/2010/main" val="1116848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row for each “thing” that can appear on the stack</a:t>
            </a:r>
          </a:p>
          <a:p>
            <a:r>
              <a:rPr lang="en-US" dirty="0"/>
              <a:t>Create a column for each “thing” that can appear in the input string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87F365-106C-FA4E-8B4B-2F352CF7C305}"/>
              </a:ext>
            </a:extLst>
          </p:cNvPr>
          <p:cNvSpPr txBox="1">
            <a:spLocks noChangeArrowheads="1"/>
          </p:cNvSpPr>
          <p:nvPr/>
        </p:nvSpPr>
        <p:spPr>
          <a:xfrm>
            <a:off x="2234513" y="0"/>
            <a:ext cx="4267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35A742D5-E688-854E-864F-5187A7A996B9}"/>
              </a:ext>
            </a:extLst>
          </p:cNvPr>
          <p:cNvGraphicFramePr>
            <a:graphicFrameLocks/>
          </p:cNvGraphicFramePr>
          <p:nvPr/>
        </p:nvGraphicFramePr>
        <p:xfrm>
          <a:off x="2667000" y="3229239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115">
            <a:extLst>
              <a:ext uri="{FF2B5EF4-FFF2-40B4-BE49-F238E27FC236}">
                <a16:creationId xmlns:a16="http://schemas.microsoft.com/office/drawing/2014/main" id="{F4BFEADD-B225-3B4A-9699-3A962C42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484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331B6D07-D477-B54C-B439-CE4E433A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95839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DA76D-2B43-C478-7A60-D1C2D52F4B4F}"/>
              </a:ext>
            </a:extLst>
          </p:cNvPr>
          <p:cNvSpPr/>
          <p:nvPr/>
        </p:nvSpPr>
        <p:spPr>
          <a:xfrm>
            <a:off x="3679372" y="2808514"/>
            <a:ext cx="7075714" cy="3831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3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row for each “thing” that can appear on the stack</a:t>
            </a:r>
          </a:p>
          <a:p>
            <a:r>
              <a:rPr lang="en-US" dirty="0"/>
              <a:t>Create a column for each “thing” that can appear in the input string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87F365-106C-FA4E-8B4B-2F352CF7C305}"/>
              </a:ext>
            </a:extLst>
          </p:cNvPr>
          <p:cNvSpPr txBox="1">
            <a:spLocks noChangeArrowheads="1"/>
          </p:cNvSpPr>
          <p:nvPr/>
        </p:nvSpPr>
        <p:spPr>
          <a:xfrm>
            <a:off x="2234513" y="0"/>
            <a:ext cx="4267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35A742D5-E688-854E-864F-5187A7A99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44361"/>
              </p:ext>
            </p:extLst>
          </p:nvPr>
        </p:nvGraphicFramePr>
        <p:xfrm>
          <a:off x="2667000" y="3229239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115">
            <a:extLst>
              <a:ext uri="{FF2B5EF4-FFF2-40B4-BE49-F238E27FC236}">
                <a16:creationId xmlns:a16="http://schemas.microsoft.com/office/drawing/2014/main" id="{F4BFEADD-B225-3B4A-9699-3A962C42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484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331B6D07-D477-B54C-B439-CE4E433A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95839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782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BC8F-54BB-5B41-A0AE-081DAE84F564}"/>
              </a:ext>
            </a:extLst>
          </p:cNvPr>
          <p:cNvSpPr txBox="1"/>
          <p:nvPr/>
        </p:nvSpPr>
        <p:spPr>
          <a:xfrm>
            <a:off x="2605088" y="3277981"/>
            <a:ext cx="59683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We are doing a leftmost derivation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EB9964-C352-214B-A22C-75A5D8DD2760}"/>
              </a:ext>
            </a:extLst>
          </p:cNvPr>
          <p:cNvSpPr/>
          <p:nvPr/>
        </p:nvSpPr>
        <p:spPr>
          <a:xfrm>
            <a:off x="7924800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BE8D8-B6EF-5146-AD12-ECA490A524FE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5781782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row with nonterminal A</a:t>
            </a:r>
          </a:p>
          <a:p>
            <a:r>
              <a:rPr lang="en-US" dirty="0"/>
              <a:t>If a terminal t is in the first set of the production A</a:t>
            </a:r>
            <a:r>
              <a:rPr lang="en-US" dirty="0">
                <a:sym typeface="Wingdings" pitchFamily="2" charset="2"/>
              </a:rPr>
              <a:t> w</a:t>
            </a:r>
          </a:p>
          <a:p>
            <a:r>
              <a:rPr lang="en-US" dirty="0">
                <a:sym typeface="Wingdings" pitchFamily="2" charset="2"/>
              </a:rPr>
              <a:t>put w in row A and column t</a:t>
            </a:r>
          </a:p>
        </p:txBody>
      </p:sp>
    </p:spTree>
    <p:extLst>
      <p:ext uri="{BB962C8B-B14F-4D97-AF65-F5344CB8AC3E}">
        <p14:creationId xmlns:p14="http://schemas.microsoft.com/office/powerpoint/2010/main" val="21466327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0025605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>
                <a:solidFill>
                  <a:srgbClr val="0000FF"/>
                </a:solidFill>
              </a:rPr>
              <a:t>OEE) = {+, *}</a:t>
            </a:r>
            <a:endParaRPr lang="en-US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A75C6-3C21-2542-BE6B-732F5E31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2286000" cy="7620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152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49030375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9" name="TextBox 1">
            <a:extLst>
              <a:ext uri="{FF2B5EF4-FFF2-40B4-BE49-F238E27FC236}">
                <a16:creationId xmlns:a16="http://schemas.microsoft.com/office/drawing/2014/main" id="{96C3A62D-EF7E-294A-906E-46B6499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89" y="1849736"/>
            <a:ext cx="3794629" cy="461665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>
                <a:solidFill>
                  <a:srgbClr val="800000"/>
                </a:solidFill>
                <a:sym typeface="Symbol" pitchFamily="2" charset="2"/>
              </a:rPr>
              <a:t>D</a:t>
            </a:r>
            <a:r>
              <a:rPr lang="en-US" altLang="en-US" sz="2400" dirty="0">
                <a:solidFill>
                  <a:srgbClr val="800000"/>
                </a:solidFill>
              </a:rPr>
              <a:t>) = {0, 1, 2, 3}</a:t>
            </a:r>
            <a:endParaRPr lang="en-US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D6E1-EA6E-E042-B8B1-344B05BD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95600"/>
            <a:ext cx="3886200" cy="685800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664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1979112" y="1052186"/>
            <a:ext cx="2364288" cy="5010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454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13549503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1979112" y="1052186"/>
            <a:ext cx="2364288" cy="5010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55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1979112" y="1352553"/>
            <a:ext cx="3356976" cy="6829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3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46850504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1979112" y="1352553"/>
            <a:ext cx="3356976" cy="6829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226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Determine whether the parse was correct or not</a:t>
            </a:r>
          </a:p>
        </p:txBody>
      </p:sp>
    </p:spTree>
    <p:extLst>
      <p:ext uri="{BB962C8B-B14F-4D97-AF65-F5344CB8AC3E}">
        <p14:creationId xmlns:p14="http://schemas.microsoft.com/office/powerpoint/2010/main" val="27128318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2667000" y="5800338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A7C875-FE0E-D54D-A1E7-8B08A3E04CD2}"/>
              </a:ext>
            </a:extLst>
          </p:cNvPr>
          <p:cNvSpPr/>
          <p:nvPr/>
        </p:nvSpPr>
        <p:spPr>
          <a:xfrm>
            <a:off x="9663830" y="2823865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91394386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2667000" y="5800338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A7C875-FE0E-D54D-A1E7-8B08A3E04CD2}"/>
              </a:ext>
            </a:extLst>
          </p:cNvPr>
          <p:cNvSpPr/>
          <p:nvPr/>
        </p:nvSpPr>
        <p:spPr>
          <a:xfrm>
            <a:off x="9663830" y="2823865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BC8F-54BB-5B41-A0AE-081DAE84F564}"/>
              </a:ext>
            </a:extLst>
          </p:cNvPr>
          <p:cNvSpPr txBox="1"/>
          <p:nvPr/>
        </p:nvSpPr>
        <p:spPr>
          <a:xfrm>
            <a:off x="2427891" y="3277981"/>
            <a:ext cx="63227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We are doing a leftmost derivation</a:t>
            </a:r>
          </a:p>
          <a:p>
            <a:pPr algn="ctr"/>
            <a:r>
              <a:rPr lang="en-US" sz="3200" dirty="0"/>
              <a:t>and I know that OEE leads to {+,-,*,/}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EB9964-C352-214B-A22C-75A5D8DD2760}"/>
              </a:ext>
            </a:extLst>
          </p:cNvPr>
          <p:cNvSpPr/>
          <p:nvPr/>
        </p:nvSpPr>
        <p:spPr>
          <a:xfrm>
            <a:off x="7924800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CF2E6-0829-D348-985B-12057F40EAE8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643601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Figure out when to advance the input and pop the stack</a:t>
            </a:r>
          </a:p>
        </p:txBody>
      </p:sp>
    </p:spTree>
    <p:extLst>
      <p:ext uri="{BB962C8B-B14F-4D97-AF65-F5344CB8AC3E}">
        <p14:creationId xmlns:p14="http://schemas.microsoft.com/office/powerpoint/2010/main" val="34148596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92886919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2754683" y="399453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A7C875-FE0E-D54D-A1E7-8B08A3E04CD2}"/>
              </a:ext>
            </a:extLst>
          </p:cNvPr>
          <p:cNvSpPr/>
          <p:nvPr/>
        </p:nvSpPr>
        <p:spPr>
          <a:xfrm>
            <a:off x="3682653" y="288361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97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sp>
        <p:nvSpPr>
          <p:cNvPr id="34" name="Text Box 148">
            <a:extLst>
              <a:ext uri="{FF2B5EF4-FFF2-40B4-BE49-F238E27FC236}">
                <a16:creationId xmlns:a16="http://schemas.microsoft.com/office/drawing/2014/main" id="{5D0EC646-A88D-7A40-8AE7-99A8C0B1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FD7DA-A7F1-3240-BBE5-3ACC025B1FA3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10318908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14601201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EBD52E-4C45-964E-822F-A8F0FA55BDAB}"/>
              </a:ext>
            </a:extLst>
          </p:cNvPr>
          <p:cNvSpPr/>
          <p:nvPr/>
        </p:nvSpPr>
        <p:spPr>
          <a:xfrm>
            <a:off x="2754683" y="399453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A7C875-FE0E-D54D-A1E7-8B08A3E04CD2}"/>
              </a:ext>
            </a:extLst>
          </p:cNvPr>
          <p:cNvSpPr/>
          <p:nvPr/>
        </p:nvSpPr>
        <p:spPr>
          <a:xfrm>
            <a:off x="3682653" y="288361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1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55676806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73616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A820B-EFD8-0E4D-9101-9425EC5A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Parse Table: Step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C0F1-4A4B-704F-B45C-0B19DE2B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Anything left blank indicates an error</a:t>
            </a:r>
          </a:p>
        </p:txBody>
      </p:sp>
    </p:spTree>
    <p:extLst>
      <p:ext uri="{BB962C8B-B14F-4D97-AF65-F5344CB8AC3E}">
        <p14:creationId xmlns:p14="http://schemas.microsoft.com/office/powerpoint/2010/main" val="5027948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2A32A0-2633-7B44-B622-84F2CAB3611D}"/>
              </a:ext>
            </a:extLst>
          </p:cNvPr>
          <p:cNvSpPr/>
          <p:nvPr/>
        </p:nvSpPr>
        <p:spPr>
          <a:xfrm>
            <a:off x="3682653" y="2883612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BB594C-53E2-3343-B9B5-C90D11D8AE25}"/>
              </a:ext>
            </a:extLst>
          </p:cNvPr>
          <p:cNvSpPr/>
          <p:nvPr/>
        </p:nvSpPr>
        <p:spPr>
          <a:xfrm>
            <a:off x="2667000" y="4889864"/>
            <a:ext cx="927970" cy="386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50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B53D04-9293-E245-BBC9-7400B955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cells represent in the Parse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AAE0A-17B7-204D-B340-CF536086C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top of the stack is the “thing” indexing the row and the current input character is the “thing” indexing the column, follow the instructions in the cell</a:t>
            </a:r>
          </a:p>
        </p:txBody>
      </p:sp>
    </p:spTree>
    <p:extLst>
      <p:ext uri="{BB962C8B-B14F-4D97-AF65-F5344CB8AC3E}">
        <p14:creationId xmlns:p14="http://schemas.microsoft.com/office/powerpoint/2010/main" val="2599008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9716747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9" name="TextBox 1">
            <a:extLst>
              <a:ext uri="{FF2B5EF4-FFF2-40B4-BE49-F238E27FC236}">
                <a16:creationId xmlns:a16="http://schemas.microsoft.com/office/drawing/2014/main" id="{96C3A62D-EF7E-294A-906E-46B6499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89" y="1849736"/>
            <a:ext cx="3794629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D</a:t>
            </a:r>
            <a:r>
              <a:rPr lang="en-US" altLang="en-US" sz="2400" dirty="0"/>
              <a:t>) = {0, 1, 2, 3}</a:t>
            </a: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/>
              <a:t>OEE) = {+, *}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90986" y="3073110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3889469" y="2788953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851719" y="209828"/>
            <a:ext cx="43036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an E</a:t>
            </a:r>
          </a:p>
          <a:p>
            <a:pPr algn="ctr"/>
            <a:r>
              <a:rPr lang="en-US" sz="2800" dirty="0"/>
              <a:t>and the input is a +</a:t>
            </a:r>
          </a:p>
        </p:txBody>
      </p:sp>
    </p:spTree>
    <p:extLst>
      <p:ext uri="{BB962C8B-B14F-4D97-AF65-F5344CB8AC3E}">
        <p14:creationId xmlns:p14="http://schemas.microsoft.com/office/powerpoint/2010/main" val="27403171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3183600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9" name="TextBox 1">
            <a:extLst>
              <a:ext uri="{FF2B5EF4-FFF2-40B4-BE49-F238E27FC236}">
                <a16:creationId xmlns:a16="http://schemas.microsoft.com/office/drawing/2014/main" id="{96C3A62D-EF7E-294A-906E-46B6499A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89" y="1849736"/>
            <a:ext cx="3794629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D</a:t>
            </a:r>
            <a:r>
              <a:rPr lang="en-US" altLang="en-US" sz="2400" dirty="0"/>
              <a:t>) = {0, 1, 2, 3}</a:t>
            </a:r>
          </a:p>
        </p:txBody>
      </p:sp>
      <p:sp>
        <p:nvSpPr>
          <p:cNvPr id="23671" name="TextBox 11">
            <a:extLst>
              <a:ext uri="{FF2B5EF4-FFF2-40B4-BE49-F238E27FC236}">
                <a16:creationId xmlns:a16="http://schemas.microsoft.com/office/drawing/2014/main" id="{CA858099-98D1-4349-9080-DA81CD9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3573414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FIRST(</a:t>
            </a:r>
            <a:r>
              <a:rPr lang="en-US" altLang="en-US" sz="2400" dirty="0">
                <a:sym typeface="Symbol" pitchFamily="2" charset="2"/>
              </a:rPr>
              <a:t>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 </a:t>
            </a:r>
            <a:r>
              <a:rPr lang="en-US" altLang="en-US" sz="2400" dirty="0"/>
              <a:t>OEE) = {+, *}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90986" y="3073110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3810000" y="3073109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851720" y="209828"/>
            <a:ext cx="430367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an E</a:t>
            </a:r>
          </a:p>
          <a:p>
            <a:pPr algn="ctr"/>
            <a:r>
              <a:rPr lang="en-US" sz="2800" dirty="0"/>
              <a:t>and the input is a +</a:t>
            </a:r>
          </a:p>
          <a:p>
            <a:pPr algn="ctr"/>
            <a:r>
              <a:rPr lang="en-US" sz="2800" dirty="0"/>
              <a:t>Pop E from the stack and</a:t>
            </a:r>
          </a:p>
          <a:p>
            <a:pPr algn="ctr"/>
            <a:r>
              <a:rPr lang="en-US" sz="2800" dirty="0"/>
              <a:t>push OEE</a:t>
            </a:r>
          </a:p>
        </p:txBody>
      </p:sp>
    </p:spTree>
    <p:extLst>
      <p:ext uri="{BB962C8B-B14F-4D97-AF65-F5344CB8AC3E}">
        <p14:creationId xmlns:p14="http://schemas.microsoft.com/office/powerpoint/2010/main" val="309958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D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 </a:t>
            </a:r>
            <a:r>
              <a:rPr lang="en-US" altLang="en-US" sz="2400" dirty="0">
                <a:sym typeface="Symbol" pitchFamily="2" charset="2"/>
              </a:rPr>
              <a:t> 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Structures: The 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11" name="Line 121">
            <a:extLst>
              <a:ext uri="{FF2B5EF4-FFF2-40B4-BE49-F238E27FC236}">
                <a16:creationId xmlns:a16="http://schemas.microsoft.com/office/drawing/2014/main" id="{CF1FF8D8-A7C8-CF48-B294-3A612BDE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6" y="23595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21">
            <a:extLst>
              <a:ext uri="{FF2B5EF4-FFF2-40B4-BE49-F238E27FC236}">
                <a16:creationId xmlns:a16="http://schemas.microsoft.com/office/drawing/2014/main" id="{F991EF78-E70F-644B-9051-E93546C86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1607" y="2372380"/>
            <a:ext cx="1095376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1">
            <a:extLst>
              <a:ext uri="{FF2B5EF4-FFF2-40B4-BE49-F238E27FC236}">
                <a16:creationId xmlns:a16="http://schemas.microsoft.com/office/drawing/2014/main" id="{678490EA-04A5-5244-95AB-CC9DD5D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981" y="2372380"/>
            <a:ext cx="1095365" cy="44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9">
            <a:extLst>
              <a:ext uri="{FF2B5EF4-FFF2-40B4-BE49-F238E27FC236}">
                <a16:creationId xmlns:a16="http://schemas.microsoft.com/office/drawing/2014/main" id="{40A706A9-1731-0A43-83C5-91041693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5534" y="275075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5" name="Text Box 149">
            <a:extLst>
              <a:ext uri="{FF2B5EF4-FFF2-40B4-BE49-F238E27FC236}">
                <a16:creationId xmlns:a16="http://schemas.microsoft.com/office/drawing/2014/main" id="{960D6476-2D8E-8E4A-8F76-7EE35FD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073" y="2750642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FA860E24-C895-3247-8F11-2BB89E05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995" y="2750642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8C874-4F7D-0D4B-915A-73E1E0FC37C1}"/>
              </a:ext>
            </a:extLst>
          </p:cNvPr>
          <p:cNvSpPr txBox="1"/>
          <p:nvPr/>
        </p:nvSpPr>
        <p:spPr>
          <a:xfrm>
            <a:off x="8920292" y="154494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A6572B3-EB29-394F-A5C5-6FDFBE5394CB}"/>
              </a:ext>
            </a:extLst>
          </p:cNvPr>
          <p:cNvSpPr/>
          <p:nvPr/>
        </p:nvSpPr>
        <p:spPr>
          <a:xfrm>
            <a:off x="2123092" y="2396359"/>
            <a:ext cx="189187" cy="42041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EB9964-C352-214B-A22C-75A5D8DD2760}"/>
              </a:ext>
            </a:extLst>
          </p:cNvPr>
          <p:cNvSpPr/>
          <p:nvPr/>
        </p:nvSpPr>
        <p:spPr>
          <a:xfrm>
            <a:off x="7924800" y="2750642"/>
            <a:ext cx="648653" cy="6783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CAFA8-942E-0D4C-A0CE-C36476E9BDFC}"/>
              </a:ext>
            </a:extLst>
          </p:cNvPr>
          <p:cNvSpPr txBox="1"/>
          <p:nvPr/>
        </p:nvSpPr>
        <p:spPr>
          <a:xfrm>
            <a:off x="4910396" y="3401312"/>
            <a:ext cx="325121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… should I choose 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+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>
                <a:sym typeface="Symbol" pitchFamily="2" charset="2"/>
              </a:rPr>
              <a:t>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*</a:t>
            </a:r>
          </a:p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 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3B763E-CB9E-7143-9492-512028E0B301}"/>
              </a:ext>
            </a:extLst>
          </p:cNvPr>
          <p:cNvSpPr txBox="1"/>
          <p:nvPr/>
        </p:nvSpPr>
        <p:spPr>
          <a:xfrm>
            <a:off x="7747887" y="5922418"/>
            <a:ext cx="3004027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FIRST(D) = {0, 1, 2, 3,4}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FIRST(O) = {+, -,*,/}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itchFamily="2" charset="2"/>
              </a:rPr>
              <a:t>FIRST(OEE) = {+,-,*,/}</a:t>
            </a:r>
          </a:p>
        </p:txBody>
      </p:sp>
    </p:spTree>
    <p:extLst>
      <p:ext uri="{BB962C8B-B14F-4D97-AF65-F5344CB8AC3E}">
        <p14:creationId xmlns:p14="http://schemas.microsoft.com/office/powerpoint/2010/main" val="34087462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19E2558-E9FE-A54F-8E87-2EF4EB0A6F25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8">
            <a:extLst>
              <a:ext uri="{FF2B5EF4-FFF2-40B4-BE49-F238E27FC236}">
                <a16:creationId xmlns:a16="http://schemas.microsoft.com/office/drawing/2014/main" id="{2A6488B8-D1B5-2046-9CF0-F781247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5A11EB11-D7CD-494A-87AD-0A4F5B46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40" y="3929423"/>
            <a:ext cx="2463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579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8" y="2035759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03F3124-0D68-4647-8B51-3D2C89768D9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BBB4C8A2-E7D5-6940-9BD0-19A3DE73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E86C69D2-D3B1-8645-ABB1-244757CED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40" y="3929423"/>
            <a:ext cx="2463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099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443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DDA0AB-18FF-FF4F-A4D6-8487C0184644}"/>
              </a:ext>
            </a:extLst>
          </p:cNvPr>
          <p:cNvSpPr/>
          <p:nvPr/>
        </p:nvSpPr>
        <p:spPr>
          <a:xfrm>
            <a:off x="1600200" y="5527688"/>
            <a:ext cx="20649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5ECAF263-AEF9-7547-B9DD-C59BE2F03B2A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Box 148">
            <a:extLst>
              <a:ext uri="{FF2B5EF4-FFF2-40B4-BE49-F238E27FC236}">
                <a16:creationId xmlns:a16="http://schemas.microsoft.com/office/drawing/2014/main" id="{DB997163-0D44-404F-A499-D3968467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3048001"/>
            <a:ext cx="4632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Pop E from the stack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☑︎ </a:t>
            </a:r>
            <a:r>
              <a:rPr lang="en-US" altLang="en-US" sz="2400" dirty="0"/>
              <a:t>Add OEE to the stack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400" dirty="0"/>
              <a:t>︎ …w</a:t>
            </a:r>
            <a:r>
              <a:rPr lang="en-US" altLang="en-US" sz="2400" dirty="0"/>
              <a:t>hich updates the tree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261B62D4-472F-BE45-9A0B-FD9E6E3AE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40" y="3929423"/>
            <a:ext cx="2463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380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95448229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80476" y="3612177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6764389" y="2763844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923053" y="209828"/>
            <a:ext cx="416101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 D</a:t>
            </a:r>
          </a:p>
          <a:p>
            <a:pPr algn="ctr"/>
            <a:r>
              <a:rPr lang="en-US" sz="2800" dirty="0"/>
              <a:t>and the input is a 1</a:t>
            </a:r>
          </a:p>
          <a:p>
            <a:pPr algn="ctr"/>
            <a:r>
              <a:rPr lang="en-US" sz="2800" dirty="0"/>
              <a:t>Pop D from the stack and</a:t>
            </a:r>
          </a:p>
          <a:p>
            <a:pPr algn="ctr"/>
            <a:r>
              <a:rPr lang="en-US" sz="2800" dirty="0"/>
              <a:t>push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7DD233-9A09-A743-BFFB-252C03903183}"/>
              </a:ext>
            </a:extLst>
          </p:cNvPr>
          <p:cNvSpPr/>
          <p:nvPr/>
        </p:nvSpPr>
        <p:spPr>
          <a:xfrm>
            <a:off x="6764389" y="3665618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4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66206770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90987" y="4221167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4819975" y="2766060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943891" y="209828"/>
            <a:ext cx="411933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 *</a:t>
            </a:r>
          </a:p>
          <a:p>
            <a:pPr algn="ctr"/>
            <a:r>
              <a:rPr lang="en-US" sz="2800" dirty="0"/>
              <a:t>and the input is a *</a:t>
            </a:r>
          </a:p>
          <a:p>
            <a:pPr algn="ctr"/>
            <a:r>
              <a:rPr lang="en-US" sz="2800" dirty="0"/>
              <a:t>Pop * from the stack and</a:t>
            </a:r>
          </a:p>
          <a:p>
            <a:pPr algn="ctr"/>
            <a:r>
              <a:rPr lang="en-US" sz="2800" dirty="0"/>
              <a:t>advance to the next input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7DD233-9A09-A743-BFFB-252C03903183}"/>
              </a:ext>
            </a:extLst>
          </p:cNvPr>
          <p:cNvSpPr/>
          <p:nvPr/>
        </p:nvSpPr>
        <p:spPr>
          <a:xfrm>
            <a:off x="4819975" y="4221167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02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31267" y="2887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150008" y="235828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D8E99E-625F-E045-9D6E-5209FC6E41D7}"/>
              </a:ext>
            </a:extLst>
          </p:cNvPr>
          <p:cNvSpPr/>
          <p:nvPr/>
        </p:nvSpPr>
        <p:spPr>
          <a:xfrm>
            <a:off x="1893041" y="1870088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934AFF-BBC7-754E-B6E6-2532590EC204}"/>
              </a:ext>
            </a:extLst>
          </p:cNvPr>
          <p:cNvSpPr/>
          <p:nvPr/>
        </p:nvSpPr>
        <p:spPr>
          <a:xfrm>
            <a:off x="8902970" y="2731863"/>
            <a:ext cx="69339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9BB026E-ED15-5940-864A-1131F0BD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373" y="3309949"/>
            <a:ext cx="292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579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8" name="Text Box 148">
            <a:extLst>
              <a:ext uri="{FF2B5EF4-FFF2-40B4-BE49-F238E27FC236}">
                <a16:creationId xmlns:a16="http://schemas.microsoft.com/office/drawing/2014/main" id="{70C0880F-06D9-EF41-8883-732EC381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5924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 </a:t>
            </a:r>
            <a:r>
              <a:rPr lang="en-US" altLang="en-US" sz="2400" dirty="0">
                <a:sym typeface="Symbol" pitchFamily="2" charset="2"/>
              </a:rPr>
              <a:t> N | OEE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 </a:t>
            </a:r>
            <a:r>
              <a:rPr lang="en-US" altLang="en-US" sz="2400" dirty="0">
                <a:sym typeface="Symbol" pitchFamily="2" charset="2"/>
              </a:rPr>
              <a:t> + |  | * | 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 </a:t>
            </a:r>
            <a:r>
              <a:rPr lang="en-US" altLang="en-US" sz="2400" dirty="0">
                <a:sym typeface="Symbol" pitchFamily="2" charset="2"/>
              </a:rPr>
              <a:t>0 | 1 | 2 | 3 | 4</a:t>
            </a:r>
          </a:p>
        </p:txBody>
      </p:sp>
      <p:sp>
        <p:nvSpPr>
          <p:cNvPr id="11369" name="Text Box 149">
            <a:extLst>
              <a:ext uri="{FF2B5EF4-FFF2-40B4-BE49-F238E27FC236}">
                <a16:creationId xmlns:a16="http://schemas.microsoft.com/office/drawing/2014/main" id="{A039D243-7A0D-3F43-9510-2D3F01B7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919288"/>
            <a:ext cx="109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*+342</a:t>
            </a:r>
          </a:p>
        </p:txBody>
      </p:sp>
      <p:sp>
        <p:nvSpPr>
          <p:cNvPr id="11370" name="Rectangle 150">
            <a:extLst>
              <a:ext uri="{FF2B5EF4-FFF2-40B4-BE49-F238E27FC236}">
                <a16:creationId xmlns:a16="http://schemas.microsoft.com/office/drawing/2014/main" id="{651E24CB-9398-144F-B2CD-F96D054E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Two Data Structures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F9D7-2CDB-2B46-9E6C-CAA24A1625C6}"/>
              </a:ext>
            </a:extLst>
          </p:cNvPr>
          <p:cNvSpPr txBox="1"/>
          <p:nvPr/>
        </p:nvSpPr>
        <p:spPr>
          <a:xfrm>
            <a:off x="1676401" y="15449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934FEF-5FB0-2E4E-9D96-EF9B9DF2A3CD}"/>
              </a:ext>
            </a:extLst>
          </p:cNvPr>
          <p:cNvSpPr txBox="1"/>
          <p:nvPr/>
        </p:nvSpPr>
        <p:spPr>
          <a:xfrm>
            <a:off x="8763001" y="15449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0" name="Text Box 149">
            <a:extLst>
              <a:ext uri="{FF2B5EF4-FFF2-40B4-BE49-F238E27FC236}">
                <a16:creationId xmlns:a16="http://schemas.microsoft.com/office/drawing/2014/main" id="{48234C78-8524-7247-B07A-CA50436B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4" y="1915181"/>
            <a:ext cx="4042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08058-5641-0141-855A-74AA1C3ED0B3}"/>
              </a:ext>
            </a:extLst>
          </p:cNvPr>
          <p:cNvSpPr txBox="1"/>
          <p:nvPr/>
        </p:nvSpPr>
        <p:spPr>
          <a:xfrm>
            <a:off x="1676399" y="51229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BCA9C-0539-D144-A2E2-5C413E20D557}"/>
              </a:ext>
            </a:extLst>
          </p:cNvPr>
          <p:cNvSpPr txBox="1"/>
          <p:nvPr/>
        </p:nvSpPr>
        <p:spPr>
          <a:xfrm>
            <a:off x="5584383" y="15449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0CECECD3-3F6D-7340-9463-4930BBC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748" y="19151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679F6F4-A343-AA4C-BC24-0D922F86B211}"/>
              </a:ext>
            </a:extLst>
          </p:cNvPr>
          <p:cNvSpPr/>
          <p:nvPr/>
        </p:nvSpPr>
        <p:spPr>
          <a:xfrm rot="5400000">
            <a:off x="8826976" y="2441397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FB8B9F6F-81A6-5A4F-8DA0-3318046B1422}"/>
              </a:ext>
            </a:extLst>
          </p:cNvPr>
          <p:cNvSpPr/>
          <p:nvPr/>
        </p:nvSpPr>
        <p:spPr>
          <a:xfrm>
            <a:off x="2358229" y="2356255"/>
            <a:ext cx="135993" cy="3048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120">
            <a:extLst>
              <a:ext uri="{FF2B5EF4-FFF2-40B4-BE49-F238E27FC236}">
                <a16:creationId xmlns:a16="http://schemas.microsoft.com/office/drawing/2014/main" id="{D10706DC-4698-7345-BD8F-DE12CC4D2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362200"/>
            <a:ext cx="1905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21">
            <a:extLst>
              <a:ext uri="{FF2B5EF4-FFF2-40B4-BE49-F238E27FC236}">
                <a16:creationId xmlns:a16="http://schemas.microsoft.com/office/drawing/2014/main" id="{98299B85-55D6-F642-84BB-97740278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2">
            <a:extLst>
              <a:ext uri="{FF2B5EF4-FFF2-40B4-BE49-F238E27FC236}">
                <a16:creationId xmlns:a16="http://schemas.microsoft.com/office/drawing/2014/main" id="{E7669C55-0F3D-DD45-BFE5-4257FBFC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62200"/>
            <a:ext cx="1828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49">
            <a:extLst>
              <a:ext uri="{FF2B5EF4-FFF2-40B4-BE49-F238E27FC236}">
                <a16:creationId xmlns:a16="http://schemas.microsoft.com/office/drawing/2014/main" id="{5CD4C266-9FD5-9D4C-A1CC-A728577D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90" y="2753380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0" name="Text Box 149">
            <a:extLst>
              <a:ext uri="{FF2B5EF4-FFF2-40B4-BE49-F238E27FC236}">
                <a16:creationId xmlns:a16="http://schemas.microsoft.com/office/drawing/2014/main" id="{D094A615-2C62-8A4B-AE9F-027A3CE2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32" y="2767837"/>
            <a:ext cx="404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</a:t>
            </a:r>
          </a:p>
        </p:txBody>
      </p:sp>
      <p:sp>
        <p:nvSpPr>
          <p:cNvPr id="31" name="Text Box 149">
            <a:extLst>
              <a:ext uri="{FF2B5EF4-FFF2-40B4-BE49-F238E27FC236}">
                <a16:creationId xmlns:a16="http://schemas.microsoft.com/office/drawing/2014/main" id="{C453A402-D1A1-DF44-95FA-DBAED304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44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O</a:t>
            </a:r>
          </a:p>
        </p:txBody>
      </p:sp>
      <p:sp>
        <p:nvSpPr>
          <p:cNvPr id="24" name="Line 121">
            <a:extLst>
              <a:ext uri="{FF2B5EF4-FFF2-40B4-BE49-F238E27FC236}">
                <a16:creationId xmlns:a16="http://schemas.microsoft.com/office/drawing/2014/main" id="{9465C4F7-75D4-6549-B235-C70D2ACB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399" y="32394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49">
            <a:extLst>
              <a:ext uri="{FF2B5EF4-FFF2-40B4-BE49-F238E27FC236}">
                <a16:creationId xmlns:a16="http://schemas.microsoft.com/office/drawing/2014/main" id="{CFCBE6F9-6EB1-3242-B380-8BFAE270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998" y="3673683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938F-6672-984D-B7C4-2ED97476D50A}"/>
              </a:ext>
            </a:extLst>
          </p:cNvPr>
          <p:cNvSpPr txBox="1"/>
          <p:nvPr/>
        </p:nvSpPr>
        <p:spPr>
          <a:xfrm>
            <a:off x="4766266" y="4037961"/>
            <a:ext cx="22261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Rule 6: </a:t>
            </a:r>
            <a:r>
              <a:rPr lang="en-US" sz="2800" dirty="0" err="1"/>
              <a:t>AdPop</a:t>
            </a:r>
            <a:endParaRPr lang="en-US" sz="2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9BB026E-ED15-5940-864A-1131F0BD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373" y="3309949"/>
            <a:ext cx="292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07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FD1709B-4C1E-274A-8152-BC8760F0F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D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D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46570568"/>
              </p:ext>
            </p:extLst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E91BB0-246C-C549-9390-C8453405919F}"/>
              </a:ext>
            </a:extLst>
          </p:cNvPr>
          <p:cNvSpPr/>
          <p:nvPr/>
        </p:nvSpPr>
        <p:spPr>
          <a:xfrm>
            <a:off x="2880477" y="5770870"/>
            <a:ext cx="533400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75D94-2315-FD40-B607-354AC0C08716}"/>
              </a:ext>
            </a:extLst>
          </p:cNvPr>
          <p:cNvSpPr/>
          <p:nvPr/>
        </p:nvSpPr>
        <p:spPr>
          <a:xfrm>
            <a:off x="9797359" y="2823866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61C-7464-3A40-9EDC-A2CE96D5DE7D}"/>
              </a:ext>
            </a:extLst>
          </p:cNvPr>
          <p:cNvSpPr txBox="1"/>
          <p:nvPr/>
        </p:nvSpPr>
        <p:spPr>
          <a:xfrm>
            <a:off x="5943891" y="209828"/>
            <a:ext cx="411933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the top of the stack is a #</a:t>
            </a:r>
          </a:p>
          <a:p>
            <a:pPr algn="ctr"/>
            <a:r>
              <a:rPr lang="en-US" sz="2800" dirty="0"/>
              <a:t>and the input is a #</a:t>
            </a:r>
          </a:p>
          <a:p>
            <a:pPr algn="ctr"/>
            <a:r>
              <a:rPr lang="en-US" sz="2800" dirty="0"/>
              <a:t>You’ve successfully parsed</a:t>
            </a:r>
          </a:p>
          <a:p>
            <a:pPr algn="ctr"/>
            <a:r>
              <a:rPr lang="en-US" sz="2800" dirty="0"/>
              <a:t>the input </a:t>
            </a:r>
            <a:r>
              <a:rPr lang="en-US" sz="2800"/>
              <a:t>so celebrate</a:t>
            </a:r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7DD233-9A09-A743-BFFB-252C03903183}"/>
              </a:ext>
            </a:extLst>
          </p:cNvPr>
          <p:cNvSpPr/>
          <p:nvPr/>
        </p:nvSpPr>
        <p:spPr>
          <a:xfrm>
            <a:off x="9755214" y="5714327"/>
            <a:ext cx="757386" cy="5683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8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850D6-0A6F-D64A-9B72-37719906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 with the grammar for Project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BFC27-B56A-564F-8949-A8B1DE31B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parse table</a:t>
            </a:r>
          </a:p>
          <a:p>
            <a:r>
              <a:rPr lang="en-US" dirty="0">
                <a:highlight>
                  <a:srgbClr val="FFFF00"/>
                </a:highlight>
              </a:rPr>
              <a:t>A “trace” is the history of productions used to derive the string</a:t>
            </a:r>
            <a:r>
              <a:rPr lang="en-US" dirty="0"/>
              <a:t>. The trace is given as output when a nonterminal is popped from the stack and replaced with the RHS of the production </a:t>
            </a:r>
          </a:p>
        </p:txBody>
      </p:sp>
    </p:spTree>
    <p:extLst>
      <p:ext uri="{BB962C8B-B14F-4D97-AF65-F5344CB8AC3E}">
        <p14:creationId xmlns:p14="http://schemas.microsoft.com/office/powerpoint/2010/main" val="7059315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create and use a parse table that tells us what production to take at each step of derivation (using the FIRST sets)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Parse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81000"/>
            <a:ext cx="106680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44256"/>
            <a:ext cx="10646664" cy="27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0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{AD0FDFC2-0DFC-CF43-9CF4-A34D31ED48AD}tf16401378</Template>
  <TotalTime>4534</TotalTime>
  <Words>7113</Words>
  <Application>Microsoft Macintosh PowerPoint</Application>
  <PresentationFormat>Widescreen</PresentationFormat>
  <Paragraphs>1850</Paragraphs>
  <Slides>105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Calibri Light</vt:lpstr>
      <vt:lpstr>Courier New</vt:lpstr>
      <vt:lpstr>Times New Roman</vt:lpstr>
      <vt:lpstr>Office Theme</vt:lpstr>
      <vt:lpstr>Table-Driven Parsing</vt:lpstr>
      <vt:lpstr>Overview and Due</vt:lpstr>
      <vt:lpstr>Managing the Input and the Parse Tree – Two Data Structures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Two Data Structures: The Process </vt:lpstr>
      <vt:lpstr>When Productions Have Subscripts … We Can Record Production Use Order</vt:lpstr>
      <vt:lpstr>LL(1) Grammars</vt:lpstr>
      <vt:lpstr>LL(1) Grammars</vt:lpstr>
      <vt:lpstr>LL(1) Grammars</vt:lpstr>
      <vt:lpstr>LL(1) Grammars</vt:lpstr>
      <vt:lpstr>Formal Definition of LL(1) Grammars</vt:lpstr>
      <vt:lpstr>Practice</vt:lpstr>
      <vt:lpstr>Project 2</vt:lpstr>
      <vt:lpstr>Project 2</vt:lpstr>
      <vt:lpstr>More practice</vt:lpstr>
      <vt:lpstr>More practice</vt:lpstr>
      <vt:lpstr>Now that we have FIRST sets</vt:lpstr>
      <vt:lpstr>Two Data Structures</vt:lpstr>
      <vt:lpstr>Two Data Structures</vt:lpstr>
      <vt:lpstr>Two Data Structures</vt:lpstr>
      <vt:lpstr>Two Data Structures</vt:lpstr>
      <vt:lpstr>Two Data Structures</vt:lpstr>
      <vt:lpstr>Two Data Structures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Two Data Structures </vt:lpstr>
      <vt:lpstr>Practice</vt:lpstr>
      <vt:lpstr>Two Data Structures </vt:lpstr>
      <vt:lpstr>Two Data Structures </vt:lpstr>
      <vt:lpstr>In each step of the creating the parse tree, we need instructions on how to:</vt:lpstr>
      <vt:lpstr>In each step of the creating the parse tree, we need instructions on how to:</vt:lpstr>
      <vt:lpstr>Building a Parse Table: Step 1</vt:lpstr>
      <vt:lpstr>PowerPoint Presentation</vt:lpstr>
      <vt:lpstr>Building a Parse Table: Step 2</vt:lpstr>
      <vt:lpstr>PowerPoint Presentation</vt:lpstr>
      <vt:lpstr>PowerPoint Presentation</vt:lpstr>
      <vt:lpstr>Building a Parse Table: Step 3</vt:lpstr>
      <vt:lpstr>E  D | OEE O  + | * D  0 | 1 | 2 | 3</vt:lpstr>
      <vt:lpstr>E  D | OEE O  + | * D  0 | 1 | 2 | 3</vt:lpstr>
      <vt:lpstr>E  D | OEE O  + | * D  0 | 1 | 2 | 3</vt:lpstr>
      <vt:lpstr>E  D | OEE O  + | * D  0 | 1 | 2 | 3</vt:lpstr>
      <vt:lpstr>E  D | OEE O  + | * D  0 | 1 | 2 | 3</vt:lpstr>
      <vt:lpstr>E  D | OEE O  + | * D  0 | 1 | 2 | 3</vt:lpstr>
      <vt:lpstr>Building a Parse Table: Step 4</vt:lpstr>
      <vt:lpstr>E  D | OEE O  + | * D  0 | 1 | 2 | 3</vt:lpstr>
      <vt:lpstr>E  D | OEE O  + | * D  0 | 1 | 2 | 3</vt:lpstr>
      <vt:lpstr>Building a Parse Table: Step 5</vt:lpstr>
      <vt:lpstr>E  D | OEE O  + | * D  0 | 1 | 2 | 3</vt:lpstr>
      <vt:lpstr>Two Data Structures </vt:lpstr>
      <vt:lpstr>E  D | OEE O  + | * D  0 | 1 | 2 | 3</vt:lpstr>
      <vt:lpstr>E  D | OEE O  + | * D  0 | 1 | 2 | 3</vt:lpstr>
      <vt:lpstr>Building a Parse Table: Step 6</vt:lpstr>
      <vt:lpstr>E  D | OEE O  + | * D  0 | 1 | 2 | 3</vt:lpstr>
      <vt:lpstr>What do the cells represent in the Parse Table</vt:lpstr>
      <vt:lpstr>E  D | OEE O  + | * D  0 | 1 | 2 | 3</vt:lpstr>
      <vt:lpstr>E  D | OEE O  + | * D  0 | 1 | 2 | 3</vt:lpstr>
      <vt:lpstr>Two Data Structures </vt:lpstr>
      <vt:lpstr>Two Data Structures </vt:lpstr>
      <vt:lpstr>Two Data Structures </vt:lpstr>
      <vt:lpstr>E  D | OEE O  + | * D  0 | 1 | 2 | 3</vt:lpstr>
      <vt:lpstr>E  D | OEE O  + | * D  0 | 1 | 2 | 3</vt:lpstr>
      <vt:lpstr>Two Data Structures </vt:lpstr>
      <vt:lpstr>Two Data Structures </vt:lpstr>
      <vt:lpstr>E  D | OEE O  + | * D  0 | 1 | 2 | 3</vt:lpstr>
      <vt:lpstr>Practicing with the grammar for Project 2</vt:lpstr>
      <vt:lpstr>Project 2: Parse Table</vt:lpstr>
      <vt:lpstr>Project 2: Parse Table</vt:lpstr>
      <vt:lpstr>Project 2: Example Trace</vt:lpstr>
      <vt:lpstr>Project 2: Example Trace</vt:lpstr>
      <vt:lpstr>Project 2: Example Trace</vt:lpstr>
      <vt:lpstr>Project 2: Example Trace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414</cp:revision>
  <dcterms:created xsi:type="dcterms:W3CDTF">2020-09-01T17:51:58Z</dcterms:created>
  <dcterms:modified xsi:type="dcterms:W3CDTF">2023-09-27T14:05:25Z</dcterms:modified>
</cp:coreProperties>
</file>