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418" r:id="rId3"/>
    <p:sldId id="768" r:id="rId4"/>
    <p:sldId id="287" r:id="rId5"/>
    <p:sldId id="771" r:id="rId6"/>
    <p:sldId id="267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70" r:id="rId16"/>
    <p:sldId id="781" r:id="rId17"/>
    <p:sldId id="765" r:id="rId18"/>
    <p:sldId id="588" r:id="rId19"/>
    <p:sldId id="597" r:id="rId20"/>
    <p:sldId id="533" r:id="rId21"/>
    <p:sldId id="535" r:id="rId22"/>
    <p:sldId id="573" r:id="rId23"/>
    <p:sldId id="598" r:id="rId24"/>
    <p:sldId id="574" r:id="rId25"/>
    <p:sldId id="575" r:id="rId26"/>
    <p:sldId id="576" r:id="rId27"/>
    <p:sldId id="577" r:id="rId28"/>
    <p:sldId id="599" r:id="rId29"/>
    <p:sldId id="600" r:id="rId30"/>
    <p:sldId id="581" r:id="rId31"/>
    <p:sldId id="601" r:id="rId32"/>
    <p:sldId id="602" r:id="rId33"/>
    <p:sldId id="603" r:id="rId34"/>
    <p:sldId id="530" r:id="rId35"/>
    <p:sldId id="531" r:id="rId36"/>
    <p:sldId id="532" r:id="rId37"/>
    <p:sldId id="538" r:id="rId38"/>
    <p:sldId id="669" r:id="rId39"/>
    <p:sldId id="542" r:id="rId40"/>
    <p:sldId id="604" r:id="rId41"/>
    <p:sldId id="605" r:id="rId42"/>
    <p:sldId id="606" r:id="rId43"/>
    <p:sldId id="607" r:id="rId44"/>
    <p:sldId id="744" r:id="rId45"/>
    <p:sldId id="609" r:id="rId46"/>
    <p:sldId id="743" r:id="rId47"/>
    <p:sldId id="782" r:id="rId48"/>
    <p:sldId id="783" r:id="rId49"/>
    <p:sldId id="784" r:id="rId50"/>
    <p:sldId id="785" r:id="rId51"/>
    <p:sldId id="583" r:id="rId52"/>
    <p:sldId id="670" r:id="rId53"/>
    <p:sldId id="671" r:id="rId54"/>
    <p:sldId id="745" r:id="rId55"/>
    <p:sldId id="746" r:id="rId56"/>
    <p:sldId id="692" r:id="rId57"/>
    <p:sldId id="672" r:id="rId58"/>
    <p:sldId id="557" r:id="rId59"/>
    <p:sldId id="673" r:id="rId60"/>
    <p:sldId id="719" r:id="rId61"/>
    <p:sldId id="720" r:id="rId62"/>
    <p:sldId id="721" r:id="rId63"/>
    <p:sldId id="722" r:id="rId64"/>
    <p:sldId id="727" r:id="rId65"/>
    <p:sldId id="786" r:id="rId66"/>
    <p:sldId id="723" r:id="rId67"/>
    <p:sldId id="724" r:id="rId68"/>
    <p:sldId id="728" r:id="rId69"/>
    <p:sldId id="725" r:id="rId70"/>
    <p:sldId id="726" r:id="rId71"/>
    <p:sldId id="729" r:id="rId72"/>
    <p:sldId id="730" r:id="rId73"/>
    <p:sldId id="731" r:id="rId74"/>
    <p:sldId id="732" r:id="rId75"/>
    <p:sldId id="674" r:id="rId76"/>
    <p:sldId id="584" r:id="rId77"/>
    <p:sldId id="585" r:id="rId78"/>
    <p:sldId id="676" r:id="rId79"/>
    <p:sldId id="677" r:id="rId80"/>
    <p:sldId id="678" r:id="rId81"/>
    <p:sldId id="586" r:id="rId82"/>
    <p:sldId id="587" r:id="rId83"/>
    <p:sldId id="679" r:id="rId84"/>
    <p:sldId id="693" r:id="rId85"/>
    <p:sldId id="589" r:id="rId86"/>
    <p:sldId id="612" r:id="rId87"/>
    <p:sldId id="265" r:id="rId88"/>
    <p:sldId id="281" r:id="rId89"/>
    <p:sldId id="282" r:id="rId90"/>
    <p:sldId id="284" r:id="rId91"/>
    <p:sldId id="285" r:id="rId92"/>
    <p:sldId id="286" r:id="rId93"/>
    <p:sldId id="2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EC"/>
    <a:srgbClr val="DE72BC"/>
    <a:srgbClr val="F5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3" autoAdjust="0"/>
    <p:restoredTop sz="94762"/>
  </p:normalViewPr>
  <p:slideViewPr>
    <p:cSldViewPr snapToGrid="0">
      <p:cViewPr varScale="1">
        <p:scale>
          <a:sx n="88" d="100"/>
          <a:sy n="88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D58F7-6472-364E-8B53-C6503A52F3D4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19ADB-574A-C44E-9137-86E9BB56AE24}">
      <dgm:prSet phldrT="[Text]"/>
      <dgm:spPr/>
      <dgm:t>
        <a:bodyPr/>
        <a:lstStyle/>
        <a:p>
          <a:r>
            <a:rPr lang="en-US" dirty="0"/>
            <a:t>Context Sensitive</a:t>
          </a:r>
        </a:p>
      </dgm:t>
    </dgm:pt>
    <dgm:pt modelId="{DD38B14A-956E-2E42-BE88-1A63DCF64475}" type="parTrans" cxnId="{579F90ED-0C78-B14C-BCB4-F9DFFF5869C5}">
      <dgm:prSet/>
      <dgm:spPr/>
      <dgm:t>
        <a:bodyPr/>
        <a:lstStyle/>
        <a:p>
          <a:endParaRPr lang="en-US"/>
        </a:p>
      </dgm:t>
    </dgm:pt>
    <dgm:pt modelId="{F3B60783-C55F-9E4B-954F-9E4499AC547F}" type="sibTrans" cxnId="{579F90ED-0C78-B14C-BCB4-F9DFFF5869C5}">
      <dgm:prSet/>
      <dgm:spPr/>
      <dgm:t>
        <a:bodyPr/>
        <a:lstStyle/>
        <a:p>
          <a:endParaRPr lang="en-US"/>
        </a:p>
      </dgm:t>
    </dgm:pt>
    <dgm:pt modelId="{E8E46582-64FC-4B4A-8C65-FC8D16A94FB0}">
      <dgm:prSet phldrT="[Text]"/>
      <dgm:spPr/>
      <dgm:t>
        <a:bodyPr/>
        <a:lstStyle/>
        <a:p>
          <a:r>
            <a:rPr lang="en-US" dirty="0"/>
            <a:t>Context Free</a:t>
          </a:r>
        </a:p>
      </dgm:t>
    </dgm:pt>
    <dgm:pt modelId="{787E4063-125D-8A40-BD70-0697EDE84EDF}" type="parTrans" cxnId="{A2A66856-B6B6-7444-869C-047530A2BCBE}">
      <dgm:prSet/>
      <dgm:spPr/>
      <dgm:t>
        <a:bodyPr/>
        <a:lstStyle/>
        <a:p>
          <a:endParaRPr lang="en-US"/>
        </a:p>
      </dgm:t>
    </dgm:pt>
    <dgm:pt modelId="{F96C5195-ED68-7244-BF2B-8FB168492A1D}" type="sibTrans" cxnId="{A2A66856-B6B6-7444-869C-047530A2BCBE}">
      <dgm:prSet/>
      <dgm:spPr/>
      <dgm:t>
        <a:bodyPr/>
        <a:lstStyle/>
        <a:p>
          <a:endParaRPr lang="en-US"/>
        </a:p>
      </dgm:t>
    </dgm:pt>
    <dgm:pt modelId="{DC84E22B-56BD-EC44-8C0A-1282741B10FB}">
      <dgm:prSet phldrT="[Text]"/>
      <dgm:spPr/>
      <dgm:t>
        <a:bodyPr/>
        <a:lstStyle/>
        <a:p>
          <a:r>
            <a:rPr lang="en-US" dirty="0"/>
            <a:t>LL(1)</a:t>
          </a:r>
        </a:p>
      </dgm:t>
    </dgm:pt>
    <dgm:pt modelId="{775D0E6A-F084-E948-9680-8B6F165DC564}" type="parTrans" cxnId="{000A4C7C-9B99-6248-AA81-33DFA93F44FB}">
      <dgm:prSet/>
      <dgm:spPr/>
      <dgm:t>
        <a:bodyPr/>
        <a:lstStyle/>
        <a:p>
          <a:endParaRPr lang="en-US"/>
        </a:p>
      </dgm:t>
    </dgm:pt>
    <dgm:pt modelId="{376EE075-7133-634A-AC43-7A23B3570D5D}" type="sibTrans" cxnId="{000A4C7C-9B99-6248-AA81-33DFA93F44FB}">
      <dgm:prSet/>
      <dgm:spPr/>
      <dgm:t>
        <a:bodyPr/>
        <a:lstStyle/>
        <a:p>
          <a:endParaRPr lang="en-US"/>
        </a:p>
      </dgm:t>
    </dgm:pt>
    <dgm:pt modelId="{7C265A64-A298-AB43-AAE6-C3D6855F75EA}">
      <dgm:prSet phldrT="[Text]"/>
      <dgm:spPr/>
      <dgm:t>
        <a:bodyPr/>
        <a:lstStyle/>
        <a:p>
          <a:r>
            <a:rPr lang="en-US" dirty="0"/>
            <a:t>Regular</a:t>
          </a:r>
        </a:p>
      </dgm:t>
    </dgm:pt>
    <dgm:pt modelId="{5C1EE2B4-7BFC-2F49-8412-56B6A96F46F4}" type="parTrans" cxnId="{161F4E2F-FF00-124C-AE78-D25E6CD25536}">
      <dgm:prSet/>
      <dgm:spPr/>
      <dgm:t>
        <a:bodyPr/>
        <a:lstStyle/>
        <a:p>
          <a:endParaRPr lang="en-US"/>
        </a:p>
      </dgm:t>
    </dgm:pt>
    <dgm:pt modelId="{61E11695-C2CE-D846-AD6E-45E96429E353}" type="sibTrans" cxnId="{161F4E2F-FF00-124C-AE78-D25E6CD25536}">
      <dgm:prSet/>
      <dgm:spPr/>
      <dgm:t>
        <a:bodyPr/>
        <a:lstStyle/>
        <a:p>
          <a:endParaRPr lang="en-US"/>
        </a:p>
      </dgm:t>
    </dgm:pt>
    <dgm:pt modelId="{EB62B075-CE53-C843-8FBD-F5069C173E12}" type="pres">
      <dgm:prSet presAssocID="{5F7D58F7-6472-364E-8B53-C6503A52F3D4}" presName="Name0" presStyleCnt="0">
        <dgm:presLayoutVars>
          <dgm:chMax val="7"/>
          <dgm:resizeHandles val="exact"/>
        </dgm:presLayoutVars>
      </dgm:prSet>
      <dgm:spPr/>
    </dgm:pt>
    <dgm:pt modelId="{6CE55209-ABB0-564D-A356-E0AC90FE9EFE}" type="pres">
      <dgm:prSet presAssocID="{5F7D58F7-6472-364E-8B53-C6503A52F3D4}" presName="comp1" presStyleCnt="0"/>
      <dgm:spPr/>
    </dgm:pt>
    <dgm:pt modelId="{188E114D-181E-6243-9DB9-6DAA85B32C92}" type="pres">
      <dgm:prSet presAssocID="{5F7D58F7-6472-364E-8B53-C6503A52F3D4}" presName="circle1" presStyleLbl="node1" presStyleIdx="0" presStyleCnt="4"/>
      <dgm:spPr/>
    </dgm:pt>
    <dgm:pt modelId="{302383C1-38A8-3F48-92FF-F795368CDD8C}" type="pres">
      <dgm:prSet presAssocID="{5F7D58F7-6472-364E-8B53-C6503A52F3D4}" presName="c1text" presStyleLbl="node1" presStyleIdx="0" presStyleCnt="4">
        <dgm:presLayoutVars>
          <dgm:bulletEnabled val="1"/>
        </dgm:presLayoutVars>
      </dgm:prSet>
      <dgm:spPr/>
    </dgm:pt>
    <dgm:pt modelId="{BD22AD54-05F7-3449-85CC-669E8B17743E}" type="pres">
      <dgm:prSet presAssocID="{5F7D58F7-6472-364E-8B53-C6503A52F3D4}" presName="comp2" presStyleCnt="0"/>
      <dgm:spPr/>
    </dgm:pt>
    <dgm:pt modelId="{09B775C2-2DCC-E148-BED3-5FBFAD31C995}" type="pres">
      <dgm:prSet presAssocID="{5F7D58F7-6472-364E-8B53-C6503A52F3D4}" presName="circle2" presStyleLbl="node1" presStyleIdx="1" presStyleCnt="4"/>
      <dgm:spPr/>
    </dgm:pt>
    <dgm:pt modelId="{6979927D-A6DE-3843-B85E-C0FD10F9D043}" type="pres">
      <dgm:prSet presAssocID="{5F7D58F7-6472-364E-8B53-C6503A52F3D4}" presName="c2text" presStyleLbl="node1" presStyleIdx="1" presStyleCnt="4">
        <dgm:presLayoutVars>
          <dgm:bulletEnabled val="1"/>
        </dgm:presLayoutVars>
      </dgm:prSet>
      <dgm:spPr/>
    </dgm:pt>
    <dgm:pt modelId="{B5944D90-730C-D14A-BA46-AE084B55712F}" type="pres">
      <dgm:prSet presAssocID="{5F7D58F7-6472-364E-8B53-C6503A52F3D4}" presName="comp3" presStyleCnt="0"/>
      <dgm:spPr/>
    </dgm:pt>
    <dgm:pt modelId="{E12399D9-2C74-1D45-98D1-73EE243ABD50}" type="pres">
      <dgm:prSet presAssocID="{5F7D58F7-6472-364E-8B53-C6503A52F3D4}" presName="circle3" presStyleLbl="node1" presStyleIdx="2" presStyleCnt="4"/>
      <dgm:spPr/>
    </dgm:pt>
    <dgm:pt modelId="{386D16B7-D9DC-8341-821B-F878A390D7E4}" type="pres">
      <dgm:prSet presAssocID="{5F7D58F7-6472-364E-8B53-C6503A52F3D4}" presName="c3text" presStyleLbl="node1" presStyleIdx="2" presStyleCnt="4">
        <dgm:presLayoutVars>
          <dgm:bulletEnabled val="1"/>
        </dgm:presLayoutVars>
      </dgm:prSet>
      <dgm:spPr/>
    </dgm:pt>
    <dgm:pt modelId="{8B5F6478-57B8-EB47-9848-BF38999EF048}" type="pres">
      <dgm:prSet presAssocID="{5F7D58F7-6472-364E-8B53-C6503A52F3D4}" presName="comp4" presStyleCnt="0"/>
      <dgm:spPr/>
    </dgm:pt>
    <dgm:pt modelId="{3A6408DE-0884-8449-B06E-C03200AB2FF8}" type="pres">
      <dgm:prSet presAssocID="{5F7D58F7-6472-364E-8B53-C6503A52F3D4}" presName="circle4" presStyleLbl="node1" presStyleIdx="3" presStyleCnt="4"/>
      <dgm:spPr/>
    </dgm:pt>
    <dgm:pt modelId="{6CB646DD-7744-814C-8088-E7ADE28F48E6}" type="pres">
      <dgm:prSet presAssocID="{5F7D58F7-6472-364E-8B53-C6503A52F3D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66C6EF16-F9E9-8341-B77D-A4B565DEE489}" type="presOf" srcId="{E8E46582-64FC-4B4A-8C65-FC8D16A94FB0}" destId="{6979927D-A6DE-3843-B85E-C0FD10F9D043}" srcOrd="1" destOrd="0" presId="urn:microsoft.com/office/officeart/2005/8/layout/venn2"/>
    <dgm:cxn modelId="{D13C5119-EE56-DD45-9AFD-974E6029A849}" type="presOf" srcId="{3FE19ADB-574A-C44E-9137-86E9BB56AE24}" destId="{302383C1-38A8-3F48-92FF-F795368CDD8C}" srcOrd="1" destOrd="0" presId="urn:microsoft.com/office/officeart/2005/8/layout/venn2"/>
    <dgm:cxn modelId="{A1295520-0292-B649-9668-F3D103B2F8CB}" type="presOf" srcId="{5F7D58F7-6472-364E-8B53-C6503A52F3D4}" destId="{EB62B075-CE53-C843-8FBD-F5069C173E12}" srcOrd="0" destOrd="0" presId="urn:microsoft.com/office/officeart/2005/8/layout/venn2"/>
    <dgm:cxn modelId="{161F4E2F-FF00-124C-AE78-D25E6CD25536}" srcId="{5F7D58F7-6472-364E-8B53-C6503A52F3D4}" destId="{7C265A64-A298-AB43-AAE6-C3D6855F75EA}" srcOrd="3" destOrd="0" parTransId="{5C1EE2B4-7BFC-2F49-8412-56B6A96F46F4}" sibTransId="{61E11695-C2CE-D846-AD6E-45E96429E353}"/>
    <dgm:cxn modelId="{356BE13D-18AB-5146-85A6-BCC94B8C456F}" type="presOf" srcId="{DC84E22B-56BD-EC44-8C0A-1282741B10FB}" destId="{386D16B7-D9DC-8341-821B-F878A390D7E4}" srcOrd="1" destOrd="0" presId="urn:microsoft.com/office/officeart/2005/8/layout/venn2"/>
    <dgm:cxn modelId="{BFE57E46-B5D5-6A45-B9D0-24BC45769E51}" type="presOf" srcId="{7C265A64-A298-AB43-AAE6-C3D6855F75EA}" destId="{3A6408DE-0884-8449-B06E-C03200AB2FF8}" srcOrd="0" destOrd="0" presId="urn:microsoft.com/office/officeart/2005/8/layout/venn2"/>
    <dgm:cxn modelId="{A2A66856-B6B6-7444-869C-047530A2BCBE}" srcId="{5F7D58F7-6472-364E-8B53-C6503A52F3D4}" destId="{E8E46582-64FC-4B4A-8C65-FC8D16A94FB0}" srcOrd="1" destOrd="0" parTransId="{787E4063-125D-8A40-BD70-0697EDE84EDF}" sibTransId="{F96C5195-ED68-7244-BF2B-8FB168492A1D}"/>
    <dgm:cxn modelId="{EB45D677-4D21-7944-AB55-A1EF8025E2F7}" type="presOf" srcId="{3FE19ADB-574A-C44E-9137-86E9BB56AE24}" destId="{188E114D-181E-6243-9DB9-6DAA85B32C92}" srcOrd="0" destOrd="0" presId="urn:microsoft.com/office/officeart/2005/8/layout/venn2"/>
    <dgm:cxn modelId="{000A4C7C-9B99-6248-AA81-33DFA93F44FB}" srcId="{5F7D58F7-6472-364E-8B53-C6503A52F3D4}" destId="{DC84E22B-56BD-EC44-8C0A-1282741B10FB}" srcOrd="2" destOrd="0" parTransId="{775D0E6A-F084-E948-9680-8B6F165DC564}" sibTransId="{376EE075-7133-634A-AC43-7A23B3570D5D}"/>
    <dgm:cxn modelId="{060299A5-A34D-D54C-B722-1FDA1FAEDB2B}" type="presOf" srcId="{7C265A64-A298-AB43-AAE6-C3D6855F75EA}" destId="{6CB646DD-7744-814C-8088-E7ADE28F48E6}" srcOrd="1" destOrd="0" presId="urn:microsoft.com/office/officeart/2005/8/layout/venn2"/>
    <dgm:cxn modelId="{C86EF2C3-C5CC-6F4E-BA36-F71D37819157}" type="presOf" srcId="{E8E46582-64FC-4B4A-8C65-FC8D16A94FB0}" destId="{09B775C2-2DCC-E148-BED3-5FBFAD31C995}" srcOrd="0" destOrd="0" presId="urn:microsoft.com/office/officeart/2005/8/layout/venn2"/>
    <dgm:cxn modelId="{B7D9E4CB-B045-434F-991F-4FFD3277E409}" type="presOf" srcId="{DC84E22B-56BD-EC44-8C0A-1282741B10FB}" destId="{E12399D9-2C74-1D45-98D1-73EE243ABD50}" srcOrd="0" destOrd="0" presId="urn:microsoft.com/office/officeart/2005/8/layout/venn2"/>
    <dgm:cxn modelId="{579F90ED-0C78-B14C-BCB4-F9DFFF5869C5}" srcId="{5F7D58F7-6472-364E-8B53-C6503A52F3D4}" destId="{3FE19ADB-574A-C44E-9137-86E9BB56AE24}" srcOrd="0" destOrd="0" parTransId="{DD38B14A-956E-2E42-BE88-1A63DCF64475}" sibTransId="{F3B60783-C55F-9E4B-954F-9E4499AC547F}"/>
    <dgm:cxn modelId="{442D5185-F1B4-0448-AA7D-F933DF555BBA}" type="presParOf" srcId="{EB62B075-CE53-C843-8FBD-F5069C173E12}" destId="{6CE55209-ABB0-564D-A356-E0AC90FE9EFE}" srcOrd="0" destOrd="0" presId="urn:microsoft.com/office/officeart/2005/8/layout/venn2"/>
    <dgm:cxn modelId="{21FDF40C-5ED1-1F4B-9948-47E1C4CA31BA}" type="presParOf" srcId="{6CE55209-ABB0-564D-A356-E0AC90FE9EFE}" destId="{188E114D-181E-6243-9DB9-6DAA85B32C92}" srcOrd="0" destOrd="0" presId="urn:microsoft.com/office/officeart/2005/8/layout/venn2"/>
    <dgm:cxn modelId="{6985B935-04B9-7F41-93CD-DEDE162A6961}" type="presParOf" srcId="{6CE55209-ABB0-564D-A356-E0AC90FE9EFE}" destId="{302383C1-38A8-3F48-92FF-F795368CDD8C}" srcOrd="1" destOrd="0" presId="urn:microsoft.com/office/officeart/2005/8/layout/venn2"/>
    <dgm:cxn modelId="{6371C1E0-ED35-154A-A536-6FA63AAAA3A0}" type="presParOf" srcId="{EB62B075-CE53-C843-8FBD-F5069C173E12}" destId="{BD22AD54-05F7-3449-85CC-669E8B17743E}" srcOrd="1" destOrd="0" presId="urn:microsoft.com/office/officeart/2005/8/layout/venn2"/>
    <dgm:cxn modelId="{89461291-DDC8-344A-8B0A-4F5C3A134BAD}" type="presParOf" srcId="{BD22AD54-05F7-3449-85CC-669E8B17743E}" destId="{09B775C2-2DCC-E148-BED3-5FBFAD31C995}" srcOrd="0" destOrd="0" presId="urn:microsoft.com/office/officeart/2005/8/layout/venn2"/>
    <dgm:cxn modelId="{9F68BF37-2A1F-9644-A945-FB3DA1CB0530}" type="presParOf" srcId="{BD22AD54-05F7-3449-85CC-669E8B17743E}" destId="{6979927D-A6DE-3843-B85E-C0FD10F9D043}" srcOrd="1" destOrd="0" presId="urn:microsoft.com/office/officeart/2005/8/layout/venn2"/>
    <dgm:cxn modelId="{4B6F512B-5F65-0B4D-A4F6-3EEF7BB716E3}" type="presParOf" srcId="{EB62B075-CE53-C843-8FBD-F5069C173E12}" destId="{B5944D90-730C-D14A-BA46-AE084B55712F}" srcOrd="2" destOrd="0" presId="urn:microsoft.com/office/officeart/2005/8/layout/venn2"/>
    <dgm:cxn modelId="{7B4789EF-06DA-7D4A-8C54-DDF2D09257A8}" type="presParOf" srcId="{B5944D90-730C-D14A-BA46-AE084B55712F}" destId="{E12399D9-2C74-1D45-98D1-73EE243ABD50}" srcOrd="0" destOrd="0" presId="urn:microsoft.com/office/officeart/2005/8/layout/venn2"/>
    <dgm:cxn modelId="{86AB61F7-DFFD-8048-BE72-A36FFD37CE41}" type="presParOf" srcId="{B5944D90-730C-D14A-BA46-AE084B55712F}" destId="{386D16B7-D9DC-8341-821B-F878A390D7E4}" srcOrd="1" destOrd="0" presId="urn:microsoft.com/office/officeart/2005/8/layout/venn2"/>
    <dgm:cxn modelId="{D0AA94A3-86F3-1C4B-BAEA-C743A4DD4014}" type="presParOf" srcId="{EB62B075-CE53-C843-8FBD-F5069C173E12}" destId="{8B5F6478-57B8-EB47-9848-BF38999EF048}" srcOrd="3" destOrd="0" presId="urn:microsoft.com/office/officeart/2005/8/layout/venn2"/>
    <dgm:cxn modelId="{F9D05A51-817B-7F44-80A5-6C02427B267B}" type="presParOf" srcId="{8B5F6478-57B8-EB47-9848-BF38999EF048}" destId="{3A6408DE-0884-8449-B06E-C03200AB2FF8}" srcOrd="0" destOrd="0" presId="urn:microsoft.com/office/officeart/2005/8/layout/venn2"/>
    <dgm:cxn modelId="{D26BA44A-E347-B04C-B190-2040001FEA4E}" type="presParOf" srcId="{8B5F6478-57B8-EB47-9848-BF38999EF048}" destId="{6CB646DD-7744-814C-8088-E7ADE28F48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114D-181E-6243-9DB9-6DAA85B32C92}">
      <dsp:nvSpPr>
        <dsp:cNvPr id="0" name=""/>
        <dsp:cNvSpPr/>
      </dsp:nvSpPr>
      <dsp:spPr>
        <a:xfrm>
          <a:off x="170243" y="0"/>
          <a:ext cx="5785994" cy="5785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 Sensitive</a:t>
          </a:r>
        </a:p>
      </dsp:txBody>
      <dsp:txXfrm>
        <a:off x="2254358" y="289299"/>
        <a:ext cx="1617763" cy="867899"/>
      </dsp:txXfrm>
    </dsp:sp>
    <dsp:sp modelId="{09B775C2-2DCC-E148-BED3-5FBFAD31C995}">
      <dsp:nvSpPr>
        <dsp:cNvPr id="0" name=""/>
        <dsp:cNvSpPr/>
      </dsp:nvSpPr>
      <dsp:spPr>
        <a:xfrm>
          <a:off x="748842" y="1157198"/>
          <a:ext cx="4628795" cy="4628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 Free</a:t>
          </a:r>
        </a:p>
      </dsp:txBody>
      <dsp:txXfrm>
        <a:off x="2254358" y="1434926"/>
        <a:ext cx="1617763" cy="833183"/>
      </dsp:txXfrm>
    </dsp:sp>
    <dsp:sp modelId="{E12399D9-2C74-1D45-98D1-73EE243ABD50}">
      <dsp:nvSpPr>
        <dsp:cNvPr id="0" name=""/>
        <dsp:cNvSpPr/>
      </dsp:nvSpPr>
      <dsp:spPr>
        <a:xfrm>
          <a:off x="1327441" y="2314397"/>
          <a:ext cx="3471596" cy="3471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LL(1)</a:t>
          </a:r>
        </a:p>
      </dsp:txBody>
      <dsp:txXfrm>
        <a:off x="2254358" y="2574767"/>
        <a:ext cx="1617763" cy="781109"/>
      </dsp:txXfrm>
    </dsp:sp>
    <dsp:sp modelId="{3A6408DE-0884-8449-B06E-C03200AB2FF8}">
      <dsp:nvSpPr>
        <dsp:cNvPr id="0" name=""/>
        <dsp:cNvSpPr/>
      </dsp:nvSpPr>
      <dsp:spPr>
        <a:xfrm>
          <a:off x="1906041" y="3471596"/>
          <a:ext cx="2314397" cy="2314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Regular</a:t>
          </a:r>
        </a:p>
      </dsp:txBody>
      <dsp:txXfrm>
        <a:off x="2244976" y="4050195"/>
        <a:ext cx="1636526" cy="1157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4021-E8B1-4F3C-85FE-4306D3800D0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CAA6-86ED-43B9-9F63-85ABE318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21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37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80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052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78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78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70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1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760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3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906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62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72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34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74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69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983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367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55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3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String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534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921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790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657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38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051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80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02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924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4422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47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begin by pushing the starting nonterminal onto the stack. This effectually creates the root of the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381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723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3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4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1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4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8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0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5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looking at the top of the stack and the current input character, we can determine what production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4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looking at the top of the stack and the current input character, we can determine what production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57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nonterminal in OEE is O, and O leads to a character in the set {+,-,*,/}. Since the input is *, I know to use the E</a:t>
            </a:r>
            <a:r>
              <a:rPr lang="en-US" dirty="0">
                <a:sym typeface="Wingdings" pitchFamily="2" charset="2"/>
              </a:rPr>
              <a:t>OEE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22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nonterminal in OEE is O, and O leads to a character in the set {+,-,*,/}. Since the input is *, I know to use the E</a:t>
            </a:r>
            <a:r>
              <a:rPr lang="en-US" dirty="0">
                <a:sym typeface="Wingdings" pitchFamily="2" charset="2"/>
              </a:rPr>
              <a:t>OEE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45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7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540FB9-FB83-A247-88C2-292981AFF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EE662-05F7-F54D-A2CC-C2575A766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CC30E5-46D4-814D-B4E4-4C862A523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9541C5C-C3FE-4341-9060-4870F02C444E}" type="slidenum">
              <a:rPr lang="en-US" altLang="en-US"/>
              <a:pPr/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2123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CBA61B-A27C-9969-ECD5-99E8395E4FA8}"/>
              </a:ext>
            </a:extLst>
          </p:cNvPr>
          <p:cNvSpPr/>
          <p:nvPr/>
        </p:nvSpPr>
        <p:spPr>
          <a:xfrm>
            <a:off x="9165771" y="138157"/>
            <a:ext cx="1436915" cy="784830"/>
          </a:xfrm>
          <a:prstGeom prst="roundRect">
            <a:avLst/>
          </a:prstGeom>
          <a:solidFill>
            <a:srgbClr val="FF8BEC">
              <a:alpha val="74118"/>
            </a:srgbClr>
          </a:solidFill>
          <a:ln>
            <a:solidFill>
              <a:srgbClr val="FF8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DCB5B-CFA9-0ABE-15A8-56212723CADD}"/>
              </a:ext>
            </a:extLst>
          </p:cNvPr>
          <p:cNvSpPr/>
          <p:nvPr/>
        </p:nvSpPr>
        <p:spPr>
          <a:xfrm>
            <a:off x="1426029" y="4148015"/>
            <a:ext cx="6977738" cy="244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35FA8-4E53-116A-F5E4-DE00134CFEE9}"/>
              </a:ext>
            </a:extLst>
          </p:cNvPr>
          <p:cNvSpPr/>
          <p:nvPr/>
        </p:nvSpPr>
        <p:spPr>
          <a:xfrm>
            <a:off x="1426029" y="1684540"/>
            <a:ext cx="6977738" cy="24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086" cy="1325563"/>
          </a:xfrm>
        </p:spPr>
        <p:txBody>
          <a:bodyPr/>
          <a:lstStyle/>
          <a:p>
            <a:r>
              <a:rPr lang="en-US" dirty="0"/>
              <a:t>FIRST Sets Tell Us Which Production to Use</a:t>
            </a:r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71" y="116385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6789BAD0-28C9-C049-6776-B3605C3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7169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4136-0E48-431D-CC36-071CECAAFDFC}"/>
              </a:ext>
            </a:extLst>
          </p:cNvPr>
          <p:cNvSpPr txBox="1"/>
          <p:nvPr/>
        </p:nvSpPr>
        <p:spPr>
          <a:xfrm>
            <a:off x="1676401" y="16973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1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65BFD1A9-EA67-5D86-6357-A016AC9D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206758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AFA1B-103E-F001-B9B1-995201F388B5}"/>
              </a:ext>
            </a:extLst>
          </p:cNvPr>
          <p:cNvSpPr txBox="1"/>
          <p:nvPr/>
        </p:nvSpPr>
        <p:spPr>
          <a:xfrm>
            <a:off x="5807906" y="168454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1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2789FB10-95DE-42C9-5340-43A4B32CEF90}"/>
              </a:ext>
            </a:extLst>
          </p:cNvPr>
          <p:cNvSpPr/>
          <p:nvPr/>
        </p:nvSpPr>
        <p:spPr>
          <a:xfrm>
            <a:off x="2123092" y="2548761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49">
            <a:extLst>
              <a:ext uri="{FF2B5EF4-FFF2-40B4-BE49-F238E27FC236}">
                <a16:creationId xmlns:a16="http://schemas.microsoft.com/office/drawing/2014/main" id="{F355E904-67AD-E258-3101-113ED57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5074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3D618-4458-A390-21C7-CF540DED11B3}"/>
              </a:ext>
            </a:extLst>
          </p:cNvPr>
          <p:cNvSpPr txBox="1"/>
          <p:nvPr/>
        </p:nvSpPr>
        <p:spPr>
          <a:xfrm>
            <a:off x="1676401" y="41331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2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C676C8CE-C19C-D8E9-560E-5842B4E6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450338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4CBD3-F88A-06FC-A341-4D580B3A886C}"/>
              </a:ext>
            </a:extLst>
          </p:cNvPr>
          <p:cNvSpPr txBox="1"/>
          <p:nvPr/>
        </p:nvSpPr>
        <p:spPr>
          <a:xfrm>
            <a:off x="5807907" y="413315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2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E0F0474-2241-524D-7C02-A500F5ED37B4}"/>
              </a:ext>
            </a:extLst>
          </p:cNvPr>
          <p:cNvSpPr/>
          <p:nvPr/>
        </p:nvSpPr>
        <p:spPr>
          <a:xfrm>
            <a:off x="2123092" y="4984568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0B597-B11D-E4AE-16CE-0CD8DD5C74C9}"/>
              </a:ext>
            </a:extLst>
          </p:cNvPr>
          <p:cNvSpPr txBox="1"/>
          <p:nvPr/>
        </p:nvSpPr>
        <p:spPr>
          <a:xfrm>
            <a:off x="8579668" y="1882014"/>
            <a:ext cx="3467872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41C9A-D6D2-3204-83C3-9D8A33A7BA2A}"/>
              </a:ext>
            </a:extLst>
          </p:cNvPr>
          <p:cNvSpPr txBox="1"/>
          <p:nvPr/>
        </p:nvSpPr>
        <p:spPr>
          <a:xfrm>
            <a:off x="8991596" y="3429000"/>
            <a:ext cx="3055944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is the leftmost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 produces strings that start with digits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OEE produces strings that start with operators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F68018AE-42C2-9F29-9E9F-4F9B12B27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897" y="251197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21">
            <a:extLst>
              <a:ext uri="{FF2B5EF4-FFF2-40B4-BE49-F238E27FC236}">
                <a16:creationId xmlns:a16="http://schemas.microsoft.com/office/drawing/2014/main" id="{4922CFA1-95F0-118E-08DA-F5FA455EE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7518" y="2524782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21">
            <a:extLst>
              <a:ext uri="{FF2B5EF4-FFF2-40B4-BE49-F238E27FC236}">
                <a16:creationId xmlns:a16="http://schemas.microsoft.com/office/drawing/2014/main" id="{09CCE760-50F2-30E1-0FC2-B7BCFEAD3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892" y="2524782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49">
            <a:extLst>
              <a:ext uri="{FF2B5EF4-FFF2-40B4-BE49-F238E27FC236}">
                <a16:creationId xmlns:a16="http://schemas.microsoft.com/office/drawing/2014/main" id="{FE0BF8A6-B7F2-0835-13AA-F040C48A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445" y="2903154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5" name="Text Box 149">
            <a:extLst>
              <a:ext uri="{FF2B5EF4-FFF2-40B4-BE49-F238E27FC236}">
                <a16:creationId xmlns:a16="http://schemas.microsoft.com/office/drawing/2014/main" id="{58A7EB90-F4A8-1428-4D48-261ED994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984" y="2903044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Text Box 149">
            <a:extLst>
              <a:ext uri="{FF2B5EF4-FFF2-40B4-BE49-F238E27FC236}">
                <a16:creationId xmlns:a16="http://schemas.microsoft.com/office/drawing/2014/main" id="{24B2B0B8-5675-64D3-29EF-F13D13F1A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06" y="290304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8" name="Line 121">
            <a:extLst>
              <a:ext uri="{FF2B5EF4-FFF2-40B4-BE49-F238E27FC236}">
                <a16:creationId xmlns:a16="http://schemas.microsoft.com/office/drawing/2014/main" id="{BC33655B-C9F8-3448-C75F-0DD72CCA2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922" y="33603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071BA62-C858-72C5-B2D9-817BC381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470" y="375156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8535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CBA61B-A27C-9969-ECD5-99E8395E4FA8}"/>
              </a:ext>
            </a:extLst>
          </p:cNvPr>
          <p:cNvSpPr/>
          <p:nvPr/>
        </p:nvSpPr>
        <p:spPr>
          <a:xfrm>
            <a:off x="9165771" y="138157"/>
            <a:ext cx="1436915" cy="784830"/>
          </a:xfrm>
          <a:prstGeom prst="roundRect">
            <a:avLst/>
          </a:prstGeom>
          <a:solidFill>
            <a:srgbClr val="FF8BEC">
              <a:alpha val="74118"/>
            </a:srgbClr>
          </a:solidFill>
          <a:ln>
            <a:solidFill>
              <a:srgbClr val="FF8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DCB5B-CFA9-0ABE-15A8-56212723CADD}"/>
              </a:ext>
            </a:extLst>
          </p:cNvPr>
          <p:cNvSpPr/>
          <p:nvPr/>
        </p:nvSpPr>
        <p:spPr>
          <a:xfrm>
            <a:off x="1426029" y="4148015"/>
            <a:ext cx="6977738" cy="2616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35FA8-4E53-116A-F5E4-DE00134CFEE9}"/>
              </a:ext>
            </a:extLst>
          </p:cNvPr>
          <p:cNvSpPr/>
          <p:nvPr/>
        </p:nvSpPr>
        <p:spPr>
          <a:xfrm>
            <a:off x="1426029" y="1684540"/>
            <a:ext cx="6977738" cy="24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086" cy="1325563"/>
          </a:xfrm>
        </p:spPr>
        <p:txBody>
          <a:bodyPr/>
          <a:lstStyle/>
          <a:p>
            <a:r>
              <a:rPr lang="en-US" dirty="0"/>
              <a:t>FIRST Sets Tell Us Which Production to Use</a:t>
            </a:r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71" y="116385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6789BAD0-28C9-C049-6776-B3605C3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7169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4136-0E48-431D-CC36-071CECAAFDFC}"/>
              </a:ext>
            </a:extLst>
          </p:cNvPr>
          <p:cNvSpPr txBox="1"/>
          <p:nvPr/>
        </p:nvSpPr>
        <p:spPr>
          <a:xfrm>
            <a:off x="1676401" y="16973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1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65BFD1A9-EA67-5D86-6357-A016AC9D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206758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AFA1B-103E-F001-B9B1-995201F388B5}"/>
              </a:ext>
            </a:extLst>
          </p:cNvPr>
          <p:cNvSpPr txBox="1"/>
          <p:nvPr/>
        </p:nvSpPr>
        <p:spPr>
          <a:xfrm>
            <a:off x="5807906" y="168454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1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2789FB10-95DE-42C9-5340-43A4B32CEF90}"/>
              </a:ext>
            </a:extLst>
          </p:cNvPr>
          <p:cNvSpPr/>
          <p:nvPr/>
        </p:nvSpPr>
        <p:spPr>
          <a:xfrm>
            <a:off x="2123092" y="2548761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49">
            <a:extLst>
              <a:ext uri="{FF2B5EF4-FFF2-40B4-BE49-F238E27FC236}">
                <a16:creationId xmlns:a16="http://schemas.microsoft.com/office/drawing/2014/main" id="{F355E904-67AD-E258-3101-113ED57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5074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3D618-4458-A390-21C7-CF540DED11B3}"/>
              </a:ext>
            </a:extLst>
          </p:cNvPr>
          <p:cNvSpPr txBox="1"/>
          <p:nvPr/>
        </p:nvSpPr>
        <p:spPr>
          <a:xfrm>
            <a:off x="1676401" y="41331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2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C676C8CE-C19C-D8E9-560E-5842B4E6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450338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4CBD3-F88A-06FC-A341-4D580B3A886C}"/>
              </a:ext>
            </a:extLst>
          </p:cNvPr>
          <p:cNvSpPr txBox="1"/>
          <p:nvPr/>
        </p:nvSpPr>
        <p:spPr>
          <a:xfrm>
            <a:off x="5807907" y="413315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2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E0F0474-2241-524D-7C02-A500F5ED37B4}"/>
              </a:ext>
            </a:extLst>
          </p:cNvPr>
          <p:cNvSpPr/>
          <p:nvPr/>
        </p:nvSpPr>
        <p:spPr>
          <a:xfrm>
            <a:off x="2123092" y="4984568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0B597-B11D-E4AE-16CE-0CD8DD5C74C9}"/>
              </a:ext>
            </a:extLst>
          </p:cNvPr>
          <p:cNvSpPr txBox="1"/>
          <p:nvPr/>
        </p:nvSpPr>
        <p:spPr>
          <a:xfrm>
            <a:off x="8579668" y="1882014"/>
            <a:ext cx="3467872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41C9A-D6D2-3204-83C3-9D8A33A7BA2A}"/>
              </a:ext>
            </a:extLst>
          </p:cNvPr>
          <p:cNvSpPr txBox="1"/>
          <p:nvPr/>
        </p:nvSpPr>
        <p:spPr>
          <a:xfrm>
            <a:off x="8991596" y="3429000"/>
            <a:ext cx="3055944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is the leftmost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 produces strings that start with digits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OEE produces strings that start with operators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F68018AE-42C2-9F29-9E9F-4F9B12B27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897" y="251197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21">
            <a:extLst>
              <a:ext uri="{FF2B5EF4-FFF2-40B4-BE49-F238E27FC236}">
                <a16:creationId xmlns:a16="http://schemas.microsoft.com/office/drawing/2014/main" id="{4922CFA1-95F0-118E-08DA-F5FA455EE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7518" y="2524782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21">
            <a:extLst>
              <a:ext uri="{FF2B5EF4-FFF2-40B4-BE49-F238E27FC236}">
                <a16:creationId xmlns:a16="http://schemas.microsoft.com/office/drawing/2014/main" id="{09CCE760-50F2-30E1-0FC2-B7BCFEAD3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892" y="2524782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49">
            <a:extLst>
              <a:ext uri="{FF2B5EF4-FFF2-40B4-BE49-F238E27FC236}">
                <a16:creationId xmlns:a16="http://schemas.microsoft.com/office/drawing/2014/main" id="{FE0BF8A6-B7F2-0835-13AA-F040C48A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445" y="2903154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5" name="Text Box 149">
            <a:extLst>
              <a:ext uri="{FF2B5EF4-FFF2-40B4-BE49-F238E27FC236}">
                <a16:creationId xmlns:a16="http://schemas.microsoft.com/office/drawing/2014/main" id="{58A7EB90-F4A8-1428-4D48-261ED994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984" y="2903044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Text Box 149">
            <a:extLst>
              <a:ext uri="{FF2B5EF4-FFF2-40B4-BE49-F238E27FC236}">
                <a16:creationId xmlns:a16="http://schemas.microsoft.com/office/drawing/2014/main" id="{24B2B0B8-5675-64D3-29EF-F13D13F1A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06" y="290304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8" name="Line 121">
            <a:extLst>
              <a:ext uri="{FF2B5EF4-FFF2-40B4-BE49-F238E27FC236}">
                <a16:creationId xmlns:a16="http://schemas.microsoft.com/office/drawing/2014/main" id="{BC33655B-C9F8-3448-C75F-0DD72CCA2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922" y="33603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071BA62-C858-72C5-B2D9-817BC381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470" y="375156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5" name="Line 121">
            <a:extLst>
              <a:ext uri="{FF2B5EF4-FFF2-40B4-BE49-F238E27FC236}">
                <a16:creationId xmlns:a16="http://schemas.microsoft.com/office/drawing/2014/main" id="{C411736B-734F-45B7-09DB-D81B4E489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897" y="494778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49">
            <a:extLst>
              <a:ext uri="{FF2B5EF4-FFF2-40B4-BE49-F238E27FC236}">
                <a16:creationId xmlns:a16="http://schemas.microsoft.com/office/drawing/2014/main" id="{9D7D1913-0657-F497-4033-F5E93427A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445" y="5338961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7" name="Line 121">
            <a:extLst>
              <a:ext uri="{FF2B5EF4-FFF2-40B4-BE49-F238E27FC236}">
                <a16:creationId xmlns:a16="http://schemas.microsoft.com/office/drawing/2014/main" id="{2AB33BE9-DE71-ECD7-0AE0-F3DE3275D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414" y="586218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49">
            <a:extLst>
              <a:ext uri="{FF2B5EF4-FFF2-40B4-BE49-F238E27FC236}">
                <a16:creationId xmlns:a16="http://schemas.microsoft.com/office/drawing/2014/main" id="{97940639-C97E-8F54-9F57-D831AE06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791" y="624145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398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FIRST(</a:t>
            </a:r>
            <a:r>
              <a:rPr lang="en-US" dirty="0" err="1"/>
              <a:t>headPredicate</a:t>
            </a:r>
            <a:r>
              <a:rPr lang="en-US" dirty="0"/>
              <a:t>) = {ID}</a:t>
            </a:r>
          </a:p>
          <a:p>
            <a:pPr lvl="1"/>
            <a:r>
              <a:rPr lang="en-US" dirty="0"/>
              <a:t>All strings derivable from </a:t>
            </a:r>
            <a:r>
              <a:rPr lang="en-US" dirty="0" err="1"/>
              <a:t>headPredicate</a:t>
            </a:r>
            <a:r>
              <a:rPr lang="en-US" dirty="0"/>
              <a:t> start with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30E64-0E40-3542-A185-5FCEC912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914"/>
            <a:ext cx="77247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F6BE-E93F-8A4C-99E1-376760A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716"/>
            <a:ext cx="9829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FIRST(parameter) = {STRING, ID, LEFT_PAREN}</a:t>
            </a:r>
          </a:p>
          <a:p>
            <a:pPr lvl="1"/>
            <a:r>
              <a:rPr lang="en-US" dirty="0"/>
              <a:t>All strings derivable from </a:t>
            </a:r>
            <a:r>
              <a:rPr lang="en-US" dirty="0" err="1"/>
              <a:t>headPredicate</a:t>
            </a:r>
            <a:r>
              <a:rPr lang="en-US" dirty="0"/>
              <a:t> start with STRING, ID, or LEFT_PAREN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30E64-0E40-3542-A185-5FCEC912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914"/>
            <a:ext cx="77247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F6BE-E93F-8A4C-99E1-376760A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716"/>
            <a:ext cx="9829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0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FIRST(</a:t>
            </a:r>
            <a:r>
              <a:rPr lang="en-US" dirty="0" err="1"/>
              <a:t>schemeList</a:t>
            </a:r>
            <a:r>
              <a:rPr lang="en-US" dirty="0"/>
              <a:t>) = {</a:t>
            </a:r>
            <a:r>
              <a:rPr lang="en-US" dirty="0" err="1"/>
              <a:t>ID,lambda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All strings derivable from </a:t>
            </a:r>
            <a:r>
              <a:rPr lang="en-US" dirty="0" err="1"/>
              <a:t>schemeList</a:t>
            </a:r>
            <a:r>
              <a:rPr lang="en-US" dirty="0"/>
              <a:t> start with ID or are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613C1-FA60-1122-EACD-0AEE31CB841D}"/>
              </a:ext>
            </a:extLst>
          </p:cNvPr>
          <p:cNvSpPr txBox="1"/>
          <p:nvPr/>
        </p:nvSpPr>
        <p:spPr>
          <a:xfrm>
            <a:off x="1024486" y="2353462"/>
            <a:ext cx="8003858" cy="1323439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000" dirty="0" err="1"/>
              <a:t>datalogProgram</a:t>
            </a:r>
            <a:r>
              <a:rPr lang="en-US" sz="2000" dirty="0"/>
              <a:t> -&gt; SCHEMES COLON scheme </a:t>
            </a:r>
            <a:r>
              <a:rPr lang="en-US" sz="2000" dirty="0" err="1"/>
              <a:t>schemeList</a:t>
            </a:r>
            <a:r>
              <a:rPr lang="en-US" sz="2000" dirty="0"/>
              <a:t> FACTS COLON EOF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-&gt; scheme </a:t>
            </a:r>
            <a:r>
              <a:rPr lang="en-US" sz="2000" dirty="0" err="1"/>
              <a:t>schemeList</a:t>
            </a:r>
            <a:r>
              <a:rPr lang="en-US" sz="2000" dirty="0"/>
              <a:t> | lambda </a:t>
            </a:r>
          </a:p>
          <a:p>
            <a:r>
              <a:rPr lang="en-US" sz="2000" dirty="0"/>
              <a:t>scheme -&gt; ID LEFT_PAREN ID </a:t>
            </a:r>
            <a:r>
              <a:rPr lang="en-US" sz="2000" dirty="0" err="1"/>
              <a:t>idList</a:t>
            </a:r>
            <a:r>
              <a:rPr lang="en-US" sz="2000" dirty="0"/>
              <a:t> RIGHT_PAREN </a:t>
            </a:r>
          </a:p>
          <a:p>
            <a:r>
              <a:rPr lang="en-US" sz="2000" dirty="0" err="1"/>
              <a:t>idList</a:t>
            </a:r>
            <a:r>
              <a:rPr lang="en-US" sz="2000" dirty="0"/>
              <a:t> -&gt; COMMA ID </a:t>
            </a:r>
            <a:r>
              <a:rPr lang="en-US" sz="2000" dirty="0" err="1"/>
              <a:t>idList</a:t>
            </a:r>
            <a:r>
              <a:rPr lang="en-US" sz="2000" dirty="0"/>
              <a:t> | lambda</a:t>
            </a:r>
          </a:p>
        </p:txBody>
      </p:sp>
    </p:spTree>
    <p:extLst>
      <p:ext uri="{BB962C8B-B14F-4D97-AF65-F5344CB8AC3E}">
        <p14:creationId xmlns:p14="http://schemas.microsoft.com/office/powerpoint/2010/main" val="45470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0520-FEA2-D21F-8DA4-A0F80C9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Two: How do we manage the input and stack?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AB8E6-50CE-107C-A513-5871B6FD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/>
              <a:t>Put a “#” at the top of the stack so we know we’ve handled all </a:t>
            </a:r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/>
              <a:t>Put a “#” at the top of the stack so we know we’ve handled all </a:t>
            </a:r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6BFE-C300-4B4A-A459-0207EEA91A88}"/>
              </a:ext>
            </a:extLst>
          </p:cNvPr>
          <p:cNvSpPr txBox="1"/>
          <p:nvPr/>
        </p:nvSpPr>
        <p:spPr>
          <a:xfrm>
            <a:off x="765273" y="2997643"/>
            <a:ext cx="1049210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Instead of building the tree, we’ll do a leftmost derivation using a stack</a:t>
            </a:r>
          </a:p>
        </p:txBody>
      </p:sp>
      <p:sp>
        <p:nvSpPr>
          <p:cNvPr id="12" name="Text Box 148">
            <a:extLst>
              <a:ext uri="{FF2B5EF4-FFF2-40B4-BE49-F238E27FC236}">
                <a16:creationId xmlns:a16="http://schemas.microsoft.com/office/drawing/2014/main" id="{DC8A6747-63AD-1642-A21C-6BDB200F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EFEF6-2933-B647-8B97-B61D1CB05A4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3804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8B687-9E88-774E-AD40-37B038538389}"/>
              </a:ext>
            </a:extLst>
          </p:cNvPr>
          <p:cNvSpPr txBox="1"/>
          <p:nvPr/>
        </p:nvSpPr>
        <p:spPr>
          <a:xfrm>
            <a:off x="2863447" y="2997643"/>
            <a:ext cx="629576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1: Whenever we Push a nonterminal </a:t>
            </a:r>
          </a:p>
          <a:p>
            <a:pPr algn="ctr"/>
            <a:r>
              <a:rPr lang="en-US" sz="2800" dirty="0"/>
              <a:t>to the tree, we Push it to the stack</a:t>
            </a:r>
          </a:p>
        </p:txBody>
      </p:sp>
      <p:sp>
        <p:nvSpPr>
          <p:cNvPr id="14" name="Text Box 148">
            <a:extLst>
              <a:ext uri="{FF2B5EF4-FFF2-40B4-BE49-F238E27FC236}">
                <a16:creationId xmlns:a16="http://schemas.microsoft.com/office/drawing/2014/main" id="{EFA4932A-D893-B844-B3A0-D095E0F9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9FAAA-8004-984D-95AF-EEBA6B798FC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57646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Stacks and input Strings</a:t>
            </a:r>
          </a:p>
          <a:p>
            <a:pPr lvl="1"/>
            <a:r>
              <a:rPr lang="en-US" dirty="0"/>
              <a:t>FIRST sets</a:t>
            </a:r>
          </a:p>
          <a:p>
            <a:pPr lvl="1"/>
            <a:r>
              <a:rPr lang="en-US" dirty="0"/>
              <a:t>Building and using a parse table</a:t>
            </a:r>
          </a:p>
          <a:p>
            <a:r>
              <a:rPr lang="en-US" dirty="0"/>
              <a:t>Lecture today and Monday assume you haven’t read before class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b="1" dirty="0"/>
              <a:t>Project 1 due Monday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F96453-4387-5F48-801A-38C47D63F855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B7E7F4-D966-D14F-96F5-47442147F50E}"/>
              </a:ext>
            </a:extLst>
          </p:cNvPr>
          <p:cNvSpPr/>
          <p:nvPr/>
        </p:nvSpPr>
        <p:spPr>
          <a:xfrm>
            <a:off x="8969587" y="1904003"/>
            <a:ext cx="549807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E9A3D-84C4-0244-A833-94B3AFBEABF9}"/>
              </a:ext>
            </a:extLst>
          </p:cNvPr>
          <p:cNvSpPr txBox="1"/>
          <p:nvPr/>
        </p:nvSpPr>
        <p:spPr>
          <a:xfrm>
            <a:off x="1064694" y="2997643"/>
            <a:ext cx="989328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2: Top of stack = left-most nonterminal in tree.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The top of the stack tells me which set of productions can be used.</a:t>
            </a:r>
          </a:p>
        </p:txBody>
      </p:sp>
      <p:sp>
        <p:nvSpPr>
          <p:cNvPr id="20" name="Text Box 148">
            <a:extLst>
              <a:ext uri="{FF2B5EF4-FFF2-40B4-BE49-F238E27FC236}">
                <a16:creationId xmlns:a16="http://schemas.microsoft.com/office/drawing/2014/main" id="{DD61AB2F-078E-604F-89C7-9E7AB42A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17BB5-144C-784E-B629-0240CA1A942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8192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8BA097-D991-E14E-97EA-108E51BE1FE7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5AAA7-B144-D84C-9160-BB4EEC83BFEC}"/>
              </a:ext>
            </a:extLst>
          </p:cNvPr>
          <p:cNvSpPr txBox="1"/>
          <p:nvPr/>
        </p:nvSpPr>
        <p:spPr>
          <a:xfrm>
            <a:off x="2159456" y="2997643"/>
            <a:ext cx="770377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3: The FIRST set of the RHS of productions that</a:t>
            </a:r>
          </a:p>
          <a:p>
            <a:pPr algn="ctr"/>
            <a:r>
              <a:rPr lang="en-US" sz="2800" dirty="0"/>
              <a:t>start with E tell me which production to use</a:t>
            </a:r>
          </a:p>
        </p:txBody>
      </p:sp>
      <p:sp>
        <p:nvSpPr>
          <p:cNvPr id="18" name="Text Box 148">
            <a:extLst>
              <a:ext uri="{FF2B5EF4-FFF2-40B4-BE49-F238E27FC236}">
                <a16:creationId xmlns:a16="http://schemas.microsoft.com/office/drawing/2014/main" id="{72F60580-4211-F246-97C0-23717067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EB8D9-8272-A948-A6E9-729B6E958D5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6690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7" y="3048000"/>
            <a:ext cx="51456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strike="sngStrike" dirty="0"/>
              <a:t>E </a:t>
            </a:r>
            <a:r>
              <a:rPr lang="en-US" altLang="en-US" sz="2400" strike="sngStrike" dirty="0">
                <a:sym typeface="Symbol" pitchFamily="2" charset="2"/>
              </a:rPr>
              <a:t> 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E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 OEE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C83852-588E-D447-B207-1304942CD21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5421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22BFD-2430-D04D-9D99-2527632BF101}"/>
              </a:ext>
            </a:extLst>
          </p:cNvPr>
          <p:cNvSpPr txBox="1"/>
          <p:nvPr/>
        </p:nvSpPr>
        <p:spPr>
          <a:xfrm>
            <a:off x="2194084" y="2997643"/>
            <a:ext cx="763452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4: Expand a nonterminal in the parse tree </a:t>
            </a:r>
          </a:p>
          <a:p>
            <a:pPr algn="ctr"/>
            <a:r>
              <a:rPr lang="en-US" sz="2800" dirty="0"/>
              <a:t>by popping it off the stack and replacing it with</a:t>
            </a:r>
          </a:p>
          <a:p>
            <a:pPr algn="ctr"/>
            <a:r>
              <a:rPr lang="en-US" sz="2800" dirty="0"/>
              <a:t>the right-hand side of the production being applied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7FA2F-3FAF-3D46-8830-98505583D3A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50682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E6068C12-0D14-DF4E-942B-E13F1CEFB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96B81-D585-FB46-8F87-CC49BD3B1BF5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70681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03F3124-0D68-4647-8B51-3D2C89768D9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BBB4C8A2-E7D5-6940-9BD0-19A3DE73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0C109F9A-1B91-0541-A5C9-0FD3B414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75F6A-742E-7A4F-B01A-FE96AA05EB54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6107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ECAF263-AEF9-7547-B9DD-C59BE2F03B2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DB997163-0D44-404F-A499-D3968467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0B8A8448-43C1-7D4A-B71D-A581F4341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FD0EA-5B2B-6846-9B5A-C6C99EAA92F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9440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020223F-FE15-D04B-A1FC-68F43BB5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3657D678-7E63-AB4B-9A73-870FCBB9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D9701-4CD6-8E45-8776-29718841FC2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01827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020223F-FE15-D04B-A1FC-68F43BB5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EF2C8-ED1E-E44F-81C1-D9CFA9939B6E}"/>
              </a:ext>
            </a:extLst>
          </p:cNvPr>
          <p:cNvSpPr txBox="1"/>
          <p:nvPr/>
        </p:nvSpPr>
        <p:spPr>
          <a:xfrm>
            <a:off x="2218004" y="4562468"/>
            <a:ext cx="755367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2: Top of stack = left-most nonterminal in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F931-F343-794B-8E18-E01F11BF7201}"/>
              </a:ext>
            </a:extLst>
          </p:cNvPr>
          <p:cNvSpPr txBox="1"/>
          <p:nvPr/>
        </p:nvSpPr>
        <p:spPr>
          <a:xfrm>
            <a:off x="2765501" y="3605922"/>
            <a:ext cx="62969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1: Whenever we Push a nonterminal </a:t>
            </a:r>
          </a:p>
          <a:p>
            <a:pPr algn="ctr"/>
            <a:r>
              <a:rPr lang="en-US" sz="2800" dirty="0"/>
              <a:t>to the tree, we push it to the stack</a:t>
            </a:r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0E1C7AD4-93D2-AB42-B99F-9E0699A1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A73496-3B69-4845-BD00-BF38E772188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7680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F931-F343-794B-8E18-E01F11BF7201}"/>
              </a:ext>
            </a:extLst>
          </p:cNvPr>
          <p:cNvSpPr txBox="1"/>
          <p:nvPr/>
        </p:nvSpPr>
        <p:spPr>
          <a:xfrm>
            <a:off x="2092056" y="3605922"/>
            <a:ext cx="764382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5: Since I’m doing a leftmost derivation, I push</a:t>
            </a:r>
          </a:p>
          <a:p>
            <a:pPr algn="ctr"/>
            <a:r>
              <a:rPr lang="en-US" sz="2800" dirty="0"/>
              <a:t>OEE onto the stack in reverse order</a:t>
            </a:r>
          </a:p>
          <a:p>
            <a:pPr algn="ctr"/>
            <a:r>
              <a:rPr lang="en-US" sz="2800" dirty="0"/>
              <a:t>push(E)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push(E)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push(O)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B913729C-A0C4-224D-B569-CBFB76BB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645D8-9F49-1443-A6F9-520147C8190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2664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0520-FEA2-D21F-8DA4-A0F80C9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One: How can we parse without guessing wrong?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AB8E6-50CE-107C-A513-5871B6FD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17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5"/>
            <a:ext cx="41224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  <a:endParaRPr lang="en-US" altLang="en-US" sz="2400" dirty="0">
              <a:sym typeface="Symbol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itchFamily="2" charset="2"/>
              </a:rPr>
              <a:t>   One that begins with “O”</a:t>
            </a:r>
            <a:endParaRPr lang="en-US" alt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996571-8812-404B-BDF7-A4B30475DEB1}"/>
              </a:ext>
            </a:extLst>
          </p:cNvPr>
          <p:cNvSpPr/>
          <p:nvPr/>
        </p:nvSpPr>
        <p:spPr>
          <a:xfrm>
            <a:off x="3826407" y="2874901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436D8-11B0-8942-BD11-EBFA58210F0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655014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4"/>
            <a:ext cx="41224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+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-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*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/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C178084E-6818-E74D-87BF-5B0243E8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C43AD-28BE-D943-B163-FE5C184C7F07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34055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4"/>
            <a:ext cx="41224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+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-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O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 *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One that matches the input</a:t>
            </a:r>
          </a:p>
          <a:p>
            <a:pPr marL="342900" indent="-342900">
              <a:spcBef>
                <a:spcPct val="0"/>
              </a:spcBef>
            </a:pP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0C1197-37E6-174E-96EB-AE2841E166D6}"/>
              </a:ext>
            </a:extLst>
          </p:cNvPr>
          <p:cNvSpPr/>
          <p:nvPr/>
        </p:nvSpPr>
        <p:spPr>
          <a:xfrm>
            <a:off x="1928797" y="1893709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77D2606E-5DC9-AF42-A98E-95107650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8698E-DA93-8A49-A732-34ECA3180B6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90281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119AC58D-9A1A-064A-9F92-A16188C2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A9ABFD-27C1-D843-95A1-6F9462BB4D9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651193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19E53927-B872-2B45-AFE5-34BFC192D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6056A-45F4-194F-8806-2EABEF6F0204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76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0907BDC6-B2F3-CD45-9CF8-EDAF3B15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F37D8-B671-534A-93C8-ACF77C76955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40152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41453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0DEB934D-D0ED-064A-8BC8-1820499F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58A3B-A6F7-D247-97CA-58719FE06CE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14942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2025001" y="4037961"/>
            <a:ext cx="770864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If the top of the stack is a terminal AND</a:t>
            </a:r>
          </a:p>
          <a:p>
            <a:pPr algn="ctr"/>
            <a:r>
              <a:rPr lang="en-US" sz="2800" dirty="0"/>
              <a:t>if that terminal matches the current input character</a:t>
            </a:r>
          </a:p>
          <a:p>
            <a:pPr algn="ctr"/>
            <a:r>
              <a:rPr lang="en-US" sz="2800" dirty="0"/>
              <a:t>then pop the stack and advance the 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A7A26-C278-9846-80CA-FE2C2F93BB0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543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5D0EC646-A88D-7A40-8AE7-99A8C0B1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FD7DA-A7F1-3240-BBE5-3ACC025B1FA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029612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B5EEDE-21CE-E445-ACB8-1ED7DF9BEEA7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D0B70CC3-8615-DC41-AE25-B94EC1D6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9969DA-17D6-8844-B623-9BA910E7D27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650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4E0-02F9-974C-A6B4-38F8D1DA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8506-9349-0145-8C71-CF76830B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568" y="1825625"/>
            <a:ext cx="5181600" cy="4351338"/>
          </a:xfrm>
        </p:spPr>
        <p:txBody>
          <a:bodyPr/>
          <a:lstStyle/>
          <a:p>
            <a:r>
              <a:rPr lang="en-US" dirty="0"/>
              <a:t>Types of grammars (§13.1.3)</a:t>
            </a:r>
          </a:p>
          <a:p>
            <a:pPr lvl="1"/>
            <a:r>
              <a:rPr lang="en-US" dirty="0"/>
              <a:t>Regular = Type 3</a:t>
            </a:r>
          </a:p>
          <a:p>
            <a:pPr lvl="1"/>
            <a:r>
              <a:rPr lang="en-US" dirty="0"/>
              <a:t>Context Free = Type 2</a:t>
            </a:r>
          </a:p>
          <a:p>
            <a:pPr lvl="1"/>
            <a:r>
              <a:rPr lang="en-US" dirty="0"/>
              <a:t>Context Sensitive = Type 1</a:t>
            </a:r>
          </a:p>
          <a:p>
            <a:r>
              <a:rPr lang="en-US" dirty="0"/>
              <a:t>LL(1) is an easy-to-parse type of context free grammar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DF7A59-90FF-AF4E-A8FA-0786462474D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916168" y="390969"/>
          <a:ext cx="6126480" cy="5785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81B59EFD-5562-394F-85C7-C01F6F533EB0}"/>
              </a:ext>
            </a:extLst>
          </p:cNvPr>
          <p:cNvSpPr/>
          <p:nvPr/>
        </p:nvSpPr>
        <p:spPr>
          <a:xfrm rot="20198224">
            <a:off x="5747657" y="3995057"/>
            <a:ext cx="2427515" cy="914400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9E62E-A532-254A-A2A9-A0055F11465B}"/>
              </a:ext>
            </a:extLst>
          </p:cNvPr>
          <p:cNvSpPr txBox="1"/>
          <p:nvPr/>
        </p:nvSpPr>
        <p:spPr>
          <a:xfrm>
            <a:off x="3047574" y="4841899"/>
            <a:ext cx="27434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We’ll do parsing algorithms</a:t>
            </a:r>
          </a:p>
          <a:p>
            <a:pPr algn="ctr"/>
            <a:r>
              <a:rPr lang="en-US" dirty="0"/>
              <a:t>for these grammars</a:t>
            </a:r>
          </a:p>
        </p:txBody>
      </p:sp>
    </p:spTree>
    <p:extLst>
      <p:ext uri="{BB962C8B-B14F-4D97-AF65-F5344CB8AC3E}">
        <p14:creationId xmlns:p14="http://schemas.microsoft.com/office/powerpoint/2010/main" val="332745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363" y="3245321"/>
            <a:ext cx="61303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595585" cy="4224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5F51771-6FCB-6140-B350-E272C42B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EB784-9879-734C-963E-035232E4CCC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3" name="Text Box 148">
            <a:extLst>
              <a:ext uri="{FF2B5EF4-FFF2-40B4-BE49-F238E27FC236}">
                <a16:creationId xmlns:a16="http://schemas.microsoft.com/office/drawing/2014/main" id="{49BEA28D-390D-F7FF-4A22-EE75F78B7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159" y="4416240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1046459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363" y="3245321"/>
            <a:ext cx="61303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595585" cy="4224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3C34FE39-33B7-764E-B25B-9B7409C3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A89A66-6523-A247-8510-3DF1D318E17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3522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8" name="Text Box 148">
            <a:extLst>
              <a:ext uri="{FF2B5EF4-FFF2-40B4-BE49-F238E27FC236}">
                <a16:creationId xmlns:a16="http://schemas.microsoft.com/office/drawing/2014/main" id="{1DCDB617-85EC-B445-AD34-D656AAF4A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C1266F-59F9-E64A-BB25-E8967492D56C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Text Box 148">
            <a:extLst>
              <a:ext uri="{FF2B5EF4-FFF2-40B4-BE49-F238E27FC236}">
                <a16:creationId xmlns:a16="http://schemas.microsoft.com/office/drawing/2014/main" id="{AEE6F0DF-8DBF-D2FA-0234-F18CDF70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159" y="4416240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1088872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E2E68-D61C-F447-A63B-4C81E754D2C4}"/>
              </a:ext>
            </a:extLst>
          </p:cNvPr>
          <p:cNvSpPr txBox="1"/>
          <p:nvPr/>
        </p:nvSpPr>
        <p:spPr>
          <a:xfrm>
            <a:off x="2798844" y="4353545"/>
            <a:ext cx="638957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stack is keeping track of the order that</a:t>
            </a:r>
          </a:p>
          <a:p>
            <a:pPr algn="ctr"/>
            <a:r>
              <a:rPr lang="en-US" sz="2800" dirty="0"/>
              <a:t>I should consider </a:t>
            </a:r>
            <a:r>
              <a:rPr lang="en-US" sz="2800" dirty="0" err="1"/>
              <a:t>nonterminals</a:t>
            </a:r>
            <a:r>
              <a:rPr lang="en-US" sz="2800" dirty="0"/>
              <a:t> as I parse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FB9533-1986-B142-8BFC-139BF8BCDA6B}"/>
              </a:ext>
            </a:extLst>
          </p:cNvPr>
          <p:cNvCxnSpPr>
            <a:endCxn id="40" idx="1"/>
          </p:cNvCxnSpPr>
          <p:nvPr/>
        </p:nvCxnSpPr>
        <p:spPr>
          <a:xfrm flipV="1">
            <a:off x="6096000" y="3038566"/>
            <a:ext cx="2968364" cy="75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2949BD-9257-BF4A-A03C-3383F937F62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829158" y="2613667"/>
            <a:ext cx="2270948" cy="1270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1525D1-6B14-374B-B279-08B2907BD7C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892010" y="2193132"/>
            <a:ext cx="1220796" cy="836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4CCC78-D240-E647-BE98-EFCF7E670D30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584563" y="3505200"/>
            <a:ext cx="3578547" cy="395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48">
            <a:extLst>
              <a:ext uri="{FF2B5EF4-FFF2-40B4-BE49-F238E27FC236}">
                <a16:creationId xmlns:a16="http://schemas.microsoft.com/office/drawing/2014/main" id="{58976841-29F6-E147-A4EC-D4643EC0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7AC5C-D155-7A4E-9876-9FF3F042AC9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747086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DA16-8A4A-1F3A-AF4E-DC4E1B45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915A6-6B63-228C-3DBB-126363EE1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1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8F9426-85C1-3D46-BFA7-8EA5BBD647D7}"/>
              </a:ext>
            </a:extLst>
          </p:cNvPr>
          <p:cNvSpPr txBox="1"/>
          <p:nvPr/>
        </p:nvSpPr>
        <p:spPr>
          <a:xfrm>
            <a:off x="2185546" y="4353545"/>
            <a:ext cx="761618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Manage the stack and input while creating the tree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52979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79465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6250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552776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78556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6250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552776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15350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6250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552776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91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LL(1) if</a:t>
            </a:r>
          </a:p>
          <a:p>
            <a:pPr lvl="1"/>
            <a:r>
              <a:rPr lang="en-US" dirty="0"/>
              <a:t>for all </a:t>
            </a:r>
            <a:r>
              <a:rPr lang="en-US" dirty="0" err="1"/>
              <a:t>nonterminals</a:t>
            </a:r>
            <a:r>
              <a:rPr lang="en-US" dirty="0"/>
              <a:t> N</a:t>
            </a:r>
          </a:p>
          <a:p>
            <a:pPr lvl="1"/>
            <a:r>
              <a:rPr lang="en-US" dirty="0"/>
              <a:t>the FIRST sets of all RHS of rules using N don’t overlap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an </a:t>
            </a:r>
            <a:r>
              <a:rPr lang="en-US" dirty="0">
                <a:highlight>
                  <a:srgbClr val="FFFF00"/>
                </a:highlight>
              </a:rPr>
              <a:t>LL(1) grammar we can always choose the correct production </a:t>
            </a:r>
            <a:r>
              <a:rPr lang="en-US" dirty="0"/>
              <a:t>of a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using the first character in the string and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8655-03C4-9B4D-900E-1DACDBCA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3136900"/>
            <a:ext cx="18923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8B21C9-998E-3048-B034-3252406C4C8F}"/>
              </a:ext>
            </a:extLst>
          </p:cNvPr>
          <p:cNvSpPr txBox="1"/>
          <p:nvPr/>
        </p:nvSpPr>
        <p:spPr>
          <a:xfrm>
            <a:off x="3203676" y="3730777"/>
            <a:ext cx="38923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FIRST(X) ⋂ FIRST(YZZ) = ∅</a:t>
            </a:r>
          </a:p>
        </p:txBody>
      </p:sp>
    </p:spTree>
    <p:extLst>
      <p:ext uri="{BB962C8B-B14F-4D97-AF65-F5344CB8AC3E}">
        <p14:creationId xmlns:p14="http://schemas.microsoft.com/office/powerpoint/2010/main" val="4029752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1602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712430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2157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D9A3C-1061-0A4D-952A-AB82BDB4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 of the creating the parse tree, we need instructions on how to: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7906A-3AA4-594C-A3DC-580741C51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the stack</a:t>
            </a:r>
          </a:p>
          <a:p>
            <a:r>
              <a:rPr lang="en-US" dirty="0"/>
              <a:t>Manage the input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5320A-EA63-3241-8E5E-28805621B6A0}"/>
              </a:ext>
            </a:extLst>
          </p:cNvPr>
          <p:cNvSpPr txBox="1"/>
          <p:nvPr/>
        </p:nvSpPr>
        <p:spPr>
          <a:xfrm>
            <a:off x="5082101" y="4242816"/>
            <a:ext cx="58849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b="1" i="1" dirty="0"/>
              <a:t>Parse Table</a:t>
            </a:r>
            <a:r>
              <a:rPr lang="en-US" sz="2800" dirty="0"/>
              <a:t> tells us how to</a:t>
            </a:r>
          </a:p>
          <a:p>
            <a:pPr algn="ctr"/>
            <a:r>
              <a:rPr lang="en-US" sz="2800" dirty="0"/>
              <a:t>manage the stack and the input String</a:t>
            </a:r>
          </a:p>
        </p:txBody>
      </p:sp>
    </p:spTree>
    <p:extLst>
      <p:ext uri="{BB962C8B-B14F-4D97-AF65-F5344CB8AC3E}">
        <p14:creationId xmlns:p14="http://schemas.microsoft.com/office/powerpoint/2010/main" val="2945253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15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F365-106C-FA4E-8B4B-2F352CF7C305}"/>
              </a:ext>
            </a:extLst>
          </p:cNvPr>
          <p:cNvSpPr txBox="1">
            <a:spLocks noChangeArrowheads="1"/>
          </p:cNvSpPr>
          <p:nvPr/>
        </p:nvSpPr>
        <p:spPr>
          <a:xfrm>
            <a:off x="2234513" y="0"/>
            <a:ext cx="4267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5A742D5-E688-854E-864F-5187A7A99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28912"/>
              </p:ext>
            </p:extLst>
          </p:nvPr>
        </p:nvGraphicFramePr>
        <p:xfrm>
          <a:off x="2667000" y="3229239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115">
            <a:extLst>
              <a:ext uri="{FF2B5EF4-FFF2-40B4-BE49-F238E27FC236}">
                <a16:creationId xmlns:a16="http://schemas.microsoft.com/office/drawing/2014/main" id="{F4BFEADD-B225-3B4A-9699-3A962C42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84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331B6D07-D477-B54C-B439-CE4E433A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5839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DA76D-2B43-C478-7A60-D1C2D52F4B4F}"/>
              </a:ext>
            </a:extLst>
          </p:cNvPr>
          <p:cNvSpPr/>
          <p:nvPr/>
        </p:nvSpPr>
        <p:spPr>
          <a:xfrm>
            <a:off x="3679372" y="2808514"/>
            <a:ext cx="7075714" cy="3831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2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column for each “thing” that can appear in the input string</a:t>
            </a:r>
          </a:p>
          <a:p>
            <a:pPr lvl="1"/>
            <a:r>
              <a:rPr lang="en-US" dirty="0"/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1116848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  <a:p>
            <a:r>
              <a:rPr lang="en-US" dirty="0"/>
              <a:t>Create a column for each “thing” that can appear in the input string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F365-106C-FA4E-8B4B-2F352CF7C305}"/>
              </a:ext>
            </a:extLst>
          </p:cNvPr>
          <p:cNvSpPr txBox="1">
            <a:spLocks noChangeArrowheads="1"/>
          </p:cNvSpPr>
          <p:nvPr/>
        </p:nvSpPr>
        <p:spPr>
          <a:xfrm>
            <a:off x="2234513" y="0"/>
            <a:ext cx="4267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5A742D5-E688-854E-864F-5187A7A996B9}"/>
              </a:ext>
            </a:extLst>
          </p:cNvPr>
          <p:cNvGraphicFramePr>
            <a:graphicFrameLocks/>
          </p:cNvGraphicFramePr>
          <p:nvPr/>
        </p:nvGraphicFramePr>
        <p:xfrm>
          <a:off x="2667000" y="3229239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115">
            <a:extLst>
              <a:ext uri="{FF2B5EF4-FFF2-40B4-BE49-F238E27FC236}">
                <a16:creationId xmlns:a16="http://schemas.microsoft.com/office/drawing/2014/main" id="{F4BFEADD-B225-3B4A-9699-3A962C42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84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331B6D07-D477-B54C-B439-CE4E433A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5839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DA76D-2B43-C478-7A60-D1C2D52F4B4F}"/>
              </a:ext>
            </a:extLst>
          </p:cNvPr>
          <p:cNvSpPr/>
          <p:nvPr/>
        </p:nvSpPr>
        <p:spPr>
          <a:xfrm>
            <a:off x="3679372" y="2808514"/>
            <a:ext cx="7075714" cy="3831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3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  <a:p>
            <a:r>
              <a:rPr lang="en-US" dirty="0"/>
              <a:t>Create a column for each “thing” that can appear in the input string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F365-106C-FA4E-8B4B-2F352CF7C305}"/>
              </a:ext>
            </a:extLst>
          </p:cNvPr>
          <p:cNvSpPr txBox="1">
            <a:spLocks noChangeArrowheads="1"/>
          </p:cNvSpPr>
          <p:nvPr/>
        </p:nvSpPr>
        <p:spPr>
          <a:xfrm>
            <a:off x="2234513" y="0"/>
            <a:ext cx="4267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5A742D5-E688-854E-864F-5187A7A99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44361"/>
              </p:ext>
            </p:extLst>
          </p:nvPr>
        </p:nvGraphicFramePr>
        <p:xfrm>
          <a:off x="2667000" y="3229239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115">
            <a:extLst>
              <a:ext uri="{FF2B5EF4-FFF2-40B4-BE49-F238E27FC236}">
                <a16:creationId xmlns:a16="http://schemas.microsoft.com/office/drawing/2014/main" id="{F4BFEADD-B225-3B4A-9699-3A962C42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84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331B6D07-D477-B54C-B439-CE4E433A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5839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7820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row with nonterminal A</a:t>
            </a:r>
          </a:p>
          <a:p>
            <a:r>
              <a:rPr lang="en-US" dirty="0"/>
              <a:t>If a terminal t is in the FIRST set of the production A</a:t>
            </a:r>
            <a:r>
              <a:rPr lang="en-US" dirty="0">
                <a:sym typeface="Wingdings" pitchFamily="2" charset="2"/>
              </a:rPr>
              <a:t> w</a:t>
            </a:r>
          </a:p>
          <a:p>
            <a:r>
              <a:rPr lang="en-US" dirty="0">
                <a:sym typeface="Wingdings" pitchFamily="2" charset="2"/>
              </a:rPr>
              <a:t>put w in row A and column t</a:t>
            </a:r>
          </a:p>
        </p:txBody>
      </p:sp>
    </p:spTree>
    <p:extLst>
      <p:ext uri="{BB962C8B-B14F-4D97-AF65-F5344CB8AC3E}">
        <p14:creationId xmlns:p14="http://schemas.microsoft.com/office/powerpoint/2010/main" val="2146632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0025605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>
                <a:solidFill>
                  <a:srgbClr val="0000FF"/>
                </a:solidFill>
              </a:rPr>
              <a:t>OEE) = {+, *}</a:t>
            </a:r>
            <a:endParaRPr lang="en-US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A75C6-3C21-2542-BE6B-732F5E31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22860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15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49030375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>
                <a:solidFill>
                  <a:srgbClr val="800000"/>
                </a:solidFill>
                <a:sym typeface="Symbol" pitchFamily="2" charset="2"/>
              </a:rPr>
              <a:t>D</a:t>
            </a:r>
            <a:r>
              <a:rPr lang="en-US" altLang="en-US" sz="2400" dirty="0">
                <a:solidFill>
                  <a:srgbClr val="800000"/>
                </a:solidFill>
              </a:rPr>
              <a:t>) = {0, 1, 2, 3}</a:t>
            </a:r>
            <a:endParaRPr lang="en-US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D6E1-EA6E-E042-B8B1-344B05BD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3886200" cy="685800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66DCB5B-CFA9-0ABE-15A8-56212723CADD}"/>
              </a:ext>
            </a:extLst>
          </p:cNvPr>
          <p:cNvSpPr/>
          <p:nvPr/>
        </p:nvSpPr>
        <p:spPr>
          <a:xfrm>
            <a:off x="1426029" y="4148015"/>
            <a:ext cx="6977738" cy="244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35FA8-4E53-116A-F5E4-DE00134CFEE9}"/>
              </a:ext>
            </a:extLst>
          </p:cNvPr>
          <p:cNvSpPr/>
          <p:nvPr/>
        </p:nvSpPr>
        <p:spPr>
          <a:xfrm>
            <a:off x="1426029" y="1684540"/>
            <a:ext cx="6977738" cy="24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086" cy="1325563"/>
          </a:xfrm>
        </p:spPr>
        <p:txBody>
          <a:bodyPr/>
          <a:lstStyle/>
          <a:p>
            <a:r>
              <a:rPr lang="en-US" dirty="0"/>
              <a:t>FIRST Sets Tell Us Which Production to Use</a:t>
            </a:r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71" y="116385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6789BAD0-28C9-C049-6776-B3605C3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7169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4136-0E48-431D-CC36-071CECAAFDFC}"/>
              </a:ext>
            </a:extLst>
          </p:cNvPr>
          <p:cNvSpPr txBox="1"/>
          <p:nvPr/>
        </p:nvSpPr>
        <p:spPr>
          <a:xfrm>
            <a:off x="1676401" y="16973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1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65BFD1A9-EA67-5D86-6357-A016AC9D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206758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AFA1B-103E-F001-B9B1-995201F388B5}"/>
              </a:ext>
            </a:extLst>
          </p:cNvPr>
          <p:cNvSpPr txBox="1"/>
          <p:nvPr/>
        </p:nvSpPr>
        <p:spPr>
          <a:xfrm>
            <a:off x="5807906" y="168454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1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2789FB10-95DE-42C9-5340-43A4B32CEF90}"/>
              </a:ext>
            </a:extLst>
          </p:cNvPr>
          <p:cNvSpPr/>
          <p:nvPr/>
        </p:nvSpPr>
        <p:spPr>
          <a:xfrm>
            <a:off x="2123092" y="2548761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49">
            <a:extLst>
              <a:ext uri="{FF2B5EF4-FFF2-40B4-BE49-F238E27FC236}">
                <a16:creationId xmlns:a16="http://schemas.microsoft.com/office/drawing/2014/main" id="{F355E904-67AD-E258-3101-113ED57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5074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3D618-4458-A390-21C7-CF540DED11B3}"/>
              </a:ext>
            </a:extLst>
          </p:cNvPr>
          <p:cNvSpPr txBox="1"/>
          <p:nvPr/>
        </p:nvSpPr>
        <p:spPr>
          <a:xfrm>
            <a:off x="1676401" y="41331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2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C676C8CE-C19C-D8E9-560E-5842B4E6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450338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4CBD3-F88A-06FC-A341-4D580B3A886C}"/>
              </a:ext>
            </a:extLst>
          </p:cNvPr>
          <p:cNvSpPr txBox="1"/>
          <p:nvPr/>
        </p:nvSpPr>
        <p:spPr>
          <a:xfrm>
            <a:off x="5807907" y="413315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2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E0F0474-2241-524D-7C02-A500F5ED37B4}"/>
              </a:ext>
            </a:extLst>
          </p:cNvPr>
          <p:cNvSpPr/>
          <p:nvPr/>
        </p:nvSpPr>
        <p:spPr>
          <a:xfrm>
            <a:off x="2123092" y="4984568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0B597-B11D-E4AE-16CE-0CD8DD5C74C9}"/>
              </a:ext>
            </a:extLst>
          </p:cNvPr>
          <p:cNvSpPr txBox="1"/>
          <p:nvPr/>
        </p:nvSpPr>
        <p:spPr>
          <a:xfrm>
            <a:off x="8579668" y="1882014"/>
            <a:ext cx="3467872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1A303-A869-5240-5F9B-F58BD6E3DBFC}"/>
              </a:ext>
            </a:extLst>
          </p:cNvPr>
          <p:cNvSpPr txBox="1"/>
          <p:nvPr/>
        </p:nvSpPr>
        <p:spPr>
          <a:xfrm>
            <a:off x="8991596" y="3429000"/>
            <a:ext cx="305594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production?</a:t>
            </a:r>
          </a:p>
        </p:txBody>
      </p:sp>
    </p:spTree>
    <p:extLst>
      <p:ext uri="{BB962C8B-B14F-4D97-AF65-F5344CB8AC3E}">
        <p14:creationId xmlns:p14="http://schemas.microsoft.com/office/powerpoint/2010/main" val="2817719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052186"/>
            <a:ext cx="2364288" cy="5010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54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13549503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052186"/>
            <a:ext cx="2364288" cy="5010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55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352553"/>
            <a:ext cx="3356976" cy="6829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46850504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352553"/>
            <a:ext cx="3356976" cy="6829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2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Determine whether the parse was correct or not</a:t>
            </a:r>
          </a:p>
        </p:txBody>
      </p:sp>
    </p:spTree>
    <p:extLst>
      <p:ext uri="{BB962C8B-B14F-4D97-AF65-F5344CB8AC3E}">
        <p14:creationId xmlns:p14="http://schemas.microsoft.com/office/powerpoint/2010/main" val="2712831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>
                <a:highlight>
                  <a:srgbClr val="FFFF00"/>
                </a:highlight>
              </a:rPr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>
                <a:highlight>
                  <a:srgbClr val="FFFF00"/>
                </a:highlight>
              </a:rPr>
              <a:t>Put a “#” at the top of the stack so we know we’ve handled all </a:t>
            </a:r>
            <a:r>
              <a:rPr lang="en-US" dirty="0" err="1">
                <a:highlight>
                  <a:srgbClr val="FFFF00"/>
                </a:highlight>
              </a:rPr>
              <a:t>nonterminals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1260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667000" y="5800338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9663830" y="2823865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91394386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667000" y="5800338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9663830" y="2823865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41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Figure out when to advance the input and pop the stack</a:t>
            </a:r>
          </a:p>
        </p:txBody>
      </p:sp>
    </p:spTree>
    <p:extLst>
      <p:ext uri="{BB962C8B-B14F-4D97-AF65-F5344CB8AC3E}">
        <p14:creationId xmlns:p14="http://schemas.microsoft.com/office/powerpoint/2010/main" val="3414859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92886919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754683" y="399453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3682653" y="288361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CBA61B-A27C-9969-ECD5-99E8395E4FA8}"/>
              </a:ext>
            </a:extLst>
          </p:cNvPr>
          <p:cNvSpPr/>
          <p:nvPr/>
        </p:nvSpPr>
        <p:spPr>
          <a:xfrm>
            <a:off x="9165771" y="138157"/>
            <a:ext cx="1436915" cy="784830"/>
          </a:xfrm>
          <a:prstGeom prst="roundRect">
            <a:avLst/>
          </a:prstGeom>
          <a:solidFill>
            <a:srgbClr val="FF8BEC">
              <a:alpha val="74118"/>
            </a:srgbClr>
          </a:solidFill>
          <a:ln>
            <a:solidFill>
              <a:srgbClr val="FF8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DCB5B-CFA9-0ABE-15A8-56212723CADD}"/>
              </a:ext>
            </a:extLst>
          </p:cNvPr>
          <p:cNvSpPr/>
          <p:nvPr/>
        </p:nvSpPr>
        <p:spPr>
          <a:xfrm>
            <a:off x="1426029" y="4148015"/>
            <a:ext cx="6977738" cy="244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35FA8-4E53-116A-F5E4-DE00134CFEE9}"/>
              </a:ext>
            </a:extLst>
          </p:cNvPr>
          <p:cNvSpPr/>
          <p:nvPr/>
        </p:nvSpPr>
        <p:spPr>
          <a:xfrm>
            <a:off x="1426029" y="1684540"/>
            <a:ext cx="6977738" cy="24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086" cy="1325563"/>
          </a:xfrm>
        </p:spPr>
        <p:txBody>
          <a:bodyPr/>
          <a:lstStyle/>
          <a:p>
            <a:r>
              <a:rPr lang="en-US" dirty="0"/>
              <a:t>FIRST Sets Tell Us Which Production to Use</a:t>
            </a:r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71" y="116385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6789BAD0-28C9-C049-6776-B3605C3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7169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4136-0E48-431D-CC36-071CECAAFDFC}"/>
              </a:ext>
            </a:extLst>
          </p:cNvPr>
          <p:cNvSpPr txBox="1"/>
          <p:nvPr/>
        </p:nvSpPr>
        <p:spPr>
          <a:xfrm>
            <a:off x="1676401" y="16973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1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65BFD1A9-EA67-5D86-6357-A016AC9D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206758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AFA1B-103E-F001-B9B1-995201F388B5}"/>
              </a:ext>
            </a:extLst>
          </p:cNvPr>
          <p:cNvSpPr txBox="1"/>
          <p:nvPr/>
        </p:nvSpPr>
        <p:spPr>
          <a:xfrm>
            <a:off x="5807906" y="168454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1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2789FB10-95DE-42C9-5340-43A4B32CEF90}"/>
              </a:ext>
            </a:extLst>
          </p:cNvPr>
          <p:cNvSpPr/>
          <p:nvPr/>
        </p:nvSpPr>
        <p:spPr>
          <a:xfrm>
            <a:off x="2123092" y="2548761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49">
            <a:extLst>
              <a:ext uri="{FF2B5EF4-FFF2-40B4-BE49-F238E27FC236}">
                <a16:creationId xmlns:a16="http://schemas.microsoft.com/office/drawing/2014/main" id="{F355E904-67AD-E258-3101-113ED57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5074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3D618-4458-A390-21C7-CF540DED11B3}"/>
              </a:ext>
            </a:extLst>
          </p:cNvPr>
          <p:cNvSpPr txBox="1"/>
          <p:nvPr/>
        </p:nvSpPr>
        <p:spPr>
          <a:xfrm>
            <a:off x="1676401" y="41331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2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C676C8CE-C19C-D8E9-560E-5842B4E6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450338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4CBD3-F88A-06FC-A341-4D580B3A886C}"/>
              </a:ext>
            </a:extLst>
          </p:cNvPr>
          <p:cNvSpPr txBox="1"/>
          <p:nvPr/>
        </p:nvSpPr>
        <p:spPr>
          <a:xfrm>
            <a:off x="5807907" y="413315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2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E0F0474-2241-524D-7C02-A500F5ED37B4}"/>
              </a:ext>
            </a:extLst>
          </p:cNvPr>
          <p:cNvSpPr/>
          <p:nvPr/>
        </p:nvSpPr>
        <p:spPr>
          <a:xfrm>
            <a:off x="2123092" y="4984568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0B597-B11D-E4AE-16CE-0CD8DD5C74C9}"/>
              </a:ext>
            </a:extLst>
          </p:cNvPr>
          <p:cNvSpPr txBox="1"/>
          <p:nvPr/>
        </p:nvSpPr>
        <p:spPr>
          <a:xfrm>
            <a:off x="8579668" y="1882014"/>
            <a:ext cx="3467872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41C9A-D6D2-3204-83C3-9D8A33A7BA2A}"/>
              </a:ext>
            </a:extLst>
          </p:cNvPr>
          <p:cNvSpPr txBox="1"/>
          <p:nvPr/>
        </p:nvSpPr>
        <p:spPr>
          <a:xfrm>
            <a:off x="8991596" y="3429000"/>
            <a:ext cx="305594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is the leftmost nonterminal</a:t>
            </a:r>
          </a:p>
        </p:txBody>
      </p:sp>
    </p:spTree>
    <p:extLst>
      <p:ext uri="{BB962C8B-B14F-4D97-AF65-F5344CB8AC3E}">
        <p14:creationId xmlns:p14="http://schemas.microsoft.com/office/powerpoint/2010/main" val="1990679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5D0EC646-A88D-7A40-8AE7-99A8C0B1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FD7DA-A7F1-3240-BBE5-3ACC025B1FA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031890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14601201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754683" y="399453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3682653" y="288361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55676806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73616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Anything left blank indicates an error</a:t>
            </a:r>
          </a:p>
        </p:txBody>
      </p:sp>
    </p:spTree>
    <p:extLst>
      <p:ext uri="{BB962C8B-B14F-4D97-AF65-F5344CB8AC3E}">
        <p14:creationId xmlns:p14="http://schemas.microsoft.com/office/powerpoint/2010/main" val="5027948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2A32A0-2633-7B44-B622-84F2CAB3611D}"/>
              </a:ext>
            </a:extLst>
          </p:cNvPr>
          <p:cNvSpPr/>
          <p:nvPr/>
        </p:nvSpPr>
        <p:spPr>
          <a:xfrm>
            <a:off x="3682653" y="288361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BB594C-53E2-3343-B9B5-C90D11D8AE25}"/>
              </a:ext>
            </a:extLst>
          </p:cNvPr>
          <p:cNvSpPr/>
          <p:nvPr/>
        </p:nvSpPr>
        <p:spPr>
          <a:xfrm>
            <a:off x="2667000" y="4889864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0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B53D04-9293-E245-BBC9-7400B955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cells represent in the Parse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AAE0A-17B7-204D-B340-CF536086C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top of the stack is the “thing” indexing the row and the current input character is the “thing” indexing the column, follow the instructions in the cell</a:t>
            </a:r>
          </a:p>
        </p:txBody>
      </p:sp>
    </p:spTree>
    <p:extLst>
      <p:ext uri="{BB962C8B-B14F-4D97-AF65-F5344CB8AC3E}">
        <p14:creationId xmlns:p14="http://schemas.microsoft.com/office/powerpoint/2010/main" val="259900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9716747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D</a:t>
            </a:r>
            <a:r>
              <a:rPr lang="en-US" altLang="en-US" sz="2400" dirty="0"/>
              <a:t>) = {0, 1, 2, 3}</a:t>
            </a: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/>
              <a:t>OEE) = {+, *}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6" y="307311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3889469" y="2788953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851719" y="209828"/>
            <a:ext cx="43036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an E</a:t>
            </a:r>
          </a:p>
          <a:p>
            <a:pPr algn="ctr"/>
            <a:r>
              <a:rPr lang="en-US" sz="2800" dirty="0"/>
              <a:t>and the input is a +</a:t>
            </a:r>
          </a:p>
        </p:txBody>
      </p:sp>
    </p:spTree>
    <p:extLst>
      <p:ext uri="{BB962C8B-B14F-4D97-AF65-F5344CB8AC3E}">
        <p14:creationId xmlns:p14="http://schemas.microsoft.com/office/powerpoint/2010/main" val="27403171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3183600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D</a:t>
            </a:r>
            <a:r>
              <a:rPr lang="en-US" altLang="en-US" sz="2400" dirty="0"/>
              <a:t>) = {0, 1, 2, 3}</a:t>
            </a: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/>
              <a:t>OEE) = {+, *}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6" y="307311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3810000" y="3073109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851720" y="209828"/>
            <a:ext cx="43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an E</a:t>
            </a:r>
          </a:p>
          <a:p>
            <a:pPr algn="ctr"/>
            <a:r>
              <a:rPr lang="en-US" sz="2800" dirty="0"/>
              <a:t>and the input is a +</a:t>
            </a:r>
          </a:p>
          <a:p>
            <a:pPr algn="ctr"/>
            <a:r>
              <a:rPr lang="en-US" sz="2800" dirty="0"/>
              <a:t>Pop E from the stack and</a:t>
            </a:r>
          </a:p>
          <a:p>
            <a:pPr algn="ctr"/>
            <a:r>
              <a:rPr lang="en-US" sz="2800" dirty="0"/>
              <a:t>push OEE</a:t>
            </a:r>
          </a:p>
        </p:txBody>
      </p:sp>
    </p:spTree>
    <p:extLst>
      <p:ext uri="{BB962C8B-B14F-4D97-AF65-F5344CB8AC3E}">
        <p14:creationId xmlns:p14="http://schemas.microsoft.com/office/powerpoint/2010/main" val="30995829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5A11EB11-D7CD-494A-87AD-0A4F5B46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0" y="3929423"/>
            <a:ext cx="2463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57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03F3124-0D68-4647-8B51-3D2C89768D9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BBB4C8A2-E7D5-6940-9BD0-19A3DE73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E86C69D2-D3B1-8645-ABB1-244757CE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0" y="3929423"/>
            <a:ext cx="2463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0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CBA61B-A27C-9969-ECD5-99E8395E4FA8}"/>
              </a:ext>
            </a:extLst>
          </p:cNvPr>
          <p:cNvSpPr/>
          <p:nvPr/>
        </p:nvSpPr>
        <p:spPr>
          <a:xfrm>
            <a:off x="9165771" y="138157"/>
            <a:ext cx="1436915" cy="784830"/>
          </a:xfrm>
          <a:prstGeom prst="roundRect">
            <a:avLst/>
          </a:prstGeom>
          <a:solidFill>
            <a:srgbClr val="FF8BEC">
              <a:alpha val="74118"/>
            </a:srgbClr>
          </a:solidFill>
          <a:ln>
            <a:solidFill>
              <a:srgbClr val="FF8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DCB5B-CFA9-0ABE-15A8-56212723CADD}"/>
              </a:ext>
            </a:extLst>
          </p:cNvPr>
          <p:cNvSpPr/>
          <p:nvPr/>
        </p:nvSpPr>
        <p:spPr>
          <a:xfrm>
            <a:off x="1426029" y="4148015"/>
            <a:ext cx="6977738" cy="244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35FA8-4E53-116A-F5E4-DE00134CFEE9}"/>
              </a:ext>
            </a:extLst>
          </p:cNvPr>
          <p:cNvSpPr/>
          <p:nvPr/>
        </p:nvSpPr>
        <p:spPr>
          <a:xfrm>
            <a:off x="1426029" y="1684540"/>
            <a:ext cx="6977738" cy="24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086" cy="1325563"/>
          </a:xfrm>
        </p:spPr>
        <p:txBody>
          <a:bodyPr/>
          <a:lstStyle/>
          <a:p>
            <a:r>
              <a:rPr lang="en-US" dirty="0"/>
              <a:t>FIRST Sets Tell Us Which Production to Use</a:t>
            </a:r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71" y="116385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6789BAD0-28C9-C049-6776-B3605C3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7169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4136-0E48-431D-CC36-071CECAAFDFC}"/>
              </a:ext>
            </a:extLst>
          </p:cNvPr>
          <p:cNvSpPr txBox="1"/>
          <p:nvPr/>
        </p:nvSpPr>
        <p:spPr>
          <a:xfrm>
            <a:off x="1676401" y="16973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1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65BFD1A9-EA67-5D86-6357-A016AC9D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206758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AFA1B-103E-F001-B9B1-995201F388B5}"/>
              </a:ext>
            </a:extLst>
          </p:cNvPr>
          <p:cNvSpPr txBox="1"/>
          <p:nvPr/>
        </p:nvSpPr>
        <p:spPr>
          <a:xfrm>
            <a:off x="5807906" y="168454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1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2789FB10-95DE-42C9-5340-43A4B32CEF90}"/>
              </a:ext>
            </a:extLst>
          </p:cNvPr>
          <p:cNvSpPr/>
          <p:nvPr/>
        </p:nvSpPr>
        <p:spPr>
          <a:xfrm>
            <a:off x="2123092" y="2548761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49">
            <a:extLst>
              <a:ext uri="{FF2B5EF4-FFF2-40B4-BE49-F238E27FC236}">
                <a16:creationId xmlns:a16="http://schemas.microsoft.com/office/drawing/2014/main" id="{F355E904-67AD-E258-3101-113ED57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5074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3D618-4458-A390-21C7-CF540DED11B3}"/>
              </a:ext>
            </a:extLst>
          </p:cNvPr>
          <p:cNvSpPr txBox="1"/>
          <p:nvPr/>
        </p:nvSpPr>
        <p:spPr>
          <a:xfrm>
            <a:off x="1676401" y="41331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2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C676C8CE-C19C-D8E9-560E-5842B4E6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450338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4CBD3-F88A-06FC-A341-4D580B3A886C}"/>
              </a:ext>
            </a:extLst>
          </p:cNvPr>
          <p:cNvSpPr txBox="1"/>
          <p:nvPr/>
        </p:nvSpPr>
        <p:spPr>
          <a:xfrm>
            <a:off x="5807907" y="413315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2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E0F0474-2241-524D-7C02-A500F5ED37B4}"/>
              </a:ext>
            </a:extLst>
          </p:cNvPr>
          <p:cNvSpPr/>
          <p:nvPr/>
        </p:nvSpPr>
        <p:spPr>
          <a:xfrm>
            <a:off x="2123092" y="4984568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0B597-B11D-E4AE-16CE-0CD8DD5C74C9}"/>
              </a:ext>
            </a:extLst>
          </p:cNvPr>
          <p:cNvSpPr txBox="1"/>
          <p:nvPr/>
        </p:nvSpPr>
        <p:spPr>
          <a:xfrm>
            <a:off x="8579668" y="1882014"/>
            <a:ext cx="3467872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41C9A-D6D2-3204-83C3-9D8A33A7BA2A}"/>
              </a:ext>
            </a:extLst>
          </p:cNvPr>
          <p:cNvSpPr txBox="1"/>
          <p:nvPr/>
        </p:nvSpPr>
        <p:spPr>
          <a:xfrm>
            <a:off x="8991596" y="3429000"/>
            <a:ext cx="305594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is the leftmost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D produces strings that start with digits</a:t>
            </a:r>
          </a:p>
        </p:txBody>
      </p:sp>
    </p:spTree>
    <p:extLst>
      <p:ext uri="{BB962C8B-B14F-4D97-AF65-F5344CB8AC3E}">
        <p14:creationId xmlns:p14="http://schemas.microsoft.com/office/powerpoint/2010/main" val="6104570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ECAF263-AEF9-7547-B9DD-C59BE2F03B2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DB997163-0D44-404F-A499-D3968467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61B62D4-472F-BE45-9A0B-FD9E6E3AE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0" y="3929423"/>
            <a:ext cx="2463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80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95448229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80476" y="3612177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6764389" y="2763844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923053" y="209828"/>
            <a:ext cx="416101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 D</a:t>
            </a:r>
          </a:p>
          <a:p>
            <a:pPr algn="ctr"/>
            <a:r>
              <a:rPr lang="en-US" sz="2800" dirty="0"/>
              <a:t>and the input is a 1</a:t>
            </a:r>
          </a:p>
          <a:p>
            <a:pPr algn="ctr"/>
            <a:r>
              <a:rPr lang="en-US" sz="2800" dirty="0"/>
              <a:t>Pop D from the stack and</a:t>
            </a:r>
          </a:p>
          <a:p>
            <a:pPr algn="ctr"/>
            <a:r>
              <a:rPr lang="en-US" sz="2800" dirty="0"/>
              <a:t>push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7DD233-9A09-A743-BFFB-252C03903183}"/>
              </a:ext>
            </a:extLst>
          </p:cNvPr>
          <p:cNvSpPr/>
          <p:nvPr/>
        </p:nvSpPr>
        <p:spPr>
          <a:xfrm>
            <a:off x="6764389" y="3665618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66206770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7" y="4221167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4819975" y="2766060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943891" y="209828"/>
            <a:ext cx="411933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 *</a:t>
            </a:r>
          </a:p>
          <a:p>
            <a:pPr algn="ctr"/>
            <a:r>
              <a:rPr lang="en-US" sz="2800" dirty="0"/>
              <a:t>and the input is a *</a:t>
            </a:r>
          </a:p>
          <a:p>
            <a:pPr algn="ctr"/>
            <a:r>
              <a:rPr lang="en-US" sz="2800" dirty="0"/>
              <a:t>Pop * from the stack and</a:t>
            </a:r>
          </a:p>
          <a:p>
            <a:pPr algn="ctr"/>
            <a:r>
              <a:rPr lang="en-US" sz="2800" dirty="0"/>
              <a:t>advance to the next 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7DD233-9A09-A743-BFFB-252C03903183}"/>
              </a:ext>
            </a:extLst>
          </p:cNvPr>
          <p:cNvSpPr/>
          <p:nvPr/>
        </p:nvSpPr>
        <p:spPr>
          <a:xfrm>
            <a:off x="4819975" y="4221167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02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9BB026E-ED15-5940-864A-1131F0BD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73" y="3309949"/>
            <a:ext cx="292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7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26976" y="2441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58229" y="2356255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9BB026E-ED15-5940-864A-1131F0BD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73" y="3309949"/>
            <a:ext cx="292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0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46570568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80477" y="577087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9797359" y="2823866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943891" y="209828"/>
            <a:ext cx="411933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 #</a:t>
            </a:r>
          </a:p>
          <a:p>
            <a:pPr algn="ctr"/>
            <a:r>
              <a:rPr lang="en-US" sz="2800" dirty="0"/>
              <a:t>and the input is a #</a:t>
            </a:r>
          </a:p>
          <a:p>
            <a:pPr algn="ctr"/>
            <a:r>
              <a:rPr lang="en-US" sz="2800" dirty="0"/>
              <a:t>You’ve successfully parsed</a:t>
            </a:r>
          </a:p>
          <a:p>
            <a:pPr algn="ctr"/>
            <a:r>
              <a:rPr lang="en-US" sz="2800" dirty="0"/>
              <a:t>the input </a:t>
            </a:r>
            <a:r>
              <a:rPr lang="en-US" sz="2800"/>
              <a:t>so celebrate</a:t>
            </a:r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7DD233-9A09-A743-BFFB-252C03903183}"/>
              </a:ext>
            </a:extLst>
          </p:cNvPr>
          <p:cNvSpPr/>
          <p:nvPr/>
        </p:nvSpPr>
        <p:spPr>
          <a:xfrm>
            <a:off x="9755214" y="5714327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8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850D6-0A6F-D64A-9B72-37719906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with the grammar for Project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FC27-B56A-564F-8949-A8B1DE31B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parse table</a:t>
            </a:r>
          </a:p>
          <a:p>
            <a:r>
              <a:rPr lang="en-US" dirty="0">
                <a:highlight>
                  <a:srgbClr val="FFFF00"/>
                </a:highlight>
              </a:rPr>
              <a:t>A “trace” is the history of productions used to derive the string</a:t>
            </a:r>
            <a:r>
              <a:rPr lang="en-US" dirty="0"/>
              <a:t>. The trace is given as output when a nonterminal is popped from the stack and replaced with the RHS of the production </a:t>
            </a:r>
          </a:p>
        </p:txBody>
      </p:sp>
    </p:spTree>
    <p:extLst>
      <p:ext uri="{BB962C8B-B14F-4D97-AF65-F5344CB8AC3E}">
        <p14:creationId xmlns:p14="http://schemas.microsoft.com/office/powerpoint/2010/main" val="7059315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create and use a parse table that tells us what production to take at each step of derivation (using the FIRST sets)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Parse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81000"/>
            <a:ext cx="106680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44256"/>
            <a:ext cx="10646664" cy="27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84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create and use a parse table that tells us what production to take at each step of derivation (using the FIRST sets)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Parse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81000"/>
            <a:ext cx="106680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44256"/>
            <a:ext cx="10646664" cy="27054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43016" y="4498848"/>
            <a:ext cx="310896" cy="14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5048" y="2991181"/>
            <a:ext cx="6854952" cy="480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53912" y="3504660"/>
            <a:ext cx="493776" cy="926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33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CBA61B-A27C-9969-ECD5-99E8395E4FA8}"/>
              </a:ext>
            </a:extLst>
          </p:cNvPr>
          <p:cNvSpPr/>
          <p:nvPr/>
        </p:nvSpPr>
        <p:spPr>
          <a:xfrm>
            <a:off x="9165771" y="138157"/>
            <a:ext cx="1436915" cy="784830"/>
          </a:xfrm>
          <a:prstGeom prst="roundRect">
            <a:avLst/>
          </a:prstGeom>
          <a:solidFill>
            <a:srgbClr val="FF8BEC">
              <a:alpha val="74118"/>
            </a:srgbClr>
          </a:solidFill>
          <a:ln>
            <a:solidFill>
              <a:srgbClr val="FF8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DCB5B-CFA9-0ABE-15A8-56212723CADD}"/>
              </a:ext>
            </a:extLst>
          </p:cNvPr>
          <p:cNvSpPr/>
          <p:nvPr/>
        </p:nvSpPr>
        <p:spPr>
          <a:xfrm>
            <a:off x="1426029" y="4148015"/>
            <a:ext cx="6977738" cy="244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35FA8-4E53-116A-F5E4-DE00134CFEE9}"/>
              </a:ext>
            </a:extLst>
          </p:cNvPr>
          <p:cNvSpPr/>
          <p:nvPr/>
        </p:nvSpPr>
        <p:spPr>
          <a:xfrm>
            <a:off x="1426029" y="1684540"/>
            <a:ext cx="6977738" cy="24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086" cy="1325563"/>
          </a:xfrm>
        </p:spPr>
        <p:txBody>
          <a:bodyPr/>
          <a:lstStyle/>
          <a:p>
            <a:r>
              <a:rPr lang="en-US" dirty="0"/>
              <a:t>FIRST Sets Tell Us Which Production to Use</a:t>
            </a:r>
          </a:p>
        </p:txBody>
      </p:sp>
      <p:sp>
        <p:nvSpPr>
          <p:cNvPr id="7" name="Text Box 148">
            <a:extLst>
              <a:ext uri="{FF2B5EF4-FFF2-40B4-BE49-F238E27FC236}">
                <a16:creationId xmlns:a16="http://schemas.microsoft.com/office/drawing/2014/main" id="{DFE35649-D849-1E4D-8426-20F1398A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71" y="116385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6789BAD0-28C9-C049-6776-B3605C3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7169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4136-0E48-431D-CC36-071CECAAFDFC}"/>
              </a:ext>
            </a:extLst>
          </p:cNvPr>
          <p:cNvSpPr txBox="1"/>
          <p:nvPr/>
        </p:nvSpPr>
        <p:spPr>
          <a:xfrm>
            <a:off x="1676401" y="16973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1</a:t>
            </a:r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65BFD1A9-EA67-5D86-6357-A016AC9D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206758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AFA1B-103E-F001-B9B1-995201F388B5}"/>
              </a:ext>
            </a:extLst>
          </p:cNvPr>
          <p:cNvSpPr txBox="1"/>
          <p:nvPr/>
        </p:nvSpPr>
        <p:spPr>
          <a:xfrm>
            <a:off x="5807906" y="168454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1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2789FB10-95DE-42C9-5340-43A4B32CEF90}"/>
              </a:ext>
            </a:extLst>
          </p:cNvPr>
          <p:cNvSpPr/>
          <p:nvPr/>
        </p:nvSpPr>
        <p:spPr>
          <a:xfrm>
            <a:off x="2123092" y="2548761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49">
            <a:extLst>
              <a:ext uri="{FF2B5EF4-FFF2-40B4-BE49-F238E27FC236}">
                <a16:creationId xmlns:a16="http://schemas.microsoft.com/office/drawing/2014/main" id="{F355E904-67AD-E258-3101-113ED57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5074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3D618-4458-A390-21C7-CF540DED11B3}"/>
              </a:ext>
            </a:extLst>
          </p:cNvPr>
          <p:cNvSpPr txBox="1"/>
          <p:nvPr/>
        </p:nvSpPr>
        <p:spPr>
          <a:xfrm>
            <a:off x="1676401" y="41331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 2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C676C8CE-C19C-D8E9-560E-5842B4E6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275" y="450338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4CBD3-F88A-06FC-A341-4D580B3A886C}"/>
              </a:ext>
            </a:extLst>
          </p:cNvPr>
          <p:cNvSpPr txBox="1"/>
          <p:nvPr/>
        </p:nvSpPr>
        <p:spPr>
          <a:xfrm>
            <a:off x="5807907" y="413315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Parse Tree 2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E0F0474-2241-524D-7C02-A500F5ED37B4}"/>
              </a:ext>
            </a:extLst>
          </p:cNvPr>
          <p:cNvSpPr/>
          <p:nvPr/>
        </p:nvSpPr>
        <p:spPr>
          <a:xfrm>
            <a:off x="2123092" y="4984568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0B597-B11D-E4AE-16CE-0CD8DD5C74C9}"/>
              </a:ext>
            </a:extLst>
          </p:cNvPr>
          <p:cNvSpPr txBox="1"/>
          <p:nvPr/>
        </p:nvSpPr>
        <p:spPr>
          <a:xfrm>
            <a:off x="8579668" y="1882014"/>
            <a:ext cx="3467872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highlight>
                  <a:srgbClr val="00FFFF"/>
                </a:highlight>
                <a:sym typeface="Symbol" pitchFamily="2" charset="2"/>
              </a:rPr>
              <a:t>FIRST(OEE) = {+,-,*,/}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41C9A-D6D2-3204-83C3-9D8A33A7BA2A}"/>
              </a:ext>
            </a:extLst>
          </p:cNvPr>
          <p:cNvSpPr txBox="1"/>
          <p:nvPr/>
        </p:nvSpPr>
        <p:spPr>
          <a:xfrm>
            <a:off x="8991596" y="3429000"/>
            <a:ext cx="3055944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Which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 is the leftmost nonterminal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 produces strings that start with digits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FF"/>
                </a:highlight>
              </a:rPr>
              <a:t>OEE produces strings that start with operators</a:t>
            </a:r>
          </a:p>
        </p:txBody>
      </p:sp>
    </p:spTree>
    <p:extLst>
      <p:ext uri="{BB962C8B-B14F-4D97-AF65-F5344CB8AC3E}">
        <p14:creationId xmlns:p14="http://schemas.microsoft.com/office/powerpoint/2010/main" val="3792125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" y="5346541"/>
            <a:ext cx="10296144" cy="2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31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" y="5346541"/>
            <a:ext cx="10296144" cy="27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5626115"/>
            <a:ext cx="10277856" cy="4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74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" y="5346541"/>
            <a:ext cx="10296144" cy="27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5626115"/>
            <a:ext cx="10277856" cy="490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52" y="6176963"/>
            <a:ext cx="10296144" cy="2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292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" y="104360"/>
            <a:ext cx="10646664" cy="2705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" y="2994356"/>
            <a:ext cx="11506200" cy="35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{AD0FDFC2-0DFC-CF43-9CF4-A34D31ED48AD}tf16401378</Template>
  <TotalTime>4568</TotalTime>
  <Words>6231</Words>
  <Application>Microsoft Macintosh PowerPoint</Application>
  <PresentationFormat>Widescreen</PresentationFormat>
  <Paragraphs>1756</Paragraphs>
  <Slides>93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Times New Roman</vt:lpstr>
      <vt:lpstr>Office Theme</vt:lpstr>
      <vt:lpstr>Table-Driven Parsing</vt:lpstr>
      <vt:lpstr>Overview and Due</vt:lpstr>
      <vt:lpstr>Problem One: How can we parse without guessing wrong?</vt:lpstr>
      <vt:lpstr>Big picture</vt:lpstr>
      <vt:lpstr>Formal Definition of LL(1) Grammars</vt:lpstr>
      <vt:lpstr>FIRST Sets Tell Us Which Production to Use</vt:lpstr>
      <vt:lpstr>FIRST Sets Tell Us Which Production to Use</vt:lpstr>
      <vt:lpstr>FIRST Sets Tell Us Which Production to Use</vt:lpstr>
      <vt:lpstr>FIRST Sets Tell Us Which Production to Use</vt:lpstr>
      <vt:lpstr>FIRST Sets Tell Us Which Production to Use</vt:lpstr>
      <vt:lpstr>FIRST Sets Tell Us Which Production to Use</vt:lpstr>
      <vt:lpstr>Project 2</vt:lpstr>
      <vt:lpstr>Project 2</vt:lpstr>
      <vt:lpstr>Project 2</vt:lpstr>
      <vt:lpstr>Problem Two: How do we manage the input and stack?</vt:lpstr>
      <vt:lpstr>Two Data Structures</vt:lpstr>
      <vt:lpstr>Two Data Structures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Practice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In each step of the creating the parse tree, we need instructions on how to:</vt:lpstr>
      <vt:lpstr>Building a Parse Table: Step 1</vt:lpstr>
      <vt:lpstr>PowerPoint Presentation</vt:lpstr>
      <vt:lpstr>Building a Parse Table: Step 2</vt:lpstr>
      <vt:lpstr>PowerPoint Presentation</vt:lpstr>
      <vt:lpstr>PowerPoint Presentation</vt:lpstr>
      <vt:lpstr>Building a Parse Table: Step 3</vt:lpstr>
      <vt:lpstr>E  D | OEE O  + | * D  0 | 1 | 2 | 3</vt:lpstr>
      <vt:lpstr>E  D | OEE O  + | * D  0 | 1 | 2 | 3</vt:lpstr>
      <vt:lpstr>E  D | OEE O  + | * D  0 | 1 | 2 | 3</vt:lpstr>
      <vt:lpstr>E  D | OEE O  + | * D  0 | 1 | 2 | 3</vt:lpstr>
      <vt:lpstr>E  D | OEE O  + | * D  0 | 1 | 2 | 3</vt:lpstr>
      <vt:lpstr>E  D | OEE O  + | * D  0 | 1 | 2 | 3</vt:lpstr>
      <vt:lpstr>Building a Parse Table: Step 4</vt:lpstr>
      <vt:lpstr>Two Data Structures</vt:lpstr>
      <vt:lpstr>E  D | OEE O  + | * D  0 | 1 | 2 | 3</vt:lpstr>
      <vt:lpstr>E  D | OEE O  + | * D  0 | 1 | 2 | 3</vt:lpstr>
      <vt:lpstr>Building a Parse Table: Step 5</vt:lpstr>
      <vt:lpstr>E  D | OEE O  + | * D  0 | 1 | 2 | 3</vt:lpstr>
      <vt:lpstr>Two Data Structures </vt:lpstr>
      <vt:lpstr>E  D | OEE O  + | * D  0 | 1 | 2 | 3</vt:lpstr>
      <vt:lpstr>E  D | OEE O  + | * D  0 | 1 | 2 | 3</vt:lpstr>
      <vt:lpstr>Building a Parse Table: Step 6</vt:lpstr>
      <vt:lpstr>E  D | OEE O  + | * D  0 | 1 | 2 | 3</vt:lpstr>
      <vt:lpstr>What do the cells represent in the Parse Table</vt:lpstr>
      <vt:lpstr>E  D | OEE O  + | * D  0 | 1 | 2 | 3</vt:lpstr>
      <vt:lpstr>E  D | OEE O  + | * D  0 | 1 | 2 | 3</vt:lpstr>
      <vt:lpstr>Two Data Structures </vt:lpstr>
      <vt:lpstr>Two Data Structures </vt:lpstr>
      <vt:lpstr>Two Data Structures </vt:lpstr>
      <vt:lpstr>E  D | OEE O  + | * D  0 | 1 | 2 | 3</vt:lpstr>
      <vt:lpstr>E  D | OEE O  + | * D  0 | 1 | 2 | 3</vt:lpstr>
      <vt:lpstr>Two Data Structures </vt:lpstr>
      <vt:lpstr>Two Data Structures </vt:lpstr>
      <vt:lpstr>E  D | OEE O  + | * D  0 | 1 | 2 | 3</vt:lpstr>
      <vt:lpstr>Practicing with the grammar for Project 2</vt:lpstr>
      <vt:lpstr>Project 2: Parse Table</vt:lpstr>
      <vt:lpstr>Project 2: Parse Table</vt:lpstr>
      <vt:lpstr>Project 2: Example Trace</vt:lpstr>
      <vt:lpstr>Project 2: Example Trace</vt:lpstr>
      <vt:lpstr>Project 2: Example Trace</vt:lpstr>
      <vt:lpstr>Project 2: Example Trace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446</cp:revision>
  <dcterms:created xsi:type="dcterms:W3CDTF">2020-09-01T17:51:58Z</dcterms:created>
  <dcterms:modified xsi:type="dcterms:W3CDTF">2023-09-29T11:36:52Z</dcterms:modified>
</cp:coreProperties>
</file>