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418" r:id="rId3"/>
    <p:sldId id="823" r:id="rId4"/>
    <p:sldId id="610" r:id="rId5"/>
    <p:sldId id="612" r:id="rId6"/>
    <p:sldId id="613" r:id="rId7"/>
    <p:sldId id="614" r:id="rId8"/>
    <p:sldId id="615" r:id="rId9"/>
    <p:sldId id="616" r:id="rId10"/>
    <p:sldId id="617" r:id="rId11"/>
    <p:sldId id="824" r:id="rId12"/>
    <p:sldId id="798" r:id="rId13"/>
    <p:sldId id="801" r:id="rId14"/>
    <p:sldId id="802" r:id="rId15"/>
    <p:sldId id="805" r:id="rId16"/>
    <p:sldId id="585" r:id="rId17"/>
    <p:sldId id="584" r:id="rId18"/>
    <p:sldId id="815" r:id="rId19"/>
    <p:sldId id="814" r:id="rId20"/>
    <p:sldId id="623" r:id="rId21"/>
    <p:sldId id="816" r:id="rId22"/>
    <p:sldId id="817" r:id="rId23"/>
    <p:sldId id="818" r:id="rId24"/>
    <p:sldId id="622" r:id="rId25"/>
    <p:sldId id="806" r:id="rId26"/>
    <p:sldId id="624" r:id="rId27"/>
    <p:sldId id="807" r:id="rId28"/>
    <p:sldId id="819" r:id="rId29"/>
    <p:sldId id="820" r:id="rId30"/>
    <p:sldId id="821" r:id="rId31"/>
    <p:sldId id="825" r:id="rId32"/>
    <p:sldId id="266" r:id="rId33"/>
    <p:sldId id="628" r:id="rId34"/>
    <p:sldId id="629" r:id="rId35"/>
    <p:sldId id="630" r:id="rId36"/>
    <p:sldId id="631" r:id="rId37"/>
    <p:sldId id="632" r:id="rId38"/>
    <p:sldId id="633" r:id="rId39"/>
    <p:sldId id="265" r:id="rId40"/>
    <p:sldId id="267" r:id="rId41"/>
    <p:sldId id="586" r:id="rId42"/>
    <p:sldId id="809" r:id="rId43"/>
    <p:sldId id="634" r:id="rId44"/>
    <p:sldId id="587" r:id="rId45"/>
    <p:sldId id="588" r:id="rId46"/>
    <p:sldId id="589" r:id="rId47"/>
    <p:sldId id="590" r:id="rId48"/>
    <p:sldId id="591" r:id="rId49"/>
    <p:sldId id="592" r:id="rId50"/>
    <p:sldId id="594" r:id="rId51"/>
    <p:sldId id="595" r:id="rId52"/>
    <p:sldId id="596" r:id="rId53"/>
    <p:sldId id="268" r:id="rId54"/>
    <p:sldId id="269" r:id="rId55"/>
    <p:sldId id="271" r:id="rId56"/>
    <p:sldId id="272" r:id="rId57"/>
    <p:sldId id="273" r:id="rId58"/>
    <p:sldId id="605" r:id="rId59"/>
    <p:sldId id="653" r:id="rId60"/>
    <p:sldId id="602" r:id="rId61"/>
    <p:sldId id="812" r:id="rId62"/>
    <p:sldId id="654" r:id="rId63"/>
    <p:sldId id="811" r:id="rId64"/>
    <p:sldId id="655" r:id="rId65"/>
    <p:sldId id="813" r:id="rId66"/>
    <p:sldId id="656" r:id="rId67"/>
    <p:sldId id="657" r:id="rId68"/>
    <p:sldId id="810" r:id="rId69"/>
    <p:sldId id="600" r:id="rId70"/>
    <p:sldId id="645" r:id="rId71"/>
    <p:sldId id="646" r:id="rId72"/>
    <p:sldId id="635" r:id="rId73"/>
    <p:sldId id="637" r:id="rId74"/>
    <p:sldId id="649" r:id="rId75"/>
    <p:sldId id="638" r:id="rId76"/>
    <p:sldId id="639" r:id="rId77"/>
    <p:sldId id="640" r:id="rId78"/>
    <p:sldId id="641" r:id="rId79"/>
    <p:sldId id="642" r:id="rId80"/>
    <p:sldId id="643" r:id="rId81"/>
    <p:sldId id="647" r:id="rId82"/>
    <p:sldId id="687" r:id="rId83"/>
    <p:sldId id="644" r:id="rId84"/>
    <p:sldId id="636" r:id="rId85"/>
    <p:sldId id="648" r:id="rId86"/>
    <p:sldId id="650" r:id="rId87"/>
    <p:sldId id="651" r:id="rId88"/>
    <p:sldId id="652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FFF"/>
    <a:srgbClr val="C90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80" autoAdjust="0"/>
    <p:restoredTop sz="94830"/>
  </p:normalViewPr>
  <p:slideViewPr>
    <p:cSldViewPr snapToGrid="0">
      <p:cViewPr varScale="1">
        <p:scale>
          <a:sx n="84" d="100"/>
          <a:sy n="84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D15FD-9D27-D24E-9ED9-0C2B9B54AFA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545C-6524-F441-9D03-21389349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7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E95E55-01F5-444E-A9A9-33A5847A0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Discussion #5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89709-924B-644F-B2FF-DB018B5D2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7E9CA-ABF2-8449-99AA-EBCD7BEFE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A42E3FB-38A3-F842-8A33-EDE8CB00C78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1815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br>
              <a:rPr lang="en-US" dirty="0"/>
            </a:br>
            <a:r>
              <a:rPr lang="en-US" sz="4400" dirty="0"/>
              <a:t>When to end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8625563" y="2933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356532" y="24996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42BAF5F1-8285-DB40-85DC-0871F3ED338A}"/>
              </a:ext>
            </a:extLst>
          </p:cNvPr>
          <p:cNvSpPr/>
          <p:nvPr/>
        </p:nvSpPr>
        <p:spPr>
          <a:xfrm rot="8110394">
            <a:off x="9025846" y="237255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8625563" y="2933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546101" y="249965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λ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42BAF5F1-8285-DB40-85DC-0871F3ED338A}"/>
              </a:ext>
            </a:extLst>
          </p:cNvPr>
          <p:cNvSpPr/>
          <p:nvPr/>
        </p:nvSpPr>
        <p:spPr>
          <a:xfrm rot="8110394">
            <a:off x="9025846" y="237255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highlight>
                  <a:srgbClr val="FFFF00"/>
                </a:highlight>
              </a:rPr>
              <a:t>Facts:</a:t>
            </a:r>
            <a:r>
              <a:rPr lang="en-US" dirty="0"/>
              <a:t>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Stop recursing (adding new schemes) if next input character is FACTS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2B7A0-2F59-11FB-FB4D-8FB8A7151EE9}"/>
              </a:ext>
            </a:extLst>
          </p:cNvPr>
          <p:cNvSpPr txBox="1"/>
          <p:nvPr/>
        </p:nvSpPr>
        <p:spPr>
          <a:xfrm>
            <a:off x="7982193" y="37384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FIRST(scheme </a:t>
            </a:r>
            <a:r>
              <a:rPr lang="en-US" sz="2400" dirty="0" err="1"/>
              <a:t>schemeList</a:t>
            </a:r>
            <a:r>
              <a:rPr lang="en-US" sz="2400" dirty="0"/>
              <a:t>) = {ID}</a:t>
            </a:r>
          </a:p>
          <a:p>
            <a:r>
              <a:rPr lang="en-US" sz="2400" dirty="0"/>
              <a:t>FOLLOW(</a:t>
            </a:r>
            <a:r>
              <a:rPr lang="en-US" sz="2400" dirty="0" err="1"/>
              <a:t>schemeList</a:t>
            </a:r>
            <a:r>
              <a:rPr lang="en-US" sz="2400" dirty="0"/>
              <a:t>) = {FACTS}</a:t>
            </a:r>
          </a:p>
        </p:txBody>
      </p:sp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663C4AA0-3CDA-2B08-4667-AFF5D2B11685}"/>
              </a:ext>
            </a:extLst>
          </p:cNvPr>
          <p:cNvSpPr/>
          <p:nvPr/>
        </p:nvSpPr>
        <p:spPr>
          <a:xfrm rot="10800000">
            <a:off x="3282968" y="2226969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6B8A-7117-B7E3-E97D-509CEBC63BAC}"/>
              </a:ext>
            </a:extLst>
          </p:cNvPr>
          <p:cNvSpPr txBox="1"/>
          <p:nvPr/>
        </p:nvSpPr>
        <p:spPr>
          <a:xfrm>
            <a:off x="4601479" y="2124899"/>
            <a:ext cx="149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finished parsing this</a:t>
            </a:r>
          </a:p>
        </p:txBody>
      </p:sp>
    </p:spTree>
    <p:extLst>
      <p:ext uri="{BB962C8B-B14F-4D97-AF65-F5344CB8AC3E}">
        <p14:creationId xmlns:p14="http://schemas.microsoft.com/office/powerpoint/2010/main" val="269258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Stop recursing (adding new schemes) if next input character is FACTS</a:t>
            </a:r>
          </a:p>
          <a:p>
            <a:r>
              <a:rPr lang="en-US" sz="2800" dirty="0"/>
              <a:t>Keep recursing (adding new schemes) if next input character is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444DC-468F-DE18-24B3-82EA465707C9}"/>
              </a:ext>
            </a:extLst>
          </p:cNvPr>
          <p:cNvSpPr txBox="1"/>
          <p:nvPr/>
        </p:nvSpPr>
        <p:spPr>
          <a:xfrm>
            <a:off x="7982193" y="37384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FIRST(scheme </a:t>
            </a:r>
            <a:r>
              <a:rPr lang="en-US" sz="2400" dirty="0" err="1"/>
              <a:t>schemeList</a:t>
            </a:r>
            <a:r>
              <a:rPr lang="en-US" sz="2400" dirty="0"/>
              <a:t>) = {ID}</a:t>
            </a:r>
          </a:p>
          <a:p>
            <a:r>
              <a:rPr lang="en-US" sz="2400" dirty="0"/>
              <a:t>FOLLOW(</a:t>
            </a:r>
            <a:r>
              <a:rPr lang="en-US" sz="2400" dirty="0" err="1"/>
              <a:t>schemeList</a:t>
            </a:r>
            <a:r>
              <a:rPr lang="en-US" sz="2400" dirty="0"/>
              <a:t>) = {FACTS}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1576-5F43-81C5-9912-5DFC1ABB0D4D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00FF"/>
                </a:highlight>
              </a:rPr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6EA9E071-AA9A-95B5-EEE8-8E7389FB1395}"/>
              </a:ext>
            </a:extLst>
          </p:cNvPr>
          <p:cNvSpPr/>
          <p:nvPr/>
        </p:nvSpPr>
        <p:spPr>
          <a:xfrm rot="10800000">
            <a:off x="9111073" y="2261122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E924A-07C6-F516-88F0-6941948B1A07}"/>
              </a:ext>
            </a:extLst>
          </p:cNvPr>
          <p:cNvSpPr txBox="1"/>
          <p:nvPr/>
        </p:nvSpPr>
        <p:spPr>
          <a:xfrm>
            <a:off x="10429584" y="2159052"/>
            <a:ext cx="149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finished parsing this</a:t>
            </a:r>
          </a:p>
        </p:txBody>
      </p:sp>
    </p:spTree>
    <p:extLst>
      <p:ext uri="{BB962C8B-B14F-4D97-AF65-F5344CB8AC3E}">
        <p14:creationId xmlns:p14="http://schemas.microsoft.com/office/powerpoint/2010/main" val="80555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highlight>
                  <a:srgbClr val="FFFF00"/>
                </a:highlight>
              </a:rPr>
              <a:t>Facts:</a:t>
            </a:r>
            <a:r>
              <a:rPr lang="en-US" dirty="0"/>
              <a:t>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40B85-A6B3-2506-6D1C-19E622FD12D5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00FF"/>
                </a:highlight>
              </a:rPr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287E3-BAE1-216B-107A-B5CBC7F2DE69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Stop recursing (adding new schemes) if next input character is FACTS</a:t>
            </a:r>
          </a:p>
          <a:p>
            <a:r>
              <a:rPr lang="en-US" sz="2800" dirty="0">
                <a:highlight>
                  <a:srgbClr val="FF00FF"/>
                </a:highlight>
              </a:rPr>
              <a:t>Keep recursing (adding new schemes) if next input character is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7CFE6-8168-8094-4D53-FB397C946A14}"/>
              </a:ext>
            </a:extLst>
          </p:cNvPr>
          <p:cNvSpPr txBox="1"/>
          <p:nvPr/>
        </p:nvSpPr>
        <p:spPr>
          <a:xfrm>
            <a:off x="7982193" y="37384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FIRST(scheme </a:t>
            </a:r>
            <a:r>
              <a:rPr lang="en-US" sz="2400" dirty="0" err="1"/>
              <a:t>schemeList</a:t>
            </a:r>
            <a:r>
              <a:rPr lang="en-US" sz="2400" dirty="0"/>
              <a:t>) = {ID}</a:t>
            </a:r>
          </a:p>
          <a:p>
            <a:r>
              <a:rPr lang="en-US" sz="2400" dirty="0"/>
              <a:t>FOLLOW(</a:t>
            </a:r>
            <a:r>
              <a:rPr lang="en-US" sz="2400" dirty="0" err="1"/>
              <a:t>schemeList</a:t>
            </a:r>
            <a:r>
              <a:rPr lang="en-US" sz="2400" dirty="0"/>
              <a:t>) = {FACTS}</a:t>
            </a:r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699CEA23-6073-4B99-D738-D11F8FA83B57}"/>
              </a:ext>
            </a:extLst>
          </p:cNvPr>
          <p:cNvSpPr/>
          <p:nvPr/>
        </p:nvSpPr>
        <p:spPr>
          <a:xfrm rot="10800000">
            <a:off x="3282968" y="2226969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EBF67-5731-0ABE-6C43-01F68D7D3E30}"/>
              </a:ext>
            </a:extLst>
          </p:cNvPr>
          <p:cNvSpPr txBox="1"/>
          <p:nvPr/>
        </p:nvSpPr>
        <p:spPr>
          <a:xfrm>
            <a:off x="4601479" y="2124899"/>
            <a:ext cx="149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finished parsing this</a:t>
            </a: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304291C6-372B-2FE8-4152-344B5A6E98BA}"/>
              </a:ext>
            </a:extLst>
          </p:cNvPr>
          <p:cNvSpPr/>
          <p:nvPr/>
        </p:nvSpPr>
        <p:spPr>
          <a:xfrm rot="10800000">
            <a:off x="9111073" y="2261122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1AFD4-4257-BBDF-E2EA-1ED01F14582C}"/>
              </a:ext>
            </a:extLst>
          </p:cNvPr>
          <p:cNvSpPr txBox="1"/>
          <p:nvPr/>
        </p:nvSpPr>
        <p:spPr>
          <a:xfrm>
            <a:off x="10429584" y="2159052"/>
            <a:ext cx="149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finished parsing this</a:t>
            </a:r>
          </a:p>
        </p:txBody>
      </p:sp>
    </p:spTree>
    <p:extLst>
      <p:ext uri="{BB962C8B-B14F-4D97-AF65-F5344CB8AC3E}">
        <p14:creationId xmlns:p14="http://schemas.microsoft.com/office/powerpoint/2010/main" val="15403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CE34A-6675-DD14-827B-D40C4991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FOLLOW Sets Look Like in a Parse Tree?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B03AA-07B5-BF1D-4A06-5C8ED5F9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2AEC613E-A1F5-2E4A-B77B-353A970EA42D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301946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171353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93960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45739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Grammars</a:t>
            </a:r>
          </a:p>
          <a:p>
            <a:pPr lvl="1"/>
            <a:r>
              <a:rPr lang="en-US" dirty="0"/>
              <a:t>FOLLOW Sets continued …</a:t>
            </a:r>
          </a:p>
          <a:p>
            <a:pPr lvl="1"/>
            <a:r>
              <a:rPr lang="en-US" dirty="0"/>
              <a:t>FOLLOW Sets and the parse table</a:t>
            </a:r>
          </a:p>
          <a:p>
            <a:r>
              <a:rPr lang="en-US" b="1" i="1" dirty="0"/>
              <a:t>I need you to read from the textbook before class on Monday</a:t>
            </a:r>
          </a:p>
          <a:p>
            <a:r>
              <a:rPr lang="en-US" dirty="0">
                <a:solidFill>
                  <a:srgbClr val="C00000"/>
                </a:solidFill>
              </a:rPr>
              <a:t>Due – all new dates</a:t>
            </a:r>
          </a:p>
          <a:p>
            <a:pPr lvl="1"/>
            <a:r>
              <a:rPr lang="en-US" dirty="0"/>
              <a:t>Homework 7 due Friday</a:t>
            </a:r>
          </a:p>
          <a:p>
            <a:pPr lvl="1"/>
            <a:r>
              <a:rPr lang="en-US" dirty="0"/>
              <a:t>Homework 8 due Monday</a:t>
            </a:r>
          </a:p>
          <a:p>
            <a:pPr lvl="1"/>
            <a:r>
              <a:rPr lang="en-US" dirty="0"/>
              <a:t>Homework 9a and 9b due Wednesday</a:t>
            </a:r>
          </a:p>
          <a:p>
            <a:pPr lvl="1"/>
            <a:r>
              <a:rPr lang="en-US" dirty="0"/>
              <a:t>Project 2 due Monday, October 16</a:t>
            </a:r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345D80-75F7-13BB-BA1D-8F4F359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32900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R_PAREN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C7180-F66C-1975-47C1-DBD78466DB91}"/>
              </a:ext>
            </a:extLst>
          </p:cNvPr>
          <p:cNvCxnSpPr>
            <a:cxnSpLocks/>
          </p:cNvCxnSpPr>
          <p:nvPr/>
        </p:nvCxnSpPr>
        <p:spPr>
          <a:xfrm>
            <a:off x="4973639" y="2058171"/>
            <a:ext cx="484439" cy="42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5876E-4CBD-FD67-EA7A-2EE8F99FA1C1}"/>
              </a:ext>
            </a:extLst>
          </p:cNvPr>
          <p:cNvCxnSpPr>
            <a:cxnSpLocks/>
          </p:cNvCxnSpPr>
          <p:nvPr/>
        </p:nvCxnSpPr>
        <p:spPr>
          <a:xfrm flipH="1">
            <a:off x="4551233" y="2074265"/>
            <a:ext cx="384525" cy="35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D391CB6-2234-0EF6-3A9F-6A96232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556" y="2318073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83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  LEFT_PAREN  ID  RIGHT_PAREN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LEFT_PAREN  ID  RIGHT_PAREN  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345D80-75F7-13BB-BA1D-8F4F359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32900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R_PAREN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C7180-F66C-1975-47C1-DBD78466DB91}"/>
              </a:ext>
            </a:extLst>
          </p:cNvPr>
          <p:cNvCxnSpPr>
            <a:cxnSpLocks/>
          </p:cNvCxnSpPr>
          <p:nvPr/>
        </p:nvCxnSpPr>
        <p:spPr>
          <a:xfrm>
            <a:off x="4973639" y="2058171"/>
            <a:ext cx="484439" cy="42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5876E-4CBD-FD67-EA7A-2EE8F99FA1C1}"/>
              </a:ext>
            </a:extLst>
          </p:cNvPr>
          <p:cNvCxnSpPr>
            <a:cxnSpLocks/>
          </p:cNvCxnSpPr>
          <p:nvPr/>
        </p:nvCxnSpPr>
        <p:spPr>
          <a:xfrm flipH="1">
            <a:off x="4551233" y="2074265"/>
            <a:ext cx="384525" cy="35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D391CB6-2234-0EF6-3A9F-6A96232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556" y="2318073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399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 ID LEFT_PAREN  ID  RIGHT_PAREN  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345D80-75F7-13BB-BA1D-8F4F359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32900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R_PAREN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C7180-F66C-1975-47C1-DBD78466DB91}"/>
              </a:ext>
            </a:extLst>
          </p:cNvPr>
          <p:cNvCxnSpPr>
            <a:cxnSpLocks/>
          </p:cNvCxnSpPr>
          <p:nvPr/>
        </p:nvCxnSpPr>
        <p:spPr>
          <a:xfrm>
            <a:off x="4973639" y="2058171"/>
            <a:ext cx="484439" cy="42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5876E-4CBD-FD67-EA7A-2EE8F99FA1C1}"/>
              </a:ext>
            </a:extLst>
          </p:cNvPr>
          <p:cNvCxnSpPr>
            <a:cxnSpLocks/>
          </p:cNvCxnSpPr>
          <p:nvPr/>
        </p:nvCxnSpPr>
        <p:spPr>
          <a:xfrm flipH="1">
            <a:off x="4551233" y="2074265"/>
            <a:ext cx="384525" cy="35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D391CB6-2234-0EF6-3A9F-6A96232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556" y="2318073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231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81840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LEFT_PAREN  ID  RIGHT_PAREN 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2F767-12C1-3F56-330A-7A1CDA4907FC}"/>
              </a:ext>
            </a:extLst>
          </p:cNvPr>
          <p:cNvSpPr txBox="1"/>
          <p:nvPr/>
        </p:nvSpPr>
        <p:spPr>
          <a:xfrm>
            <a:off x="804682" y="3928737"/>
            <a:ext cx="435568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5A37DC4-2769-84DD-FD8D-C58F0938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39C592-A16F-A505-7802-41DE747930CE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5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LEFT_PAREN  ID  RIGHT_PAREN 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501A5C-ECD7-938E-D944-F424EBAA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5BACD2-62B4-BBE8-365D-8F887B350937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 LEFT_PAREN  ID  RIGHT_PAREN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8F8912F-FBEC-D92D-B3BC-F0011B58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90F117-E890-19E9-7C6C-0902227801EB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37E8C86D-1B55-3200-3B71-47E80222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01128E-D6BC-0223-19F0-8AD3B8D8A80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24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5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0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E6D2E3-1A02-E167-0D6C-B413ED040444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96C3E51F-9262-A046-6356-F2EF375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66239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75782-F9BB-BE0D-8B54-24A9F008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FOLLOW Sets Idea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E05B5-D62E-5BA8-38C0-BD5303FA9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E6D2E3-1A02-E167-0D6C-B413ED040444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96C3E51F-9262-A046-6356-F2EF375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lambda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1D8CA7-EDCE-1203-BE22-DD23ABE2C9BF}"/>
              </a:ext>
            </a:extLst>
          </p:cNvPr>
          <p:cNvSpPr txBox="1"/>
          <p:nvPr/>
        </p:nvSpPr>
        <p:spPr>
          <a:xfrm>
            <a:off x="9733456" y="1283200"/>
            <a:ext cx="219990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FACTS terminal can legally follow the </a:t>
            </a:r>
            <a:r>
              <a:rPr lang="en-US" sz="2400" dirty="0" err="1"/>
              <a:t>schemeList</a:t>
            </a:r>
            <a:r>
              <a:rPr lang="en-US" sz="2400" dirty="0"/>
              <a:t> nonterminal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F8634-1C7F-B141-E827-A5799892883B}"/>
              </a:ext>
            </a:extLst>
          </p:cNvPr>
          <p:cNvSpPr txBox="1"/>
          <p:nvPr/>
        </p:nvSpPr>
        <p:spPr>
          <a:xfrm>
            <a:off x="9733456" y="3446071"/>
            <a:ext cx="219990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 that FACTS is not a descendent of </a:t>
            </a:r>
            <a:r>
              <a:rPr lang="en-US" sz="2400" dirty="0" err="1"/>
              <a:t>schemeList</a:t>
            </a:r>
            <a:r>
              <a:rPr lang="en-US" sz="2400" dirty="0"/>
              <a:t>. It is the “leftmost right cousin”</a:t>
            </a:r>
          </a:p>
        </p:txBody>
      </p:sp>
    </p:spTree>
    <p:extLst>
      <p:ext uri="{BB962C8B-B14F-4D97-AF65-F5344CB8AC3E}">
        <p14:creationId xmlns:p14="http://schemas.microsoft.com/office/powerpoint/2010/main" val="761492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C96FB-B856-1B3B-FAA1-E2ACA088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6DE2D-D2FB-C844-C89A-032F6360A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81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0D9878-E2BF-4B49-8F55-36D39A3BF737}"/>
              </a:ext>
            </a:extLst>
          </p:cNvPr>
          <p:cNvSpPr/>
          <p:nvPr/>
        </p:nvSpPr>
        <p:spPr>
          <a:xfrm>
            <a:off x="1143000" y="2355401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53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4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361" y="1739727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5095050" y="1605372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</p:txBody>
      </p:sp>
    </p:spTree>
    <p:extLst>
      <p:ext uri="{BB962C8B-B14F-4D97-AF65-F5344CB8AC3E}">
        <p14:creationId xmlns:p14="http://schemas.microsoft.com/office/powerpoint/2010/main" val="3188028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</p:spTree>
    <p:extLst>
      <p:ext uri="{BB962C8B-B14F-4D97-AF65-F5344CB8AC3E}">
        <p14:creationId xmlns:p14="http://schemas.microsoft.com/office/powerpoint/2010/main" val="3882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6314FE-E462-5A4B-B5A5-0585D2179AC4}"/>
              </a:ext>
            </a:extLst>
          </p:cNvPr>
          <p:cNvSpPr/>
          <p:nvPr/>
        </p:nvSpPr>
        <p:spPr>
          <a:xfrm>
            <a:off x="8123732" y="1614004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6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6314FE-E462-5A4B-B5A5-0585D2179AC4}"/>
              </a:ext>
            </a:extLst>
          </p:cNvPr>
          <p:cNvSpPr/>
          <p:nvPr/>
        </p:nvSpPr>
        <p:spPr>
          <a:xfrm>
            <a:off x="8123732" y="1614004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3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factList</a:t>
            </a:r>
            <a:endParaRPr lang="en-US" alt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</p:spTree>
    <p:extLst>
      <p:ext uri="{BB962C8B-B14F-4D97-AF65-F5344CB8AC3E}">
        <p14:creationId xmlns:p14="http://schemas.microsoft.com/office/powerpoint/2010/main" val="2000263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QUERIES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EOF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4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0985442" y="183714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2EA9B07-1457-4542-A117-3EB0D822D784}"/>
              </a:ext>
            </a:extLst>
          </p:cNvPr>
          <p:cNvSpPr/>
          <p:nvPr/>
        </p:nvSpPr>
        <p:spPr>
          <a:xfrm rot="16200000">
            <a:off x="8753726" y="2090416"/>
            <a:ext cx="680792" cy="26712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5347D-EF8A-E441-8F0A-EF8F8385FA98}"/>
              </a:ext>
            </a:extLst>
          </p:cNvPr>
          <p:cNvSpPr txBox="1"/>
          <p:nvPr/>
        </p:nvSpPr>
        <p:spPr>
          <a:xfrm>
            <a:off x="8761792" y="38122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7830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QUERIES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 EOF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formal definition: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955C2-6D4D-7D4B-9412-5E82A9E27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5953257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0573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mathematical formula to parse tree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C3435-EEBA-1141-9DBC-A6B253E2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815414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57273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mathematical formula to parse tree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C3435-EEBA-1141-9DBC-A6B253E2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815414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57F6E-F8D7-E893-F5EA-A501D24E6D27}"/>
              </a:ext>
            </a:extLst>
          </p:cNvPr>
          <p:cNvSpPr txBox="1"/>
          <p:nvPr/>
        </p:nvSpPr>
        <p:spPr>
          <a:xfrm>
            <a:off x="831850" y="3684147"/>
            <a:ext cx="8805231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dirty="0"/>
              <a:t>I’m skipped some slides</a:t>
            </a:r>
          </a:p>
          <a:p>
            <a:r>
              <a:rPr lang="en-US" sz="4800" dirty="0"/>
              <a:t>but you can read them if they help</a:t>
            </a:r>
          </a:p>
        </p:txBody>
      </p:sp>
    </p:spTree>
    <p:extLst>
      <p:ext uri="{BB962C8B-B14F-4D97-AF65-F5344CB8AC3E}">
        <p14:creationId xmlns:p14="http://schemas.microsoft.com/office/powerpoint/2010/main" val="552115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is the starting nonterminal</a:t>
            </a:r>
          </a:p>
          <a:p>
            <a:r>
              <a:rPr lang="en-US" dirty="0"/>
              <a:t>t is a terminal</a:t>
            </a:r>
          </a:p>
          <a:p>
            <a:r>
              <a:rPr lang="en-US" dirty="0"/>
              <a:t>𝜔 is some combination of terminals and </a:t>
            </a:r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𝜈 is come combination of terminals and </a:t>
            </a:r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         means can be derived in zero or more 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1F68-5145-B34C-9F44-F92D8CD0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23" y="3785394"/>
            <a:ext cx="419100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0AF01-6164-0245-B017-86355F00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4608041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7484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534744" y="867230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5660181" y="4008263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</p:spTree>
    <p:extLst>
      <p:ext uri="{BB962C8B-B14F-4D97-AF65-F5344CB8AC3E}">
        <p14:creationId xmlns:p14="http://schemas.microsoft.com/office/powerpoint/2010/main" val="2462444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534744" y="867230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5660181" y="4008263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7922891" y="1555702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8304431" y="1001241"/>
            <a:ext cx="146469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</a:t>
            </a:r>
          </a:p>
        </p:txBody>
      </p:sp>
    </p:spTree>
    <p:extLst>
      <p:ext uri="{BB962C8B-B14F-4D97-AF65-F5344CB8AC3E}">
        <p14:creationId xmlns:p14="http://schemas.microsoft.com/office/powerpoint/2010/main" val="322090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88570" y="930697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2341053" y="3586337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5888408" y="1691664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7254102" y="2668565"/>
            <a:ext cx="2416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Sets are </a:t>
            </a:r>
          </a:p>
          <a:p>
            <a:r>
              <a:rPr lang="en-US" sz="2000" dirty="0"/>
              <a:t>made up of terminals</a:t>
            </a:r>
          </a:p>
          <a:p>
            <a:r>
              <a:rPr lang="en-US" sz="2000" dirty="0"/>
              <a:t>that are the </a:t>
            </a:r>
            <a:r>
              <a:rPr lang="en-US" sz="2000" b="1" i="1" dirty="0"/>
              <a:t>leftmost</a:t>
            </a:r>
          </a:p>
          <a:p>
            <a:r>
              <a:rPr lang="en-US" sz="2000" b="1" i="1" dirty="0"/>
              <a:t>right cousins </a:t>
            </a:r>
            <a:r>
              <a:rPr lang="en-US" sz="2000" dirty="0"/>
              <a:t>of the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</p:spTree>
    <p:extLst>
      <p:ext uri="{BB962C8B-B14F-4D97-AF65-F5344CB8AC3E}">
        <p14:creationId xmlns:p14="http://schemas.microsoft.com/office/powerpoint/2010/main" val="1615108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88570" y="930697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2341053" y="3586337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5888408" y="1691664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7254102" y="2668565"/>
            <a:ext cx="2416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Sets are </a:t>
            </a:r>
          </a:p>
          <a:p>
            <a:r>
              <a:rPr lang="en-US" sz="2000" dirty="0"/>
              <a:t>made up of terminals</a:t>
            </a:r>
          </a:p>
          <a:p>
            <a:r>
              <a:rPr lang="en-US" sz="2000" dirty="0"/>
              <a:t>that are the </a:t>
            </a:r>
            <a:r>
              <a:rPr lang="en-US" sz="2000" b="1" i="1" dirty="0"/>
              <a:t>leftmost</a:t>
            </a:r>
          </a:p>
          <a:p>
            <a:r>
              <a:rPr lang="en-US" sz="2000" b="1" i="1" dirty="0"/>
              <a:t>right cousins </a:t>
            </a:r>
            <a:r>
              <a:rPr lang="en-US" sz="2000" dirty="0"/>
              <a:t>of the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</p:spTree>
    <p:extLst>
      <p:ext uri="{BB962C8B-B14F-4D97-AF65-F5344CB8AC3E}">
        <p14:creationId xmlns:p14="http://schemas.microsoft.com/office/powerpoint/2010/main" val="607523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81A0F208-CBED-E349-8B6A-A56029790C38}"/>
              </a:ext>
            </a:extLst>
          </p:cNvPr>
          <p:cNvSpPr txBox="1">
            <a:spLocks noChangeArrowheads="1"/>
          </p:cNvSpPr>
          <p:nvPr/>
        </p:nvSpPr>
        <p:spPr>
          <a:xfrm>
            <a:off x="928835" y="1020620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 is the starting nonterminal</a:t>
            </a:r>
          </a:p>
        </p:txBody>
      </p:sp>
    </p:spTree>
    <p:extLst>
      <p:ext uri="{BB962C8B-B14F-4D97-AF65-F5344CB8AC3E}">
        <p14:creationId xmlns:p14="http://schemas.microsoft.com/office/powerpoint/2010/main" val="1436500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64336" y="4417041"/>
            <a:ext cx="371144" cy="3835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870440" y="3568060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stuff in the parse </a:t>
            </a:r>
          </a:p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tree to the left</a:t>
            </a:r>
          </a:p>
        </p:txBody>
      </p:sp>
    </p:spTree>
    <p:extLst>
      <p:ext uri="{BB962C8B-B14F-4D97-AF65-F5344CB8AC3E}">
        <p14:creationId xmlns:p14="http://schemas.microsoft.com/office/powerpoint/2010/main" val="414674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0985442" y="183714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5347D-EF8A-E441-8F0A-EF8F8385FA98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5989B788-ABB5-7E45-91F5-26EC84563496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3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64336" y="4417041"/>
            <a:ext cx="371144" cy="3835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5905055" y="2328314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nonterminal I’m interested in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35480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7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31678" y="4417041"/>
            <a:ext cx="371144" cy="38355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6123468" y="2534449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terminal that is placed in the FOLLOW set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13708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0B93D1C5-6225-6541-8AAD-9CA0EAB13F64}"/>
              </a:ext>
            </a:extLst>
          </p:cNvPr>
          <p:cNvSpPr/>
          <p:nvPr/>
        </p:nvSpPr>
        <p:spPr>
          <a:xfrm rot="10800000">
            <a:off x="6220716" y="4359006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ame Side Corner Rectangle 43">
            <a:extLst>
              <a:ext uri="{FF2B5EF4-FFF2-40B4-BE49-F238E27FC236}">
                <a16:creationId xmlns:a16="http://schemas.microsoft.com/office/drawing/2014/main" id="{B9FE84FD-ADA5-D04C-B645-71A8FC50548C}"/>
              </a:ext>
            </a:extLst>
          </p:cNvPr>
          <p:cNvSpPr/>
          <p:nvPr/>
        </p:nvSpPr>
        <p:spPr>
          <a:xfrm rot="10800000">
            <a:off x="6492056" y="1887888"/>
            <a:ext cx="1127943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6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31678" y="4417041"/>
            <a:ext cx="371144" cy="38355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8400633" y="2406784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900BE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made up of other right cousins that can’t be next to 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A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13708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0B93D1C5-6225-6541-8AAD-9CA0EAB13F64}"/>
              </a:ext>
            </a:extLst>
          </p:cNvPr>
          <p:cNvSpPr/>
          <p:nvPr/>
        </p:nvSpPr>
        <p:spPr>
          <a:xfrm rot="10800000">
            <a:off x="6177172" y="4359006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ame Side Corner Rectangle 43">
            <a:extLst>
              <a:ext uri="{FF2B5EF4-FFF2-40B4-BE49-F238E27FC236}">
                <a16:creationId xmlns:a16="http://schemas.microsoft.com/office/drawing/2014/main" id="{B9FE84FD-ADA5-D04C-B645-71A8FC50548C}"/>
              </a:ext>
            </a:extLst>
          </p:cNvPr>
          <p:cNvSpPr/>
          <p:nvPr/>
        </p:nvSpPr>
        <p:spPr>
          <a:xfrm rot="10800000">
            <a:off x="6492056" y="1887888"/>
            <a:ext cx="1127943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AD238ADC-6690-E54F-B478-6B19D76ED590}"/>
              </a:ext>
            </a:extLst>
          </p:cNvPr>
          <p:cNvSpPr/>
          <p:nvPr/>
        </p:nvSpPr>
        <p:spPr>
          <a:xfrm rot="5400000">
            <a:off x="6499891" y="4366121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D3CAFA80-6117-2F45-93F2-CB6DD51422BB}"/>
              </a:ext>
            </a:extLst>
          </p:cNvPr>
          <p:cNvSpPr/>
          <p:nvPr/>
        </p:nvSpPr>
        <p:spPr>
          <a:xfrm rot="5400000">
            <a:off x="9778115" y="686181"/>
            <a:ext cx="400384" cy="2620357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8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BB659-D2CD-1713-8BF6-CF3AF2E6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FAFB6-1E0B-DA3C-01CE-6C7F0DD71BB5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1913473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201772-5D07-494A-8087-CFAA82BA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8CC16-E953-88E1-B12B-477A29E6837C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321590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81A502-4CE0-F94B-A05E-C2D80EC6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52E95-C191-0B91-3E76-2A2104E2DB72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298809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91" y="2947912"/>
            <a:ext cx="314325" cy="5143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31617" y="3028294"/>
            <a:ext cx="955644" cy="34259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591016" y="3205087"/>
            <a:ext cx="555330" cy="192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CD80219-D008-164B-BF41-D609AE62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EE109-7546-C5DF-D383-0BBD1D95DB03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13227720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91" y="2947912"/>
            <a:ext cx="314325" cy="5143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31617" y="3028294"/>
            <a:ext cx="955644" cy="342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591016" y="3205087"/>
            <a:ext cx="555330" cy="1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066866" y="3038956"/>
            <a:ext cx="4956819" cy="699199"/>
          </a:xfrm>
          <a:custGeom>
            <a:avLst/>
            <a:gdLst>
              <a:gd name="connsiteX0" fmla="*/ 1143489 w 4956819"/>
              <a:gd name="connsiteY0" fmla="*/ 23421 h 699199"/>
              <a:gd name="connsiteX1" fmla="*/ 1134862 w 4956819"/>
              <a:gd name="connsiteY1" fmla="*/ 299467 h 699199"/>
              <a:gd name="connsiteX2" fmla="*/ 306726 w 4956819"/>
              <a:gd name="connsiteY2" fmla="*/ 359852 h 699199"/>
              <a:gd name="connsiteX3" fmla="*/ 367111 w 4956819"/>
              <a:gd name="connsiteY3" fmla="*/ 670402 h 699199"/>
              <a:gd name="connsiteX4" fmla="*/ 4594055 w 4956819"/>
              <a:gd name="connsiteY4" fmla="*/ 644523 h 699199"/>
              <a:gd name="connsiteX5" fmla="*/ 4542296 w 4956819"/>
              <a:gd name="connsiteY5" fmla="*/ 308093 h 699199"/>
              <a:gd name="connsiteX6" fmla="*/ 2929157 w 4956819"/>
              <a:gd name="connsiteY6" fmla="*/ 49301 h 699199"/>
              <a:gd name="connsiteX7" fmla="*/ 1143489 w 4956819"/>
              <a:gd name="connsiteY7" fmla="*/ 23421 h 69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819" h="699199">
                <a:moveTo>
                  <a:pt x="1143489" y="23421"/>
                </a:moveTo>
                <a:cubicBezTo>
                  <a:pt x="844440" y="65115"/>
                  <a:pt x="1274322" y="243395"/>
                  <a:pt x="1134862" y="299467"/>
                </a:cubicBezTo>
                <a:cubicBezTo>
                  <a:pt x="995402" y="355539"/>
                  <a:pt x="434684" y="298030"/>
                  <a:pt x="306726" y="359852"/>
                </a:cubicBezTo>
                <a:cubicBezTo>
                  <a:pt x="178768" y="421674"/>
                  <a:pt x="-347444" y="622957"/>
                  <a:pt x="367111" y="670402"/>
                </a:cubicBezTo>
                <a:cubicBezTo>
                  <a:pt x="1081666" y="717847"/>
                  <a:pt x="3898191" y="704908"/>
                  <a:pt x="4594055" y="644523"/>
                </a:cubicBezTo>
                <a:cubicBezTo>
                  <a:pt x="5289919" y="584138"/>
                  <a:pt x="4819779" y="407297"/>
                  <a:pt x="4542296" y="308093"/>
                </a:cubicBezTo>
                <a:cubicBezTo>
                  <a:pt x="4264813" y="208889"/>
                  <a:pt x="3491312" y="99622"/>
                  <a:pt x="2929157" y="49301"/>
                </a:cubicBezTo>
                <a:cubicBezTo>
                  <a:pt x="2367002" y="-1020"/>
                  <a:pt x="1442538" y="-18273"/>
                  <a:pt x="1143489" y="23421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417" y="3462262"/>
            <a:ext cx="304800" cy="4667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9166601" y="3605559"/>
            <a:ext cx="538116" cy="565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7FA38B-7324-324E-A27B-102E52CE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{RULES}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96542-8E06-D41E-FDB0-02F0270933E6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445394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32D-8ABC-D84B-807C-2747DED5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FOLLOW Sets affect the parse table?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3217F-A40A-014E-A386-23C10DC58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7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49D-B79D-804D-833E-9ED2F92F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Table with FOLLOW Sets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D2904B-9C2B-304D-AF6D-36AAE1B7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455"/>
            <a:ext cx="12192000" cy="273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F2E41-FF0A-3E43-A02A-24653662C4AB}"/>
              </a:ext>
            </a:extLst>
          </p:cNvPr>
          <p:cNvSpPr txBox="1"/>
          <p:nvPr/>
        </p:nvSpPr>
        <p:spPr>
          <a:xfrm>
            <a:off x="1316736" y="4913376"/>
            <a:ext cx="9191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</a:t>
            </a:r>
            <a:r>
              <a:rPr lang="en-US" dirty="0" err="1"/>
              <a:t>factList</a:t>
            </a:r>
            <a:r>
              <a:rPr lang="en-US" dirty="0"/>
              <a:t>) = FIRST(rule) = FIRST(</a:t>
            </a:r>
            <a:r>
              <a:rPr lang="en-US" dirty="0" err="1"/>
              <a:t>ruleList</a:t>
            </a:r>
            <a:r>
              <a:rPr lang="en-US" dirty="0"/>
              <a:t>) = FIRST(query)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</p:spTree>
    <p:extLst>
      <p:ext uri="{BB962C8B-B14F-4D97-AF65-F5344CB8AC3E}">
        <p14:creationId xmlns:p14="http://schemas.microsoft.com/office/powerpoint/2010/main" val="7373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scheme      </a:t>
            </a:r>
            <a:r>
              <a:rPr lang="en-US" dirty="0" err="1">
                <a:solidFill>
                  <a:srgbClr val="C00000"/>
                </a:solidFill>
              </a:rPr>
              <a:t>schemeList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76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39798359"/>
              </p:ext>
            </p:extLst>
          </p:nvPr>
        </p:nvGraphicFramePr>
        <p:xfrm>
          <a:off x="1731264" y="2895601"/>
          <a:ext cx="9936481" cy="3408293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46176" y="1919494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FIRST(rule) = FIRST(query) = {ID}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8F678D-CA21-2E43-BEC7-8336C142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2" r="39261" b="-1"/>
          <a:stretch/>
        </p:blipFill>
        <p:spPr>
          <a:xfrm>
            <a:off x="646176" y="179338"/>
            <a:ext cx="9666492" cy="1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E9B56-5049-F44E-BC05-7BBC129DD362}"/>
              </a:ext>
            </a:extLst>
          </p:cNvPr>
          <p:cNvSpPr txBox="1"/>
          <p:nvPr/>
        </p:nvSpPr>
        <p:spPr>
          <a:xfrm>
            <a:off x="2086955" y="1224482"/>
            <a:ext cx="678493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first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BF8ADE-CA9F-0DA1-AB77-2984219CDB6B}"/>
              </a:ext>
            </a:extLst>
          </p:cNvPr>
          <p:cNvSpPr/>
          <p:nvPr/>
        </p:nvSpPr>
        <p:spPr>
          <a:xfrm>
            <a:off x="52101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9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46176" y="1919494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FIRST(rule) = FIRST(query) = {ID}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8F678D-CA21-2E43-BEC7-8336C142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2" r="39261" b="-1"/>
          <a:stretch/>
        </p:blipFill>
        <p:spPr>
          <a:xfrm>
            <a:off x="646176" y="179338"/>
            <a:ext cx="9666492" cy="1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E9B56-5049-F44E-BC05-7BBC129DD362}"/>
              </a:ext>
            </a:extLst>
          </p:cNvPr>
          <p:cNvSpPr txBox="1"/>
          <p:nvPr/>
        </p:nvSpPr>
        <p:spPr>
          <a:xfrm>
            <a:off x="2086955" y="1224482"/>
            <a:ext cx="678493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first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BF8ADE-CA9F-0DA1-AB77-2984219CDB6B}"/>
              </a:ext>
            </a:extLst>
          </p:cNvPr>
          <p:cNvSpPr/>
          <p:nvPr/>
        </p:nvSpPr>
        <p:spPr>
          <a:xfrm>
            <a:off x="52101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1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10922" y="1883606"/>
            <a:ext cx="53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</a:t>
            </a:r>
            <a:r>
              <a:rPr lang="en-US" dirty="0" err="1"/>
              <a:t>factList</a:t>
            </a:r>
            <a:r>
              <a:rPr lang="en-US" dirty="0"/>
              <a:t>) = FIRST(</a:t>
            </a:r>
            <a:r>
              <a:rPr lang="en-US" dirty="0" err="1"/>
              <a:t>ruleList</a:t>
            </a:r>
            <a:r>
              <a:rPr lang="en-US" dirty="0"/>
              <a:t>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1038808"/>
              </p:ext>
            </p:extLst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68459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next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BAB4FE-F981-5D24-7E3E-B11B014570D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37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10922" y="1883606"/>
            <a:ext cx="53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</a:t>
            </a:r>
            <a:r>
              <a:rPr lang="en-US" dirty="0" err="1"/>
              <a:t>factList</a:t>
            </a:r>
            <a:r>
              <a:rPr lang="en-US" dirty="0"/>
              <a:t>) = FIRST(</a:t>
            </a:r>
            <a:r>
              <a:rPr lang="en-US" dirty="0" err="1"/>
              <a:t>ruleList</a:t>
            </a:r>
            <a:r>
              <a:rPr lang="en-US" dirty="0"/>
              <a:t>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68459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next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BAB4FE-F981-5D24-7E3E-B11B014570D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07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61431338"/>
              </p:ext>
            </p:extLst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97B73-25FC-1696-49FC-54A5BB16B1B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8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652A4D-5350-CB7B-04B5-C9DDC98958D1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C4963-9BD5-6346-BFDB-393C980E413A}"/>
              </a:ext>
            </a:extLst>
          </p:cNvPr>
          <p:cNvSpPr/>
          <p:nvPr/>
        </p:nvSpPr>
        <p:spPr>
          <a:xfrm>
            <a:off x="6289858" y="3429000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61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C4963-9BD5-6346-BFDB-393C980E413A}"/>
              </a:ext>
            </a:extLst>
          </p:cNvPr>
          <p:cNvSpPr/>
          <p:nvPr/>
        </p:nvSpPr>
        <p:spPr>
          <a:xfrm>
            <a:off x="6289858" y="3429000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DE067-AD86-624C-9770-DAE3A69D9DE0}"/>
              </a:ext>
            </a:extLst>
          </p:cNvPr>
          <p:cNvSpPr txBox="1"/>
          <p:nvPr/>
        </p:nvSpPr>
        <p:spPr>
          <a:xfrm>
            <a:off x="5943600" y="4055407"/>
            <a:ext cx="18213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Pop </a:t>
            </a:r>
            <a:r>
              <a:rPr lang="en-US" sz="2400" dirty="0" err="1"/>
              <a:t>factList</a:t>
            </a:r>
            <a:endParaRPr lang="en-US" sz="2400" dirty="0"/>
          </a:p>
          <a:p>
            <a:r>
              <a:rPr lang="en-US" sz="2400" dirty="0"/>
              <a:t>Push nothing</a:t>
            </a:r>
          </a:p>
        </p:txBody>
      </p:sp>
    </p:spTree>
    <p:extLst>
      <p:ext uri="{BB962C8B-B14F-4D97-AF65-F5344CB8AC3E}">
        <p14:creationId xmlns:p14="http://schemas.microsoft.com/office/powerpoint/2010/main" val="12373591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2A7E3-BAE8-B260-D97D-6CB01B92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BDE5-F0B0-3C02-CBAA-C2CE664ED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31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461-73EE-E845-8692-5C001975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7C0A-7FEE-BE4E-AD64-CC833662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all elements in a FOLLOW set can be tricky</a:t>
            </a:r>
          </a:p>
          <a:p>
            <a:pPr lvl="1"/>
            <a:r>
              <a:rPr lang="en-US" dirty="0"/>
              <a:t>There is an algorithm for doing it systematically</a:t>
            </a:r>
          </a:p>
          <a:p>
            <a:r>
              <a:rPr lang="en-US" dirty="0"/>
              <a:t>On the homework, you can try a bunch of different parse trees to figure it out</a:t>
            </a:r>
          </a:p>
          <a:p>
            <a:pPr lvl="1"/>
            <a:r>
              <a:rPr lang="en-US" dirty="0"/>
              <a:t>Look for terminals that can be the leftmost right cousin</a:t>
            </a:r>
          </a:p>
          <a:p>
            <a:r>
              <a:rPr lang="en-US" dirty="0"/>
              <a:t>FOLLOW sets will only be used in Project 2 for productions like                         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-&gt; A | lambda</a:t>
            </a:r>
          </a:p>
        </p:txBody>
      </p:sp>
    </p:spTree>
    <p:extLst>
      <p:ext uri="{BB962C8B-B14F-4D97-AF65-F5344CB8AC3E}">
        <p14:creationId xmlns:p14="http://schemas.microsoft.com/office/powerpoint/2010/main" val="371791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537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F5FF8-35CC-CB47-9521-FC9AA625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2462779"/>
            <a:ext cx="4419600" cy="264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4CD25-ABA2-5447-BD49-FCDE765ECB68}"/>
              </a:ext>
            </a:extLst>
          </p:cNvPr>
          <p:cNvSpPr txBox="1"/>
          <p:nvPr/>
        </p:nvSpPr>
        <p:spPr>
          <a:xfrm>
            <a:off x="8120743" y="2623457"/>
            <a:ext cx="3486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= {+,*,(,),1,2,3}</a:t>
            </a:r>
          </a:p>
        </p:txBody>
      </p:sp>
    </p:spTree>
    <p:extLst>
      <p:ext uri="{BB962C8B-B14F-4D97-AF65-F5344CB8AC3E}">
        <p14:creationId xmlns:p14="http://schemas.microsoft.com/office/powerpoint/2010/main" val="11416179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F5FF8-35CC-CB47-9521-FC9AA625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2462779"/>
            <a:ext cx="4419600" cy="264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4CD25-ABA2-5447-BD49-FCDE765ECB68}"/>
              </a:ext>
            </a:extLst>
          </p:cNvPr>
          <p:cNvSpPr txBox="1"/>
          <p:nvPr/>
        </p:nvSpPr>
        <p:spPr>
          <a:xfrm>
            <a:off x="8120743" y="2623457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= {+,*,(,),1,2,3}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{A,B,C,D,E}</a:t>
            </a:r>
          </a:p>
        </p:txBody>
      </p:sp>
    </p:spTree>
    <p:extLst>
      <p:ext uri="{BB962C8B-B14F-4D97-AF65-F5344CB8AC3E}">
        <p14:creationId xmlns:p14="http://schemas.microsoft.com/office/powerpoint/2010/main" val="23502023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2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75390-86DF-5F43-A70C-452EB35D3D47}"/>
              </a:ext>
            </a:extLst>
          </p:cNvPr>
          <p:cNvSpPr txBox="1"/>
          <p:nvPr/>
        </p:nvSpPr>
        <p:spPr>
          <a:xfrm>
            <a:off x="8828314" y="5850235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</p:spTree>
    <p:extLst>
      <p:ext uri="{BB962C8B-B14F-4D97-AF65-F5344CB8AC3E}">
        <p14:creationId xmlns:p14="http://schemas.microsoft.com/office/powerpoint/2010/main" val="1559938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75390-86DF-5F43-A70C-452EB35D3D47}"/>
              </a:ext>
            </a:extLst>
          </p:cNvPr>
          <p:cNvSpPr txBox="1"/>
          <p:nvPr/>
        </p:nvSpPr>
        <p:spPr>
          <a:xfrm>
            <a:off x="8828314" y="5850235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D213B7-600C-4B43-A23A-B3A29FB37EE8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DDE294-C421-5F45-ACAD-8D195A6E8915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6221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06C4B-C561-674B-B5B3-1B0865F1BBA8}"/>
              </a:ext>
            </a:extLst>
          </p:cNvPr>
          <p:cNvSpPr txBox="1"/>
          <p:nvPr/>
        </p:nvSpPr>
        <p:spPr>
          <a:xfrm>
            <a:off x="6214201" y="2220462"/>
            <a:ext cx="15215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Nothing?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F57C5-32A9-1E4B-B262-07AF472E905B}"/>
              </a:ext>
            </a:extLst>
          </p:cNvPr>
          <p:cNvSpPr txBox="1"/>
          <p:nvPr/>
        </p:nvSpPr>
        <p:spPr>
          <a:xfrm>
            <a:off x="8828314" y="5850235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92210-954F-664E-8CA8-59536AF8B1F6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001200-31A5-5049-A838-74C60DBF138D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14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8F52E-0C51-2442-8870-75ED1E021732}"/>
              </a:ext>
            </a:extLst>
          </p:cNvPr>
          <p:cNvSpPr txBox="1"/>
          <p:nvPr/>
        </p:nvSpPr>
        <p:spPr>
          <a:xfrm>
            <a:off x="6214201" y="2220462"/>
            <a:ext cx="228536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Nothing?</a:t>
            </a:r>
          </a:p>
          <a:p>
            <a:r>
              <a:rPr lang="en-US" sz="2800" dirty="0"/>
              <a:t># end of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A3D22-D41C-6248-B64B-5E35B6EE59C7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77555-C454-7F4C-BCCA-0B892FFD7B6C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6C06FE-57BA-E043-BEE1-DFFD2D35FF5C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8632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1D58B-4BF3-B041-96BF-A0F71FB74772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6051210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89B1E-58F2-C140-95F5-8BBBFB04CA3A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7204499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1DFF3E-BB1B-C04F-B6B3-64C2D9C0735D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6985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A97406-E967-BA4B-9805-6A86563B7414}"/>
              </a:ext>
            </a:extLst>
          </p:cNvPr>
          <p:cNvSpPr txBox="1"/>
          <p:nvPr/>
        </p:nvSpPr>
        <p:spPr>
          <a:xfrm>
            <a:off x="9905948" y="292129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9696682" y="38446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818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25390393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C30C42-26D4-274D-B0C9-9EB3F87FDB93}"/>
              </a:ext>
            </a:extLst>
          </p:cNvPr>
          <p:cNvSpPr/>
          <p:nvPr/>
        </p:nvSpPr>
        <p:spPr>
          <a:xfrm>
            <a:off x="3929162" y="459946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194A4-0D3C-CB4B-8F8F-96597E3BFF07}"/>
              </a:ext>
            </a:extLst>
          </p:cNvPr>
          <p:cNvSpPr txBox="1"/>
          <p:nvPr/>
        </p:nvSpPr>
        <p:spPr>
          <a:xfrm>
            <a:off x="2660677" y="5671457"/>
            <a:ext cx="1444626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Another C</a:t>
            </a:r>
          </a:p>
        </p:txBody>
      </p:sp>
    </p:spTree>
    <p:extLst>
      <p:ext uri="{BB962C8B-B14F-4D97-AF65-F5344CB8AC3E}">
        <p14:creationId xmlns:p14="http://schemas.microsoft.com/office/powerpoint/2010/main" val="10010547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C30C42-26D4-274D-B0C9-9EB3F87FDB93}"/>
              </a:ext>
            </a:extLst>
          </p:cNvPr>
          <p:cNvSpPr/>
          <p:nvPr/>
        </p:nvSpPr>
        <p:spPr>
          <a:xfrm>
            <a:off x="4003858" y="390190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660ED-9268-B548-9B85-A6CD53217671}"/>
              </a:ext>
            </a:extLst>
          </p:cNvPr>
          <p:cNvSpPr txBox="1"/>
          <p:nvPr/>
        </p:nvSpPr>
        <p:spPr>
          <a:xfrm>
            <a:off x="2660677" y="5671457"/>
            <a:ext cx="3516091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terminal to the right of C</a:t>
            </a:r>
          </a:p>
        </p:txBody>
      </p:sp>
    </p:spTree>
    <p:extLst>
      <p:ext uri="{BB962C8B-B14F-4D97-AF65-F5344CB8AC3E}">
        <p14:creationId xmlns:p14="http://schemas.microsoft.com/office/powerpoint/2010/main" val="27755783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032018-A959-AF45-98C8-0411668EA44B}"/>
              </a:ext>
            </a:extLst>
          </p:cNvPr>
          <p:cNvSpPr txBox="1"/>
          <p:nvPr/>
        </p:nvSpPr>
        <p:spPr>
          <a:xfrm>
            <a:off x="2660677" y="5671457"/>
            <a:ext cx="3806042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Add ) to the FOLLOW set of 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33AC26-4375-C94E-85A3-0BE0F19F0FFE}"/>
              </a:ext>
            </a:extLst>
          </p:cNvPr>
          <p:cNvSpPr/>
          <p:nvPr/>
        </p:nvSpPr>
        <p:spPr>
          <a:xfrm>
            <a:off x="4003858" y="390190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35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23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{+,#,)}</a:t>
            </a:r>
          </a:p>
        </p:txBody>
      </p:sp>
    </p:spTree>
    <p:extLst>
      <p:ext uri="{BB962C8B-B14F-4D97-AF65-F5344CB8AC3E}">
        <p14:creationId xmlns:p14="http://schemas.microsoft.com/office/powerpoint/2010/main" val="6907953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,#,)}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A76F3-4942-E341-A268-5698F8DF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3061664"/>
            <a:ext cx="2260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30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,)}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32C69B-E1CE-304C-9731-3C4180B6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85" y="3077709"/>
            <a:ext cx="1651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336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{+,#,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935EF-05DB-AA4C-BA2B-52E51450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358" y="3099764"/>
            <a:ext cx="2108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A97406-E967-BA4B-9805-6A86563B7414}"/>
              </a:ext>
            </a:extLst>
          </p:cNvPr>
          <p:cNvSpPr txBox="1"/>
          <p:nvPr/>
        </p:nvSpPr>
        <p:spPr>
          <a:xfrm>
            <a:off x="9905948" y="292129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9696682" y="38446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578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3701</Words>
  <Application>Microsoft Macintosh PowerPoint</Application>
  <PresentationFormat>Widescreen</PresentationFormat>
  <Paragraphs>988</Paragraphs>
  <Slides>88</Slides>
  <Notes>14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Courier New</vt:lpstr>
      <vt:lpstr>Times New Roman</vt:lpstr>
      <vt:lpstr>Office Theme</vt:lpstr>
      <vt:lpstr>FOLLOW Sets When to end recursion</vt:lpstr>
      <vt:lpstr>Overview and Due</vt:lpstr>
      <vt:lpstr>Quick Review of FOLLOW Sets Idea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FOLLOW Sets – The Idea</vt:lpstr>
      <vt:lpstr>FOLLOW Sets – The Idea</vt:lpstr>
      <vt:lpstr>FOLLOW Sets – The Idea</vt:lpstr>
      <vt:lpstr>What do FOLLOW Sets Look Like in a Parse Tree?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Visualize: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Visualize: FOLLOW Sets</vt:lpstr>
      <vt:lpstr>Visualize: FOLLOW Sets</vt:lpstr>
      <vt:lpstr>Formalizing FOLLOW Sets</vt:lpstr>
      <vt:lpstr>Formalizing FOLLOW Sets</vt:lpstr>
      <vt:lpstr>Formalizing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Visualize: FOLLOW Sets</vt:lpstr>
      <vt:lpstr>Visualize: FOLLOW Sets</vt:lpstr>
      <vt:lpstr>Visualize: FOLLOW Sets</vt:lpstr>
      <vt:lpstr>Visualize: FOLLOW Sets</vt:lpstr>
      <vt:lpstr>Visualize: FOLLOW Sets</vt:lpstr>
      <vt:lpstr>How do FOLLOW Sets affect the parse table?</vt:lpstr>
      <vt:lpstr>Parse Table with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Note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208</cp:revision>
  <dcterms:created xsi:type="dcterms:W3CDTF">2020-09-01T17:51:58Z</dcterms:created>
  <dcterms:modified xsi:type="dcterms:W3CDTF">2023-10-03T20:26:53Z</dcterms:modified>
</cp:coreProperties>
</file>