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46" r:id="rId3"/>
    <p:sldId id="304" r:id="rId4"/>
    <p:sldId id="336" r:id="rId5"/>
    <p:sldId id="337" r:id="rId6"/>
    <p:sldId id="338" r:id="rId7"/>
    <p:sldId id="339" r:id="rId8"/>
    <p:sldId id="341" r:id="rId9"/>
    <p:sldId id="340" r:id="rId10"/>
    <p:sldId id="342" r:id="rId11"/>
    <p:sldId id="343" r:id="rId12"/>
    <p:sldId id="344" r:id="rId13"/>
    <p:sldId id="258" r:id="rId14"/>
    <p:sldId id="273" r:id="rId15"/>
    <p:sldId id="267" r:id="rId16"/>
    <p:sldId id="308" r:id="rId17"/>
    <p:sldId id="319" r:id="rId18"/>
    <p:sldId id="260" r:id="rId19"/>
    <p:sldId id="305" r:id="rId20"/>
    <p:sldId id="306" r:id="rId21"/>
    <p:sldId id="268" r:id="rId22"/>
    <p:sldId id="269" r:id="rId23"/>
    <p:sldId id="345" r:id="rId24"/>
    <p:sldId id="310" r:id="rId25"/>
    <p:sldId id="307" r:id="rId26"/>
    <p:sldId id="270" r:id="rId27"/>
    <p:sldId id="311" r:id="rId28"/>
    <p:sldId id="312" r:id="rId29"/>
    <p:sldId id="314" r:id="rId30"/>
    <p:sldId id="315" r:id="rId31"/>
    <p:sldId id="272" r:id="rId32"/>
    <p:sldId id="326" r:id="rId33"/>
    <p:sldId id="327" r:id="rId34"/>
    <p:sldId id="325" r:id="rId35"/>
    <p:sldId id="316" r:id="rId36"/>
    <p:sldId id="317" r:id="rId37"/>
    <p:sldId id="264" r:id="rId38"/>
    <p:sldId id="279" r:id="rId39"/>
    <p:sldId id="328" r:id="rId40"/>
    <p:sldId id="276" r:id="rId41"/>
    <p:sldId id="277" r:id="rId42"/>
    <p:sldId id="329" r:id="rId43"/>
    <p:sldId id="330" r:id="rId44"/>
    <p:sldId id="331" r:id="rId45"/>
    <p:sldId id="333" r:id="rId46"/>
    <p:sldId id="335" r:id="rId47"/>
    <p:sldId id="334" r:id="rId48"/>
    <p:sldId id="33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94"/>
  </p:normalViewPr>
  <p:slideViewPr>
    <p:cSldViewPr snapToGrid="0">
      <p:cViewPr varScale="1">
        <p:scale>
          <a:sx n="103" d="100"/>
          <a:sy n="103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ll|l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{Fact}}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{Reason}}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1. &amp; P('a')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2. &amp; P('b')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3. &amp; S('1')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y \Big[ P(x) \wedge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R(y)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P(x) \wedge S(z)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two steps x</a:t>
            </a:r>
            <a:r>
              <a:rPr lang="en-US" dirty="0">
                <a:sym typeface="Wingdings" pitchFamily="2" charset="2"/>
              </a:rPr>
              <a:t> a and y1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Proofs: Predicate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0D9FF-7448-9B45-9687-060E84D9E8C9}"/>
              </a:ext>
            </a:extLst>
          </p:cNvPr>
          <p:cNvSpPr/>
          <p:nvPr/>
        </p:nvSpPr>
        <p:spPr>
          <a:xfrm>
            <a:off x="1087395" y="3516828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</p:spTree>
    <p:extLst>
      <p:ext uri="{BB962C8B-B14F-4D97-AF65-F5344CB8AC3E}">
        <p14:creationId xmlns:p14="http://schemas.microsoft.com/office/powerpoint/2010/main" val="261496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0A2D7-6DFA-7048-9B2D-4CACB40B4683}"/>
              </a:ext>
            </a:extLst>
          </p:cNvPr>
          <p:cNvSpPr txBox="1"/>
          <p:nvPr/>
        </p:nvSpPr>
        <p:spPr>
          <a:xfrm>
            <a:off x="353402" y="3644319"/>
            <a:ext cx="54581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Universal instantiation</a:t>
            </a:r>
          </a:p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35AE-0DC2-3A47-AAA0-15B2FF6CF3F9}"/>
              </a:ext>
            </a:extLst>
          </p:cNvPr>
          <p:cNvSpPr txBox="1"/>
          <p:nvPr/>
        </p:nvSpPr>
        <p:spPr>
          <a:xfrm>
            <a:off x="838200" y="4780215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Resolution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47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331808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632704" y="2697480"/>
            <a:ext cx="1225296" cy="36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52744" y="2734056"/>
            <a:ext cx="905256" cy="36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22BD05-5688-144A-ADAE-2CE66A334D82}"/>
              </a:ext>
            </a:extLst>
          </p:cNvPr>
          <p:cNvSpPr txBox="1"/>
          <p:nvPr/>
        </p:nvSpPr>
        <p:spPr>
          <a:xfrm>
            <a:off x="1219201" y="5699909"/>
            <a:ext cx="898071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won’t teach the whole procedure for converting any expression to CNF, just one special type of expression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1F9048-2126-8E46-8038-72DEB342A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149909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2812" y="5262331"/>
            <a:ext cx="216865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differences from Propositional Logic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85A2B1-E9D7-BD4E-85A2-1C65FFE1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Use Universal Instantiation to create a proposition</a:t>
            </a:r>
            <a:endParaRPr lang="en-US" dirty="0">
              <a:highlight>
                <a:srgbClr val="FFFF00"/>
              </a:highligh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Repeat</a:t>
            </a:r>
            <a:r>
              <a:rPr lang="en-US" sz="2800" dirty="0"/>
              <a:t>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243093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</p:spTree>
    <p:extLst>
      <p:ext uri="{BB962C8B-B14F-4D97-AF65-F5344CB8AC3E}">
        <p14:creationId xmlns:p14="http://schemas.microsoft.com/office/powerpoint/2010/main" val="219917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4CED-2B7B-114F-9242-3844FBAEDCB7}"/>
              </a:ext>
            </a:extLst>
          </p:cNvPr>
          <p:cNvSpPr txBox="1"/>
          <p:nvPr/>
        </p:nvSpPr>
        <p:spPr>
          <a:xfrm>
            <a:off x="1262742" y="4234760"/>
            <a:ext cx="8273143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Move negation inwards via </a:t>
            </a:r>
            <a:r>
              <a:rPr lang="en-US" sz="2800" dirty="0" err="1"/>
              <a:t>Demorgan’s</a:t>
            </a:r>
            <a:r>
              <a:rPr lang="en-US" sz="2800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272375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90853"/>
            <a:ext cx="7686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2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90853"/>
            <a:ext cx="7686675" cy="27241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6CEA8E-4972-224A-BAEA-8891B5F860C7}"/>
              </a:ext>
            </a:extLst>
          </p:cNvPr>
          <p:cNvSpPr/>
          <p:nvPr/>
        </p:nvSpPr>
        <p:spPr>
          <a:xfrm>
            <a:off x="1245516" y="2096562"/>
            <a:ext cx="5693474" cy="59988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1027E-2DBB-4740-8CC7-60E3656EC45E}"/>
              </a:ext>
            </a:extLst>
          </p:cNvPr>
          <p:cNvSpPr txBox="1"/>
          <p:nvPr/>
        </p:nvSpPr>
        <p:spPr>
          <a:xfrm>
            <a:off x="143255" y="5105537"/>
            <a:ext cx="450668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is the special expression form that you’ll need to know how to convert to CNF</a:t>
            </a:r>
          </a:p>
        </p:txBody>
      </p:sp>
    </p:spTree>
    <p:extLst>
      <p:ext uri="{BB962C8B-B14F-4D97-AF65-F5344CB8AC3E}">
        <p14:creationId xmlns:p14="http://schemas.microsoft.com/office/powerpoint/2010/main" val="34886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/>
              <a:t>Proof by Resolution in Predicate Logic</a:t>
            </a:r>
          </a:p>
          <a:p>
            <a:r>
              <a:rPr lang="en-US"/>
              <a:t>Assuming </a:t>
            </a:r>
            <a:r>
              <a:rPr lang="en-US" dirty="0"/>
              <a:t>you won’t have read before class this week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Project 2 is due Thursday, Oct 6</a:t>
            </a:r>
            <a:endParaRPr lang="en-US" dirty="0"/>
          </a:p>
          <a:p>
            <a:pPr lvl="1"/>
            <a:r>
              <a:rPr lang="en-US" dirty="0"/>
              <a:t>HW  9 and 10 due Monday, Oct 10</a:t>
            </a:r>
          </a:p>
          <a:p>
            <a:pPr lvl="1"/>
            <a:r>
              <a:rPr lang="en-US" dirty="0"/>
              <a:t>Midterm opens Thursday, Oct 13 and runs through Monday, Oct 17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90853"/>
            <a:ext cx="7686675" cy="27241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6CEA8E-4972-224A-BAEA-8891B5F860C7}"/>
              </a:ext>
            </a:extLst>
          </p:cNvPr>
          <p:cNvSpPr/>
          <p:nvPr/>
        </p:nvSpPr>
        <p:spPr>
          <a:xfrm>
            <a:off x="1245516" y="2096562"/>
            <a:ext cx="5693474" cy="59988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9DF28-8EDD-5D4C-8B82-390BCAD67C7A}"/>
              </a:ext>
            </a:extLst>
          </p:cNvPr>
          <p:cNvSpPr txBox="1"/>
          <p:nvPr/>
        </p:nvSpPr>
        <p:spPr>
          <a:xfrm>
            <a:off x="143255" y="5105537"/>
            <a:ext cx="450668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This is the special expression form that you’ll need to know how to convert to CNF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46FA6-BCEC-C241-96EA-E0C8253E8DCD}"/>
              </a:ext>
            </a:extLst>
          </p:cNvPr>
          <p:cNvSpPr txBox="1"/>
          <p:nvPr/>
        </p:nvSpPr>
        <p:spPr>
          <a:xfrm>
            <a:off x="4822371" y="4890093"/>
            <a:ext cx="709748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Move negation inwards via </a:t>
            </a:r>
            <a:r>
              <a:rPr lang="en-US" sz="2800" dirty="0" err="1"/>
              <a:t>Demorgan’s</a:t>
            </a:r>
            <a:r>
              <a:rPr lang="en-US" sz="2800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3202300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30" y="1481709"/>
            <a:ext cx="8010525" cy="3133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4693" y="4215717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1a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BA086-209D-3947-8D4F-BF45ACFCB836}"/>
              </a:ext>
            </a:extLst>
          </p:cNvPr>
          <p:cNvSpPr txBox="1"/>
          <p:nvPr/>
        </p:nvSpPr>
        <p:spPr>
          <a:xfrm>
            <a:off x="7108371" y="89493"/>
            <a:ext cx="48332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Move negation inwards via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55459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50" y="1527429"/>
            <a:ext cx="962025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79799"/>
            <a:ext cx="14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Steps 1b – 1c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37475-45F3-C249-8D51-E3AA344099A5}"/>
              </a:ext>
            </a:extLst>
          </p:cNvPr>
          <p:cNvSpPr txBox="1"/>
          <p:nvPr/>
        </p:nvSpPr>
        <p:spPr>
          <a:xfrm>
            <a:off x="7108371" y="89493"/>
            <a:ext cx="48332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Move negation inwards via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distribution to turn into disjunction</a:t>
            </a:r>
          </a:p>
        </p:txBody>
      </p:sp>
    </p:spTree>
    <p:extLst>
      <p:ext uri="{BB962C8B-B14F-4D97-AF65-F5344CB8AC3E}">
        <p14:creationId xmlns:p14="http://schemas.microsoft.com/office/powerpoint/2010/main" val="1050997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50" y="1527429"/>
            <a:ext cx="962025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37475-45F3-C249-8D51-E3AA344099A5}"/>
              </a:ext>
            </a:extLst>
          </p:cNvPr>
          <p:cNvSpPr txBox="1"/>
          <p:nvPr/>
        </p:nvSpPr>
        <p:spPr>
          <a:xfrm>
            <a:off x="7108371" y="89493"/>
            <a:ext cx="48332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Conversion Steps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conditional disjunction equivalence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Move negation inwards via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Use distribution to turn into disjunction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25D60-F052-7248-969E-ED7C927B16FA}"/>
              </a:ext>
            </a:extLst>
          </p:cNvPr>
          <p:cNvSpPr/>
          <p:nvPr/>
        </p:nvSpPr>
        <p:spPr>
          <a:xfrm>
            <a:off x="1127950" y="4048930"/>
            <a:ext cx="5693474" cy="132556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B0602-A123-9746-B11F-8BCE3AC04AE9}"/>
              </a:ext>
            </a:extLst>
          </p:cNvPr>
          <p:cNvSpPr txBox="1"/>
          <p:nvPr/>
        </p:nvSpPr>
        <p:spPr>
          <a:xfrm>
            <a:off x="2298357" y="5548184"/>
            <a:ext cx="392081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Conjunctive Normal Form</a:t>
            </a:r>
          </a:p>
        </p:txBody>
      </p:sp>
    </p:spTree>
    <p:extLst>
      <p:ext uri="{BB962C8B-B14F-4D97-AF65-F5344CB8AC3E}">
        <p14:creationId xmlns:p14="http://schemas.microsoft.com/office/powerpoint/2010/main" val="245608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Logic: Proof by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by Resolution in Predicate Logic: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Convert all predicates into CNF-like predicates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/>
              <a:t>Convert the implications and bi-implications to disjunction</a:t>
            </a:r>
          </a:p>
          <a:p>
            <a:pPr lvl="3"/>
            <a:r>
              <a:rPr lang="en-US" sz="2000" dirty="0"/>
              <a:t>Apply conditional-disjunction equivalence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Move negations inward with De Morgan’s laws</a:t>
            </a:r>
          </a:p>
          <a:p>
            <a:pPr marL="1371600" lvl="2" indent="-457200">
              <a:buFont typeface="+mj-lt"/>
              <a:buAutoNum type="alphaLcParenR" startAt="2"/>
            </a:pPr>
            <a:r>
              <a:rPr lang="en-US" sz="2400" dirty="0"/>
              <a:t>Use Distributive laws to group disjunction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Universal Instantiation to create a proposition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Use Resolution to prove new premises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Repeat steps 2 and 3 until proof is finished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CCC92-C094-C142-BF7F-DEBF30E418B8}"/>
              </a:ext>
            </a:extLst>
          </p:cNvPr>
          <p:cNvSpPr txBox="1"/>
          <p:nvPr/>
        </p:nvSpPr>
        <p:spPr>
          <a:xfrm>
            <a:off x="4229247" y="3262630"/>
            <a:ext cx="66941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301278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50" y="1527429"/>
            <a:ext cx="9620250" cy="344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37475-45F3-C249-8D51-E3AA344099A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58091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23114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If it’s true for all x, it has to be true for every specific element of the domain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92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Why choose </a:t>
            </a:r>
            <a:r>
              <a:rPr lang="en-US" sz="2800" b="1" i="1" dirty="0"/>
              <a:t>𝑎 </a:t>
            </a:r>
            <a:r>
              <a:rPr lang="en-US" sz="2800" dirty="0"/>
              <a:t>and </a:t>
            </a:r>
            <a:r>
              <a:rPr lang="en-US" sz="2800" b="1" i="1" dirty="0"/>
              <a:t>1?</a:t>
            </a:r>
            <a:endParaRPr lang="en-US" sz="2800" dirty="0"/>
          </a:p>
          <a:p>
            <a:pPr algn="ctr"/>
            <a:r>
              <a:rPr lang="en-US" sz="2800" b="1" i="1" dirty="0"/>
              <a:t>𝑎 represents one specific element </a:t>
            </a:r>
          </a:p>
        </p:txBody>
      </p:sp>
    </p:spTree>
    <p:extLst>
      <p:ext uri="{BB962C8B-B14F-4D97-AF65-F5344CB8AC3E}">
        <p14:creationId xmlns:p14="http://schemas.microsoft.com/office/powerpoint/2010/main" val="53194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Why choose </a:t>
            </a:r>
            <a:r>
              <a:rPr lang="en-US" sz="2800" b="1" i="1" dirty="0"/>
              <a:t>𝑎 </a:t>
            </a:r>
            <a:r>
              <a:rPr lang="en-US" sz="2800" dirty="0"/>
              <a:t>and </a:t>
            </a:r>
            <a:r>
              <a:rPr lang="en-US" sz="2800" b="1" i="1" dirty="0"/>
              <a:t>1?</a:t>
            </a:r>
            <a:endParaRPr lang="en-US" sz="2800" dirty="0"/>
          </a:p>
          <a:p>
            <a:pPr algn="ctr"/>
            <a:r>
              <a:rPr lang="en-US" sz="2800" b="1" i="1" dirty="0"/>
              <a:t>Match something we know in the KB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950A2B-7CC9-C043-9236-267B5497C6E4}"/>
              </a:ext>
            </a:extLst>
          </p:cNvPr>
          <p:cNvSpPr/>
          <p:nvPr/>
        </p:nvSpPr>
        <p:spPr>
          <a:xfrm>
            <a:off x="1304327" y="3298371"/>
            <a:ext cx="1896073" cy="65314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r>
              <a:rPr lang="en-US" dirty="0"/>
              <a:t>Please read before class on Wednesday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HWs 6-7 due today</a:t>
            </a:r>
          </a:p>
          <a:p>
            <a:pPr lvl="1"/>
            <a:r>
              <a:rPr lang="en-US" dirty="0"/>
              <a:t>HWs 9-10 due Wednesday</a:t>
            </a:r>
          </a:p>
          <a:p>
            <a:pPr lvl="1"/>
            <a:r>
              <a:rPr lang="en-US" dirty="0"/>
              <a:t>Midterm October 19-21 (online, not </a:t>
            </a:r>
            <a:r>
              <a:rPr lang="en-US" dirty="0" err="1"/>
              <a:t>proctorio’d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Project 3 due Oct 28 – can begin Oct 8</a:t>
            </a:r>
          </a:p>
        </p:txBody>
      </p:sp>
    </p:spTree>
    <p:extLst>
      <p:ext uri="{BB962C8B-B14F-4D97-AF65-F5344CB8AC3E}">
        <p14:creationId xmlns:p14="http://schemas.microsoft.com/office/powerpoint/2010/main" val="3467226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1A9E9B-7144-214C-90F2-BF4785F88A0B}"/>
              </a:ext>
            </a:extLst>
          </p:cNvPr>
          <p:cNvSpPr/>
          <p:nvPr/>
        </p:nvSpPr>
        <p:spPr>
          <a:xfrm>
            <a:off x="1471232" y="3129223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FD9D-13BC-8A42-BB02-83C1AD4051FE}"/>
              </a:ext>
            </a:extLst>
          </p:cNvPr>
          <p:cNvSpPr txBox="1"/>
          <p:nvPr/>
        </p:nvSpPr>
        <p:spPr>
          <a:xfrm>
            <a:off x="1304327" y="5769429"/>
            <a:ext cx="9510929" cy="620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2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FD9D-13BC-8A42-BB02-83C1AD4051FE}"/>
              </a:ext>
            </a:extLst>
          </p:cNvPr>
          <p:cNvSpPr txBox="1"/>
          <p:nvPr/>
        </p:nvSpPr>
        <p:spPr>
          <a:xfrm>
            <a:off x="1304327" y="5769429"/>
            <a:ext cx="95109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Once we apply UI, we can just use resolution from propositional logic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9AE5E-6135-D544-A252-9380080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81" y="2919222"/>
            <a:ext cx="1638300" cy="952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73915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FD9D-13BC-8A42-BB02-83C1AD4051FE}"/>
              </a:ext>
            </a:extLst>
          </p:cNvPr>
          <p:cNvSpPr txBox="1"/>
          <p:nvPr/>
        </p:nvSpPr>
        <p:spPr>
          <a:xfrm>
            <a:off x="1304327" y="5769429"/>
            <a:ext cx="95109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Now what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9AE5E-6135-D544-A252-9380080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81" y="2919222"/>
            <a:ext cx="1638300" cy="952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30864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06" y="1499997"/>
            <a:ext cx="969645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564006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53419-9DF0-0548-B1F5-046096DC7ED5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</p:spTree>
    <p:extLst>
      <p:ext uri="{BB962C8B-B14F-4D97-AF65-F5344CB8AC3E}">
        <p14:creationId xmlns:p14="http://schemas.microsoft.com/office/powerpoint/2010/main" val="1358556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0548"/>
          <a:stretch/>
        </p:blipFill>
        <p:spPr>
          <a:xfrm>
            <a:off x="1100518" y="1472565"/>
            <a:ext cx="9620250" cy="3527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What if we had chosen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3?</a:t>
            </a:r>
            <a:endParaRPr lang="en-US" sz="2800" dirty="0"/>
          </a:p>
          <a:p>
            <a:pPr algn="ctr"/>
            <a:r>
              <a:rPr lang="en-US" sz="2800" b="1" i="1" dirty="0"/>
              <a:t>𝑎 represents one specific element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0AF4E-FE78-9C46-A069-1770B07C7912}"/>
              </a:ext>
            </a:extLst>
          </p:cNvPr>
          <p:cNvSpPr/>
          <p:nvPr/>
        </p:nvSpPr>
        <p:spPr>
          <a:xfrm>
            <a:off x="1471232" y="3611137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09B0F7-0AAD-0244-B367-E7250721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8" y="1472565"/>
            <a:ext cx="9620250" cy="3943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08" y="4999983"/>
            <a:ext cx="98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1DC5-AF1A-AC4A-AAE8-6CDA16124D68}"/>
              </a:ext>
            </a:extLst>
          </p:cNvPr>
          <p:cNvSpPr txBox="1"/>
          <p:nvPr/>
        </p:nvSpPr>
        <p:spPr>
          <a:xfrm>
            <a:off x="7108371" y="89493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9506B-98E8-9B43-8FB7-58705F8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6" y="5585254"/>
            <a:ext cx="1699727" cy="9076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E37CE-92AD-0D4E-A315-D7B3764C4672}"/>
              </a:ext>
            </a:extLst>
          </p:cNvPr>
          <p:cNvSpPr txBox="1"/>
          <p:nvPr/>
        </p:nvSpPr>
        <p:spPr>
          <a:xfrm>
            <a:off x="838200" y="545298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get to choose which element</a:t>
            </a:r>
          </a:p>
          <a:p>
            <a:r>
              <a:rPr lang="en-US" sz="2800" dirty="0"/>
              <a:t>What if we had chosen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3?</a:t>
            </a:r>
            <a:endParaRPr lang="en-US" sz="2800" dirty="0"/>
          </a:p>
          <a:p>
            <a:pPr algn="ctr"/>
            <a:r>
              <a:rPr lang="en-US" sz="2800" b="1" i="1" dirty="0"/>
              <a:t>𝑎 represents one specific element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70AF4E-FE78-9C46-A069-1770B07C7912}"/>
              </a:ext>
            </a:extLst>
          </p:cNvPr>
          <p:cNvSpPr/>
          <p:nvPr/>
        </p:nvSpPr>
        <p:spPr>
          <a:xfrm>
            <a:off x="7085980" y="994296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8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Exercise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67" y="1413319"/>
            <a:ext cx="7715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9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2042" cy="4351338"/>
          </a:xfrm>
        </p:spPr>
        <p:txBody>
          <a:bodyPr/>
          <a:lstStyle/>
          <a:p>
            <a:r>
              <a:rPr lang="en-US" sz="2400" dirty="0"/>
              <a:t>Recall the proof premises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the conclusion to prove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50242" y="1825625"/>
            <a:ext cx="62244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This is the corresponding </a:t>
            </a:r>
            <a:r>
              <a:rPr lang="en-US" sz="2400" dirty="0" err="1"/>
              <a:t>Datalog</a:t>
            </a:r>
            <a:r>
              <a:rPr lang="en-US" sz="2400" dirty="0"/>
              <a:t>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20925"/>
            <a:ext cx="4740592" cy="2065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92" y="2320925"/>
            <a:ext cx="1931562" cy="3164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62" y="2320925"/>
            <a:ext cx="4023360" cy="178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5045393"/>
            <a:ext cx="1860405" cy="5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6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2042" cy="4351338"/>
          </a:xfrm>
        </p:spPr>
        <p:txBody>
          <a:bodyPr/>
          <a:lstStyle/>
          <a:p>
            <a:r>
              <a:rPr lang="en-US" sz="2400" dirty="0"/>
              <a:t>Recall the proof premises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the conclusion to prove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50242" y="1825625"/>
            <a:ext cx="62244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This is the corresponding </a:t>
            </a:r>
            <a:r>
              <a:rPr lang="en-US" sz="2400" dirty="0" err="1"/>
              <a:t>Datalog</a:t>
            </a:r>
            <a:r>
              <a:rPr lang="en-US" sz="2400" dirty="0"/>
              <a:t>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20925"/>
            <a:ext cx="4740592" cy="2065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92" y="2320925"/>
            <a:ext cx="1931562" cy="3164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62" y="2320925"/>
            <a:ext cx="4023360" cy="178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5045393"/>
            <a:ext cx="1860405" cy="517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4D7950-DA82-8749-88A6-A76221E5CE5B}"/>
              </a:ext>
            </a:extLst>
          </p:cNvPr>
          <p:cNvSpPr txBox="1"/>
          <p:nvPr/>
        </p:nvSpPr>
        <p:spPr>
          <a:xfrm>
            <a:off x="508732" y="5473005"/>
            <a:ext cx="62701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 can answer </a:t>
            </a:r>
            <a:r>
              <a:rPr lang="en-US" sz="2800" dirty="0" err="1"/>
              <a:t>datalog</a:t>
            </a:r>
            <a:r>
              <a:rPr lang="en-US" sz="2800" dirty="0"/>
              <a:t> queries using</a:t>
            </a:r>
          </a:p>
          <a:p>
            <a:r>
              <a:rPr lang="en-US" sz="2800" dirty="0"/>
              <a:t>proofs in predicate logic, and resolution </a:t>
            </a:r>
          </a:p>
          <a:p>
            <a:r>
              <a:rPr lang="en-US" sz="2800" dirty="0"/>
              <a:t>is the only rule of inference we need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2D99F6-ECF2-EC4D-8AF6-8E8BB4EDE949}"/>
              </a:ext>
            </a:extLst>
          </p:cNvPr>
          <p:cNvSpPr/>
          <p:nvPr/>
        </p:nvSpPr>
        <p:spPr>
          <a:xfrm>
            <a:off x="8294294" y="3538260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F371D2-F615-6743-8C4E-C7B818D6AAEC}"/>
              </a:ext>
            </a:extLst>
          </p:cNvPr>
          <p:cNvSpPr/>
          <p:nvPr/>
        </p:nvSpPr>
        <p:spPr>
          <a:xfrm>
            <a:off x="979016" y="4759357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8324208" y="4124951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8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Exercise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83" y="1399603"/>
            <a:ext cx="9725025" cy="4314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530" y="472387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1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087183" y="4270248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1A8A6-C9C3-894E-B6F3-530DC85A3EF5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</p:spTree>
    <p:extLst>
      <p:ext uri="{BB962C8B-B14F-4D97-AF65-F5344CB8AC3E}">
        <p14:creationId xmlns:p14="http://schemas.microsoft.com/office/powerpoint/2010/main" val="4176821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103" y="437819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6521" y="341628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1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1706174" y="296265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06174" y="4562856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916519" y="544677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4" y="4364621"/>
            <a:ext cx="11707195" cy="241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13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103" y="437819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06174" y="4562856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916519" y="544677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3" y="4818722"/>
            <a:ext cx="11652767" cy="1981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30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ket 14"/>
          <p:cNvSpPr/>
          <p:nvPr/>
        </p:nvSpPr>
        <p:spPr>
          <a:xfrm>
            <a:off x="916519" y="5446776"/>
            <a:ext cx="323794" cy="1225296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214258"/>
            <a:ext cx="11696311" cy="15862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75667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789724"/>
            <a:ext cx="323794" cy="369332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3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571836"/>
            <a:ext cx="11750741" cy="1228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571836"/>
            <a:ext cx="11750741" cy="1228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5FCDBA-10C5-BC4E-8AAE-90FED64E629E}"/>
              </a:ext>
            </a:extLst>
          </p:cNvPr>
          <p:cNvSpPr/>
          <p:nvPr/>
        </p:nvSpPr>
        <p:spPr>
          <a:xfrm>
            <a:off x="6977122" y="848633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4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571836"/>
            <a:ext cx="11750741" cy="12286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6519" y="496457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1706174" y="4943706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5FCDBA-10C5-BC4E-8AAE-90FED64E629E}"/>
              </a:ext>
            </a:extLst>
          </p:cNvPr>
          <p:cNvSpPr/>
          <p:nvPr/>
        </p:nvSpPr>
        <p:spPr>
          <a:xfrm>
            <a:off x="2380608" y="4954139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273006-D267-6C4E-BC94-02C9399BFF14}"/>
              </a:ext>
            </a:extLst>
          </p:cNvPr>
          <p:cNvSpPr/>
          <p:nvPr/>
        </p:nvSpPr>
        <p:spPr>
          <a:xfrm>
            <a:off x="4271647" y="2992204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0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804" y="587475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131D7-C3F9-5E45-BCA1-B2F2ABF853E8}"/>
              </a:ext>
            </a:extLst>
          </p:cNvPr>
          <p:cNvSpPr txBox="1"/>
          <p:nvPr/>
        </p:nvSpPr>
        <p:spPr>
          <a:xfrm>
            <a:off x="103802" y="5941168"/>
            <a:ext cx="11837827" cy="85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7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56" y="77771"/>
            <a:ext cx="9925050" cy="6677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4103" y="557183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6519" y="615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Step 3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1706174" y="6137352"/>
            <a:ext cx="323794" cy="411075"/>
          </a:xfrm>
          <a:prstGeom prst="leftBracke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06174" y="5756502"/>
            <a:ext cx="3237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284EF5-DAD0-E848-9E51-82C044C71632}"/>
              </a:ext>
            </a:extLst>
          </p:cNvPr>
          <p:cNvSpPr txBox="1"/>
          <p:nvPr/>
        </p:nvSpPr>
        <p:spPr>
          <a:xfrm>
            <a:off x="7108371" y="2407"/>
            <a:ext cx="48332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Proof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to CNF-like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universal instantiation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(choose something else in domain)</a:t>
            </a:r>
          </a:p>
        </p:txBody>
      </p:sp>
    </p:spTree>
    <p:extLst>
      <p:ext uri="{BB962C8B-B14F-4D97-AF65-F5344CB8AC3E}">
        <p14:creationId xmlns:p14="http://schemas.microsoft.com/office/powerpoint/2010/main" val="64596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6047966" y="4414186"/>
            <a:ext cx="2366985" cy="18977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07"/>
          <a:stretch/>
        </p:blipFill>
        <p:spPr>
          <a:xfrm>
            <a:off x="838200" y="3343757"/>
            <a:ext cx="5070451" cy="12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8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7751656" y="2651409"/>
            <a:ext cx="4345609" cy="17853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7751656" y="2651409"/>
            <a:ext cx="4345609" cy="17853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8027562" y="4101075"/>
            <a:ext cx="2421924" cy="8038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E9A2D-E33D-E149-BF90-6D2F53CA6D55}"/>
              </a:ext>
            </a:extLst>
          </p:cNvPr>
          <p:cNvSpPr/>
          <p:nvPr/>
        </p:nvSpPr>
        <p:spPr>
          <a:xfrm>
            <a:off x="1136822" y="4475316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1576</Words>
  <Application>Microsoft Macintosh PowerPoint</Application>
  <PresentationFormat>Widescreen</PresentationFormat>
  <Paragraphs>380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Monaco</vt:lpstr>
      <vt:lpstr>Times New Roman</vt:lpstr>
      <vt:lpstr>Office Theme</vt:lpstr>
      <vt:lpstr>Proofs: Predicate Logic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Predicate Logic: Proof by Resolution</vt:lpstr>
      <vt:lpstr>Predicate Logic: Proof by Resolution</vt:lpstr>
      <vt:lpstr>Predicate Logic: Proof by Resolution</vt:lpstr>
      <vt:lpstr>Predicate Logic: Proof by Resolution</vt:lpstr>
      <vt:lpstr>Predicate Logic: Proof by Resolution</vt:lpstr>
      <vt:lpstr>Proof Example</vt:lpstr>
      <vt:lpstr>Proof Example</vt:lpstr>
      <vt:lpstr>Proof Example</vt:lpstr>
      <vt:lpstr>Proof Example</vt:lpstr>
      <vt:lpstr>Proof Example</vt:lpstr>
      <vt:lpstr>Proof Example</vt:lpstr>
      <vt:lpstr>Predicate Logic: Proof by Resolution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Example</vt:lpstr>
      <vt:lpstr>Proof Exercise</vt:lpstr>
      <vt:lpstr>Connection to Datalog</vt:lpstr>
      <vt:lpstr>Connection to Datalog</vt:lpstr>
      <vt:lpstr>Proof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140</cp:revision>
  <dcterms:created xsi:type="dcterms:W3CDTF">2020-09-01T17:51:58Z</dcterms:created>
  <dcterms:modified xsi:type="dcterms:W3CDTF">2022-10-04T17:12:38Z</dcterms:modified>
</cp:coreProperties>
</file>