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47" r:id="rId3"/>
    <p:sldId id="349" r:id="rId4"/>
    <p:sldId id="305" r:id="rId5"/>
    <p:sldId id="316" r:id="rId6"/>
    <p:sldId id="356" r:id="rId7"/>
    <p:sldId id="317" r:id="rId8"/>
    <p:sldId id="318" r:id="rId9"/>
    <p:sldId id="319" r:id="rId10"/>
    <p:sldId id="351" r:id="rId11"/>
    <p:sldId id="331" r:id="rId12"/>
    <p:sldId id="329" r:id="rId13"/>
    <p:sldId id="332" r:id="rId14"/>
    <p:sldId id="273" r:id="rId15"/>
    <p:sldId id="274" r:id="rId16"/>
    <p:sldId id="357" r:id="rId17"/>
    <p:sldId id="272" r:id="rId18"/>
    <p:sldId id="271" r:id="rId19"/>
    <p:sldId id="353" r:id="rId20"/>
    <p:sldId id="358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54" r:id="rId31"/>
    <p:sldId id="275" r:id="rId32"/>
    <p:sldId id="276" r:id="rId33"/>
    <p:sldId id="258" r:id="rId34"/>
    <p:sldId id="259" r:id="rId35"/>
    <p:sldId id="334" r:id="rId36"/>
    <p:sldId id="333" r:id="rId37"/>
    <p:sldId id="370" r:id="rId38"/>
    <p:sldId id="371" r:id="rId39"/>
    <p:sldId id="335" r:id="rId40"/>
    <p:sldId id="265" r:id="rId41"/>
    <p:sldId id="264" r:id="rId42"/>
    <p:sldId id="260" r:id="rId43"/>
    <p:sldId id="337" r:id="rId44"/>
    <p:sldId id="338" r:id="rId45"/>
    <p:sldId id="336" r:id="rId46"/>
    <p:sldId id="266" r:id="rId47"/>
    <p:sldId id="339" r:id="rId48"/>
    <p:sldId id="267" r:id="rId49"/>
    <p:sldId id="261" r:id="rId50"/>
    <p:sldId id="342" r:id="rId51"/>
    <p:sldId id="343" r:id="rId52"/>
    <p:sldId id="341" r:id="rId53"/>
    <p:sldId id="268" r:id="rId54"/>
    <p:sldId id="269" r:id="rId55"/>
    <p:sldId id="340" r:id="rId56"/>
    <p:sldId id="355" r:id="rId57"/>
    <p:sldId id="344" r:id="rId58"/>
    <p:sldId id="345" r:id="rId59"/>
    <p:sldId id="346" r:id="rId60"/>
    <p:sldId id="262" r:id="rId61"/>
    <p:sldId id="27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4762"/>
  </p:normalViewPr>
  <p:slideViewPr>
    <p:cSldViewPr snapToGrid="0">
      <p:cViewPr varScale="1">
        <p:scale>
          <a:sx n="117" d="100"/>
          <a:sy n="11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41.png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Cartesian product</a:t>
            </a:r>
            <a:r>
              <a:rPr lang="en-US" dirty="0"/>
              <a:t>: creates a set with all possible </a:t>
            </a:r>
            <a:r>
              <a:rPr lang="en-US" i="1" dirty="0"/>
              <a:t>n</a:t>
            </a:r>
            <a:r>
              <a:rPr lang="en-US" dirty="0"/>
              <a:t>-tuples from </a:t>
            </a:r>
            <a:r>
              <a:rPr lang="en-US" i="1" dirty="0"/>
              <a:t>n</a:t>
            </a:r>
            <a:r>
              <a:rPr lang="en-US" dirty="0"/>
              <a:t> 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                       given the following?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351" b="-1"/>
          <a:stretch/>
        </p:blipFill>
        <p:spPr>
          <a:xfrm>
            <a:off x="7422246" y="3795685"/>
            <a:ext cx="2486025" cy="64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3969E-FBE2-FB47-8D85-6D16CCAD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1" y="2626505"/>
            <a:ext cx="70866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E95218-67C0-FE4E-AC2A-BA574B9CE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158" y="3946864"/>
            <a:ext cx="17018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8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CFB48-208C-9B4F-996C-8096073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43756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3EC-29B4-8E4E-9407-4A5E9023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F487-01FF-BC44-BFB1-888AC8B7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set of all BYU football players</a:t>
            </a:r>
          </a:p>
          <a:p>
            <a:r>
              <a:rPr lang="en-US" dirty="0"/>
              <a:t>A x A x A … x A    --- 11 times represents all possible combinations of players on offense at the same time</a:t>
            </a:r>
          </a:p>
          <a:p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,… </a:t>
            </a:r>
            <a:r>
              <a:rPr lang="en-US" dirty="0" err="1"/>
              <a:t>j,k</a:t>
            </a:r>
            <a:r>
              <a:rPr lang="en-US" dirty="0"/>
              <a:t>) is an 11-tuple belonging to A x A x A … x A </a:t>
            </a:r>
          </a:p>
          <a:p>
            <a:pPr lvl="1"/>
            <a:r>
              <a:rPr lang="en-US" dirty="0"/>
              <a:t>This is one specific set of players</a:t>
            </a:r>
          </a:p>
          <a:p>
            <a:r>
              <a:rPr lang="en-US" dirty="0"/>
              <a:t>The order matters</a:t>
            </a:r>
          </a:p>
          <a:p>
            <a:pPr lvl="1"/>
            <a:r>
              <a:rPr lang="en-US" dirty="0"/>
              <a:t>(QB,HB,FB, </a:t>
            </a:r>
            <a:r>
              <a:rPr lang="en-US" dirty="0" err="1"/>
              <a:t>x,y,z,LT,LG,C,RG,RT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54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3EC-29B4-8E4E-9407-4A5E9023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F487-01FF-BC44-BFB1-888AC8B7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set of all BYU football players</a:t>
            </a:r>
          </a:p>
          <a:p>
            <a:r>
              <a:rPr lang="en-US" dirty="0"/>
              <a:t>A x A x A … x A    --- 11 times represents all possible combinations of players on offense at the same time</a:t>
            </a:r>
          </a:p>
          <a:p>
            <a:r>
              <a:rPr lang="en-US" dirty="0"/>
              <a:t>The order matters</a:t>
            </a:r>
          </a:p>
          <a:p>
            <a:pPr lvl="1"/>
            <a:r>
              <a:rPr lang="en-US" dirty="0"/>
              <a:t>(QB,HB,FB, </a:t>
            </a:r>
            <a:r>
              <a:rPr lang="en-US" dirty="0" err="1"/>
              <a:t>x,y,z,LT,LG,C,RG,RT</a:t>
            </a:r>
            <a:r>
              <a:rPr lang="en-US" dirty="0"/>
              <a:t>)</a:t>
            </a:r>
          </a:p>
          <a:p>
            <a:r>
              <a:rPr lang="en-US" dirty="0"/>
              <a:t>OFFENSE LINEUPS is a subset of A x A x A … x A </a:t>
            </a:r>
          </a:p>
          <a:p>
            <a:pPr lvl="1"/>
            <a:r>
              <a:rPr lang="en-US" dirty="0"/>
              <a:t>A set of tuples, not all combinations of players, just those that fill their positions</a:t>
            </a:r>
          </a:p>
          <a:p>
            <a:pPr lvl="1"/>
            <a:r>
              <a:rPr lang="en-US" b="1" i="1" dirty="0"/>
              <a:t>Relations are subsets of Cartesian Products</a:t>
            </a:r>
          </a:p>
          <a:p>
            <a:pPr lvl="1"/>
            <a:r>
              <a:rPr lang="en-US" b="1" i="1" dirty="0"/>
              <a:t>Relations are sets of tuples</a:t>
            </a:r>
          </a:p>
        </p:txBody>
      </p:sp>
    </p:spTree>
    <p:extLst>
      <p:ext uri="{BB962C8B-B14F-4D97-AF65-F5344CB8AC3E}">
        <p14:creationId xmlns:p14="http://schemas.microsoft.com/office/powerpoint/2010/main" val="230476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/>
              <a:t>relation</a:t>
            </a:r>
            <a:r>
              <a:rPr lang="en-US" sz="3200" dirty="0"/>
              <a:t> is a subset of the </a:t>
            </a:r>
            <a:r>
              <a:rPr lang="en-US" sz="3200" dirty="0">
                <a:highlight>
                  <a:srgbClr val="FFFF00"/>
                </a:highlight>
              </a:rPr>
              <a:t>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732944"/>
            <a:ext cx="3419856" cy="1317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51" y="3422463"/>
            <a:ext cx="2638425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0" y="3289112"/>
            <a:ext cx="704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/>
              <a:t>relation</a:t>
            </a:r>
            <a:r>
              <a:rPr lang="en-US" sz="3200" dirty="0"/>
              <a:t> is a subset of the 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732944"/>
            <a:ext cx="3419856" cy="1317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51" y="3422463"/>
            <a:ext cx="2638425" cy="82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76" y="3486100"/>
            <a:ext cx="6059424" cy="27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/>
              <a:t>relation</a:t>
            </a:r>
            <a:r>
              <a:rPr lang="en-US" sz="3200" dirty="0"/>
              <a:t> is a subset of the 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732944"/>
            <a:ext cx="3419856" cy="1317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51" y="3422463"/>
            <a:ext cx="2638425" cy="82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76" y="3486100"/>
            <a:ext cx="6059424" cy="27571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5F381C-329B-D7F0-170E-6AD0F68FD378}"/>
              </a:ext>
            </a:extLst>
          </p:cNvPr>
          <p:cNvSpPr/>
          <p:nvPr/>
        </p:nvSpPr>
        <p:spPr>
          <a:xfrm>
            <a:off x="5519057" y="3486100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3449C1-37D5-6C24-A307-90A831844080}"/>
              </a:ext>
            </a:extLst>
          </p:cNvPr>
          <p:cNvSpPr/>
          <p:nvPr/>
        </p:nvSpPr>
        <p:spPr>
          <a:xfrm>
            <a:off x="6829261" y="4139243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AA53AF-FF27-75F3-B4E4-F6802DB6E08D}"/>
              </a:ext>
            </a:extLst>
          </p:cNvPr>
          <p:cNvSpPr/>
          <p:nvPr/>
        </p:nvSpPr>
        <p:spPr>
          <a:xfrm>
            <a:off x="8236349" y="4737252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4C9962-4246-96C6-546B-6C07788EF582}"/>
              </a:ext>
            </a:extLst>
          </p:cNvPr>
          <p:cNvSpPr/>
          <p:nvPr/>
        </p:nvSpPr>
        <p:spPr>
          <a:xfrm>
            <a:off x="9764702" y="5391780"/>
            <a:ext cx="1382486" cy="8790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6605A-0F30-3074-DCBD-413A94715EFB}"/>
              </a:ext>
            </a:extLst>
          </p:cNvPr>
          <p:cNvSpPr txBox="1"/>
          <p:nvPr/>
        </p:nvSpPr>
        <p:spPr>
          <a:xfrm>
            <a:off x="7620000" y="2775857"/>
            <a:ext cx="27335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here’s one subset</a:t>
            </a:r>
          </a:p>
        </p:txBody>
      </p:sp>
    </p:spTree>
    <p:extLst>
      <p:ext uri="{BB962C8B-B14F-4D97-AF65-F5344CB8AC3E}">
        <p14:creationId xmlns:p14="http://schemas.microsoft.com/office/powerpoint/2010/main" val="34842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i="1" dirty="0">
                <a:highlight>
                  <a:srgbClr val="FFFF00"/>
                </a:highlight>
              </a:rPr>
              <a:t>relation</a:t>
            </a:r>
            <a:r>
              <a:rPr lang="en-US" sz="3200" dirty="0">
                <a:highlight>
                  <a:srgbClr val="FFFF00"/>
                </a:highlight>
              </a:rPr>
              <a:t> is a subset </a:t>
            </a:r>
            <a:r>
              <a:rPr lang="en-US" sz="3200" dirty="0"/>
              <a:t>of the Cartesian product of sets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Thus a relation is a set of tuples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16" y="3218657"/>
            <a:ext cx="845820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6" y="4433205"/>
            <a:ext cx="3343275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51" y="5414280"/>
            <a:ext cx="1363979" cy="428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330" y="5376356"/>
            <a:ext cx="2852517" cy="12979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B2496D-32FF-E8BA-FF17-1E36BA05972E}"/>
              </a:ext>
            </a:extLst>
          </p:cNvPr>
          <p:cNvSpPr/>
          <p:nvPr/>
        </p:nvSpPr>
        <p:spPr>
          <a:xfrm>
            <a:off x="4243929" y="5342393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2712DA-761E-0C5B-8636-601DB465CD4F}"/>
              </a:ext>
            </a:extLst>
          </p:cNvPr>
          <p:cNvSpPr/>
          <p:nvPr/>
        </p:nvSpPr>
        <p:spPr>
          <a:xfrm>
            <a:off x="4897517" y="5645287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430EEA-93B7-B90F-545F-16825C40B672}"/>
              </a:ext>
            </a:extLst>
          </p:cNvPr>
          <p:cNvSpPr/>
          <p:nvPr/>
        </p:nvSpPr>
        <p:spPr>
          <a:xfrm>
            <a:off x="5551105" y="6003266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278F07-861D-7831-7EA1-7FAA8A981362}"/>
              </a:ext>
            </a:extLst>
          </p:cNvPr>
          <p:cNvSpPr/>
          <p:nvPr/>
        </p:nvSpPr>
        <p:spPr>
          <a:xfrm>
            <a:off x="6280671" y="6273107"/>
            <a:ext cx="709071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We’re not using the textbook for this portion of the course because we want to teach the operators in the context of databases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2649288"/>
            <a:ext cx="2357628" cy="2485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553207"/>
            <a:ext cx="4573578" cy="44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32" y="4001294"/>
            <a:ext cx="1851469" cy="5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We’re not using the textbook for this portion of the course because we want to teach the operators in the context of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explicitly list </a:t>
            </a:r>
            <a:r>
              <a:rPr lang="en-US" b="1" i="1" dirty="0"/>
              <a:t>attributes</a:t>
            </a:r>
            <a:r>
              <a:rPr lang="en-US" dirty="0"/>
              <a:t> (column labels) to help us keep track of what each element of the tuple represents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2649288"/>
            <a:ext cx="2357628" cy="2485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553207"/>
            <a:ext cx="4573578" cy="448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32" y="4001294"/>
            <a:ext cx="1851469" cy="5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Cartesian product</a:t>
            </a:r>
          </a:p>
          <a:p>
            <a:pPr lvl="1"/>
            <a:r>
              <a:rPr lang="en-US" dirty="0"/>
              <a:t>Relations</a:t>
            </a:r>
          </a:p>
          <a:p>
            <a:pPr lvl="1"/>
            <a:r>
              <a:rPr lang="en-US" dirty="0"/>
              <a:t>Select, project, rename – and precedence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14 due Wednesday</a:t>
            </a:r>
          </a:p>
          <a:p>
            <a:pPr lvl="1"/>
            <a:r>
              <a:rPr lang="en-US" dirty="0"/>
              <a:t>Homework 15 due Friday</a:t>
            </a:r>
          </a:p>
          <a:p>
            <a:pPr lvl="1"/>
            <a:r>
              <a:rPr lang="en-US" dirty="0"/>
              <a:t>Project 3 due Thursday, Nov 9</a:t>
            </a:r>
          </a:p>
          <a:p>
            <a:pPr lvl="2"/>
            <a:r>
              <a:rPr lang="en-US" dirty="0"/>
              <a:t>historically one of the more easy projects</a:t>
            </a:r>
          </a:p>
          <a:p>
            <a:pPr lvl="2"/>
            <a:r>
              <a:rPr lang="en-US" dirty="0"/>
              <a:t>be sure to see TA video or notes about __eq__ and __hash__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</p:spTree>
    <p:extLst>
      <p:ext uri="{BB962C8B-B14F-4D97-AF65-F5344CB8AC3E}">
        <p14:creationId xmlns:p14="http://schemas.microsoft.com/office/powerpoint/2010/main" val="277804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752286" y="925286"/>
            <a:ext cx="6542628" cy="10876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989100" y="1948597"/>
            <a:ext cx="89412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8163972" y="705518"/>
            <a:ext cx="112122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2702035" y="1452748"/>
            <a:ext cx="2729476" cy="5219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1774371" y="1900734"/>
            <a:ext cx="1086826" cy="5050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5431511" y="1099568"/>
            <a:ext cx="6259745" cy="7063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63387-6E0C-15DF-403C-33F507BC66B0}"/>
              </a:ext>
            </a:extLst>
          </p:cNvPr>
          <p:cNvSpPr txBox="1"/>
          <p:nvPr/>
        </p:nvSpPr>
        <p:spPr>
          <a:xfrm>
            <a:off x="5545998" y="1852872"/>
            <a:ext cx="641168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Attributes: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Identifier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Major</a:t>
            </a:r>
          </a:p>
        </p:txBody>
      </p:sp>
    </p:spTree>
    <p:extLst>
      <p:ext uri="{BB962C8B-B14F-4D97-AF65-F5344CB8AC3E}">
        <p14:creationId xmlns:p14="http://schemas.microsoft.com/office/powerpoint/2010/main" val="114237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950021" y="2225029"/>
            <a:ext cx="123800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8185597" y="4214709"/>
            <a:ext cx="1241431" cy="5463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</p:cNvCxnSpPr>
          <p:nvPr/>
        </p:nvCxnSpPr>
        <p:spPr>
          <a:xfrm>
            <a:off x="2006727" y="2289397"/>
            <a:ext cx="6277302" cy="20746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0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62600" y="1737632"/>
            <a:ext cx="6411686" cy="21541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1741255" y="2233325"/>
            <a:ext cx="123800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5475284" y="4655279"/>
            <a:ext cx="1600430" cy="6161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2797961" y="2608492"/>
            <a:ext cx="2911701" cy="21370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5518743" y="5384007"/>
            <a:ext cx="641168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Attributes: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Major</a:t>
            </a:r>
          </a:p>
        </p:txBody>
      </p:sp>
    </p:spTree>
    <p:extLst>
      <p:ext uri="{BB962C8B-B14F-4D97-AF65-F5344CB8AC3E}">
        <p14:creationId xmlns:p14="http://schemas.microsoft.com/office/powerpoint/2010/main" val="293286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29027-4F3F-7102-5699-FC8AB3D6EC74}"/>
              </a:ext>
            </a:extLst>
          </p:cNvPr>
          <p:cNvSpPr txBox="1"/>
          <p:nvPr/>
        </p:nvSpPr>
        <p:spPr>
          <a:xfrm>
            <a:off x="5518742" y="2241566"/>
            <a:ext cx="6455544" cy="15849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55B41-8A9A-031C-573D-74A27AF59E22}"/>
              </a:ext>
            </a:extLst>
          </p:cNvPr>
          <p:cNvSpPr/>
          <p:nvPr/>
        </p:nvSpPr>
        <p:spPr>
          <a:xfrm>
            <a:off x="1708597" y="2712296"/>
            <a:ext cx="3810145" cy="6025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4521DF-98F3-5691-1F25-DE15A8596215}"/>
              </a:ext>
            </a:extLst>
          </p:cNvPr>
          <p:cNvSpPr/>
          <p:nvPr/>
        </p:nvSpPr>
        <p:spPr>
          <a:xfrm>
            <a:off x="5460685" y="1631848"/>
            <a:ext cx="6328543" cy="6161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D2B4-2DF3-5139-8CB2-6B7140D5E057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960759" y="2102685"/>
            <a:ext cx="1135241" cy="6978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8251674" y="2857761"/>
            <a:ext cx="8687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403781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980873-80BD-D98E-A5F8-60FC042EF910}"/>
              </a:ext>
            </a:extLst>
          </p:cNvPr>
          <p:cNvSpPr txBox="1"/>
          <p:nvPr/>
        </p:nvSpPr>
        <p:spPr>
          <a:xfrm>
            <a:off x="5460686" y="5271474"/>
            <a:ext cx="5272628" cy="3276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662360" y="166629"/>
            <a:ext cx="46914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student relation with all tuples</a:t>
            </a:r>
          </a:p>
        </p:txBody>
      </p:sp>
    </p:spTree>
    <p:extLst>
      <p:ext uri="{BB962C8B-B14F-4D97-AF65-F5344CB8AC3E}">
        <p14:creationId xmlns:p14="http://schemas.microsoft.com/office/powerpoint/2010/main" val="89188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183086" y="5743892"/>
            <a:ext cx="51707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WhoMajor</a:t>
            </a:r>
            <a:r>
              <a:rPr lang="en-US" sz="2400" dirty="0"/>
              <a:t> relation with all tuples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70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183086" y="5743892"/>
            <a:ext cx="51707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WhoMajor</a:t>
            </a:r>
            <a:r>
              <a:rPr lang="en-US" sz="2400" dirty="0"/>
              <a:t> relation with all tuples</a:t>
            </a:r>
          </a:p>
          <a:p>
            <a:pPr algn="ctr"/>
            <a:r>
              <a:rPr lang="en-US" sz="2400" dirty="0"/>
              <a:t>Are empty relations ok?</a:t>
            </a:r>
          </a:p>
        </p:txBody>
      </p:sp>
    </p:spTree>
    <p:extLst>
      <p:ext uri="{BB962C8B-B14F-4D97-AF65-F5344CB8AC3E}">
        <p14:creationId xmlns:p14="http://schemas.microsoft.com/office/powerpoint/2010/main" val="3064579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77888-EB6F-5940-FEDA-AF7CE33E47BE}"/>
              </a:ext>
            </a:extLst>
          </p:cNvPr>
          <p:cNvSpPr txBox="1"/>
          <p:nvPr/>
        </p:nvSpPr>
        <p:spPr>
          <a:xfrm>
            <a:off x="762000" y="1690688"/>
            <a:ext cx="49514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pPr marL="238125" indent="-238125"/>
            <a:r>
              <a:rPr lang="en-US" dirty="0"/>
              <a:t>	student(N, I, A, M)</a:t>
            </a:r>
          </a:p>
          <a:p>
            <a:pPr marL="238125" indent="-238125"/>
            <a:r>
              <a:rPr lang="en-US" dirty="0"/>
              <a:t>	</a:t>
            </a:r>
            <a:r>
              <a:rPr lang="en-US" dirty="0" err="1"/>
              <a:t>WhoMajor</a:t>
            </a:r>
            <a:r>
              <a:rPr lang="en-US" dirty="0"/>
              <a:t>(N, M)</a:t>
            </a:r>
          </a:p>
          <a:p>
            <a:pPr marL="238125" indent="-238125"/>
            <a:r>
              <a:rPr lang="en-US" dirty="0"/>
              <a:t>Facts: </a:t>
            </a:r>
          </a:p>
          <a:p>
            <a:pPr marL="238125" indent="-238125"/>
            <a:r>
              <a:rPr lang="en-US" dirty="0"/>
              <a:t>	student('Roosevelt', '32', 'New York', 'History’). </a:t>
            </a:r>
          </a:p>
          <a:p>
            <a:pPr marL="238125" indent="-238125"/>
            <a:r>
              <a:rPr lang="en-US" dirty="0"/>
              <a:t>	student('Reagan', '40', 'California', 'Economics’). </a:t>
            </a:r>
          </a:p>
          <a:p>
            <a:pPr marL="238125" indent="-238125"/>
            <a:r>
              <a:rPr lang="en-US" dirty="0"/>
              <a:t>	student('G.W.Bush','42','Texas', 'History’). </a:t>
            </a:r>
          </a:p>
          <a:p>
            <a:pPr marL="238125" indent="-238125"/>
            <a:r>
              <a:rPr lang="en-US" dirty="0"/>
              <a:t>	student('Clinton','43','Arkansas', 'Politics').</a:t>
            </a:r>
          </a:p>
          <a:p>
            <a:r>
              <a:rPr lang="en-US" dirty="0"/>
              <a:t>Rules: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(N,M):-student(N,I,A,M). </a:t>
            </a:r>
          </a:p>
          <a:p>
            <a:r>
              <a:rPr lang="en-US" dirty="0"/>
              <a:t>Queries: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('</a:t>
            </a:r>
            <a:r>
              <a:rPr lang="en-US" dirty="0" err="1"/>
              <a:t>Roosevelt',N</a:t>
            </a:r>
            <a:r>
              <a:rPr lang="en-US" dirty="0"/>
              <a:t>)?</a:t>
            </a:r>
          </a:p>
          <a:p>
            <a:r>
              <a:rPr lang="en-US" dirty="0"/>
              <a:t>    </a:t>
            </a:r>
            <a:r>
              <a:rPr lang="en-US" dirty="0" err="1"/>
              <a:t>WhoMajor</a:t>
            </a:r>
            <a:r>
              <a:rPr lang="en-US" dirty="0"/>
              <a:t>(</a:t>
            </a:r>
            <a:r>
              <a:rPr lang="en-US" dirty="0" err="1"/>
              <a:t>M,'Econ</a:t>
            </a:r>
            <a:r>
              <a:rPr lang="en-US" dirty="0"/>
              <a:t>')?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36FC2F8-FE4C-C597-CA36-944B1BCD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12" y="762183"/>
            <a:ext cx="6629400" cy="316230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5A19436-C80B-582A-E886-A7A842F9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6" y="4289204"/>
            <a:ext cx="65278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32F9A1-B3E2-0857-598F-BD6235A605D7}"/>
              </a:ext>
            </a:extLst>
          </p:cNvPr>
          <p:cNvSpPr txBox="1"/>
          <p:nvPr/>
        </p:nvSpPr>
        <p:spPr>
          <a:xfrm>
            <a:off x="6183086" y="5743892"/>
            <a:ext cx="51707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WhoMajor</a:t>
            </a:r>
            <a:r>
              <a:rPr lang="en-US" sz="2400" dirty="0"/>
              <a:t> relation with all tuples</a:t>
            </a:r>
          </a:p>
          <a:p>
            <a:pPr algn="ctr"/>
            <a:r>
              <a:rPr lang="en-US" sz="2400" dirty="0"/>
              <a:t>Are empty relations ok?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7FB9C-7F10-BF70-933D-7C493EB6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192" y="4742774"/>
            <a:ext cx="18669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DFFF0-0A2D-66EA-DF2A-54703798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92" y="5157339"/>
            <a:ext cx="177800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45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A5A-08E8-6F49-90BA-3EE1D549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EA21-F417-1540-A6E3-E291FD669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CFB48-208C-9B4F-996C-8096073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08835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FA4-204A-2446-A7C6-90EA0B9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B10F-8099-4146-B822-9AED69F3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“regular” algebra, you have </a:t>
            </a:r>
            <a:r>
              <a:rPr lang="en-US" b="1" i="1" dirty="0"/>
              <a:t>operands</a:t>
            </a:r>
          </a:p>
          <a:p>
            <a:pPr lvl="1"/>
            <a:r>
              <a:rPr lang="en-US" dirty="0"/>
              <a:t>x, y, 1, 2, 3 …</a:t>
            </a:r>
          </a:p>
          <a:p>
            <a:r>
              <a:rPr lang="en-US" dirty="0"/>
              <a:t>In “regular” algebra, you have </a:t>
            </a:r>
            <a:r>
              <a:rPr lang="en-US" b="1" i="1" dirty="0"/>
              <a:t>operators</a:t>
            </a:r>
          </a:p>
          <a:p>
            <a:pPr lvl="1"/>
            <a:r>
              <a:rPr lang="en-US" dirty="0"/>
              <a:t>+, -, *, /, ^</a:t>
            </a:r>
          </a:p>
        </p:txBody>
      </p:sp>
    </p:spTree>
    <p:extLst>
      <p:ext uri="{BB962C8B-B14F-4D97-AF65-F5344CB8AC3E}">
        <p14:creationId xmlns:p14="http://schemas.microsoft.com/office/powerpoint/2010/main" val="4196911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FA4-204A-2446-A7C6-90EA0B9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B10F-8099-4146-B822-9AED69F3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“regular” algebra, you have operands</a:t>
            </a:r>
          </a:p>
          <a:p>
            <a:pPr lvl="1"/>
            <a:r>
              <a:rPr lang="en-US" dirty="0"/>
              <a:t>x, y, 1, 2, 3 …</a:t>
            </a:r>
          </a:p>
          <a:p>
            <a:r>
              <a:rPr lang="en-US" dirty="0"/>
              <a:t>In “regular” algebra, you have operators</a:t>
            </a:r>
          </a:p>
          <a:p>
            <a:pPr lvl="1"/>
            <a:r>
              <a:rPr lang="en-US" dirty="0"/>
              <a:t>+, -, *, /, ^</a:t>
            </a:r>
          </a:p>
          <a:p>
            <a:endParaRPr lang="en-US" dirty="0"/>
          </a:p>
          <a:p>
            <a:r>
              <a:rPr lang="en-US" dirty="0"/>
              <a:t>In relational algebra, you have </a:t>
            </a:r>
            <a:r>
              <a:rPr lang="en-US" b="1" i="1" dirty="0"/>
              <a:t>operands</a:t>
            </a:r>
          </a:p>
          <a:p>
            <a:pPr lvl="1"/>
            <a:r>
              <a:rPr lang="en-US" dirty="0"/>
              <a:t>R1, R2, … relations</a:t>
            </a:r>
          </a:p>
          <a:p>
            <a:r>
              <a:rPr lang="en-US" dirty="0"/>
              <a:t>In relational algebra, you have </a:t>
            </a:r>
            <a:r>
              <a:rPr lang="en-US" b="1" i="1" dirty="0"/>
              <a:t>operators</a:t>
            </a:r>
          </a:p>
          <a:p>
            <a:pPr lvl="1"/>
            <a:r>
              <a:rPr lang="en-US" dirty="0"/>
              <a:t>union, set difference, select, project, rename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8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relations are sets of tuples, the operators include set operators</a:t>
            </a:r>
          </a:p>
          <a:p>
            <a:endParaRPr lang="en-US" dirty="0"/>
          </a:p>
          <a:p>
            <a:r>
              <a:rPr lang="en-US" dirty="0"/>
              <a:t>Union, intersection, difference, and cross-product (Cartesian product) just like with sets</a:t>
            </a:r>
          </a:p>
          <a:p>
            <a:pPr lvl="1"/>
            <a:r>
              <a:rPr lang="en-US" dirty="0"/>
              <a:t>Discuss these when we meet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E6D60-F32B-3A47-93B2-2D16FF5ED246}"/>
              </a:ext>
            </a:extLst>
          </p:cNvPr>
          <p:cNvSpPr txBox="1"/>
          <p:nvPr/>
        </p:nvSpPr>
        <p:spPr>
          <a:xfrm>
            <a:off x="631317" y="5413077"/>
            <a:ext cx="56387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1</a:t>
            </a:r>
            <a:r>
              <a:rPr lang="en-US" sz="2800" dirty="0"/>
              <a:t> and create a new relation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C82CA-D257-5947-92D8-DED97A9821CC}"/>
              </a:ext>
            </a:extLst>
          </p:cNvPr>
          <p:cNvSpPr/>
          <p:nvPr/>
        </p:nvSpPr>
        <p:spPr>
          <a:xfrm>
            <a:off x="1186249" y="4444620"/>
            <a:ext cx="2681416" cy="9021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5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594B12-B0FC-5442-B69C-4270F2B2346F}"/>
              </a:ext>
            </a:extLst>
          </p:cNvPr>
          <p:cNvSpPr/>
          <p:nvPr/>
        </p:nvSpPr>
        <p:spPr>
          <a:xfrm>
            <a:off x="1785255" y="4680856"/>
            <a:ext cx="816429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A6B2F-1B9B-5F4F-8B58-0FE275ABFC5C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subscript is the condition used to select the rows</a:t>
            </a:r>
          </a:p>
        </p:txBody>
      </p:sp>
    </p:spTree>
    <p:extLst>
      <p:ext uri="{BB962C8B-B14F-4D97-AF65-F5344CB8AC3E}">
        <p14:creationId xmlns:p14="http://schemas.microsoft.com/office/powerpoint/2010/main" val="355459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594B12-B0FC-5442-B69C-4270F2B2346F}"/>
              </a:ext>
            </a:extLst>
          </p:cNvPr>
          <p:cNvSpPr/>
          <p:nvPr/>
        </p:nvSpPr>
        <p:spPr>
          <a:xfrm>
            <a:off x="1785256" y="4680856"/>
            <a:ext cx="326574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A6B2F-1B9B-5F4F-8B58-0FE275ABFC5C}"/>
              </a:ext>
            </a:extLst>
          </p:cNvPr>
          <p:cNvSpPr txBox="1"/>
          <p:nvPr/>
        </p:nvSpPr>
        <p:spPr>
          <a:xfrm>
            <a:off x="587830" y="5761862"/>
            <a:ext cx="484011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Attribute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50354-54CF-1BC5-A039-1370DB9B4F4E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064004" y="3336907"/>
            <a:ext cx="6950236" cy="14141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1F3117-7858-D142-A91F-DA8AFB198E69}"/>
              </a:ext>
            </a:extLst>
          </p:cNvPr>
          <p:cNvSpPr/>
          <p:nvPr/>
        </p:nvSpPr>
        <p:spPr>
          <a:xfrm>
            <a:off x="9014240" y="2947250"/>
            <a:ext cx="674045" cy="6123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0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221"/>
          <a:stretch/>
        </p:blipFill>
        <p:spPr>
          <a:xfrm>
            <a:off x="1416558" y="3875913"/>
            <a:ext cx="2129831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594B12-B0FC-5442-B69C-4270F2B2346F}"/>
              </a:ext>
            </a:extLst>
          </p:cNvPr>
          <p:cNvSpPr/>
          <p:nvPr/>
        </p:nvSpPr>
        <p:spPr>
          <a:xfrm>
            <a:off x="2177141" y="4664306"/>
            <a:ext cx="326574" cy="4796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A6B2F-1B9B-5F4F-8B58-0FE275ABFC5C}"/>
              </a:ext>
            </a:extLst>
          </p:cNvPr>
          <p:cNvSpPr txBox="1"/>
          <p:nvPr/>
        </p:nvSpPr>
        <p:spPr>
          <a:xfrm>
            <a:off x="587830" y="5761862"/>
            <a:ext cx="484011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Attribute A equals 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50354-54CF-1BC5-A039-1370DB9B4F4E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>
            <a:off x="2455889" y="4734548"/>
            <a:ext cx="6614919" cy="9799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1F3117-7858-D142-A91F-DA8AFB198E69}"/>
              </a:ext>
            </a:extLst>
          </p:cNvPr>
          <p:cNvSpPr/>
          <p:nvPr/>
        </p:nvSpPr>
        <p:spPr>
          <a:xfrm>
            <a:off x="9070808" y="5143947"/>
            <a:ext cx="670633" cy="11411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58" y="3875913"/>
            <a:ext cx="445770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86" y="4444620"/>
            <a:ext cx="2000631" cy="748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79E63-4547-8F3A-974D-174DC6F0CA95}"/>
              </a:ext>
            </a:extLst>
          </p:cNvPr>
          <p:cNvSpPr txBox="1"/>
          <p:nvPr/>
        </p:nvSpPr>
        <p:spPr>
          <a:xfrm>
            <a:off x="631317" y="5699909"/>
            <a:ext cx="56387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1</a:t>
            </a:r>
            <a:r>
              <a:rPr lang="en-US" sz="2800" dirty="0"/>
              <a:t> and create a new relation</a:t>
            </a:r>
          </a:p>
        </p:txBody>
      </p:sp>
    </p:spTree>
    <p:extLst>
      <p:ext uri="{BB962C8B-B14F-4D97-AF65-F5344CB8AC3E}">
        <p14:creationId xmlns:p14="http://schemas.microsoft.com/office/powerpoint/2010/main" val="300318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75D-CB98-BD4F-9DB6-9D23430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0551-9045-784B-945C-54E1E1D3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Set builder notation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Intersection</a:t>
            </a:r>
          </a:p>
          <a:p>
            <a:r>
              <a:rPr lang="en-US" dirty="0"/>
              <a:t>Subset</a:t>
            </a:r>
          </a:p>
          <a:p>
            <a:r>
              <a:rPr lang="en-US" dirty="0"/>
              <a:t>Empty set and universal set</a:t>
            </a:r>
          </a:p>
          <a:p>
            <a:r>
              <a:rPr lang="en-US" dirty="0"/>
              <a:t>Set difference</a:t>
            </a:r>
          </a:p>
          <a:p>
            <a:r>
              <a:rPr lang="en-US" dirty="0"/>
              <a:t>Set complement</a:t>
            </a:r>
          </a:p>
          <a:p>
            <a:r>
              <a:rPr lang="en-US" dirty="0"/>
              <a:t>Set cardinality </a:t>
            </a:r>
          </a:p>
          <a:p>
            <a:r>
              <a:rPr lang="en-US" dirty="0"/>
              <a:t>Power set</a:t>
            </a:r>
          </a:p>
          <a:p>
            <a:r>
              <a:rPr lang="en-US" dirty="0">
                <a:highlight>
                  <a:srgbClr val="FFFF00"/>
                </a:highlight>
              </a:rPr>
              <a:t>Cartesian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55799-FA08-6142-9551-E4BF909F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19" y="1834807"/>
            <a:ext cx="5456684" cy="4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6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09" y="4042598"/>
            <a:ext cx="7048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DFD33-42D4-9497-3BB1-83EB4D55E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76" y="4187952"/>
            <a:ext cx="2701326" cy="7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7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sigma,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select </a:t>
            </a:r>
            <a:r>
              <a:rPr lang="en-US" sz="2800" dirty="0"/>
              <a:t>as operation to “choose rows”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886"/>
            <a:ext cx="542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76" y="4187952"/>
            <a:ext cx="2701326" cy="73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01" y="3485197"/>
            <a:ext cx="1943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3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817"/>
          <a:stretch/>
        </p:blipFill>
        <p:spPr>
          <a:xfrm>
            <a:off x="1995297" y="3482975"/>
            <a:ext cx="1452238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817"/>
          <a:stretch/>
        </p:blipFill>
        <p:spPr>
          <a:xfrm>
            <a:off x="1995297" y="3482975"/>
            <a:ext cx="1452238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EC76B8-445D-B643-94F0-2C324EE1E4D1}"/>
              </a:ext>
            </a:extLst>
          </p:cNvPr>
          <p:cNvSpPr/>
          <p:nvPr/>
        </p:nvSpPr>
        <p:spPr>
          <a:xfrm>
            <a:off x="1186249" y="4444620"/>
            <a:ext cx="2681416" cy="9021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4E38-7936-064E-BAE2-11EFEF4AE4C2}"/>
              </a:ext>
            </a:extLst>
          </p:cNvPr>
          <p:cNvSpPr txBox="1"/>
          <p:nvPr/>
        </p:nvSpPr>
        <p:spPr>
          <a:xfrm>
            <a:off x="587830" y="5761862"/>
            <a:ext cx="550817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2</a:t>
            </a:r>
            <a:r>
              <a:rPr lang="en-US" sz="2800" dirty="0"/>
              <a:t> and create a new relation</a:t>
            </a:r>
          </a:p>
        </p:txBody>
      </p:sp>
    </p:spTree>
    <p:extLst>
      <p:ext uri="{BB962C8B-B14F-4D97-AF65-F5344CB8AC3E}">
        <p14:creationId xmlns:p14="http://schemas.microsoft.com/office/powerpoint/2010/main" val="2990617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817"/>
          <a:stretch/>
        </p:blipFill>
        <p:spPr>
          <a:xfrm>
            <a:off x="1995297" y="3482975"/>
            <a:ext cx="1452238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EC76B8-445D-B643-94F0-2C324EE1E4D1}"/>
              </a:ext>
            </a:extLst>
          </p:cNvPr>
          <p:cNvSpPr/>
          <p:nvPr/>
        </p:nvSpPr>
        <p:spPr>
          <a:xfrm>
            <a:off x="2224215" y="4683210"/>
            <a:ext cx="494271" cy="6635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4E38-7936-064E-BAE2-11EFEF4AE4C2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subscript tells me which columns to choose</a:t>
            </a:r>
          </a:p>
        </p:txBody>
      </p:sp>
    </p:spTree>
    <p:extLst>
      <p:ext uri="{BB962C8B-B14F-4D97-AF65-F5344CB8AC3E}">
        <p14:creationId xmlns:p14="http://schemas.microsoft.com/office/powerpoint/2010/main" val="1841365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97" y="3482975"/>
            <a:ext cx="2952750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81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4078224"/>
            <a:ext cx="235267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09" y="4042598"/>
            <a:ext cx="704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5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4078224"/>
            <a:ext cx="235267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09" y="4042598"/>
            <a:ext cx="704850" cy="1095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FA971-988A-7D47-8D12-178AA6E31315}"/>
              </a:ext>
            </a:extLst>
          </p:cNvPr>
          <p:cNvSpPr txBox="1"/>
          <p:nvPr/>
        </p:nvSpPr>
        <p:spPr>
          <a:xfrm>
            <a:off x="587829" y="5761862"/>
            <a:ext cx="57264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Trick question: project can also be used to switch columns around</a:t>
            </a:r>
          </a:p>
        </p:txBody>
      </p:sp>
    </p:spTree>
    <p:extLst>
      <p:ext uri="{BB962C8B-B14F-4D97-AF65-F5344CB8AC3E}">
        <p14:creationId xmlns:p14="http://schemas.microsoft.com/office/powerpoint/2010/main" val="3414250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Greek lowercase-letter pi, 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project</a:t>
            </a:r>
            <a:r>
              <a:rPr lang="en-US" sz="2800" dirty="0"/>
              <a:t> as operation to “choose columns”</a:t>
            </a:r>
          </a:p>
          <a:p>
            <a:pPr lvl="1"/>
            <a:r>
              <a:rPr lang="en-US" sz="2800" dirty="0"/>
              <a:t>Creates a new relation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8" y="1804162"/>
            <a:ext cx="409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4078224"/>
            <a:ext cx="23526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902" y="3473450"/>
            <a:ext cx="1809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7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572"/>
          <a:stretch/>
        </p:blipFill>
        <p:spPr>
          <a:xfrm>
            <a:off x="1745361" y="3493960"/>
            <a:ext cx="21526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09FF2FD-4E9E-1D45-BF69-758D0F16C8B7}"/>
              </a:ext>
            </a:extLst>
          </p:cNvPr>
          <p:cNvSpPr/>
          <p:nvPr/>
        </p:nvSpPr>
        <p:spPr>
          <a:xfrm>
            <a:off x="1186249" y="4444620"/>
            <a:ext cx="2681416" cy="9021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BA86D-D973-CE47-AE2B-8D7B27036CED}"/>
              </a:ext>
            </a:extLst>
          </p:cNvPr>
          <p:cNvSpPr txBox="1"/>
          <p:nvPr/>
        </p:nvSpPr>
        <p:spPr>
          <a:xfrm>
            <a:off x="587830" y="5761862"/>
            <a:ext cx="588917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Unary operator: </a:t>
            </a:r>
          </a:p>
          <a:p>
            <a:r>
              <a:rPr lang="en-US" sz="2800" dirty="0"/>
              <a:t>Take R</a:t>
            </a:r>
            <a:r>
              <a:rPr lang="en-US" sz="2800" baseline="-25000" dirty="0"/>
              <a:t>3</a:t>
            </a:r>
            <a:r>
              <a:rPr lang="en-US" sz="2800" dirty="0"/>
              <a:t> and create a new relation</a:t>
            </a:r>
          </a:p>
        </p:txBody>
      </p:sp>
    </p:spTree>
    <p:extLst>
      <p:ext uri="{BB962C8B-B14F-4D97-AF65-F5344CB8AC3E}">
        <p14:creationId xmlns:p14="http://schemas.microsoft.com/office/powerpoint/2010/main" val="421378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</a:t>
            </a:r>
            <a:r>
              <a:rPr lang="en-US" sz="4000" i="1" dirty="0"/>
              <a:t>n-tuple </a:t>
            </a:r>
            <a:r>
              <a:rPr lang="en-US" sz="4000" dirty="0"/>
              <a:t>is an ordered collection of </a:t>
            </a:r>
            <a:r>
              <a:rPr lang="en-US" sz="4000" i="1" dirty="0"/>
              <a:t>n</a:t>
            </a:r>
            <a:r>
              <a:rPr lang="en-US" sz="4000" dirty="0"/>
              <a:t> elements</a:t>
            </a:r>
          </a:p>
          <a:p>
            <a:pPr lvl="1"/>
            <a:r>
              <a:rPr lang="en-US" sz="3600" dirty="0"/>
              <a:t>2-tuple </a:t>
            </a:r>
          </a:p>
          <a:p>
            <a:pPr lvl="1"/>
            <a:r>
              <a:rPr lang="en-US" sz="3600" dirty="0"/>
              <a:t>n-tuple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457200" lvl="1" indent="0">
              <a:buNone/>
            </a:pPr>
            <a:r>
              <a:rPr lang="en-US" sz="2800" dirty="0"/>
              <a:t>You’ve used 2-tuples to</a:t>
            </a:r>
          </a:p>
          <a:p>
            <a:pPr marL="457200" lvl="1" indent="0">
              <a:buNone/>
            </a:pPr>
            <a:r>
              <a:rPr lang="en-US" sz="2800" dirty="0"/>
              <a:t>specify </a:t>
            </a:r>
            <a:r>
              <a:rPr lang="en-US" sz="2800" dirty="0" err="1"/>
              <a:t>x,y</a:t>
            </a:r>
            <a:r>
              <a:rPr lang="en-US" sz="2800" dirty="0"/>
              <a:t>-coordinates</a:t>
            </a:r>
          </a:p>
          <a:p>
            <a:pPr marL="457200" lvl="1" indent="0">
              <a:buNone/>
            </a:pPr>
            <a:r>
              <a:rPr lang="en-US" sz="2800"/>
              <a:t>(1, 5) </a:t>
            </a:r>
            <a:r>
              <a:rPr lang="en-US" sz="2800">
                <a:sym typeface="Symbol" panose="05050102010706020507" pitchFamily="18" charset="2"/>
              </a:rPr>
              <a:t> (5, 1)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41" y="2468880"/>
            <a:ext cx="930378" cy="50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1" y="3044952"/>
            <a:ext cx="2367448" cy="48132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054808" y="347033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569158" y="402278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3771" y="471794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(5, 1)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425" y="373968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(1, 5)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2383" y="5407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5461" y="524116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583" y="630463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3333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572"/>
          <a:stretch/>
        </p:blipFill>
        <p:spPr>
          <a:xfrm>
            <a:off x="1745361" y="3493960"/>
            <a:ext cx="21526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A32094-1D22-7B43-BF97-C41B52679E33}"/>
              </a:ext>
            </a:extLst>
          </p:cNvPr>
          <p:cNvSpPr/>
          <p:nvPr/>
        </p:nvSpPr>
        <p:spPr>
          <a:xfrm>
            <a:off x="2224215" y="4683210"/>
            <a:ext cx="803190" cy="6635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D2930-F19F-C74B-BEA4-2556F63EC6C7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subscript tells me which attribute gets changed</a:t>
            </a:r>
          </a:p>
        </p:txBody>
      </p:sp>
    </p:spTree>
    <p:extLst>
      <p:ext uri="{BB962C8B-B14F-4D97-AF65-F5344CB8AC3E}">
        <p14:creationId xmlns:p14="http://schemas.microsoft.com/office/powerpoint/2010/main" val="1992802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572"/>
          <a:stretch/>
        </p:blipFill>
        <p:spPr>
          <a:xfrm>
            <a:off x="1745361" y="3493960"/>
            <a:ext cx="21526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A32094-1D22-7B43-BF97-C41B52679E33}"/>
              </a:ext>
            </a:extLst>
          </p:cNvPr>
          <p:cNvSpPr/>
          <p:nvPr/>
        </p:nvSpPr>
        <p:spPr>
          <a:xfrm>
            <a:off x="2224215" y="4683210"/>
            <a:ext cx="803190" cy="6635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D2930-F19F-C74B-BEA4-2556F63EC6C7}"/>
              </a:ext>
            </a:extLst>
          </p:cNvPr>
          <p:cNvSpPr txBox="1"/>
          <p:nvPr/>
        </p:nvSpPr>
        <p:spPr>
          <a:xfrm>
            <a:off x="587830" y="5761862"/>
            <a:ext cx="48401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subscript tells me which attribute gets changed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DE8D3-3C72-7843-BE76-8CD769FCC741}"/>
              </a:ext>
            </a:extLst>
          </p:cNvPr>
          <p:cNvSpPr txBox="1"/>
          <p:nvPr/>
        </p:nvSpPr>
        <p:spPr>
          <a:xfrm>
            <a:off x="627019" y="3429000"/>
            <a:ext cx="48401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like to think of E </a:t>
            </a:r>
            <a:r>
              <a:rPr lang="en-US" sz="2800" dirty="0">
                <a:sym typeface="Wingdings" pitchFamily="2" charset="2"/>
              </a:rPr>
              <a:t> Z as saying “Write Z over 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331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61" y="3493960"/>
            <a:ext cx="3562350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63" y="3157538"/>
            <a:ext cx="215265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ED458-ACA1-1247-9582-54A47426CDF8}"/>
              </a:ext>
            </a:extLst>
          </p:cNvPr>
          <p:cNvSpPr txBox="1"/>
          <p:nvPr/>
        </p:nvSpPr>
        <p:spPr>
          <a:xfrm>
            <a:off x="6894631" y="380114"/>
            <a:ext cx="48401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like to think of E </a:t>
            </a:r>
            <a:r>
              <a:rPr lang="en-US" sz="2800" dirty="0">
                <a:sym typeface="Wingdings" pitchFamily="2" charset="2"/>
              </a:rPr>
              <a:t> Z as saying “Write Z over 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991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63" y="4641722"/>
            <a:ext cx="24574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99" y="4408359"/>
            <a:ext cx="70485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9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Greek lowercase-letter rho,</a:t>
            </a:r>
          </a:p>
          <a:p>
            <a:pPr lvl="1"/>
            <a:r>
              <a:rPr lang="en-US" sz="2800" dirty="0"/>
              <a:t>Think of </a:t>
            </a:r>
            <a:r>
              <a:rPr lang="en-US" sz="2800" i="1" dirty="0"/>
              <a:t>rename </a:t>
            </a:r>
            <a:r>
              <a:rPr lang="en-US" sz="2800" dirty="0"/>
              <a:t>as operation to “change attributes”</a:t>
            </a:r>
          </a:p>
          <a:p>
            <a:pPr lvl="1"/>
            <a:r>
              <a:rPr lang="en-US" sz="2800" dirty="0"/>
              <a:t>Creates a new relation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63" y="4641722"/>
            <a:ext cx="24574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53" y="3039999"/>
            <a:ext cx="3057525" cy="299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801" y="3599688"/>
            <a:ext cx="188595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476" y="1825625"/>
            <a:ext cx="467378" cy="5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3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946-5D32-2848-BA1C-B25785E4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769-A564-E645-83EB-CC9E2D366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09C04-D9AE-E54A-8CAE-93163129A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Switch column order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rows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Change attribute names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columns</a:t>
            </a:r>
          </a:p>
        </p:txBody>
      </p:sp>
    </p:spTree>
    <p:extLst>
      <p:ext uri="{BB962C8B-B14F-4D97-AF65-F5344CB8AC3E}">
        <p14:creationId xmlns:p14="http://schemas.microsoft.com/office/powerpoint/2010/main" val="1537770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1946-5D32-2848-BA1C-B25785E4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D769-A564-E645-83EB-CC9E2D366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09C04-D9AE-E54A-8CAE-93163129A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Switch column order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rows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Change attribute names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columns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B9E97B-6B6D-CA40-A64C-65BA335824A2}"/>
              </a:ext>
            </a:extLst>
          </p:cNvPr>
          <p:cNvCxnSpPr>
            <a:cxnSpLocks/>
          </p:cNvCxnSpPr>
          <p:nvPr/>
        </p:nvCxnSpPr>
        <p:spPr>
          <a:xfrm>
            <a:off x="2511706" y="2095018"/>
            <a:ext cx="3584294" cy="474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192BD1-29E1-834E-B7A9-1425543CC7A6}"/>
              </a:ext>
            </a:extLst>
          </p:cNvPr>
          <p:cNvCxnSpPr>
            <a:cxnSpLocks/>
          </p:cNvCxnSpPr>
          <p:nvPr/>
        </p:nvCxnSpPr>
        <p:spPr>
          <a:xfrm flipV="1">
            <a:off x="2604304" y="2095018"/>
            <a:ext cx="3491696" cy="4745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40147A-B167-D841-8BC4-3858F25D8157}"/>
              </a:ext>
            </a:extLst>
          </p:cNvPr>
          <p:cNvCxnSpPr>
            <a:cxnSpLocks/>
          </p:cNvCxnSpPr>
          <p:nvPr/>
        </p:nvCxnSpPr>
        <p:spPr>
          <a:xfrm>
            <a:off x="2604304" y="2569580"/>
            <a:ext cx="3567896" cy="10301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0BC49-341A-6B4E-9F33-7B1A28B0482E}"/>
              </a:ext>
            </a:extLst>
          </p:cNvPr>
          <p:cNvCxnSpPr>
            <a:cxnSpLocks/>
          </p:cNvCxnSpPr>
          <p:nvPr/>
        </p:nvCxnSpPr>
        <p:spPr>
          <a:xfrm>
            <a:off x="2685327" y="3067291"/>
            <a:ext cx="34868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70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9AACA-6CF8-A04C-A81C-D510E1E3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98" y="3582194"/>
            <a:ext cx="326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2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this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C3A45-49DC-F047-8D5F-06F568DA4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75"/>
          <a:stretch/>
        </p:blipFill>
        <p:spPr>
          <a:xfrm>
            <a:off x="838200" y="2647950"/>
            <a:ext cx="4775200" cy="104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77816-5087-C34F-ACB8-262F7414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0257"/>
            <a:ext cx="4775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50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seen this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9B8DC-CFED-DF45-8B06-250E3DC2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8" y="2438400"/>
            <a:ext cx="32639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87D74-7FED-824A-ACE7-5510D61F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95" y="2857500"/>
            <a:ext cx="4076845" cy="630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72F86-E7E6-EA44-AF26-92BA966A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275"/>
          <a:stretch/>
        </p:blipFill>
        <p:spPr>
          <a:xfrm>
            <a:off x="838200" y="2647950"/>
            <a:ext cx="4775200" cy="1042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EBD0C-AA91-304E-B05F-0D42B7950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90257"/>
            <a:ext cx="4775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</a:t>
            </a:r>
            <a:r>
              <a:rPr lang="en-US" sz="4000" i="1" dirty="0"/>
              <a:t>n-tuple </a:t>
            </a:r>
            <a:r>
              <a:rPr lang="en-US" sz="4000" dirty="0"/>
              <a:t>is an ordered collection of </a:t>
            </a:r>
            <a:r>
              <a:rPr lang="en-US" sz="4000" i="1" dirty="0"/>
              <a:t>n</a:t>
            </a:r>
            <a:r>
              <a:rPr lang="en-US" sz="4000" dirty="0"/>
              <a:t> elements</a:t>
            </a:r>
          </a:p>
          <a:p>
            <a:pPr lvl="1"/>
            <a:r>
              <a:rPr lang="en-US" sz="3600" dirty="0"/>
              <a:t>2-tuple </a:t>
            </a:r>
          </a:p>
          <a:p>
            <a:pPr lvl="1"/>
            <a:r>
              <a:rPr lang="en-US" sz="3600" dirty="0"/>
              <a:t>n-</a:t>
            </a:r>
            <a:r>
              <a:rPr lang="en-US" sz="3600" b="1" i="1" dirty="0">
                <a:highlight>
                  <a:srgbClr val="FFFF00"/>
                </a:highlight>
              </a:rPr>
              <a:t>tuple</a:t>
            </a:r>
            <a:r>
              <a:rPr lang="en-US" sz="3600" dirty="0"/>
              <a:t>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457200" lvl="1" indent="0">
              <a:buNone/>
            </a:pPr>
            <a:r>
              <a:rPr lang="en-US" sz="2800" dirty="0"/>
              <a:t>You’ve used 2-tuples to</a:t>
            </a:r>
          </a:p>
          <a:p>
            <a:pPr marL="457200" lvl="1" indent="0">
              <a:buNone/>
            </a:pPr>
            <a:r>
              <a:rPr lang="en-US" sz="2800" dirty="0"/>
              <a:t>specify </a:t>
            </a:r>
            <a:r>
              <a:rPr lang="en-US" sz="2800" dirty="0" err="1"/>
              <a:t>x,y</a:t>
            </a:r>
            <a:r>
              <a:rPr lang="en-US" sz="2800" dirty="0"/>
              <a:t>-coordinates</a:t>
            </a:r>
          </a:p>
          <a:p>
            <a:pPr marL="457200" lvl="1" indent="0">
              <a:buNone/>
            </a:pPr>
            <a:r>
              <a:rPr lang="en-US" sz="2800" dirty="0"/>
              <a:t>(1, 5) </a:t>
            </a:r>
            <a:r>
              <a:rPr lang="en-US" sz="2800" dirty="0">
                <a:sym typeface="Symbol" panose="05050102010706020507" pitchFamily="18" charset="2"/>
              </a:rPr>
              <a:t> (5, 1)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41" y="2468880"/>
            <a:ext cx="930378" cy="50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1" y="3044952"/>
            <a:ext cx="2367448" cy="48132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054808" y="347033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569158" y="402278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3771" y="471794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(5, 1)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425" y="373968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(1, 5)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2383" y="5407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5461" y="524116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583" y="630463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8B75D-04B9-DCFE-EEDD-6E23FCCBD5E7}"/>
              </a:ext>
            </a:extLst>
          </p:cNvPr>
          <p:cNvSpPr txBox="1"/>
          <p:nvPr/>
        </p:nvSpPr>
        <p:spPr>
          <a:xfrm>
            <a:off x="5937999" y="2468880"/>
            <a:ext cx="553100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Think “quadr</a:t>
            </a:r>
            <a:r>
              <a:rPr lang="en-US" sz="2800" b="1" i="1" dirty="0">
                <a:highlight>
                  <a:srgbClr val="FFFF00"/>
                </a:highlight>
              </a:rPr>
              <a:t>uplets</a:t>
            </a:r>
            <a:r>
              <a:rPr lang="en-US" sz="2800" dirty="0"/>
              <a:t>” or “quin</a:t>
            </a:r>
            <a:r>
              <a:rPr lang="en-US" sz="2800" b="1" i="1" dirty="0">
                <a:highlight>
                  <a:srgbClr val="FFFF00"/>
                </a:highlight>
              </a:rPr>
              <a:t>tuplet</a:t>
            </a:r>
            <a:r>
              <a:rPr lang="en-US" sz="2800" dirty="0"/>
              <a:t>s”</a:t>
            </a:r>
          </a:p>
        </p:txBody>
      </p:sp>
    </p:spTree>
    <p:extLst>
      <p:ext uri="{BB962C8B-B14F-4D97-AF65-F5344CB8AC3E}">
        <p14:creationId xmlns:p14="http://schemas.microsoft.com/office/powerpoint/2010/main" val="70252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Using parentheses can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31"/>
            <a:ext cx="44100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64" y="4179759"/>
            <a:ext cx="704850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9" y="4481131"/>
            <a:ext cx="4076845" cy="630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A908D-2BD2-534D-9F62-E3E0C9EBB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298" y="3582194"/>
            <a:ext cx="3263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Project, and Rename have equal precedence (highest in Relational Algebra). They are evaluated from </a:t>
            </a:r>
            <a:r>
              <a:rPr lang="en-US" i="1" dirty="0"/>
              <a:t>right</a:t>
            </a:r>
            <a:r>
              <a:rPr lang="en-US" dirty="0"/>
              <a:t> to </a:t>
            </a:r>
            <a:r>
              <a:rPr lang="en-US" i="1" dirty="0"/>
              <a:t>left</a:t>
            </a:r>
            <a:endParaRPr lang="en-US" dirty="0"/>
          </a:p>
          <a:p>
            <a:pPr lvl="1"/>
            <a:r>
              <a:rPr lang="en-US" dirty="0"/>
              <a:t>Using parentheses can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1131"/>
            <a:ext cx="44100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03" y="2756725"/>
            <a:ext cx="321945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616" y="4133468"/>
            <a:ext cx="942975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59" y="4481131"/>
            <a:ext cx="4076845" cy="6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</a:t>
            </a:r>
            <a:r>
              <a:rPr lang="en-US" sz="4000" i="1" dirty="0"/>
              <a:t>n-tuple </a:t>
            </a:r>
            <a:r>
              <a:rPr lang="en-US" sz="4000" dirty="0"/>
              <a:t>is an ordered collection of </a:t>
            </a:r>
            <a:r>
              <a:rPr lang="en-US" sz="4000" i="1" dirty="0"/>
              <a:t>n</a:t>
            </a:r>
            <a:r>
              <a:rPr lang="en-US" sz="4000" dirty="0"/>
              <a:t> elements</a:t>
            </a:r>
          </a:p>
          <a:p>
            <a:pPr lvl="1"/>
            <a:r>
              <a:rPr lang="en-US" sz="3600" dirty="0"/>
              <a:t>2-tuple </a:t>
            </a:r>
          </a:p>
          <a:p>
            <a:pPr lvl="1"/>
            <a:r>
              <a:rPr lang="en-US" sz="3600" dirty="0"/>
              <a:t>n-tuple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457200" lvl="1" indent="0">
              <a:buNone/>
            </a:pPr>
            <a:r>
              <a:rPr lang="en-US" sz="2800" dirty="0"/>
              <a:t>You’ve used 2-tuples to</a:t>
            </a:r>
          </a:p>
          <a:p>
            <a:pPr marL="457200" lvl="1" indent="0">
              <a:buNone/>
            </a:pPr>
            <a:r>
              <a:rPr lang="en-US" sz="2800" dirty="0"/>
              <a:t>specify </a:t>
            </a:r>
            <a:r>
              <a:rPr lang="en-US" sz="2800" dirty="0" err="1"/>
              <a:t>x,y</a:t>
            </a:r>
            <a:r>
              <a:rPr lang="en-US" sz="2800" dirty="0"/>
              <a:t>-coordinates</a:t>
            </a:r>
          </a:p>
          <a:p>
            <a:pPr marL="457200" lvl="1" indent="0">
              <a:buNone/>
            </a:pPr>
            <a:r>
              <a:rPr lang="en-US" sz="2800"/>
              <a:t>(1, 5) </a:t>
            </a:r>
            <a:r>
              <a:rPr lang="en-US" sz="2800">
                <a:sym typeface="Symbol" panose="05050102010706020507" pitchFamily="18" charset="2"/>
              </a:rPr>
              <a:t> (5, 1)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41" y="2468880"/>
            <a:ext cx="930378" cy="50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41" y="3044952"/>
            <a:ext cx="2367448" cy="48132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7054808" y="347033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569158" y="4022789"/>
            <a:ext cx="0" cy="2706624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3771" y="471794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(5, 1)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425" y="3739684"/>
            <a:ext cx="11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dirty="0"/>
              <a:t> (1, 5)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2383" y="5407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5461" y="524116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583" y="630463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B4EB9-FE23-954D-9B78-900C98969D2D}"/>
              </a:ext>
            </a:extLst>
          </p:cNvPr>
          <p:cNvSpPr txBox="1"/>
          <p:nvPr/>
        </p:nvSpPr>
        <p:spPr>
          <a:xfrm>
            <a:off x="1260561" y="6050290"/>
            <a:ext cx="35741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Order matters in tuples</a:t>
            </a:r>
          </a:p>
        </p:txBody>
      </p:sp>
    </p:spTree>
    <p:extLst>
      <p:ext uri="{BB962C8B-B14F-4D97-AF65-F5344CB8AC3E}">
        <p14:creationId xmlns:p14="http://schemas.microsoft.com/office/powerpoint/2010/main" val="118120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Cartesian product</a:t>
            </a:r>
            <a:r>
              <a:rPr lang="en-US" dirty="0"/>
              <a:t>: creates a set with all possible </a:t>
            </a:r>
            <a:r>
              <a:rPr lang="en-US" i="1" dirty="0"/>
              <a:t>n</a:t>
            </a:r>
            <a:r>
              <a:rPr lang="en-US" dirty="0"/>
              <a:t>-tuples from </a:t>
            </a:r>
            <a:r>
              <a:rPr lang="en-US" i="1" dirty="0"/>
              <a:t>n</a:t>
            </a:r>
            <a:r>
              <a:rPr lang="en-US" dirty="0"/>
              <a:t> 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              given the following?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381" y="2528125"/>
            <a:ext cx="9715500" cy="847725"/>
            <a:chOff x="1390269" y="4247197"/>
            <a:chExt cx="9715500" cy="847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269" y="4323397"/>
              <a:ext cx="5314950" cy="7715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219" y="4247197"/>
              <a:ext cx="4400550" cy="8477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31" y="4611624"/>
            <a:ext cx="24860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1" y="3817566"/>
            <a:ext cx="1207008" cy="4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5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Cartesian product</a:t>
            </a:r>
            <a:r>
              <a:rPr lang="en-US" dirty="0"/>
              <a:t>: creates a set with all possible </a:t>
            </a:r>
            <a:r>
              <a:rPr lang="en-US" i="1" dirty="0"/>
              <a:t>n</a:t>
            </a:r>
            <a:r>
              <a:rPr lang="en-US" dirty="0"/>
              <a:t>-tuples from </a:t>
            </a:r>
            <a:r>
              <a:rPr lang="en-US" i="1" dirty="0"/>
              <a:t>n</a:t>
            </a:r>
            <a:r>
              <a:rPr lang="en-US" dirty="0"/>
              <a:t> 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              given the following?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381" y="2528125"/>
            <a:ext cx="9715500" cy="847725"/>
            <a:chOff x="1390269" y="4247197"/>
            <a:chExt cx="9715500" cy="847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269" y="4323397"/>
              <a:ext cx="5314950" cy="7715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219" y="4247197"/>
              <a:ext cx="4400550" cy="8477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31" y="4611624"/>
            <a:ext cx="248602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1" y="3817566"/>
            <a:ext cx="1207008" cy="479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467" y="4883086"/>
            <a:ext cx="7210425" cy="676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07408" y="4883085"/>
            <a:ext cx="7423023" cy="8112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2577</Words>
  <Application>Microsoft Macintosh PowerPoint</Application>
  <PresentationFormat>Widescreen</PresentationFormat>
  <Paragraphs>465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Relational Algebra</vt:lpstr>
      <vt:lpstr>Overview</vt:lpstr>
      <vt:lpstr>Set Review</vt:lpstr>
      <vt:lpstr>Set Concepts</vt:lpstr>
      <vt:lpstr>Tuples</vt:lpstr>
      <vt:lpstr>Tuples</vt:lpstr>
      <vt:lpstr>Tuples</vt:lpstr>
      <vt:lpstr>Cartesian Product</vt:lpstr>
      <vt:lpstr>Cartesian Product</vt:lpstr>
      <vt:lpstr>Cartesian Product</vt:lpstr>
      <vt:lpstr>Relations</vt:lpstr>
      <vt:lpstr>Cartesian Product</vt:lpstr>
      <vt:lpstr>Cartesian Product</vt:lpstr>
      <vt:lpstr>What is a Relation?</vt:lpstr>
      <vt:lpstr>What is a Relation?</vt:lpstr>
      <vt:lpstr>What is a Relation?</vt:lpstr>
      <vt:lpstr>What is a Relation?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Relations as Tables</vt:lpstr>
      <vt:lpstr>Relational Algebra</vt:lpstr>
      <vt:lpstr>Regular Algebra</vt:lpstr>
      <vt:lpstr>Relational Algebra</vt:lpstr>
      <vt:lpstr>Relational Operations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Project</vt:lpstr>
      <vt:lpstr>Project</vt:lpstr>
      <vt:lpstr>Project</vt:lpstr>
      <vt:lpstr>Project</vt:lpstr>
      <vt:lpstr>Project</vt:lpstr>
      <vt:lpstr>Project</vt:lpstr>
      <vt:lpstr>Project</vt:lpstr>
      <vt:lpstr>Rename</vt:lpstr>
      <vt:lpstr>Rename</vt:lpstr>
      <vt:lpstr>Rename</vt:lpstr>
      <vt:lpstr>Rename</vt:lpstr>
      <vt:lpstr>Rename</vt:lpstr>
      <vt:lpstr>Rename</vt:lpstr>
      <vt:lpstr>Match</vt:lpstr>
      <vt:lpstr>Match</vt:lpstr>
      <vt:lpstr>Precedence</vt:lpstr>
      <vt:lpstr>Right to left</vt:lpstr>
      <vt:lpstr>Right to left</vt:lpstr>
      <vt:lpstr>Precedence</vt:lpstr>
      <vt:lpstr>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155</cp:revision>
  <dcterms:created xsi:type="dcterms:W3CDTF">2020-09-01T17:51:58Z</dcterms:created>
  <dcterms:modified xsi:type="dcterms:W3CDTF">2023-10-27T17:57:16Z</dcterms:modified>
</cp:coreProperties>
</file>