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ed8fc121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ed8fc121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ed8fc121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ed8fc121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ed8fc121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ed8fc121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ac80695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ac80695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f96fb40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f96fb40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ed8fc121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ed8fc121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ed8fc12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ed8fc12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ed8fc121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ed8fc121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ed8fc121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ed8fc121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ed8fc121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ed8fc121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ed8fc121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ed8fc121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ed8fc121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ed8fc121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senalrecon.com/products/arsenal-image-mounter" TargetMode="External"/><Relationship Id="rId4" Type="http://schemas.openxmlformats.org/officeDocument/2006/relationships/hyperlink" Target="https://www.kroll.com/en/services/cyber-risk/incident-response-litigation-support/kroll-artifact-parser-extractor-kape#form716" TargetMode="External"/><Relationship Id="rId5" Type="http://schemas.openxmlformats.org/officeDocument/2006/relationships/hyperlink" Target="https://github.com/obsidianforensics/hindsight" TargetMode="External"/><Relationship Id="rId6" Type="http://schemas.openxmlformats.org/officeDocument/2006/relationships/hyperlink" Target="https://ericzimmerman.github.io/#!index.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Registry &amp; Chrome Forensics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ctrTitle"/>
          </p:nvPr>
        </p:nvSpPr>
        <p:spPr>
          <a:xfrm>
            <a:off x="3537150" y="16315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Chrome &amp; Edge Forensics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Chrome Forensics</a:t>
            </a:r>
            <a:endParaRPr/>
          </a:p>
        </p:txBody>
      </p:sp>
      <p:sp>
        <p:nvSpPr>
          <p:cNvPr id="205" name="Google Shape;205;p23"/>
          <p:cNvSpPr txBox="1"/>
          <p:nvPr>
            <p:ph idx="1" type="body"/>
          </p:nvPr>
        </p:nvSpPr>
        <p:spPr>
          <a:xfrm>
            <a:off x="1177875" y="1155550"/>
            <a:ext cx="7647300" cy="3708900"/>
          </a:xfrm>
          <a:prstGeom prst="rect">
            <a:avLst/>
          </a:prstGeom>
        </p:spPr>
        <p:txBody>
          <a:bodyPr anchorCtr="0" anchor="t" bIns="91425" lIns="91425" spcFirstLastPara="1" rIns="91425" wrap="square" tIns="91425">
            <a:normAutofit fontScale="92500" lnSpcReduction="20000"/>
          </a:bodyPr>
          <a:lstStyle/>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Chrome has multiple databases of different types (SQLite, JSON, SNSS) to track history artifacts</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sz="1800">
              <a:solidFill>
                <a:srgbClr val="10E7D9"/>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The majority are SQLite databases stored in the \%UserProfile%\Appdata\Local\Google\Chrome\&lt;Profile&gt; folder</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sz="1800">
              <a:solidFill>
                <a:srgbClr val="10E7D9"/>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The SQLite databases do not have file extensions</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sz="1800">
              <a:solidFill>
                <a:srgbClr val="10E7D9"/>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The “History” database, in particular, is full of potentially useful artifacts</a:t>
            </a:r>
            <a:endParaRPr sz="2400">
              <a:solidFill>
                <a:srgbClr val="F4F4F4"/>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Tooling: Hindsight</a:t>
            </a:r>
            <a:endParaRPr/>
          </a:p>
        </p:txBody>
      </p:sp>
      <p:sp>
        <p:nvSpPr>
          <p:cNvPr id="211" name="Google Shape;211;p24"/>
          <p:cNvSpPr txBox="1"/>
          <p:nvPr>
            <p:ph idx="1" type="body"/>
          </p:nvPr>
        </p:nvSpPr>
        <p:spPr>
          <a:xfrm>
            <a:off x="1138000" y="916325"/>
            <a:ext cx="7859700" cy="3735300"/>
          </a:xfrm>
          <a:prstGeom prst="rect">
            <a:avLst/>
          </a:prstGeom>
        </p:spPr>
        <p:txBody>
          <a:bodyPr anchorCtr="0" anchor="t" bIns="91425" lIns="91425" spcFirstLastPara="1" rIns="91425" wrap="square" tIns="91425">
            <a:normAutofit fontScale="77500"/>
          </a:bodyPr>
          <a:lstStyle/>
          <a:p>
            <a:pPr indent="0" lvl="0" marL="12700" rtl="0" algn="l">
              <a:spcBef>
                <a:spcPts val="0"/>
              </a:spcBef>
              <a:spcAft>
                <a:spcPts val="0"/>
              </a:spcAft>
              <a:buNone/>
            </a:pPr>
            <a:r>
              <a:rPr lang="en" sz="1800">
                <a:solidFill>
                  <a:srgbClr val="10E7D9"/>
                </a:solidFill>
                <a:latin typeface="Arial"/>
                <a:ea typeface="Arial"/>
                <a:cs typeface="Arial"/>
                <a:sym typeface="Arial"/>
              </a:rPr>
              <a:t>⬥ </a:t>
            </a:r>
            <a:r>
              <a:rPr lang="en" sz="2400">
                <a:solidFill>
                  <a:srgbClr val="F4F4F4"/>
                </a:solidFill>
                <a:latin typeface="Arial"/>
                <a:ea typeface="Arial"/>
                <a:cs typeface="Arial"/>
                <a:sym typeface="Arial"/>
              </a:rPr>
              <a:t>Hindsight is a great Chrome forensic tool written by Ryan Benson</a:t>
            </a:r>
            <a:endParaRPr sz="2400">
              <a:solidFill>
                <a:srgbClr val="F4F4F4"/>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Launch Hindsight from the desktop’s “DFIR Tools\Browser Tools” folder.  Do this by double-clicking the “Hindsight GUI” executable</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sz="1800">
              <a:solidFill>
                <a:srgbClr val="10E7D9"/>
              </a:solidFill>
              <a:latin typeface="Arial"/>
              <a:ea typeface="Arial"/>
              <a:cs typeface="Arial"/>
              <a:sym typeface="Arial"/>
            </a:endParaRPr>
          </a:p>
          <a:p>
            <a:pPr indent="0" lvl="0" marL="0" rtl="0" algn="l">
              <a:spcBef>
                <a:spcPts val="0"/>
              </a:spcBef>
              <a:spcAft>
                <a:spcPts val="0"/>
              </a:spcAft>
              <a:buNone/>
            </a:pPr>
            <a:r>
              <a:t/>
            </a:r>
            <a:endParaRPr sz="1800">
              <a:solidFill>
                <a:srgbClr val="10E7D9"/>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Hindsight runs as a web service, so we now need to launch a browser window and go to “localhost:8080” to see Hindsight’s webpage</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sz="2400">
              <a:solidFill>
                <a:srgbClr val="F4F4F4"/>
              </a:solidFill>
              <a:latin typeface="Arial"/>
              <a:ea typeface="Arial"/>
              <a:cs typeface="Arial"/>
              <a:sym typeface="Arial"/>
            </a:endParaRPr>
          </a:p>
          <a:p>
            <a:pPr indent="0" lvl="0" marL="0" rtl="0" algn="l">
              <a:spcBef>
                <a:spcPts val="0"/>
              </a:spcBef>
              <a:spcAft>
                <a:spcPts val="0"/>
              </a:spcAft>
              <a:buNone/>
            </a:pPr>
            <a:r>
              <a:t/>
            </a:r>
            <a:endParaRPr sz="2400">
              <a:solidFill>
                <a:srgbClr val="F4F4F4"/>
              </a:solidFill>
              <a:latin typeface="Arial"/>
              <a:ea typeface="Arial"/>
              <a:cs typeface="Arial"/>
              <a:sym typeface="Arial"/>
            </a:endParaRPr>
          </a:p>
          <a:p>
            <a:pPr indent="0" lvl="0" marL="0" rtl="0" algn="l">
              <a:spcBef>
                <a:spcPts val="0"/>
              </a:spcBef>
              <a:spcAft>
                <a:spcPts val="0"/>
              </a:spcAft>
              <a:buNone/>
            </a:pPr>
            <a:r>
              <a:t/>
            </a:r>
            <a:endParaRPr sz="2400">
              <a:solidFill>
                <a:srgbClr val="F4F4F4"/>
              </a:solidFill>
              <a:latin typeface="Arial"/>
              <a:ea typeface="Arial"/>
              <a:cs typeface="Arial"/>
              <a:sym typeface="Arial"/>
            </a:endParaRPr>
          </a:p>
          <a:p>
            <a:pPr indent="0" lvl="0" marL="0" rtl="0" algn="l">
              <a:spcBef>
                <a:spcPts val="0"/>
              </a:spcBef>
              <a:spcAft>
                <a:spcPts val="1200"/>
              </a:spcAft>
              <a:buNone/>
            </a:pPr>
            <a:r>
              <a:t/>
            </a:r>
            <a:endParaRPr/>
          </a:p>
        </p:txBody>
      </p:sp>
      <p:pic>
        <p:nvPicPr>
          <p:cNvPr id="212" name="Google Shape;212;p24"/>
          <p:cNvPicPr preferRelativeResize="0"/>
          <p:nvPr/>
        </p:nvPicPr>
        <p:blipFill>
          <a:blip r:embed="rId3">
            <a:alphaModFix/>
          </a:blip>
          <a:stretch>
            <a:fillRect/>
          </a:stretch>
        </p:blipFill>
        <p:spPr>
          <a:xfrm>
            <a:off x="1297500" y="3070826"/>
            <a:ext cx="4319476" cy="207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Used to Do all This</a:t>
            </a:r>
            <a:endParaRPr/>
          </a:p>
        </p:txBody>
      </p:sp>
      <p:sp>
        <p:nvSpPr>
          <p:cNvPr id="218" name="Google Shape;21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Arsenal Image Mounter</a:t>
            </a:r>
            <a:r>
              <a:rPr lang="en"/>
              <a:t>: Mounts images and makes them available for use for GKAPE and Hindsight</a:t>
            </a:r>
            <a:endParaRPr/>
          </a:p>
          <a:p>
            <a:pPr indent="0" lvl="0" marL="0" rtl="0" algn="l">
              <a:spcBef>
                <a:spcPts val="1200"/>
              </a:spcBef>
              <a:spcAft>
                <a:spcPts val="0"/>
              </a:spcAft>
              <a:buNone/>
            </a:pPr>
            <a:r>
              <a:rPr lang="en" u="sng">
                <a:solidFill>
                  <a:schemeClr val="hlink"/>
                </a:solidFill>
                <a:hlinkClick r:id="rId4"/>
              </a:rPr>
              <a:t>GKAPE</a:t>
            </a:r>
            <a:r>
              <a:rPr lang="en"/>
              <a:t>: Takes mounted image and grabs multiple key artifacts to create a triage image</a:t>
            </a:r>
            <a:endParaRPr/>
          </a:p>
          <a:p>
            <a:pPr indent="0" lvl="0" marL="0" rtl="0" algn="l">
              <a:spcBef>
                <a:spcPts val="1200"/>
              </a:spcBef>
              <a:spcAft>
                <a:spcPts val="0"/>
              </a:spcAft>
              <a:buNone/>
            </a:pPr>
            <a:r>
              <a:rPr lang="en" u="sng">
                <a:solidFill>
                  <a:schemeClr val="hlink"/>
                </a:solidFill>
                <a:hlinkClick r:id="rId5"/>
              </a:rPr>
              <a:t>Hindsight</a:t>
            </a:r>
            <a:r>
              <a:rPr lang="en"/>
              <a:t>: Takes chrome artifacts and compiles them into a xlsx sheet for easier viewing</a:t>
            </a:r>
            <a:endParaRPr/>
          </a:p>
          <a:p>
            <a:pPr indent="0" lvl="0" marL="0" rtl="0" algn="l">
              <a:spcBef>
                <a:spcPts val="1200"/>
              </a:spcBef>
              <a:spcAft>
                <a:spcPts val="1200"/>
              </a:spcAft>
              <a:buNone/>
            </a:pPr>
            <a:r>
              <a:rPr lang="en" u="sng">
                <a:solidFill>
                  <a:schemeClr val="hlink"/>
                </a:solidFill>
                <a:hlinkClick r:id="rId6"/>
              </a:rPr>
              <a:t>Registry Explorer</a:t>
            </a:r>
            <a:r>
              <a:rPr lang="en"/>
              <a:t>: Takes registry hives and makes them easier to view and decipher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903100" y="409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Imaging Process for Triage</a:t>
            </a:r>
            <a:endParaRPr/>
          </a:p>
        </p:txBody>
      </p:sp>
      <p:pic>
        <p:nvPicPr>
          <p:cNvPr id="140" name="Google Shape;140;p14"/>
          <p:cNvPicPr preferRelativeResize="0"/>
          <p:nvPr/>
        </p:nvPicPr>
        <p:blipFill>
          <a:blip r:embed="rId3">
            <a:alphaModFix/>
          </a:blip>
          <a:stretch>
            <a:fillRect/>
          </a:stretch>
        </p:blipFill>
        <p:spPr>
          <a:xfrm>
            <a:off x="2780913" y="1051313"/>
            <a:ext cx="834450" cy="820500"/>
          </a:xfrm>
          <a:prstGeom prst="rect">
            <a:avLst/>
          </a:prstGeom>
          <a:noFill/>
          <a:ln>
            <a:noFill/>
          </a:ln>
        </p:spPr>
      </p:pic>
      <p:pic>
        <p:nvPicPr>
          <p:cNvPr id="141" name="Google Shape;141;p14"/>
          <p:cNvPicPr preferRelativeResize="0"/>
          <p:nvPr/>
        </p:nvPicPr>
        <p:blipFill>
          <a:blip r:embed="rId4">
            <a:alphaModFix/>
          </a:blip>
          <a:stretch>
            <a:fillRect/>
          </a:stretch>
        </p:blipFill>
        <p:spPr>
          <a:xfrm>
            <a:off x="1182675" y="1092108"/>
            <a:ext cx="680625" cy="738875"/>
          </a:xfrm>
          <a:prstGeom prst="rect">
            <a:avLst/>
          </a:prstGeom>
          <a:noFill/>
          <a:ln>
            <a:noFill/>
          </a:ln>
        </p:spPr>
      </p:pic>
      <p:pic>
        <p:nvPicPr>
          <p:cNvPr id="142" name="Google Shape;142;p14"/>
          <p:cNvPicPr preferRelativeResize="0"/>
          <p:nvPr/>
        </p:nvPicPr>
        <p:blipFill>
          <a:blip r:embed="rId5">
            <a:alphaModFix/>
          </a:blip>
          <a:stretch>
            <a:fillRect/>
          </a:stretch>
        </p:blipFill>
        <p:spPr>
          <a:xfrm>
            <a:off x="4532975" y="1092118"/>
            <a:ext cx="1313555" cy="738875"/>
          </a:xfrm>
          <a:prstGeom prst="rect">
            <a:avLst/>
          </a:prstGeom>
          <a:noFill/>
          <a:ln>
            <a:noFill/>
          </a:ln>
        </p:spPr>
      </p:pic>
      <p:pic>
        <p:nvPicPr>
          <p:cNvPr id="143" name="Google Shape;143;p14"/>
          <p:cNvPicPr preferRelativeResize="0"/>
          <p:nvPr/>
        </p:nvPicPr>
        <p:blipFill>
          <a:blip r:embed="rId6">
            <a:alphaModFix/>
          </a:blip>
          <a:stretch>
            <a:fillRect/>
          </a:stretch>
        </p:blipFill>
        <p:spPr>
          <a:xfrm>
            <a:off x="3303162" y="2131334"/>
            <a:ext cx="1542075" cy="1263225"/>
          </a:xfrm>
          <a:prstGeom prst="rect">
            <a:avLst/>
          </a:prstGeom>
          <a:noFill/>
          <a:ln>
            <a:noFill/>
          </a:ln>
        </p:spPr>
      </p:pic>
      <p:cxnSp>
        <p:nvCxnSpPr>
          <p:cNvPr id="144" name="Google Shape;144;p14"/>
          <p:cNvCxnSpPr>
            <a:stCxn id="141" idx="3"/>
            <a:endCxn id="140" idx="1"/>
          </p:cNvCxnSpPr>
          <p:nvPr/>
        </p:nvCxnSpPr>
        <p:spPr>
          <a:xfrm>
            <a:off x="1863300" y="1461545"/>
            <a:ext cx="917700" cy="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4"/>
          <p:cNvCxnSpPr>
            <a:stCxn id="140" idx="3"/>
            <a:endCxn id="142" idx="1"/>
          </p:cNvCxnSpPr>
          <p:nvPr/>
        </p:nvCxnSpPr>
        <p:spPr>
          <a:xfrm>
            <a:off x="3615362" y="1461563"/>
            <a:ext cx="917700" cy="0"/>
          </a:xfrm>
          <a:prstGeom prst="straightConnector1">
            <a:avLst/>
          </a:prstGeom>
          <a:noFill/>
          <a:ln cap="flat" cmpd="sng" w="9525">
            <a:solidFill>
              <a:schemeClr val="dk2"/>
            </a:solidFill>
            <a:prstDash val="solid"/>
            <a:round/>
            <a:headEnd len="med" w="med" type="none"/>
            <a:tailEnd len="med" w="med" type="triangle"/>
          </a:ln>
        </p:spPr>
      </p:cxnSp>
      <p:pic>
        <p:nvPicPr>
          <p:cNvPr id="146" name="Google Shape;146;p14"/>
          <p:cNvPicPr preferRelativeResize="0"/>
          <p:nvPr/>
        </p:nvPicPr>
        <p:blipFill>
          <a:blip r:embed="rId3">
            <a:alphaModFix/>
          </a:blip>
          <a:stretch>
            <a:fillRect/>
          </a:stretch>
        </p:blipFill>
        <p:spPr>
          <a:xfrm>
            <a:off x="7014088" y="1051275"/>
            <a:ext cx="834450" cy="820500"/>
          </a:xfrm>
          <a:prstGeom prst="rect">
            <a:avLst/>
          </a:prstGeom>
          <a:noFill/>
          <a:ln>
            <a:noFill/>
          </a:ln>
        </p:spPr>
      </p:pic>
      <p:cxnSp>
        <p:nvCxnSpPr>
          <p:cNvPr id="147" name="Google Shape;147;p14"/>
          <p:cNvCxnSpPr>
            <a:stCxn id="142" idx="3"/>
            <a:endCxn id="146" idx="1"/>
          </p:cNvCxnSpPr>
          <p:nvPr/>
        </p:nvCxnSpPr>
        <p:spPr>
          <a:xfrm>
            <a:off x="5846530" y="1461555"/>
            <a:ext cx="1167600" cy="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4"/>
          <p:cNvCxnSpPr>
            <a:stCxn id="146" idx="2"/>
            <a:endCxn id="143" idx="3"/>
          </p:cNvCxnSpPr>
          <p:nvPr/>
        </p:nvCxnSpPr>
        <p:spPr>
          <a:xfrm rot="5400000">
            <a:off x="5692662" y="1024425"/>
            <a:ext cx="891300" cy="2586000"/>
          </a:xfrm>
          <a:prstGeom prst="bentConnector2">
            <a:avLst/>
          </a:prstGeom>
          <a:noFill/>
          <a:ln cap="flat" cmpd="sng" w="9525">
            <a:solidFill>
              <a:schemeClr val="dk2"/>
            </a:solidFill>
            <a:prstDash val="solid"/>
            <a:round/>
            <a:headEnd len="med" w="med" type="none"/>
            <a:tailEnd len="med" w="med" type="none"/>
          </a:ln>
        </p:spPr>
      </p:cxnSp>
      <p:pic>
        <p:nvPicPr>
          <p:cNvPr id="149" name="Google Shape;149;p14"/>
          <p:cNvPicPr preferRelativeResize="0"/>
          <p:nvPr/>
        </p:nvPicPr>
        <p:blipFill>
          <a:blip r:embed="rId7">
            <a:alphaModFix/>
          </a:blip>
          <a:stretch>
            <a:fillRect/>
          </a:stretch>
        </p:blipFill>
        <p:spPr>
          <a:xfrm>
            <a:off x="1670250" y="3497996"/>
            <a:ext cx="1167600" cy="1178504"/>
          </a:xfrm>
          <a:prstGeom prst="rect">
            <a:avLst/>
          </a:prstGeom>
          <a:noFill/>
          <a:ln>
            <a:noFill/>
          </a:ln>
        </p:spPr>
      </p:pic>
      <p:pic>
        <p:nvPicPr>
          <p:cNvPr id="150" name="Google Shape;150;p14"/>
          <p:cNvPicPr preferRelativeResize="0"/>
          <p:nvPr/>
        </p:nvPicPr>
        <p:blipFill>
          <a:blip r:embed="rId8">
            <a:alphaModFix/>
          </a:blip>
          <a:stretch>
            <a:fillRect/>
          </a:stretch>
        </p:blipFill>
        <p:spPr>
          <a:xfrm>
            <a:off x="4805296" y="3823413"/>
            <a:ext cx="1587625" cy="1030975"/>
          </a:xfrm>
          <a:prstGeom prst="rect">
            <a:avLst/>
          </a:prstGeom>
          <a:noFill/>
          <a:ln>
            <a:noFill/>
          </a:ln>
        </p:spPr>
      </p:pic>
      <p:cxnSp>
        <p:nvCxnSpPr>
          <p:cNvPr id="151" name="Google Shape;151;p14"/>
          <p:cNvCxnSpPr>
            <a:stCxn id="143" idx="1"/>
            <a:endCxn id="149" idx="0"/>
          </p:cNvCxnSpPr>
          <p:nvPr/>
        </p:nvCxnSpPr>
        <p:spPr>
          <a:xfrm flipH="1">
            <a:off x="2254062" y="2762946"/>
            <a:ext cx="1049100" cy="7350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4"/>
          <p:cNvCxnSpPr>
            <a:stCxn id="143" idx="2"/>
            <a:endCxn id="150" idx="1"/>
          </p:cNvCxnSpPr>
          <p:nvPr/>
        </p:nvCxnSpPr>
        <p:spPr>
          <a:xfrm>
            <a:off x="4074200" y="3394559"/>
            <a:ext cx="731100" cy="94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ctrTitle"/>
          </p:nvPr>
        </p:nvSpPr>
        <p:spPr>
          <a:xfrm>
            <a:off x="3537150" y="16315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Windows Registry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Windows Registry</a:t>
            </a:r>
            <a:endParaRPr/>
          </a:p>
        </p:txBody>
      </p:sp>
      <p:sp>
        <p:nvSpPr>
          <p:cNvPr id="163" name="Google Shape;163;p16"/>
          <p:cNvSpPr txBox="1"/>
          <p:nvPr>
            <p:ph idx="1" type="body"/>
          </p:nvPr>
        </p:nvSpPr>
        <p:spPr>
          <a:xfrm>
            <a:off x="1089825" y="877175"/>
            <a:ext cx="7575900" cy="3974100"/>
          </a:xfrm>
          <a:prstGeom prst="rect">
            <a:avLst/>
          </a:prstGeom>
        </p:spPr>
        <p:txBody>
          <a:bodyPr anchorCtr="0" anchor="t" bIns="91425" lIns="91425" spcFirstLastPara="1" rIns="91425" wrap="square" tIns="91425">
            <a:normAutofit fontScale="70000" lnSpcReduction="20000"/>
          </a:bodyPr>
          <a:lstStyle/>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A series of database files that record Windows’ configuration, settings and some user preferences</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sz="1800">
              <a:solidFill>
                <a:srgbClr val="10E7D9"/>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System-wide registry files are located in the C:\Windows\System32 folder</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sz="1800">
              <a:solidFill>
                <a:srgbClr val="10E7D9"/>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The five core registry “hives” are:</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SAM: reflects local user accounts and groups</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SYSTEM: overall system service and attached hardware data</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*SECURITY: security info like audit policies &amp; security IDs</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SOFTWARE: config for installed applications, including the OS</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*DEFAULT: global environmental variables overwritten by user-level settings</a:t>
            </a:r>
            <a:endParaRPr sz="2400">
              <a:solidFill>
                <a:srgbClr val="F4F4F4"/>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*not typically very useful</a:t>
            </a:r>
            <a:endParaRPr sz="2400">
              <a:solidFill>
                <a:srgbClr val="F4F4F4"/>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User-Level Hives</a:t>
            </a:r>
            <a:endParaRPr/>
          </a:p>
        </p:txBody>
      </p:sp>
      <p:sp>
        <p:nvSpPr>
          <p:cNvPr id="169" name="Google Shape;169;p17"/>
          <p:cNvSpPr txBox="1"/>
          <p:nvPr>
            <p:ph idx="1" type="body"/>
          </p:nvPr>
        </p:nvSpPr>
        <p:spPr>
          <a:xfrm>
            <a:off x="1049975" y="1063250"/>
            <a:ext cx="7682100" cy="3787800"/>
          </a:xfrm>
          <a:prstGeom prst="rect">
            <a:avLst/>
          </a:prstGeom>
        </p:spPr>
        <p:txBody>
          <a:bodyPr anchorCtr="0" anchor="t" bIns="91425" lIns="91425" spcFirstLastPara="1" rIns="91425" wrap="square" tIns="91425">
            <a:normAutofit fontScale="77500" lnSpcReduction="20000"/>
          </a:bodyPr>
          <a:lstStyle/>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NTUSER.dat: in post-WindowsXP systems, located in C:\Users\[username]\ntuser.dat (on XP systems, it was in the “Documents and Settings” folder)</a:t>
            </a:r>
            <a:endParaRPr sz="2400">
              <a:solidFill>
                <a:srgbClr val="F4F4F4"/>
              </a:solidFill>
              <a:latin typeface="Arial"/>
              <a:ea typeface="Arial"/>
              <a:cs typeface="Arial"/>
              <a:sym typeface="Arial"/>
            </a:endParaRPr>
          </a:p>
          <a:p>
            <a:pPr indent="0" lvl="0" marL="4699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EXTREMELY useful registry hive containing most user-level settings and some user activity, like browsing info</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sz="1800">
              <a:solidFill>
                <a:srgbClr val="10E7D9"/>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 USRCLASS.dat: introduced in Windows Vista, located in C:\Users\[username]\AppData\Local\Microsoft\Windows\usrclass.dat. </a:t>
            </a:r>
            <a:endParaRPr sz="2400">
              <a:solidFill>
                <a:srgbClr val="F4F4F4"/>
              </a:solidFill>
              <a:latin typeface="Arial"/>
              <a:ea typeface="Arial"/>
              <a:cs typeface="Arial"/>
              <a:sym typeface="Arial"/>
            </a:endParaRPr>
          </a:p>
          <a:p>
            <a:pPr indent="44450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This hive stores settings related to Windows’ User Account Control (serves as a security buffer between applications and the registry, to avoid giving applications blanked system-level privileges) and its relation to files and folders.  So, some valuable data here relating to shellbags (we’ll cover those later) and a few other artifacts</a:t>
            </a:r>
            <a:endParaRPr sz="2400">
              <a:solidFill>
                <a:srgbClr val="F4F4F4"/>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 Hive</a:t>
            </a:r>
            <a:endParaRPr/>
          </a:p>
        </p:txBody>
      </p:sp>
      <p:sp>
        <p:nvSpPr>
          <p:cNvPr id="175" name="Google Shape;175;p18"/>
          <p:cNvSpPr txBox="1"/>
          <p:nvPr>
            <p:ph idx="1" type="body"/>
          </p:nvPr>
        </p:nvSpPr>
        <p:spPr>
          <a:xfrm>
            <a:off x="1089825" y="1089825"/>
            <a:ext cx="7246500" cy="3388800"/>
          </a:xfrm>
          <a:prstGeom prst="rect">
            <a:avLst/>
          </a:prstGeom>
        </p:spPr>
        <p:txBody>
          <a:bodyPr anchorCtr="0" anchor="t" bIns="91425" lIns="91425" spcFirstLastPara="1" rIns="91425" wrap="square" tIns="91425">
            <a:normAutofit lnSpcReduction="10000"/>
          </a:bodyPr>
          <a:lstStyle/>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Remember, the SAM hive holds account and user information (at the system level). </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sz="1800">
              <a:solidFill>
                <a:srgbClr val="10E7D9"/>
              </a:solidFill>
              <a:latin typeface="Arial"/>
              <a:ea typeface="Arial"/>
              <a:cs typeface="Arial"/>
              <a:sym typeface="Arial"/>
            </a:endParaRPr>
          </a:p>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With the SAM hive loaded, go to the ROOT\SAM\Domains\Account\Users folder. Click the “User Acounts” tab in the data pane to see user accounts.  Scroll down to the bottom to see user-level (not system or service-level) accounts.</a:t>
            </a:r>
            <a:endParaRPr sz="2400">
              <a:solidFill>
                <a:srgbClr val="F4F4F4"/>
              </a:solidFill>
              <a:latin typeface="Arial"/>
              <a:ea typeface="Arial"/>
              <a:cs typeface="Arial"/>
              <a:sym typeface="Arial"/>
            </a:endParaRPr>
          </a:p>
          <a:p>
            <a:pPr indent="0" lvl="0" marL="127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Hive</a:t>
            </a:r>
            <a:endParaRPr/>
          </a:p>
        </p:txBody>
      </p:sp>
      <p:sp>
        <p:nvSpPr>
          <p:cNvPr id="181" name="Google Shape;181;p19"/>
          <p:cNvSpPr txBox="1"/>
          <p:nvPr>
            <p:ph idx="1" type="body"/>
          </p:nvPr>
        </p:nvSpPr>
        <p:spPr>
          <a:xfrm>
            <a:off x="1217775" y="969475"/>
            <a:ext cx="7447800" cy="2911200"/>
          </a:xfrm>
          <a:prstGeom prst="rect">
            <a:avLst/>
          </a:prstGeom>
        </p:spPr>
        <p:txBody>
          <a:bodyPr anchorCtr="0" anchor="t" bIns="91425" lIns="91425" spcFirstLastPara="1" rIns="91425" wrap="square" tIns="91425">
            <a:normAutofit fontScale="62500"/>
          </a:bodyPr>
          <a:lstStyle/>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In the SYSTEM hive, document the following values of interest:</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000">
                <a:solidFill>
                  <a:srgbClr val="F4F4F4"/>
                </a:solidFill>
                <a:latin typeface="Arial"/>
                <a:ea typeface="Arial"/>
                <a:cs typeface="Arial"/>
                <a:sym typeface="Arial"/>
              </a:rPr>
              <a:t>SYSTEM\[CurrentControlSetFolder]\Control\ComputerName\ComputerName\Data</a:t>
            </a:r>
            <a:endParaRPr sz="20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000">
                <a:solidFill>
                  <a:srgbClr val="F4F4F4"/>
                </a:solidFill>
                <a:latin typeface="Arial"/>
                <a:ea typeface="Arial"/>
                <a:cs typeface="Arial"/>
                <a:sym typeface="Arial"/>
              </a:rPr>
              <a:t>SYSTEM\[CurrentControlSetFolder]\Control\TimeZoneInformation\TimeZoneKeyName</a:t>
            </a:r>
            <a:endParaRPr sz="20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000">
                <a:solidFill>
                  <a:srgbClr val="F4F4F4"/>
                </a:solidFill>
                <a:latin typeface="Arial"/>
                <a:ea typeface="Arial"/>
                <a:cs typeface="Arial"/>
                <a:sym typeface="Arial"/>
              </a:rPr>
              <a:t>SYSTEM\[CurrentControlSetFolder]\Control\Windows\ShutdownTime</a:t>
            </a:r>
            <a:endParaRPr sz="2000">
              <a:solidFill>
                <a:srgbClr val="F4F4F4"/>
              </a:solidFill>
              <a:latin typeface="Arial"/>
              <a:ea typeface="Arial"/>
              <a:cs typeface="Arial"/>
              <a:sym typeface="Arial"/>
            </a:endParaRPr>
          </a:p>
          <a:p>
            <a:pPr indent="444500" lvl="0" marL="12700" rtl="0" algn="l">
              <a:spcBef>
                <a:spcPts val="800"/>
              </a:spcBef>
              <a:spcAft>
                <a:spcPts val="0"/>
              </a:spcAft>
              <a:buNone/>
            </a:pPr>
            <a:r>
              <a:rPr lang="en" sz="1800">
                <a:solidFill>
                  <a:srgbClr val="2DA8C8"/>
                </a:solidFill>
                <a:latin typeface="Arial"/>
                <a:ea typeface="Arial"/>
                <a:cs typeface="Arial"/>
                <a:sym typeface="Arial"/>
              </a:rPr>
              <a:t>⬦</a:t>
            </a:r>
            <a:r>
              <a:rPr b="1" lang="en" sz="2000">
                <a:solidFill>
                  <a:srgbClr val="F4F4F4"/>
                </a:solidFill>
                <a:latin typeface="Arial"/>
                <a:ea typeface="Arial"/>
                <a:cs typeface="Arial"/>
                <a:sym typeface="Arial"/>
              </a:rPr>
              <a:t>SYSTEM\[CurrentControlSetFolder]\Services\Tcpip\Parameters\InTerfaces\DHCPDomain</a:t>
            </a:r>
            <a:endParaRPr b="1" sz="20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 SYSTEM\CurrentControlSet\Services\Tcpip\Parameters\Interfaces</a:t>
            </a:r>
            <a:endParaRPr b="1" sz="2000">
              <a:solidFill>
                <a:srgbClr val="F4F4F4"/>
              </a:solidFill>
              <a:latin typeface="Arial"/>
              <a:ea typeface="Arial"/>
              <a:cs typeface="Arial"/>
              <a:sym typeface="Arial"/>
            </a:endParaRPr>
          </a:p>
          <a:p>
            <a:pPr indent="444500" lvl="0" marL="12700" rtl="0" algn="l">
              <a:spcBef>
                <a:spcPts val="800"/>
              </a:spcBef>
              <a:spcAft>
                <a:spcPts val="0"/>
              </a:spcAft>
              <a:buNone/>
            </a:pPr>
            <a:r>
              <a:t/>
            </a:r>
            <a:endParaRPr b="1" sz="2000">
              <a:solidFill>
                <a:srgbClr val="F4F4F4"/>
              </a:solidFill>
              <a:latin typeface="Arial"/>
              <a:ea typeface="Arial"/>
              <a:cs typeface="Arial"/>
              <a:sym typeface="Arial"/>
            </a:endParaRPr>
          </a:p>
          <a:p>
            <a:pPr indent="0" lvl="0" marL="469900" rtl="0" algn="l">
              <a:spcBef>
                <a:spcPts val="800"/>
              </a:spcBef>
              <a:spcAft>
                <a:spcPts val="0"/>
              </a:spcAft>
              <a:buNone/>
            </a:pPr>
            <a:r>
              <a:t/>
            </a:r>
            <a:endParaRPr sz="2000">
              <a:solidFill>
                <a:srgbClr val="F4F4F4"/>
              </a:solidFill>
              <a:latin typeface="Arial"/>
              <a:ea typeface="Arial"/>
              <a:cs typeface="Arial"/>
              <a:sym typeface="Arial"/>
            </a:endParaRPr>
          </a:p>
          <a:p>
            <a:pPr indent="0" lvl="0" marL="457200" rtl="0" algn="l">
              <a:spcBef>
                <a:spcPts val="0"/>
              </a:spcBef>
              <a:spcAft>
                <a:spcPts val="1200"/>
              </a:spcAft>
              <a:buNone/>
            </a:pPr>
            <a:r>
              <a:t/>
            </a:r>
            <a:endParaRPr/>
          </a:p>
        </p:txBody>
      </p:sp>
      <p:pic>
        <p:nvPicPr>
          <p:cNvPr id="182" name="Google Shape;182;p19"/>
          <p:cNvPicPr preferRelativeResize="0"/>
          <p:nvPr/>
        </p:nvPicPr>
        <p:blipFill>
          <a:blip r:embed="rId3">
            <a:alphaModFix/>
          </a:blip>
          <a:stretch>
            <a:fillRect/>
          </a:stretch>
        </p:blipFill>
        <p:spPr>
          <a:xfrm>
            <a:off x="443625" y="484475"/>
            <a:ext cx="8256750" cy="427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Hive</a:t>
            </a:r>
            <a:endParaRPr/>
          </a:p>
        </p:txBody>
      </p:sp>
      <p:sp>
        <p:nvSpPr>
          <p:cNvPr id="188" name="Google Shape;188;p20"/>
          <p:cNvSpPr txBox="1"/>
          <p:nvPr>
            <p:ph idx="1" type="body"/>
          </p:nvPr>
        </p:nvSpPr>
        <p:spPr>
          <a:xfrm>
            <a:off x="1128900" y="970850"/>
            <a:ext cx="7207500" cy="3507900"/>
          </a:xfrm>
          <a:prstGeom prst="rect">
            <a:avLst/>
          </a:prstGeom>
        </p:spPr>
        <p:txBody>
          <a:bodyPr anchorCtr="0" anchor="t" bIns="91425" lIns="91425" spcFirstLastPara="1" rIns="91425" wrap="square" tIns="91425">
            <a:normAutofit fontScale="62500"/>
          </a:bodyPr>
          <a:lstStyle/>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Document the following SOFTWARE hive values:</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SOFTWARE\Microsoft\Windows NT\Current Version\ProductName</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SOFTWARE\Microsoft\Windows NT\Current Version\ReleaseID</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SOFTWARE\Microsoft\Windows NT\Current Version\CurrentBuild</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SOFTWARE\Microsoft\Windows NT\Current Version\InstallDate (interpret it)</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SOFTWARE\Microsoft\Windows NT\Current Version\RegisteredOwner</a:t>
            </a:r>
            <a:endParaRPr sz="2400">
              <a:solidFill>
                <a:srgbClr val="F4F4F4"/>
              </a:solidFill>
              <a:latin typeface="Arial"/>
              <a:ea typeface="Arial"/>
              <a:cs typeface="Arial"/>
              <a:sym typeface="Arial"/>
            </a:endParaRPr>
          </a:p>
          <a:p>
            <a:pPr indent="0" lvl="0" marL="469900" rtl="0" algn="l">
              <a:spcBef>
                <a:spcPts val="800"/>
              </a:spcBef>
              <a:spcAft>
                <a:spcPts val="0"/>
              </a:spcAft>
              <a:buNone/>
            </a:pPr>
            <a:r>
              <a:rPr lang="en" sz="1800">
                <a:solidFill>
                  <a:srgbClr val="2DA8C8"/>
                </a:solidFill>
                <a:latin typeface="Arial"/>
                <a:ea typeface="Arial"/>
                <a:cs typeface="Arial"/>
                <a:sym typeface="Arial"/>
              </a:rPr>
              <a:t>⬦</a:t>
            </a:r>
            <a:r>
              <a:rPr lang="en" sz="2400">
                <a:solidFill>
                  <a:srgbClr val="F4F4F4"/>
                </a:solidFill>
                <a:latin typeface="Arial"/>
                <a:ea typeface="Arial"/>
                <a:cs typeface="Arial"/>
                <a:sym typeface="Arial"/>
              </a:rPr>
              <a:t>SOFTWARE\Microsoft\Windows NT\Current Version\NetworkList (make sure you’re looking at the “Known networks” tab)…document the Network Name, Name Type, First Connect LOCAL and Last Connected LOCAL times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NTUSER.DAT</a:t>
            </a:r>
            <a:endParaRPr/>
          </a:p>
        </p:txBody>
      </p:sp>
      <p:sp>
        <p:nvSpPr>
          <p:cNvPr id="194" name="Google Shape;194;p21"/>
          <p:cNvSpPr txBox="1"/>
          <p:nvPr>
            <p:ph idx="1" type="body"/>
          </p:nvPr>
        </p:nvSpPr>
        <p:spPr>
          <a:xfrm>
            <a:off x="1143000" y="890475"/>
            <a:ext cx="7535700" cy="4040400"/>
          </a:xfrm>
          <a:prstGeom prst="rect">
            <a:avLst/>
          </a:prstGeom>
        </p:spPr>
        <p:txBody>
          <a:bodyPr anchorCtr="0" anchor="t" bIns="91425" lIns="91425" spcFirstLastPara="1" rIns="91425" wrap="square" tIns="91425">
            <a:normAutofit fontScale="62500" lnSpcReduction="10000"/>
          </a:bodyPr>
          <a:lstStyle/>
          <a:p>
            <a:pPr indent="0" lvl="0" marL="12700" rtl="0" algn="l">
              <a:spcBef>
                <a:spcPts val="0"/>
              </a:spcBef>
              <a:spcAft>
                <a:spcPts val="0"/>
              </a:spcAft>
              <a:buNone/>
            </a:pPr>
            <a:r>
              <a:rPr lang="en" sz="1800">
                <a:solidFill>
                  <a:srgbClr val="10E7D9"/>
                </a:solidFill>
                <a:latin typeface="Arial"/>
                <a:ea typeface="Arial"/>
                <a:cs typeface="Arial"/>
                <a:sym typeface="Arial"/>
              </a:rPr>
              <a:t>⬥</a:t>
            </a:r>
            <a:r>
              <a:rPr lang="en" sz="2400">
                <a:solidFill>
                  <a:srgbClr val="F4F4F4"/>
                </a:solidFill>
                <a:latin typeface="Arial"/>
                <a:ea typeface="Arial"/>
                <a:cs typeface="Arial"/>
                <a:sym typeface="Arial"/>
              </a:rPr>
              <a:t>Document the following NTUSER.DAT hive values:</a:t>
            </a:r>
            <a:endParaRPr sz="2400">
              <a:solidFill>
                <a:srgbClr val="F4F4F4"/>
              </a:solidFill>
              <a:latin typeface="Arial"/>
              <a:ea typeface="Arial"/>
              <a:cs typeface="Arial"/>
              <a:sym typeface="Arial"/>
            </a:endParaRPr>
          </a:p>
          <a:p>
            <a:pPr indent="0" lvl="0" marL="0" rtl="0" algn="l">
              <a:spcBef>
                <a:spcPts val="0"/>
              </a:spcBef>
              <a:spcAft>
                <a:spcPts val="0"/>
              </a:spcAft>
              <a:buNone/>
            </a:pPr>
            <a:r>
              <a:rPr lang="en" sz="2400">
                <a:solidFill>
                  <a:srgbClr val="F4F4F4"/>
                </a:solidFill>
                <a:latin typeface="Arial"/>
                <a:ea typeface="Arial"/>
                <a:cs typeface="Arial"/>
                <a:sym typeface="Arial"/>
              </a:rPr>
              <a:t>NTUSER.DAT\Software\Microsoft\Windows\Currentversion\Explorer\UserAssist\</a:t>
            </a:r>
            <a:endParaRPr sz="2400">
              <a:solidFill>
                <a:srgbClr val="F4F4F4"/>
              </a:solidFill>
              <a:latin typeface="Arial"/>
              <a:ea typeface="Arial"/>
              <a:cs typeface="Arial"/>
              <a:sym typeface="Arial"/>
            </a:endParaRPr>
          </a:p>
          <a:p>
            <a:pPr indent="-323850" lvl="0" marL="457200" rtl="0" algn="l">
              <a:spcBef>
                <a:spcPts val="0"/>
              </a:spcBef>
              <a:spcAft>
                <a:spcPts val="0"/>
              </a:spcAft>
              <a:buClr>
                <a:srgbClr val="F4F4F4"/>
              </a:buClr>
              <a:buSzPct val="100000"/>
              <a:buFont typeface="Arial"/>
              <a:buChar char="-"/>
            </a:pPr>
            <a:r>
              <a:rPr lang="en" sz="2400">
                <a:solidFill>
                  <a:srgbClr val="F4F4F4"/>
                </a:solidFill>
                <a:latin typeface="Arial"/>
                <a:ea typeface="Arial"/>
                <a:cs typeface="Arial"/>
                <a:sym typeface="Arial"/>
              </a:rPr>
              <a:t>Shows recently launched applications</a:t>
            </a:r>
            <a:endParaRPr sz="2400">
              <a:solidFill>
                <a:srgbClr val="F4F4F4"/>
              </a:solidFill>
              <a:latin typeface="Arial"/>
              <a:ea typeface="Arial"/>
              <a:cs typeface="Arial"/>
              <a:sym typeface="Arial"/>
            </a:endParaRPr>
          </a:p>
          <a:p>
            <a:pPr indent="0" lvl="0" marL="0" rtl="0" algn="l">
              <a:spcBef>
                <a:spcPts val="800"/>
              </a:spcBef>
              <a:spcAft>
                <a:spcPts val="0"/>
              </a:spcAft>
              <a:buNone/>
            </a:pPr>
            <a:r>
              <a:rPr lang="en" sz="1800">
                <a:solidFill>
                  <a:srgbClr val="2DA8C8"/>
                </a:solidFill>
                <a:latin typeface="Arial"/>
                <a:ea typeface="Arial"/>
                <a:cs typeface="Arial"/>
                <a:sym typeface="Arial"/>
              </a:rPr>
              <a:t>⬦</a:t>
            </a:r>
            <a:r>
              <a:rPr lang="en" sz="2000">
                <a:solidFill>
                  <a:srgbClr val="F4F4F4"/>
                </a:solidFill>
                <a:latin typeface="Arial"/>
                <a:ea typeface="Arial"/>
                <a:cs typeface="Arial"/>
                <a:sym typeface="Arial"/>
              </a:rPr>
              <a:t>NTUSER.DAT\Software\Microsoft\Windows\CurrentVersion\Explorer\WordWheelQuery</a:t>
            </a:r>
            <a:endParaRPr sz="2000">
              <a:solidFill>
                <a:srgbClr val="F4F4F4"/>
              </a:solidFill>
              <a:latin typeface="Arial"/>
              <a:ea typeface="Arial"/>
              <a:cs typeface="Arial"/>
              <a:sym typeface="Arial"/>
            </a:endParaRPr>
          </a:p>
          <a:p>
            <a:pPr indent="457200" lvl="0" marL="0" rtl="0" algn="l">
              <a:spcBef>
                <a:spcPts val="800"/>
              </a:spcBef>
              <a:spcAft>
                <a:spcPts val="0"/>
              </a:spcAft>
              <a:buNone/>
            </a:pPr>
            <a:r>
              <a:rPr lang="en" sz="2400">
                <a:solidFill>
                  <a:srgbClr val="1781A1"/>
                </a:solidFill>
                <a:latin typeface="Arial"/>
                <a:ea typeface="Arial"/>
                <a:cs typeface="Arial"/>
                <a:sym typeface="Arial"/>
              </a:rPr>
              <a:t>⬩</a:t>
            </a:r>
            <a:r>
              <a:rPr lang="en" sz="2000">
                <a:solidFill>
                  <a:srgbClr val="F4F4F4"/>
                </a:solidFill>
                <a:latin typeface="Arial"/>
                <a:ea typeface="Arial"/>
                <a:cs typeface="Arial"/>
                <a:sym typeface="Arial"/>
              </a:rPr>
              <a:t>This is a record of any search terms that have been typed in the desktop “Search” field. If there is not a folder, it is likely the desktop Search hasn’t been used.</a:t>
            </a:r>
            <a:endParaRPr sz="2000">
              <a:solidFill>
                <a:srgbClr val="F4F4F4"/>
              </a:solidFill>
              <a:latin typeface="Arial"/>
              <a:ea typeface="Arial"/>
              <a:cs typeface="Arial"/>
              <a:sym typeface="Arial"/>
            </a:endParaRPr>
          </a:p>
          <a:p>
            <a:pPr indent="0" lvl="0" marL="0" rtl="0" algn="l">
              <a:spcBef>
                <a:spcPts val="800"/>
              </a:spcBef>
              <a:spcAft>
                <a:spcPts val="0"/>
              </a:spcAft>
              <a:buNone/>
            </a:pPr>
            <a:r>
              <a:rPr lang="en" sz="1800">
                <a:solidFill>
                  <a:srgbClr val="2DA8C8"/>
                </a:solidFill>
                <a:latin typeface="Arial"/>
                <a:ea typeface="Arial"/>
                <a:cs typeface="Arial"/>
                <a:sym typeface="Arial"/>
              </a:rPr>
              <a:t>⬦</a:t>
            </a:r>
            <a:r>
              <a:rPr lang="en" sz="2000">
                <a:solidFill>
                  <a:srgbClr val="F4F4F4"/>
                </a:solidFill>
                <a:latin typeface="Arial"/>
                <a:ea typeface="Arial"/>
                <a:cs typeface="Arial"/>
                <a:sym typeface="Arial"/>
              </a:rPr>
              <a:t>NTUSER.DAT\Software\Microsoft\Windows\CurrentVersion\Explorer\TypedPaths</a:t>
            </a:r>
            <a:endParaRPr sz="2000">
              <a:solidFill>
                <a:srgbClr val="F4F4F4"/>
              </a:solidFill>
              <a:latin typeface="Arial"/>
              <a:ea typeface="Arial"/>
              <a:cs typeface="Arial"/>
              <a:sym typeface="Arial"/>
            </a:endParaRPr>
          </a:p>
          <a:p>
            <a:pPr indent="0" lvl="0" marL="482600" rtl="0" algn="l">
              <a:spcBef>
                <a:spcPts val="800"/>
              </a:spcBef>
              <a:spcAft>
                <a:spcPts val="0"/>
              </a:spcAft>
              <a:buNone/>
            </a:pPr>
            <a:r>
              <a:rPr lang="en" sz="1800">
                <a:solidFill>
                  <a:srgbClr val="2DA8C8"/>
                </a:solidFill>
                <a:latin typeface="Arial"/>
                <a:ea typeface="Arial"/>
                <a:cs typeface="Arial"/>
                <a:sym typeface="Arial"/>
              </a:rPr>
              <a:t>⬦</a:t>
            </a:r>
            <a:r>
              <a:rPr lang="en" sz="2000">
                <a:solidFill>
                  <a:srgbClr val="F4F4F4"/>
                </a:solidFill>
                <a:latin typeface="Arial"/>
                <a:ea typeface="Arial"/>
                <a:cs typeface="Arial"/>
                <a:sym typeface="Arial"/>
              </a:rPr>
              <a:t>This shows any queries typed into Windows Explorer’s built-in “Search” field</a:t>
            </a:r>
            <a:endParaRPr sz="2000">
              <a:solidFill>
                <a:srgbClr val="F4F4F4"/>
              </a:solidFill>
              <a:latin typeface="Arial"/>
              <a:ea typeface="Arial"/>
              <a:cs typeface="Arial"/>
              <a:sym typeface="Arial"/>
            </a:endParaRPr>
          </a:p>
          <a:p>
            <a:pPr indent="0" lvl="0" marL="0" rtl="0" algn="l">
              <a:spcBef>
                <a:spcPts val="800"/>
              </a:spcBef>
              <a:spcAft>
                <a:spcPts val="0"/>
              </a:spcAft>
              <a:buNone/>
            </a:pPr>
            <a:r>
              <a:rPr lang="en" sz="1800">
                <a:solidFill>
                  <a:srgbClr val="2DA8C8"/>
                </a:solidFill>
                <a:latin typeface="Arial"/>
                <a:ea typeface="Arial"/>
                <a:cs typeface="Arial"/>
                <a:sym typeface="Arial"/>
              </a:rPr>
              <a:t>⬦</a:t>
            </a:r>
            <a:r>
              <a:rPr lang="en" sz="2000">
                <a:solidFill>
                  <a:srgbClr val="F4F4F4"/>
                </a:solidFill>
                <a:latin typeface="Arial"/>
                <a:ea typeface="Arial"/>
                <a:cs typeface="Arial"/>
                <a:sym typeface="Arial"/>
              </a:rPr>
              <a:t>NTUSER.DAT\Software\Microsoft\Windows\CurrentVersion\Explorer\RecentDocs</a:t>
            </a:r>
            <a:endParaRPr sz="2000">
              <a:solidFill>
                <a:srgbClr val="F4F4F4"/>
              </a:solidFill>
              <a:latin typeface="Arial"/>
              <a:ea typeface="Arial"/>
              <a:cs typeface="Arial"/>
              <a:sym typeface="Arial"/>
            </a:endParaRPr>
          </a:p>
          <a:p>
            <a:pPr indent="-12700" lvl="0" marL="482600" rtl="0" algn="l">
              <a:spcBef>
                <a:spcPts val="800"/>
              </a:spcBef>
              <a:spcAft>
                <a:spcPts val="0"/>
              </a:spcAft>
              <a:buNone/>
            </a:pPr>
            <a:r>
              <a:rPr lang="en" sz="2400">
                <a:solidFill>
                  <a:srgbClr val="2DA8C8"/>
                </a:solidFill>
                <a:latin typeface="Arial"/>
                <a:ea typeface="Arial"/>
                <a:cs typeface="Arial"/>
                <a:sym typeface="Arial"/>
              </a:rPr>
              <a:t>⬩</a:t>
            </a:r>
            <a:r>
              <a:rPr lang="en" sz="2000">
                <a:solidFill>
                  <a:srgbClr val="F4F4F4"/>
                </a:solidFill>
                <a:latin typeface="Arial"/>
                <a:ea typeface="Arial"/>
                <a:cs typeface="Arial"/>
                <a:sym typeface="Arial"/>
              </a:rPr>
              <a:t>This shows all the recent documents, and the order in which they were opened (via the MRU key).  Which document was most recently opened?</a:t>
            </a:r>
            <a:endParaRPr sz="2000">
              <a:solidFill>
                <a:srgbClr val="F4F4F4"/>
              </a:solidFill>
              <a:latin typeface="Arial"/>
              <a:ea typeface="Arial"/>
              <a:cs typeface="Arial"/>
              <a:sym typeface="Arial"/>
            </a:endParaRPr>
          </a:p>
          <a:p>
            <a:pPr indent="444500" lvl="0" marL="12700" rtl="0" algn="l">
              <a:spcBef>
                <a:spcPts val="800"/>
              </a:spcBef>
              <a:spcAft>
                <a:spcPts val="0"/>
              </a:spcAft>
              <a:buNone/>
            </a:pPr>
            <a:r>
              <a:rPr lang="en" sz="1800">
                <a:solidFill>
                  <a:srgbClr val="2DA8C8"/>
                </a:solidFill>
                <a:latin typeface="Arial"/>
                <a:ea typeface="Arial"/>
                <a:cs typeface="Arial"/>
                <a:sym typeface="Arial"/>
              </a:rPr>
              <a:t>⬦</a:t>
            </a:r>
            <a:r>
              <a:rPr lang="en" sz="2000">
                <a:solidFill>
                  <a:srgbClr val="F4F4F4"/>
                </a:solidFill>
                <a:latin typeface="Arial"/>
                <a:ea typeface="Arial"/>
                <a:cs typeface="Arial"/>
                <a:sym typeface="Arial"/>
              </a:rPr>
              <a:t>Validate the info above by looking at the </a:t>
            </a:r>
            <a:endParaRPr sz="2000">
              <a:solidFill>
                <a:srgbClr val="F4F4F4"/>
              </a:solidFill>
              <a:latin typeface="Arial"/>
              <a:ea typeface="Arial"/>
              <a:cs typeface="Arial"/>
              <a:sym typeface="Arial"/>
            </a:endParaRPr>
          </a:p>
          <a:p>
            <a:pPr indent="0" lvl="0" marL="12700" rtl="0" algn="l">
              <a:spcBef>
                <a:spcPts val="800"/>
              </a:spcBef>
              <a:spcAft>
                <a:spcPts val="0"/>
              </a:spcAft>
              <a:buNone/>
            </a:pPr>
            <a:r>
              <a:rPr lang="en" sz="2000">
                <a:solidFill>
                  <a:srgbClr val="F4F4F4"/>
                </a:solidFill>
                <a:latin typeface="Arial"/>
                <a:ea typeface="Arial"/>
                <a:cs typeface="Arial"/>
                <a:sym typeface="Arial"/>
              </a:rPr>
              <a:t>NTUSER.DAT\Software\Microsoft\Windows\CurrentVersion\Explorer\ComDlg32\OpenSavePidlMRU values.  What information is available here that wasn’t available in the RecentDocs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