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Neo Tech" panose="020B0604020202020204" charset="0"/>
      <p:regular r:id="rId10"/>
    </p:embeddedFont>
    <p:embeddedFont>
      <p:font typeface="Neo Tech Bold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C1B2D-8574-43AF-B613-57D2BC6141D7}" v="4" dt="2025-01-14T17:03:52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19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Hansen" userId="367s5xgKscLhKeH6sP7Q8kaOCwFDSbE9em29w8XTXdY=" providerId="None" clId="Web-{27AC1B2D-8574-43AF-B613-57D2BC6141D7}"/>
    <pc:docChg chg="modSld">
      <pc:chgData name="Jakob Hansen" userId="367s5xgKscLhKeH6sP7Q8kaOCwFDSbE9em29w8XTXdY=" providerId="None" clId="Web-{27AC1B2D-8574-43AF-B613-57D2BC6141D7}" dt="2025-01-14T17:03:52.197" v="25"/>
      <pc:docMkLst>
        <pc:docMk/>
      </pc:docMkLst>
      <pc:sldChg chg="modNotes">
        <pc:chgData name="Jakob Hansen" userId="367s5xgKscLhKeH6sP7Q8kaOCwFDSbE9em29w8XTXdY=" providerId="None" clId="Web-{27AC1B2D-8574-43AF-B613-57D2BC6141D7}" dt="2025-01-14T17:01:47.353" v="5"/>
        <pc:sldMkLst>
          <pc:docMk/>
          <pc:sldMk cId="0" sldId="258"/>
        </pc:sldMkLst>
      </pc:sldChg>
      <pc:sldChg chg="modNotes">
        <pc:chgData name="Jakob Hansen" userId="367s5xgKscLhKeH6sP7Q8kaOCwFDSbE9em29w8XTXdY=" providerId="None" clId="Web-{27AC1B2D-8574-43AF-B613-57D2BC6141D7}" dt="2025-01-14T17:03:52.197" v="25"/>
        <pc:sldMkLst>
          <pc:docMk/>
          <pc:sldMk cId="0" sldId="259"/>
        </pc:sldMkLst>
      </pc:sldChg>
      <pc:sldChg chg="modNotes">
        <pc:chgData name="Jakob Hansen" userId="367s5xgKscLhKeH6sP7Q8kaOCwFDSbE9em29w8XTXdY=" providerId="None" clId="Web-{27AC1B2D-8574-43AF-B613-57D2BC6141D7}" dt="2025-01-14T17:02:19.791" v="14"/>
        <pc:sldMkLst>
          <pc:docMk/>
          <pc:sldMk cId="0" sldId="260"/>
        </pc:sldMkLst>
      </pc:sldChg>
      <pc:sldChg chg="modNotes">
        <pc:chgData name="Jakob Hansen" userId="367s5xgKscLhKeH6sP7Q8kaOCwFDSbE9em29w8XTXdY=" providerId="None" clId="Web-{27AC1B2D-8574-43AF-B613-57D2BC6141D7}" dt="2025-01-14T17:03:37.150" v="23"/>
        <pc:sldMkLst>
          <pc:docMk/>
          <pc:sldMk cId="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985C-9E6F-4954-9CB6-00EDC155FD00}" type="datetimeFigureOut"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0F6D-06CE-4877-A415-411F04F254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alumni: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/Discovery/Web-Content/directory-list-2.3-small.txt:FUZZ -u </a:t>
            </a:r>
            <a:r>
              <a:rPr lang="en-US" dirty="0">
                <a:hlinkClick r:id=""/>
              </a:rPr>
              <a:t>http://&lt;URL&gt;/FUZZ</a:t>
            </a:r>
            <a:r>
              <a:rPr lang="en-US" dirty="0"/>
              <a:t>  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.</a:t>
            </a:r>
            <a:r>
              <a:rPr lang="en-US" dirty="0" err="1"/>
              <a:t>php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web-extensions.txt:FUZZ</a:t>
            </a:r>
            <a:r>
              <a:rPr lang="en-US" dirty="0"/>
              <a:t> -u http://&lt;URL&gt;/indexFUZZ -v -fc 500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student: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</a:t>
            </a:r>
            <a:r>
              <a:rPr lang="en-US" dirty="0" err="1"/>
              <a:t>ic</a:t>
            </a:r>
            <a:r>
              <a:rPr lang="en-US" dirty="0"/>
              <a:t> -v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/Discovery/DNS/subdomains-top1million-5000.txt:FUZZ -u </a:t>
            </a:r>
            <a:r>
              <a:rPr lang="en-US" dirty="0">
                <a:hlinkClick r:id=""/>
              </a:rPr>
              <a:t>http://&lt;URL&gt;/</a:t>
            </a:r>
            <a:r>
              <a:rPr lang="en-US" dirty="0"/>
              <a:t> -H 'Host: FUZZ' 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9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##### GET</a:t>
            </a:r>
          </a:p>
          <a:p>
            <a:r>
              <a:rPr lang="en-US" dirty="0"/>
              <a:t>Find department: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burp-parameter-names.txt:FUZZ</a:t>
            </a:r>
            <a:r>
              <a:rPr lang="en-US" dirty="0"/>
              <a:t>  -u http://&lt;URL&gt;/index.php?FUZZ=key -fs 267 -v</a:t>
            </a: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##### POST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Find dev: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ffuf</a:t>
            </a:r>
            <a:r>
              <a:rPr lang="en-US" dirty="0"/>
              <a:t> -w 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seclists</a:t>
            </a:r>
            <a:r>
              <a:rPr lang="en-US" dirty="0"/>
              <a:t>/Discovery/Web-Content/</a:t>
            </a:r>
            <a:r>
              <a:rPr lang="en-US" dirty="0" err="1"/>
              <a:t>burp-parameter-names.txt:FUZZ</a:t>
            </a:r>
            <a:r>
              <a:rPr lang="en-US" dirty="0"/>
              <a:t> -u http://&lt;URL&gt;/index.php -X POST -d 'FUZZ=key' -H 'Content-Type: application/x-www-form-</a:t>
            </a:r>
            <a:r>
              <a:rPr lang="en-US" dirty="0" err="1"/>
              <a:t>urlencoded</a:t>
            </a:r>
            <a:r>
              <a:rPr lang="en-US" dirty="0"/>
              <a:t>' -fs 267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```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0F6D-06CE-4877-A415-411F04F254CA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0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.svg"/><Relationship Id="rId5" Type="http://schemas.openxmlformats.org/officeDocument/2006/relationships/image" Target="../media/image7.sv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032634" y="3219450"/>
            <a:ext cx="12222732" cy="203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WEB DISCOVERY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81288" y="4800600"/>
            <a:ext cx="12925424" cy="204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189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WITH FFUF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84882" y="6801803"/>
            <a:ext cx="39182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9"/>
              </a:lnSpc>
            </a:pPr>
            <a:r>
              <a:rPr lang="en-US" sz="36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JANUARY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622067" flipH="1">
            <a:off x="-179968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395965" y="2573979"/>
            <a:ext cx="6186137" cy="5710470"/>
            <a:chOff x="0" y="0"/>
            <a:chExt cx="1629271" cy="150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9271" cy="1503992"/>
            </a:xfrm>
            <a:custGeom>
              <a:avLst/>
              <a:gdLst/>
              <a:ahLst/>
              <a:cxnLst/>
              <a:rect l="l" t="t" r="r" b="b"/>
              <a:pathLst>
                <a:path w="1629271" h="1503992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378843"/>
                  </a:lnTo>
                  <a:cubicBezTo>
                    <a:pt x="1629271" y="1412034"/>
                    <a:pt x="1616085" y="1443867"/>
                    <a:pt x="1592615" y="1467337"/>
                  </a:cubicBezTo>
                  <a:cubicBezTo>
                    <a:pt x="1569145" y="1490807"/>
                    <a:pt x="1537313" y="1503992"/>
                    <a:pt x="1504121" y="1503992"/>
                  </a:cubicBezTo>
                  <a:lnTo>
                    <a:pt x="125150" y="1503992"/>
                  </a:lnTo>
                  <a:cubicBezTo>
                    <a:pt x="56031" y="1503992"/>
                    <a:pt x="0" y="1447961"/>
                    <a:pt x="0" y="1378843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9271" cy="157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10" name="Freeform 10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557999" y="3227693"/>
            <a:ext cx="8417276" cy="283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788"/>
              </a:lnSpc>
            </a:pPr>
            <a:r>
              <a:rPr lang="en-US" sz="1649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FFUF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04720" y="5760405"/>
            <a:ext cx="8000779" cy="113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435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“A FAST WEB FUZZER WRITTEN IN GO.”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45944" y="4250671"/>
            <a:ext cx="4486180" cy="2271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Directory Fuzzing</a:t>
            </a:r>
          </a:p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Extension Fuzzing</a:t>
            </a:r>
          </a:p>
          <a:p>
            <a:pPr marL="680372" lvl="1" indent="-340186" algn="just">
              <a:lnSpc>
                <a:spcPts val="441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V-host Fuzzing</a:t>
            </a:r>
          </a:p>
          <a:p>
            <a:pPr marL="680372" lvl="1" indent="-340186" algn="just">
              <a:lnSpc>
                <a:spcPts val="4411"/>
              </a:lnSpc>
              <a:spcBef>
                <a:spcPct val="0"/>
              </a:spcBef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Parameter Fuzzing</a:t>
            </a:r>
          </a:p>
        </p:txBody>
      </p:sp>
      <p:sp>
        <p:nvSpPr>
          <p:cNvPr id="14" name="Freeform 14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7101333" y="1741715"/>
            <a:ext cx="1664529" cy="166452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7076780">
            <a:off x="11889313" y="-819457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4663" y="2295708"/>
            <a:ext cx="7924372" cy="196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DIRECTORY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64663" y="3820157"/>
            <a:ext cx="10497000" cy="196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1"/>
              </a:lnSpc>
            </a:pPr>
            <a:r>
              <a:rPr lang="en-US" sz="11409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28036" y="5777416"/>
            <a:ext cx="8429577" cy="2470745"/>
            <a:chOff x="0" y="0"/>
            <a:chExt cx="2220135" cy="6507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20135" cy="650731"/>
            </a:xfrm>
            <a:custGeom>
              <a:avLst/>
              <a:gdLst/>
              <a:ahLst/>
              <a:cxnLst/>
              <a:rect l="l" t="t" r="r" b="b"/>
              <a:pathLst>
                <a:path w="2220135" h="650731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09698" y="6174606"/>
            <a:ext cx="7279337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directories or files.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408122" y="2267783"/>
            <a:ext cx="5399855" cy="539985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-448594" y="2267783"/>
            <a:ext cx="1560782" cy="15607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7455" y="3465825"/>
            <a:ext cx="9540668" cy="196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1400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EXTENSION</a:t>
            </a:r>
          </a:p>
        </p:txBody>
      </p:sp>
      <p:sp>
        <p:nvSpPr>
          <p:cNvPr id="7" name="Freeform 7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867455" y="4646464"/>
            <a:ext cx="9540668" cy="1963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1400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1003330" y="2550533"/>
            <a:ext cx="5788901" cy="3513119"/>
            <a:chOff x="0" y="0"/>
            <a:chExt cx="1524649" cy="9252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24649" cy="925266"/>
            </a:xfrm>
            <a:custGeom>
              <a:avLst/>
              <a:gdLst/>
              <a:ahLst/>
              <a:cxnLst/>
              <a:rect l="l" t="t" r="r" b="b"/>
              <a:pathLst>
                <a:path w="1524649" h="925266">
                  <a:moveTo>
                    <a:pt x="88267" y="0"/>
                  </a:moveTo>
                  <a:lnTo>
                    <a:pt x="1436382" y="0"/>
                  </a:lnTo>
                  <a:cubicBezTo>
                    <a:pt x="1459792" y="0"/>
                    <a:pt x="1482243" y="9299"/>
                    <a:pt x="1498796" y="25853"/>
                  </a:cubicBezTo>
                  <a:cubicBezTo>
                    <a:pt x="1515349" y="42406"/>
                    <a:pt x="1524649" y="64857"/>
                    <a:pt x="1524649" y="88267"/>
                  </a:cubicBezTo>
                  <a:lnTo>
                    <a:pt x="1524649" y="836999"/>
                  </a:lnTo>
                  <a:cubicBezTo>
                    <a:pt x="1524649" y="885748"/>
                    <a:pt x="1485130" y="925266"/>
                    <a:pt x="1436382" y="925266"/>
                  </a:cubicBezTo>
                  <a:lnTo>
                    <a:pt x="88267" y="925266"/>
                  </a:lnTo>
                  <a:cubicBezTo>
                    <a:pt x="39518" y="925266"/>
                    <a:pt x="0" y="885748"/>
                    <a:pt x="0" y="836999"/>
                  </a:cubicBezTo>
                  <a:lnTo>
                    <a:pt x="0" y="88267"/>
                  </a:lnTo>
                  <a:cubicBezTo>
                    <a:pt x="0" y="39518"/>
                    <a:pt x="39518" y="0"/>
                    <a:pt x="88267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524649" cy="991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711582" y="3068860"/>
            <a:ext cx="4486697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extensions on files.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3315205" y="6558372"/>
            <a:ext cx="5399855" cy="5399855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22677" y="7190589"/>
            <a:ext cx="2595217" cy="259521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48474" y="2281226"/>
            <a:ext cx="10177047" cy="1726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37"/>
              </a:lnSpc>
            </a:pPr>
            <a:r>
              <a:rPr lang="en-US" sz="10031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V-HOST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48474" y="3640625"/>
            <a:ext cx="9265274" cy="1573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9"/>
              </a:lnSpc>
            </a:pPr>
            <a:r>
              <a:rPr lang="en-US" sz="9132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829359" y="6049233"/>
            <a:ext cx="9064609" cy="2852254"/>
            <a:chOff x="0" y="0"/>
            <a:chExt cx="2387387" cy="75121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7387" cy="751211"/>
            </a:xfrm>
            <a:custGeom>
              <a:avLst/>
              <a:gdLst/>
              <a:ahLst/>
              <a:cxnLst/>
              <a:rect l="l" t="t" r="r" b="b"/>
              <a:pathLst>
                <a:path w="2387387" h="751211">
                  <a:moveTo>
                    <a:pt x="56369" y="0"/>
                  </a:moveTo>
                  <a:lnTo>
                    <a:pt x="2331017" y="0"/>
                  </a:lnTo>
                  <a:cubicBezTo>
                    <a:pt x="2362149" y="0"/>
                    <a:pt x="2387387" y="25237"/>
                    <a:pt x="2387387" y="56369"/>
                  </a:cubicBezTo>
                  <a:lnTo>
                    <a:pt x="2387387" y="694841"/>
                  </a:lnTo>
                  <a:cubicBezTo>
                    <a:pt x="2387387" y="725973"/>
                    <a:pt x="2362149" y="751211"/>
                    <a:pt x="2331017" y="751211"/>
                  </a:cubicBezTo>
                  <a:lnTo>
                    <a:pt x="56369" y="751211"/>
                  </a:lnTo>
                  <a:cubicBezTo>
                    <a:pt x="41419" y="751211"/>
                    <a:pt x="27082" y="745272"/>
                    <a:pt x="16510" y="734701"/>
                  </a:cubicBezTo>
                  <a:cubicBezTo>
                    <a:pt x="5939" y="724129"/>
                    <a:pt x="0" y="709791"/>
                    <a:pt x="0" y="694841"/>
                  </a:cubicBezTo>
                  <a:lnTo>
                    <a:pt x="0" y="56369"/>
                  </a:lnTo>
                  <a:cubicBezTo>
                    <a:pt x="0" y="41419"/>
                    <a:pt x="5939" y="27082"/>
                    <a:pt x="16510" y="16510"/>
                  </a:cubicBezTo>
                  <a:cubicBezTo>
                    <a:pt x="27082" y="5939"/>
                    <a:pt x="41419" y="0"/>
                    <a:pt x="5636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387387" cy="817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529469" y="6653748"/>
            <a:ext cx="7795649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hidden “subdomains” or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virtal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hosts.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518329" y="5699363"/>
            <a:ext cx="7524056" cy="75240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-8311125">
            <a:off x="8445298" y="-4026318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0" y="0"/>
                </a:moveTo>
                <a:lnTo>
                  <a:pt x="13447969" y="0"/>
                </a:lnTo>
                <a:lnTo>
                  <a:pt x="13447969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2920469" y="2120800"/>
            <a:ext cx="2723142" cy="272314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6099" y="2461043"/>
            <a:ext cx="9612441" cy="168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PARAMETER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6099" y="3932002"/>
            <a:ext cx="11719106" cy="168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02"/>
              </a:lnSpc>
            </a:pPr>
            <a:r>
              <a:rPr lang="en-US" sz="9668" b="1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FUZZING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96099" y="5758548"/>
            <a:ext cx="8429577" cy="2159749"/>
            <a:chOff x="0" y="0"/>
            <a:chExt cx="2220135" cy="5688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20135" cy="568823"/>
            </a:xfrm>
            <a:custGeom>
              <a:avLst/>
              <a:gdLst/>
              <a:ahLst/>
              <a:cxnLst/>
              <a:rect l="l" t="t" r="r" b="b"/>
              <a:pathLst>
                <a:path w="2220135" h="568823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08207"/>
                  </a:lnTo>
                  <a:cubicBezTo>
                    <a:pt x="2220135" y="541684"/>
                    <a:pt x="2192997" y="568823"/>
                    <a:pt x="2159520" y="568823"/>
                  </a:cubicBezTo>
                  <a:lnTo>
                    <a:pt x="60616" y="568823"/>
                  </a:lnTo>
                  <a:cubicBezTo>
                    <a:pt x="27139" y="568823"/>
                    <a:pt x="0" y="541684"/>
                    <a:pt x="0" y="508207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220135" cy="635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53551" y="6200264"/>
            <a:ext cx="7114673" cy="79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251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SecLists</a:t>
            </a:r>
            <a:r>
              <a:rPr lang="en-US" sz="225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we can find and test hidden GET and POST parameters. </a:t>
            </a:r>
          </a:p>
        </p:txBody>
      </p:sp>
      <p:sp>
        <p:nvSpPr>
          <p:cNvPr id="12" name="Freeform 12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9372839" flipH="1" flipV="1">
            <a:off x="8639671" y="3932444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13447968" y="9731439"/>
                </a:moveTo>
                <a:lnTo>
                  <a:pt x="0" y="9731439"/>
                </a:lnTo>
                <a:lnTo>
                  <a:pt x="0" y="0"/>
                </a:lnTo>
                <a:lnTo>
                  <a:pt x="13447968" y="0"/>
                </a:lnTo>
                <a:lnTo>
                  <a:pt x="13447968" y="973143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11408122" y="2345383"/>
            <a:ext cx="5572914" cy="557291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806550" y="2337739"/>
            <a:ext cx="1795797" cy="179579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534398" y="900922"/>
            <a:ext cx="3380502" cy="39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CSA Pentest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02168" y="2796764"/>
            <a:ext cx="8083664" cy="148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 dirty="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WHAT’S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97006" y="4099371"/>
            <a:ext cx="7293987" cy="148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sz="10400" b="1" dirty="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NEXT?</a:t>
            </a:r>
          </a:p>
        </p:txBody>
      </p:sp>
      <p:sp>
        <p:nvSpPr>
          <p:cNvPr id="13" name="Freeform 13"/>
          <p:cNvSpPr/>
          <p:nvPr/>
        </p:nvSpPr>
        <p:spPr>
          <a:xfrm rot="960284" flipH="1">
            <a:off x="-3537541" y="3885448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30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30" y="11563586"/>
                </a:lnTo>
                <a:lnTo>
                  <a:pt x="1597983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00210" y="5871021"/>
            <a:ext cx="7687580" cy="161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Want to learn more? 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25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Hack The Box: </a:t>
            </a:r>
          </a:p>
          <a:p>
            <a:pPr algn="ctr">
              <a:lnSpc>
                <a:spcPts val="3151"/>
              </a:lnSpc>
              <a:spcBef>
                <a:spcPct val="0"/>
              </a:spcBef>
            </a:pPr>
            <a:r>
              <a:rPr lang="en-US" sz="2400" b="1" dirty="0">
                <a:solidFill>
                  <a:schemeClr val="bg1"/>
                </a:solidFill>
              </a:rPr>
              <a:t>Attacking Web Applications with </a:t>
            </a:r>
            <a:r>
              <a:rPr lang="en-US" sz="2400" b="1" dirty="0" err="1">
                <a:solidFill>
                  <a:schemeClr val="bg1"/>
                </a:solidFill>
              </a:rPr>
              <a:t>Ffuf</a:t>
            </a:r>
            <a:endParaRPr lang="en-US" sz="2400" b="1" dirty="0">
              <a:solidFill>
                <a:schemeClr val="bg1"/>
              </a:solidFill>
            </a:endParaRPr>
          </a:p>
          <a:p>
            <a:pPr marL="0" lvl="0" indent="0" algn="ctr">
              <a:lnSpc>
                <a:spcPts val="3151"/>
              </a:lnSpc>
              <a:spcBef>
                <a:spcPct val="0"/>
              </a:spcBef>
            </a:pPr>
            <a:endParaRPr lang="en-US" sz="225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052965" y="8262380"/>
            <a:ext cx="16206335" cy="995920"/>
            <a:chOff x="0" y="0"/>
            <a:chExt cx="4268335" cy="2623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68335" cy="262300"/>
            </a:xfrm>
            <a:custGeom>
              <a:avLst/>
              <a:gdLst/>
              <a:ahLst/>
              <a:cxnLst/>
              <a:rect l="l" t="t" r="r" b="b"/>
              <a:pathLst>
                <a:path w="4268335" h="262300">
                  <a:moveTo>
                    <a:pt x="22930" y="0"/>
                  </a:moveTo>
                  <a:lnTo>
                    <a:pt x="4245405" y="0"/>
                  </a:lnTo>
                  <a:cubicBezTo>
                    <a:pt x="4251487" y="0"/>
                    <a:pt x="4257319" y="2416"/>
                    <a:pt x="4261619" y="6716"/>
                  </a:cubicBezTo>
                  <a:cubicBezTo>
                    <a:pt x="4265919" y="11016"/>
                    <a:pt x="4268335" y="16849"/>
                    <a:pt x="4268335" y="22930"/>
                  </a:cubicBezTo>
                  <a:lnTo>
                    <a:pt x="4268335" y="239370"/>
                  </a:lnTo>
                  <a:cubicBezTo>
                    <a:pt x="4268335" y="245451"/>
                    <a:pt x="4265919" y="251284"/>
                    <a:pt x="4261619" y="255584"/>
                  </a:cubicBezTo>
                  <a:cubicBezTo>
                    <a:pt x="4257319" y="259884"/>
                    <a:pt x="4251487" y="262300"/>
                    <a:pt x="4245405" y="262300"/>
                  </a:cubicBezTo>
                  <a:lnTo>
                    <a:pt x="22930" y="262300"/>
                  </a:lnTo>
                  <a:cubicBezTo>
                    <a:pt x="16849" y="262300"/>
                    <a:pt x="11016" y="259884"/>
                    <a:pt x="6716" y="255584"/>
                  </a:cubicBezTo>
                  <a:cubicBezTo>
                    <a:pt x="2416" y="251284"/>
                    <a:pt x="0" y="245451"/>
                    <a:pt x="0" y="239370"/>
                  </a:cubicBezTo>
                  <a:lnTo>
                    <a:pt x="0" y="22930"/>
                  </a:lnTo>
                  <a:cubicBezTo>
                    <a:pt x="0" y="16849"/>
                    <a:pt x="2416" y="11016"/>
                    <a:pt x="6716" y="6716"/>
                  </a:cubicBezTo>
                  <a:cubicBezTo>
                    <a:pt x="11016" y="2416"/>
                    <a:pt x="16849" y="0"/>
                    <a:pt x="2293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4268335" cy="32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506640" y="8511853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656383" y="2334086"/>
            <a:ext cx="2755885" cy="275588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845393" y="3378015"/>
            <a:ext cx="2088852" cy="208885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Custom</PresentationFormat>
  <Paragraphs>34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January 2024</dc:title>
  <cp:lastModifiedBy>Jakob Hansen</cp:lastModifiedBy>
  <cp:revision>18</cp:revision>
  <dcterms:created xsi:type="dcterms:W3CDTF">2006-08-16T00:00:00Z</dcterms:created>
  <dcterms:modified xsi:type="dcterms:W3CDTF">2025-01-14T17:03:55Z</dcterms:modified>
  <dc:identifier>DAGcLv7QZsM</dc:identifier>
</cp:coreProperties>
</file>