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66" r:id="rId3"/>
    <p:sldId id="269" r:id="rId4"/>
    <p:sldId id="263" r:id="rId5"/>
    <p:sldId id="262" r:id="rId6"/>
    <p:sldId id="260" r:id="rId7"/>
    <p:sldId id="280" r:id="rId8"/>
    <p:sldId id="281" r:id="rId9"/>
    <p:sldId id="282" r:id="rId10"/>
    <p:sldId id="283" r:id="rId11"/>
    <p:sldId id="272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6DC61F-BFF6-4EC2-880A-98C4132A1A36}">
  <a:tblStyle styleId="{B96DC61F-BFF6-4EC2-880A-98C4132A1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963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e7f9c668d6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e7f9c668d6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e7b3cc9d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e7b3cc9d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7f9c668d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7f9c668d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7f9c668d6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7f9c668d6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9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40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27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7" r:id="rId5"/>
    <p:sldLayoutId id="2147483658" r:id="rId6"/>
    <p:sldLayoutId id="2147483665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Penetration </a:t>
            </a:r>
            <a:r>
              <a:rPr lang="en" dirty="0">
                <a:solidFill>
                  <a:schemeClr val="accent2"/>
                </a:solidFill>
              </a:rPr>
              <a:t>‘Testing’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CSA – October 2024 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BYU CSA PenTest 2024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4294967295"/>
          </p:nvPr>
        </p:nvSpPr>
        <p:spPr>
          <a:xfrm>
            <a:off x="2231025" y="1703632"/>
            <a:ext cx="5788025" cy="4603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[</a:t>
            </a:r>
            <a:r>
              <a:rPr lang="en" sz="2800" dirty="0">
                <a:solidFill>
                  <a:schemeClr val="accent1"/>
                </a:solidFill>
              </a:rPr>
              <a:t>Introduction</a:t>
            </a:r>
            <a:r>
              <a:rPr lang="en" sz="2800" dirty="0">
                <a:solidFill>
                  <a:schemeClr val="accent6"/>
                </a:solidFill>
              </a:rPr>
              <a:t>] </a:t>
            </a:r>
            <a:endParaRPr sz="2800" dirty="0">
              <a:solidFill>
                <a:schemeClr val="accent6"/>
              </a:solidFill>
            </a:endParaRPr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16199" y="2820815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Includes how to reproduce vulnerabilities, why the vulnerability will affect business, and how to mitigate it.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16199" y="143189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A company pays you for a report of your findings, and steps to fix them, not for you to hack them.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533823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Reporting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90925" y="1644386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590925" y="3039034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151940"/>
            <a:ext cx="506100" cy="3418085"/>
            <a:chOff x="1084825" y="1151940"/>
            <a:chExt cx="506100" cy="3418085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337875" y="1151940"/>
              <a:ext cx="0" cy="2782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" name="Google Shape;3066;p50">
            <a:extLst>
              <a:ext uri="{FF2B5EF4-FFF2-40B4-BE49-F238E27FC236}">
                <a16:creationId xmlns:a16="http://schemas.microsoft.com/office/drawing/2014/main" id="{BF6CB482-3971-0083-181A-2B412617BCD9}"/>
              </a:ext>
            </a:extLst>
          </p:cNvPr>
          <p:cNvGrpSpPr/>
          <p:nvPr/>
        </p:nvGrpSpPr>
        <p:grpSpPr>
          <a:xfrm>
            <a:off x="1686583" y="1678343"/>
            <a:ext cx="290724" cy="365751"/>
            <a:chOff x="5177013" y="5225925"/>
            <a:chExt cx="281600" cy="360275"/>
          </a:xfrm>
        </p:grpSpPr>
        <p:sp>
          <p:nvSpPr>
            <p:cNvPr id="3" name="Google Shape;3067;p50">
              <a:extLst>
                <a:ext uri="{FF2B5EF4-FFF2-40B4-BE49-F238E27FC236}">
                  <a16:creationId xmlns:a16="http://schemas.microsoft.com/office/drawing/2014/main" id="{668C3083-0283-65AF-4D2D-90D5ECA9F093}"/>
                </a:ext>
              </a:extLst>
            </p:cNvPr>
            <p:cNvSpPr/>
            <p:nvPr/>
          </p:nvSpPr>
          <p:spPr>
            <a:xfrm>
              <a:off x="5226313" y="5275225"/>
              <a:ext cx="225175" cy="303875"/>
            </a:xfrm>
            <a:custGeom>
              <a:avLst/>
              <a:gdLst/>
              <a:ahLst/>
              <a:cxnLst/>
              <a:rect l="l" t="t" r="r" b="b"/>
              <a:pathLst>
                <a:path w="9007" h="12155" extrusionOk="0">
                  <a:moveTo>
                    <a:pt x="7319" y="0"/>
                  </a:moveTo>
                  <a:lnTo>
                    <a:pt x="0" y="10296"/>
                  </a:lnTo>
                  <a:lnTo>
                    <a:pt x="0" y="11586"/>
                  </a:lnTo>
                  <a:cubicBezTo>
                    <a:pt x="0" y="11908"/>
                    <a:pt x="266" y="12154"/>
                    <a:pt x="569" y="12154"/>
                  </a:cubicBezTo>
                  <a:lnTo>
                    <a:pt x="8457" y="12154"/>
                  </a:lnTo>
                  <a:cubicBezTo>
                    <a:pt x="8760" y="12154"/>
                    <a:pt x="9007" y="11908"/>
                    <a:pt x="9007" y="11586"/>
                  </a:cubicBezTo>
                  <a:lnTo>
                    <a:pt x="9007" y="569"/>
                  </a:lnTo>
                  <a:cubicBezTo>
                    <a:pt x="9007" y="247"/>
                    <a:pt x="8760" y="0"/>
                    <a:pt x="8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068;p50">
              <a:extLst>
                <a:ext uri="{FF2B5EF4-FFF2-40B4-BE49-F238E27FC236}">
                  <a16:creationId xmlns:a16="http://schemas.microsoft.com/office/drawing/2014/main" id="{687FD2A0-D233-C9D9-5DA3-4FA521373D9D}"/>
                </a:ext>
              </a:extLst>
            </p:cNvPr>
            <p:cNvSpPr/>
            <p:nvPr/>
          </p:nvSpPr>
          <p:spPr>
            <a:xfrm>
              <a:off x="5184113" y="5233025"/>
              <a:ext cx="225200" cy="299625"/>
            </a:xfrm>
            <a:custGeom>
              <a:avLst/>
              <a:gdLst/>
              <a:ahLst/>
              <a:cxnLst/>
              <a:rect l="l" t="t" r="r" b="b"/>
              <a:pathLst>
                <a:path w="9008" h="11985" extrusionOk="0">
                  <a:moveTo>
                    <a:pt x="3622" y="1"/>
                  </a:moveTo>
                  <a:cubicBezTo>
                    <a:pt x="3527" y="1"/>
                    <a:pt x="3452" y="19"/>
                    <a:pt x="3376" y="57"/>
                  </a:cubicBezTo>
                  <a:lnTo>
                    <a:pt x="57" y="3376"/>
                  </a:lnTo>
                  <a:cubicBezTo>
                    <a:pt x="20" y="3433"/>
                    <a:pt x="1" y="3527"/>
                    <a:pt x="20" y="3603"/>
                  </a:cubicBezTo>
                  <a:lnTo>
                    <a:pt x="20" y="11434"/>
                  </a:lnTo>
                  <a:cubicBezTo>
                    <a:pt x="1" y="11738"/>
                    <a:pt x="266" y="11984"/>
                    <a:pt x="569" y="11984"/>
                  </a:cubicBezTo>
                  <a:lnTo>
                    <a:pt x="8457" y="11984"/>
                  </a:lnTo>
                  <a:cubicBezTo>
                    <a:pt x="8761" y="11984"/>
                    <a:pt x="9007" y="11738"/>
                    <a:pt x="9007" y="11434"/>
                  </a:cubicBezTo>
                  <a:lnTo>
                    <a:pt x="9007" y="569"/>
                  </a:lnTo>
                  <a:cubicBezTo>
                    <a:pt x="9007" y="247"/>
                    <a:pt x="8761" y="1"/>
                    <a:pt x="8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069;p50">
              <a:extLst>
                <a:ext uri="{FF2B5EF4-FFF2-40B4-BE49-F238E27FC236}">
                  <a16:creationId xmlns:a16="http://schemas.microsoft.com/office/drawing/2014/main" id="{DA256986-8965-4288-AB04-89B175D870CC}"/>
                </a:ext>
              </a:extLst>
            </p:cNvPr>
            <p:cNvSpPr/>
            <p:nvPr/>
          </p:nvSpPr>
          <p:spPr>
            <a:xfrm>
              <a:off x="5310688" y="5275225"/>
              <a:ext cx="56425" cy="42200"/>
            </a:xfrm>
            <a:custGeom>
              <a:avLst/>
              <a:gdLst/>
              <a:ahLst/>
              <a:cxnLst/>
              <a:rect l="l" t="t" r="r" b="b"/>
              <a:pathLst>
                <a:path w="2257" h="1688" extrusionOk="0">
                  <a:moveTo>
                    <a:pt x="0" y="0"/>
                  </a:moveTo>
                  <a:lnTo>
                    <a:pt x="0" y="1688"/>
                  </a:lnTo>
                  <a:lnTo>
                    <a:pt x="2257" y="1688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070;p50">
              <a:extLst>
                <a:ext uri="{FF2B5EF4-FFF2-40B4-BE49-F238E27FC236}">
                  <a16:creationId xmlns:a16="http://schemas.microsoft.com/office/drawing/2014/main" id="{53643D8E-4322-4B99-AB00-BE87C041D6B1}"/>
                </a:ext>
              </a:extLst>
            </p:cNvPr>
            <p:cNvSpPr/>
            <p:nvPr/>
          </p:nvSpPr>
          <p:spPr>
            <a:xfrm>
              <a:off x="5185538" y="5233975"/>
              <a:ext cx="83450" cy="83450"/>
            </a:xfrm>
            <a:custGeom>
              <a:avLst/>
              <a:gdLst/>
              <a:ahLst/>
              <a:cxnLst/>
              <a:rect l="l" t="t" r="r" b="b"/>
              <a:pathLst>
                <a:path w="3338" h="3338" extrusionOk="0">
                  <a:moveTo>
                    <a:pt x="3338" y="0"/>
                  </a:moveTo>
                  <a:cubicBezTo>
                    <a:pt x="3281" y="38"/>
                    <a:pt x="3224" y="76"/>
                    <a:pt x="3167" y="114"/>
                  </a:cubicBezTo>
                  <a:lnTo>
                    <a:pt x="114" y="3167"/>
                  </a:lnTo>
                  <a:cubicBezTo>
                    <a:pt x="76" y="3205"/>
                    <a:pt x="38" y="3262"/>
                    <a:pt x="0" y="3338"/>
                  </a:cubicBezTo>
                  <a:lnTo>
                    <a:pt x="3319" y="3338"/>
                  </a:lnTo>
                  <a:lnTo>
                    <a:pt x="3319" y="19"/>
                  </a:lnTo>
                  <a:lnTo>
                    <a:pt x="3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071;p50">
              <a:extLst>
                <a:ext uri="{FF2B5EF4-FFF2-40B4-BE49-F238E27FC236}">
                  <a16:creationId xmlns:a16="http://schemas.microsoft.com/office/drawing/2014/main" id="{8236B671-B034-1F12-D380-342BF49759E2}"/>
                </a:ext>
              </a:extLst>
            </p:cNvPr>
            <p:cNvSpPr/>
            <p:nvPr/>
          </p:nvSpPr>
          <p:spPr>
            <a:xfrm>
              <a:off x="5219188" y="5352450"/>
              <a:ext cx="16625" cy="14275"/>
            </a:xfrm>
            <a:custGeom>
              <a:avLst/>
              <a:gdLst/>
              <a:ahLst/>
              <a:cxnLst/>
              <a:rect l="l" t="t" r="r" b="b"/>
              <a:pathLst>
                <a:path w="665" h="571" extrusionOk="0">
                  <a:moveTo>
                    <a:pt x="304" y="1"/>
                  </a:moveTo>
                  <a:cubicBezTo>
                    <a:pt x="153" y="1"/>
                    <a:pt x="1" y="117"/>
                    <a:pt x="1" y="286"/>
                  </a:cubicBezTo>
                  <a:cubicBezTo>
                    <a:pt x="1" y="438"/>
                    <a:pt x="133" y="571"/>
                    <a:pt x="285" y="571"/>
                  </a:cubicBezTo>
                  <a:cubicBezTo>
                    <a:pt x="551" y="571"/>
                    <a:pt x="664" y="267"/>
                    <a:pt x="494" y="78"/>
                  </a:cubicBezTo>
                  <a:cubicBezTo>
                    <a:pt x="441" y="24"/>
                    <a:pt x="373" y="1"/>
                    <a:pt x="3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72;p50">
              <a:extLst>
                <a:ext uri="{FF2B5EF4-FFF2-40B4-BE49-F238E27FC236}">
                  <a16:creationId xmlns:a16="http://schemas.microsoft.com/office/drawing/2014/main" id="{0AA908FD-9611-A54C-7139-2C6A20D5C1A4}"/>
                </a:ext>
              </a:extLst>
            </p:cNvPr>
            <p:cNvSpPr/>
            <p:nvPr/>
          </p:nvSpPr>
          <p:spPr>
            <a:xfrm>
              <a:off x="5177013" y="5225925"/>
              <a:ext cx="281600" cy="360275"/>
            </a:xfrm>
            <a:custGeom>
              <a:avLst/>
              <a:gdLst/>
              <a:ahLst/>
              <a:cxnLst/>
              <a:rect l="l" t="t" r="r" b="b"/>
              <a:pathLst>
                <a:path w="11264" h="14411" extrusionOk="0">
                  <a:moveTo>
                    <a:pt x="3394" y="967"/>
                  </a:moveTo>
                  <a:lnTo>
                    <a:pt x="3394" y="3375"/>
                  </a:lnTo>
                  <a:lnTo>
                    <a:pt x="967" y="3375"/>
                  </a:lnTo>
                  <a:lnTo>
                    <a:pt x="3394" y="967"/>
                  </a:lnTo>
                  <a:close/>
                  <a:moveTo>
                    <a:pt x="8741" y="569"/>
                  </a:moveTo>
                  <a:cubicBezTo>
                    <a:pt x="8893" y="569"/>
                    <a:pt x="9007" y="683"/>
                    <a:pt x="9007" y="853"/>
                  </a:cubicBezTo>
                  <a:lnTo>
                    <a:pt x="9007" y="11699"/>
                  </a:lnTo>
                  <a:cubicBezTo>
                    <a:pt x="9007" y="11851"/>
                    <a:pt x="8893" y="11984"/>
                    <a:pt x="8741" y="11984"/>
                  </a:cubicBezTo>
                  <a:lnTo>
                    <a:pt x="853" y="11984"/>
                  </a:lnTo>
                  <a:cubicBezTo>
                    <a:pt x="702" y="11984"/>
                    <a:pt x="569" y="11851"/>
                    <a:pt x="569" y="11699"/>
                  </a:cubicBezTo>
                  <a:lnTo>
                    <a:pt x="569" y="3944"/>
                  </a:lnTo>
                  <a:lnTo>
                    <a:pt x="3660" y="3944"/>
                  </a:lnTo>
                  <a:cubicBezTo>
                    <a:pt x="3830" y="3944"/>
                    <a:pt x="3944" y="3811"/>
                    <a:pt x="3944" y="3660"/>
                  </a:cubicBezTo>
                  <a:lnTo>
                    <a:pt x="3944" y="569"/>
                  </a:lnTo>
                  <a:close/>
                  <a:moveTo>
                    <a:pt x="10410" y="2257"/>
                  </a:moveTo>
                  <a:cubicBezTo>
                    <a:pt x="10581" y="2257"/>
                    <a:pt x="10694" y="2370"/>
                    <a:pt x="10694" y="2541"/>
                  </a:cubicBezTo>
                  <a:lnTo>
                    <a:pt x="10694" y="13558"/>
                  </a:lnTo>
                  <a:cubicBezTo>
                    <a:pt x="10694" y="13709"/>
                    <a:pt x="10581" y="13842"/>
                    <a:pt x="10429" y="13842"/>
                  </a:cubicBezTo>
                  <a:lnTo>
                    <a:pt x="2541" y="13842"/>
                  </a:lnTo>
                  <a:cubicBezTo>
                    <a:pt x="2389" y="13842"/>
                    <a:pt x="2257" y="13709"/>
                    <a:pt x="2257" y="13558"/>
                  </a:cubicBezTo>
                  <a:lnTo>
                    <a:pt x="2257" y="12553"/>
                  </a:lnTo>
                  <a:lnTo>
                    <a:pt x="8741" y="12553"/>
                  </a:lnTo>
                  <a:cubicBezTo>
                    <a:pt x="9196" y="12553"/>
                    <a:pt x="9576" y="12173"/>
                    <a:pt x="9576" y="11699"/>
                  </a:cubicBezTo>
                  <a:lnTo>
                    <a:pt x="9576" y="2257"/>
                  </a:lnTo>
                  <a:close/>
                  <a:moveTo>
                    <a:pt x="3906" y="0"/>
                  </a:moveTo>
                  <a:cubicBezTo>
                    <a:pt x="3679" y="0"/>
                    <a:pt x="3470" y="76"/>
                    <a:pt x="3299" y="247"/>
                  </a:cubicBezTo>
                  <a:lnTo>
                    <a:pt x="247" y="3299"/>
                  </a:lnTo>
                  <a:cubicBezTo>
                    <a:pt x="95" y="3451"/>
                    <a:pt x="0" y="3660"/>
                    <a:pt x="19" y="3887"/>
                  </a:cubicBezTo>
                  <a:lnTo>
                    <a:pt x="19" y="11718"/>
                  </a:lnTo>
                  <a:cubicBezTo>
                    <a:pt x="19" y="12173"/>
                    <a:pt x="379" y="12553"/>
                    <a:pt x="853" y="12553"/>
                  </a:cubicBezTo>
                  <a:lnTo>
                    <a:pt x="1688" y="12553"/>
                  </a:lnTo>
                  <a:lnTo>
                    <a:pt x="1688" y="13577"/>
                  </a:lnTo>
                  <a:cubicBezTo>
                    <a:pt x="1707" y="14032"/>
                    <a:pt x="2067" y="14411"/>
                    <a:pt x="2541" y="14411"/>
                  </a:cubicBezTo>
                  <a:lnTo>
                    <a:pt x="10410" y="14411"/>
                  </a:lnTo>
                  <a:cubicBezTo>
                    <a:pt x="10884" y="14411"/>
                    <a:pt x="11263" y="14032"/>
                    <a:pt x="11263" y="13577"/>
                  </a:cubicBezTo>
                  <a:lnTo>
                    <a:pt x="11263" y="2541"/>
                  </a:lnTo>
                  <a:cubicBezTo>
                    <a:pt x="11263" y="2067"/>
                    <a:pt x="10884" y="1688"/>
                    <a:pt x="10429" y="1688"/>
                  </a:cubicBezTo>
                  <a:lnTo>
                    <a:pt x="9576" y="1688"/>
                  </a:lnTo>
                  <a:lnTo>
                    <a:pt x="9576" y="853"/>
                  </a:lnTo>
                  <a:cubicBezTo>
                    <a:pt x="9576" y="379"/>
                    <a:pt x="9196" y="0"/>
                    <a:pt x="87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73;p50">
              <a:extLst>
                <a:ext uri="{FF2B5EF4-FFF2-40B4-BE49-F238E27FC236}">
                  <a16:creationId xmlns:a16="http://schemas.microsoft.com/office/drawing/2014/main" id="{72104620-C0FB-B6A0-80DB-6A5E9D4331CA}"/>
                </a:ext>
              </a:extLst>
            </p:cNvPr>
            <p:cNvSpPr/>
            <p:nvPr/>
          </p:nvSpPr>
          <p:spPr>
            <a:xfrm>
              <a:off x="5304038" y="5268100"/>
              <a:ext cx="70200" cy="56450"/>
            </a:xfrm>
            <a:custGeom>
              <a:avLst/>
              <a:gdLst/>
              <a:ahLst/>
              <a:cxnLst/>
              <a:rect l="l" t="t" r="r" b="b"/>
              <a:pathLst>
                <a:path w="2808" h="2258" extrusionOk="0">
                  <a:moveTo>
                    <a:pt x="2238" y="570"/>
                  </a:moveTo>
                  <a:lnTo>
                    <a:pt x="2238" y="1688"/>
                  </a:lnTo>
                  <a:lnTo>
                    <a:pt x="551" y="1688"/>
                  </a:lnTo>
                  <a:lnTo>
                    <a:pt x="551" y="570"/>
                  </a:lnTo>
                  <a:close/>
                  <a:moveTo>
                    <a:pt x="266" y="1"/>
                  </a:moveTo>
                  <a:cubicBezTo>
                    <a:pt x="115" y="1"/>
                    <a:pt x="1" y="133"/>
                    <a:pt x="1" y="285"/>
                  </a:cubicBezTo>
                  <a:lnTo>
                    <a:pt x="1" y="1973"/>
                  </a:lnTo>
                  <a:cubicBezTo>
                    <a:pt x="1" y="2124"/>
                    <a:pt x="115" y="2257"/>
                    <a:pt x="266" y="2257"/>
                  </a:cubicBezTo>
                  <a:lnTo>
                    <a:pt x="2523" y="2257"/>
                  </a:lnTo>
                  <a:cubicBezTo>
                    <a:pt x="2674" y="2257"/>
                    <a:pt x="2807" y="2124"/>
                    <a:pt x="2807" y="1973"/>
                  </a:cubicBezTo>
                  <a:lnTo>
                    <a:pt x="2807" y="285"/>
                  </a:lnTo>
                  <a:cubicBezTo>
                    <a:pt x="2807" y="133"/>
                    <a:pt x="2674" y="1"/>
                    <a:pt x="25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74;p50">
              <a:extLst>
                <a:ext uri="{FF2B5EF4-FFF2-40B4-BE49-F238E27FC236}">
                  <a16:creationId xmlns:a16="http://schemas.microsoft.com/office/drawing/2014/main" id="{E200AD1A-ECD7-94DE-21F0-A7F3355C736B}"/>
                </a:ext>
              </a:extLst>
            </p:cNvPr>
            <p:cNvSpPr/>
            <p:nvPr/>
          </p:nvSpPr>
          <p:spPr>
            <a:xfrm>
              <a:off x="5244613" y="5352450"/>
              <a:ext cx="132650" cy="14325"/>
            </a:xfrm>
            <a:custGeom>
              <a:avLst/>
              <a:gdLst/>
              <a:ahLst/>
              <a:cxnLst/>
              <a:rect l="l" t="t" r="r" b="b"/>
              <a:pathLst>
                <a:path w="5306" h="573" extrusionOk="0">
                  <a:moveTo>
                    <a:pt x="371" y="0"/>
                  </a:moveTo>
                  <a:cubicBezTo>
                    <a:pt x="0" y="0"/>
                    <a:pt x="0" y="572"/>
                    <a:pt x="371" y="572"/>
                  </a:cubicBezTo>
                  <a:cubicBezTo>
                    <a:pt x="382" y="572"/>
                    <a:pt x="394" y="572"/>
                    <a:pt x="406" y="571"/>
                  </a:cubicBezTo>
                  <a:lnTo>
                    <a:pt x="4900" y="571"/>
                  </a:lnTo>
                  <a:cubicBezTo>
                    <a:pt x="4912" y="572"/>
                    <a:pt x="4923" y="572"/>
                    <a:pt x="4934" y="572"/>
                  </a:cubicBezTo>
                  <a:cubicBezTo>
                    <a:pt x="5305" y="572"/>
                    <a:pt x="5305" y="0"/>
                    <a:pt x="4934" y="0"/>
                  </a:cubicBezTo>
                  <a:cubicBezTo>
                    <a:pt x="4923" y="0"/>
                    <a:pt x="4912" y="1"/>
                    <a:pt x="4900" y="2"/>
                  </a:cubicBezTo>
                  <a:lnTo>
                    <a:pt x="406" y="2"/>
                  </a:lnTo>
                  <a:cubicBezTo>
                    <a:pt x="394" y="1"/>
                    <a:pt x="382" y="0"/>
                    <a:pt x="3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75;p50">
              <a:extLst>
                <a:ext uri="{FF2B5EF4-FFF2-40B4-BE49-F238E27FC236}">
                  <a16:creationId xmlns:a16="http://schemas.microsoft.com/office/drawing/2014/main" id="{E1EE52AF-3533-4D3F-6DBA-36CC5381BFF2}"/>
                </a:ext>
              </a:extLst>
            </p:cNvPr>
            <p:cNvSpPr/>
            <p:nvPr/>
          </p:nvSpPr>
          <p:spPr>
            <a:xfrm>
              <a:off x="5216638" y="5394625"/>
              <a:ext cx="160625" cy="14325"/>
            </a:xfrm>
            <a:custGeom>
              <a:avLst/>
              <a:gdLst/>
              <a:ahLst/>
              <a:cxnLst/>
              <a:rect l="l" t="t" r="r" b="b"/>
              <a:pathLst>
                <a:path w="6425" h="573" extrusionOk="0">
                  <a:moveTo>
                    <a:pt x="354" y="1"/>
                  </a:moveTo>
                  <a:cubicBezTo>
                    <a:pt x="0" y="1"/>
                    <a:pt x="0" y="573"/>
                    <a:pt x="354" y="573"/>
                  </a:cubicBezTo>
                  <a:cubicBezTo>
                    <a:pt x="365" y="573"/>
                    <a:pt x="376" y="572"/>
                    <a:pt x="387" y="571"/>
                  </a:cubicBezTo>
                  <a:lnTo>
                    <a:pt x="6019" y="571"/>
                  </a:lnTo>
                  <a:cubicBezTo>
                    <a:pt x="6031" y="572"/>
                    <a:pt x="6042" y="573"/>
                    <a:pt x="6053" y="573"/>
                  </a:cubicBezTo>
                  <a:cubicBezTo>
                    <a:pt x="6424" y="573"/>
                    <a:pt x="6424" y="1"/>
                    <a:pt x="6053" y="1"/>
                  </a:cubicBezTo>
                  <a:cubicBezTo>
                    <a:pt x="6042" y="1"/>
                    <a:pt x="6031" y="1"/>
                    <a:pt x="6019" y="2"/>
                  </a:cubicBezTo>
                  <a:lnTo>
                    <a:pt x="387" y="2"/>
                  </a:lnTo>
                  <a:cubicBezTo>
                    <a:pt x="376" y="1"/>
                    <a:pt x="365" y="1"/>
                    <a:pt x="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76;p50">
              <a:extLst>
                <a:ext uri="{FF2B5EF4-FFF2-40B4-BE49-F238E27FC236}">
                  <a16:creationId xmlns:a16="http://schemas.microsoft.com/office/drawing/2014/main" id="{4A17959D-A275-63BD-C2D1-AFF45BBDD4B6}"/>
                </a:ext>
              </a:extLst>
            </p:cNvPr>
            <p:cNvSpPr/>
            <p:nvPr/>
          </p:nvSpPr>
          <p:spPr>
            <a:xfrm>
              <a:off x="5217288" y="54368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70"/>
                    <a:pt x="361" y="570"/>
                  </a:cubicBezTo>
                  <a:lnTo>
                    <a:pt x="5993" y="570"/>
                  </a:lnTo>
                  <a:cubicBezTo>
                    <a:pt x="6372" y="570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77;p50">
              <a:extLst>
                <a:ext uri="{FF2B5EF4-FFF2-40B4-BE49-F238E27FC236}">
                  <a16:creationId xmlns:a16="http://schemas.microsoft.com/office/drawing/2014/main" id="{3D774A49-939D-BFCA-8C54-7E06F274A6F5}"/>
                </a:ext>
              </a:extLst>
            </p:cNvPr>
            <p:cNvSpPr/>
            <p:nvPr/>
          </p:nvSpPr>
          <p:spPr>
            <a:xfrm>
              <a:off x="5217288" y="5479050"/>
              <a:ext cx="159300" cy="14250"/>
            </a:xfrm>
            <a:custGeom>
              <a:avLst/>
              <a:gdLst/>
              <a:ahLst/>
              <a:cxnLst/>
              <a:rect l="l" t="t" r="r" b="b"/>
              <a:pathLst>
                <a:path w="6372" h="570" extrusionOk="0">
                  <a:moveTo>
                    <a:pt x="361" y="1"/>
                  </a:moveTo>
                  <a:cubicBezTo>
                    <a:pt x="1" y="1"/>
                    <a:pt x="1" y="569"/>
                    <a:pt x="361" y="569"/>
                  </a:cubicBezTo>
                  <a:lnTo>
                    <a:pt x="5993" y="569"/>
                  </a:lnTo>
                  <a:cubicBezTo>
                    <a:pt x="6372" y="569"/>
                    <a:pt x="6372" y="1"/>
                    <a:pt x="59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952;p50">
            <a:extLst>
              <a:ext uri="{FF2B5EF4-FFF2-40B4-BE49-F238E27FC236}">
                <a16:creationId xmlns:a16="http://schemas.microsoft.com/office/drawing/2014/main" id="{094D013B-91EB-A734-6108-9FD97891CB2D}"/>
              </a:ext>
            </a:extLst>
          </p:cNvPr>
          <p:cNvGrpSpPr/>
          <p:nvPr/>
        </p:nvGrpSpPr>
        <p:grpSpPr>
          <a:xfrm>
            <a:off x="1708396" y="3068248"/>
            <a:ext cx="271150" cy="365781"/>
            <a:chOff x="4786863" y="4248100"/>
            <a:chExt cx="390650" cy="525850"/>
          </a:xfrm>
        </p:grpSpPr>
        <p:sp>
          <p:nvSpPr>
            <p:cNvPr id="26" name="Google Shape;2953;p50">
              <a:extLst>
                <a:ext uri="{FF2B5EF4-FFF2-40B4-BE49-F238E27FC236}">
                  <a16:creationId xmlns:a16="http://schemas.microsoft.com/office/drawing/2014/main" id="{CB22B97C-FF4C-7A7E-A745-EE93A4E50471}"/>
                </a:ext>
              </a:extLst>
            </p:cNvPr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54;p50">
              <a:extLst>
                <a:ext uri="{FF2B5EF4-FFF2-40B4-BE49-F238E27FC236}">
                  <a16:creationId xmlns:a16="http://schemas.microsoft.com/office/drawing/2014/main" id="{A75ED3A9-BA49-4583-07B9-0D297D1DEF6E}"/>
                </a:ext>
              </a:extLst>
            </p:cNvPr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55;p50">
              <a:extLst>
                <a:ext uri="{FF2B5EF4-FFF2-40B4-BE49-F238E27FC236}">
                  <a16:creationId xmlns:a16="http://schemas.microsoft.com/office/drawing/2014/main" id="{360B479D-E8BB-799D-86C2-47B380D92345}"/>
                </a:ext>
              </a:extLst>
            </p:cNvPr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56;p50">
              <a:extLst>
                <a:ext uri="{FF2B5EF4-FFF2-40B4-BE49-F238E27FC236}">
                  <a16:creationId xmlns:a16="http://schemas.microsoft.com/office/drawing/2014/main" id="{2CC67FF8-D8DC-8A95-ABE8-2EAED257F55F}"/>
                </a:ext>
              </a:extLst>
            </p:cNvPr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957;p50">
              <a:extLst>
                <a:ext uri="{FF2B5EF4-FFF2-40B4-BE49-F238E27FC236}">
                  <a16:creationId xmlns:a16="http://schemas.microsoft.com/office/drawing/2014/main" id="{25E2A571-A5DB-E17C-0A94-1113F93D2B6A}"/>
                </a:ext>
              </a:extLst>
            </p:cNvPr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58;p50">
              <a:extLst>
                <a:ext uri="{FF2B5EF4-FFF2-40B4-BE49-F238E27FC236}">
                  <a16:creationId xmlns:a16="http://schemas.microsoft.com/office/drawing/2014/main" id="{0B9B315A-593C-8EB4-A997-F29712BBA7DC}"/>
                </a:ext>
              </a:extLst>
            </p:cNvPr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959;p50">
              <a:extLst>
                <a:ext uri="{FF2B5EF4-FFF2-40B4-BE49-F238E27FC236}">
                  <a16:creationId xmlns:a16="http://schemas.microsoft.com/office/drawing/2014/main" id="{0F9B5282-8516-62E9-5372-AEEF71F39CAE}"/>
                </a:ext>
              </a:extLst>
            </p:cNvPr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960;p50">
              <a:extLst>
                <a:ext uri="{FF2B5EF4-FFF2-40B4-BE49-F238E27FC236}">
                  <a16:creationId xmlns:a16="http://schemas.microsoft.com/office/drawing/2014/main" id="{90C1F69C-7F08-78B3-AE9E-5542C4F2FB1E}"/>
                </a:ext>
              </a:extLst>
            </p:cNvPr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961;p50">
              <a:extLst>
                <a:ext uri="{FF2B5EF4-FFF2-40B4-BE49-F238E27FC236}">
                  <a16:creationId xmlns:a16="http://schemas.microsoft.com/office/drawing/2014/main" id="{44B07024-554E-7568-73AC-3BEF206242DD}"/>
                </a:ext>
              </a:extLst>
            </p:cNvPr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Subtitle 35">
            <a:extLst>
              <a:ext uri="{FF2B5EF4-FFF2-40B4-BE49-F238E27FC236}">
                <a16:creationId xmlns:a16="http://schemas.microsoft.com/office/drawing/2014/main" id="{BC9AF19B-D895-0FE5-8200-6869C328850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Google Shape;542;p31">
            <a:extLst>
              <a:ext uri="{FF2B5EF4-FFF2-40B4-BE49-F238E27FC236}">
                <a16:creationId xmlns:a16="http://schemas.microsoft.com/office/drawing/2014/main" id="{D0CF2E0A-DAF3-FC8D-614B-F9E33B78AB29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83726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bg2"/>
                </a:solidFill>
              </a:rPr>
              <a:t>Activity</a:t>
            </a:r>
            <a:r>
              <a:rPr lang="en" sz="6000" dirty="0"/>
              <a:t> </a:t>
            </a:r>
            <a:r>
              <a:rPr lang="en" sz="6000" dirty="0">
                <a:solidFill>
                  <a:schemeClr val="accent6"/>
                </a:solidFill>
              </a:rPr>
              <a:t>{</a:t>
            </a:r>
            <a:endParaRPr sz="6000" dirty="0">
              <a:solidFill>
                <a:schemeClr val="accent6"/>
              </a:solidFill>
            </a:endParaRPr>
          </a:p>
        </p:txBody>
      </p:sp>
      <p:sp>
        <p:nvSpPr>
          <p:cNvPr id="867" name="Google Shape;867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Hands On Time &gt;</a:t>
            </a:r>
            <a:endParaRPr dirty="0"/>
          </a:p>
        </p:txBody>
      </p:sp>
      <p:sp>
        <p:nvSpPr>
          <p:cNvPr id="865" name="Google Shape;865;p43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69" name="Google Shape;869;p43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870" name="Google Shape;870;p43"/>
          <p:cNvGrpSpPr/>
          <p:nvPr/>
        </p:nvGrpSpPr>
        <p:grpSpPr>
          <a:xfrm>
            <a:off x="1084825" y="2250725"/>
            <a:ext cx="506100" cy="1952100"/>
            <a:chOff x="1084825" y="2250725"/>
            <a:chExt cx="506100" cy="1952100"/>
          </a:xfrm>
        </p:grpSpPr>
        <p:cxnSp>
          <p:nvCxnSpPr>
            <p:cNvPr id="871" name="Google Shape;871;p43"/>
            <p:cNvCxnSpPr>
              <a:endCxn id="87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2" name="Google Shape;872;p43"/>
            <p:cNvSpPr txBox="1"/>
            <p:nvPr/>
          </p:nvSpPr>
          <p:spPr>
            <a:xfrm>
              <a:off x="1084825" y="3094625"/>
              <a:ext cx="5061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6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3" name="Google Shape;542;p31">
            <a:extLst>
              <a:ext uri="{FF2B5EF4-FFF2-40B4-BE49-F238E27FC236}">
                <a16:creationId xmlns:a16="http://schemas.microsoft.com/office/drawing/2014/main" id="{2E1BDFF3-1125-D422-E493-1EE72A9E6E3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46" name="Google Shape;2546;p4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‘Do you have any questions?’</a:t>
            </a:r>
            <a:endParaRPr/>
          </a:p>
        </p:txBody>
      </p:sp>
      <p:sp>
        <p:nvSpPr>
          <p:cNvPr id="2571" name="Google Shape;2571;p49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572" name="Google Shape;2572;p49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2573" name="Google Shape;2573;p49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2574" name="Google Shape;2574;p4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75" name="Google Shape;2575;p49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1ADBB73-BD42-C9C0-ECF5-B92EA087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59" y="1928096"/>
            <a:ext cx="6084087" cy="7020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Don’t forget:</a:t>
            </a:r>
          </a:p>
          <a:p>
            <a:r>
              <a:rPr lang="en-US" dirty="0">
                <a:solidFill>
                  <a:schemeClr val="accent6"/>
                </a:solidFill>
              </a:rPr>
              <a:t>- October 29: Hack-O-Ween – </a:t>
            </a:r>
            <a:r>
              <a:rPr lang="en-US" dirty="0" err="1">
                <a:solidFill>
                  <a:schemeClr val="accent6"/>
                </a:solidFill>
              </a:rPr>
              <a:t>PenTest</a:t>
            </a:r>
            <a:r>
              <a:rPr lang="en-US" dirty="0">
                <a:solidFill>
                  <a:schemeClr val="accent6"/>
                </a:solidFill>
              </a:rPr>
              <a:t> Activity​</a:t>
            </a:r>
          </a:p>
          <a:p>
            <a:r>
              <a:rPr lang="en-US" dirty="0">
                <a:solidFill>
                  <a:schemeClr val="accent6"/>
                </a:solidFill>
              </a:rPr>
              <a:t>- December 3: Normal Meeting</a:t>
            </a:r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Google Shape;542;p31">
            <a:extLst>
              <a:ext uri="{FF2B5EF4-FFF2-40B4-BE49-F238E27FC236}">
                <a16:creationId xmlns:a16="http://schemas.microsoft.com/office/drawing/2014/main" id="{F5495A8B-F303-3F29-A3D5-689A32C2A3B5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 dirty="0">
                <a:solidFill>
                  <a:schemeClr val="accent3"/>
                </a:solidFill>
              </a:rPr>
              <a:t>October 29</a:t>
            </a:r>
          </a:p>
          <a:p>
            <a:pPr marL="341342" indent="-265184"/>
            <a:r>
              <a:rPr lang="en-US" dirty="0">
                <a:solidFill>
                  <a:schemeClr val="accent3"/>
                </a:solidFill>
              </a:rPr>
              <a:t>Hack-O-Ween – </a:t>
            </a:r>
            <a:r>
              <a:rPr lang="en-US" dirty="0" err="1">
                <a:solidFill>
                  <a:schemeClr val="accent3"/>
                </a:solidFill>
              </a:rPr>
              <a:t>PenTest</a:t>
            </a:r>
            <a:r>
              <a:rPr lang="en-US" dirty="0">
                <a:solidFill>
                  <a:schemeClr val="accent3"/>
                </a:solidFill>
              </a:rPr>
              <a:t> Activity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Events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84" name="Google Shape;784;p37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/1 &gt;</a:t>
            </a:r>
            <a:endParaRPr/>
          </a:p>
        </p:txBody>
      </p:sp>
      <p:sp>
        <p:nvSpPr>
          <p:cNvPr id="785" name="Google Shape;785;p37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 dirty="0">
                <a:solidFill>
                  <a:schemeClr val="accent3"/>
                </a:solidFill>
              </a:rPr>
              <a:t>December 3</a:t>
            </a:r>
          </a:p>
          <a:p>
            <a:pPr marL="341342" lvl="0" indent="-265184" algn="l" rtl="0">
              <a:spcBef>
                <a:spcPts val="0"/>
              </a:spcBef>
              <a:spcAft>
                <a:spcPts val="0"/>
              </a:spcAft>
              <a:buSzPts val="1200"/>
              <a:buChar char="∗"/>
            </a:pPr>
            <a:r>
              <a:rPr lang="en-US" dirty="0">
                <a:solidFill>
                  <a:schemeClr val="accent3"/>
                </a:solidFill>
              </a:rPr>
              <a:t>Normal Meeting</a:t>
            </a:r>
          </a:p>
        </p:txBody>
      </p:sp>
      <p:sp>
        <p:nvSpPr>
          <p:cNvPr id="786" name="Google Shape;786;p37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/2 &gt;</a:t>
            </a:r>
            <a:endParaRPr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Upcoming BYU CSA Pentest Emphasis meetings &gt;</a:t>
            </a:r>
            <a:endParaRPr dirty="0"/>
          </a:p>
        </p:txBody>
      </p:sp>
      <p:sp>
        <p:nvSpPr>
          <p:cNvPr id="789" name="Google Shape;789;p37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790" name="Google Shape;790;p37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791" name="Google Shape;791;p37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92" name="Google Shape;79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93" name="Google Shape;793;p37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542;p31">
            <a:extLst>
              <a:ext uri="{FF2B5EF4-FFF2-40B4-BE49-F238E27FC236}">
                <a16:creationId xmlns:a16="http://schemas.microsoft.com/office/drawing/2014/main" id="{C560C808-A552-48ED-C083-5AD378979D4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ra Code"/>
              <a:buChar char="∗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>
              <a:buFont typeface="Fira Code"/>
              <a:buNone/>
            </a:pPr>
            <a:r>
              <a:rPr lang="en-US">
                <a:solidFill>
                  <a:schemeClr val="accent3"/>
                </a:solidFill>
              </a:rPr>
              <a:t>BYU CSA PenTest 2024</a:t>
            </a:r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 to </a:t>
            </a:r>
            <a:r>
              <a:rPr lang="en" sz="2800" dirty="0">
                <a:solidFill>
                  <a:schemeClr val="accent6"/>
                </a:solidFill>
              </a:rPr>
              <a:t>{</a:t>
            </a:r>
            <a:r>
              <a:rPr lang="en" sz="2800" dirty="0">
                <a:solidFill>
                  <a:schemeClr val="accent3"/>
                </a:solidFill>
              </a:rPr>
              <a:t> </a:t>
            </a:r>
            <a:r>
              <a:rPr lang="en" sz="2800" dirty="0">
                <a:solidFill>
                  <a:schemeClr val="accent2"/>
                </a:solidFill>
              </a:rPr>
              <a:t>Penetration Testing; 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823" name="Google Shape;823;p40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824" name="Google Shape;824;p40"/>
          <p:cNvSpPr txBox="1"/>
          <p:nvPr/>
        </p:nvSpPr>
        <p:spPr>
          <a:xfrm>
            <a:off x="2544750" y="3415438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825" name="Google Shape;825;p40"/>
          <p:cNvCxnSpPr>
            <a:endCxn id="824" idx="0"/>
          </p:cNvCxnSpPr>
          <p:nvPr/>
        </p:nvCxnSpPr>
        <p:spPr>
          <a:xfrm>
            <a:off x="2797800" y="2876338"/>
            <a:ext cx="0" cy="539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542;p31">
            <a:extLst>
              <a:ext uri="{FF2B5EF4-FFF2-40B4-BE49-F238E27FC236}">
                <a16:creationId xmlns:a16="http://schemas.microsoft.com/office/drawing/2014/main" id="{639F0491-C5DC-379F-8156-8226D1CC863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Penetration Testing </a:t>
            </a:r>
            <a:r>
              <a:rPr lang="en" dirty="0">
                <a:solidFill>
                  <a:schemeClr val="accent2"/>
                </a:solidFill>
              </a:rPr>
              <a:t>‘Overview’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18200" y="1162888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What?</a:t>
            </a:r>
            <a:endParaRPr sz="2000" dirty="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2876700" y="116286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 security test for computers, configurations, and services.</a:t>
            </a:r>
          </a:p>
        </p:txBody>
      </p:sp>
      <p:sp>
        <p:nvSpPr>
          <p:cNvPr id="638" name="Google Shape;638;p34"/>
          <p:cNvSpPr txBox="1"/>
          <p:nvPr/>
        </p:nvSpPr>
        <p:spPr>
          <a:xfrm>
            <a:off x="2068425" y="1827121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Who?</a:t>
            </a:r>
            <a:endParaRPr sz="2000" dirty="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0" name="Google Shape;640;p34"/>
          <p:cNvSpPr txBox="1"/>
          <p:nvPr/>
        </p:nvSpPr>
        <p:spPr>
          <a:xfrm>
            <a:off x="2531927" y="2395138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How?</a:t>
            </a:r>
            <a:endParaRPr sz="2000" dirty="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1" name="Google Shape;641;p34"/>
          <p:cNvSpPr txBox="1"/>
          <p:nvPr/>
        </p:nvSpPr>
        <p:spPr>
          <a:xfrm>
            <a:off x="3543816" y="2403576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Based largely on a customer requested scope</a:t>
            </a:r>
          </a:p>
        </p:txBody>
      </p:sp>
      <p:sp>
        <p:nvSpPr>
          <p:cNvPr id="642" name="Google Shape;642;p34"/>
          <p:cNvSpPr txBox="1"/>
          <p:nvPr/>
        </p:nvSpPr>
        <p:spPr>
          <a:xfrm>
            <a:off x="2896566" y="3056504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When?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3892639" y="306533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According to a company's own desires, or as required by laws</a:t>
            </a: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cxnSpLocks/>
          </p:cNvCxnSpPr>
          <p:nvPr/>
        </p:nvCxnSpPr>
        <p:spPr>
          <a:xfrm>
            <a:off x="1337875" y="1455063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0" name="Google Shape;650;p34"/>
          <p:cNvCxnSpPr/>
          <p:nvPr/>
        </p:nvCxnSpPr>
        <p:spPr>
          <a:xfrm>
            <a:off x="1337875" y="2117497"/>
            <a:ext cx="698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2" name="Google Shape;652;p34"/>
          <p:cNvCxnSpPr>
            <a:cxnSpLocks/>
          </p:cNvCxnSpPr>
          <p:nvPr/>
        </p:nvCxnSpPr>
        <p:spPr>
          <a:xfrm>
            <a:off x="1337875" y="2687351"/>
            <a:ext cx="1178202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>
            <a:cxnSpLocks/>
          </p:cNvCxnSpPr>
          <p:nvPr/>
        </p:nvCxnSpPr>
        <p:spPr>
          <a:xfrm>
            <a:off x="1337875" y="3313068"/>
            <a:ext cx="1545334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37;p34">
            <a:extLst>
              <a:ext uri="{FF2B5EF4-FFF2-40B4-BE49-F238E27FC236}">
                <a16:creationId xmlns:a16="http://schemas.microsoft.com/office/drawing/2014/main" id="{475E11CF-714E-BC24-FED1-CD56CB311078}"/>
              </a:ext>
            </a:extLst>
          </p:cNvPr>
          <p:cNvSpPr txBox="1"/>
          <p:nvPr/>
        </p:nvSpPr>
        <p:spPr>
          <a:xfrm>
            <a:off x="3094275" y="1767543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Internal team, or external 3rd party Penetration Testing company</a:t>
            </a:r>
          </a:p>
        </p:txBody>
      </p:sp>
      <p:cxnSp>
        <p:nvCxnSpPr>
          <p:cNvPr id="6" name="Google Shape;654;p34">
            <a:extLst>
              <a:ext uri="{FF2B5EF4-FFF2-40B4-BE49-F238E27FC236}">
                <a16:creationId xmlns:a16="http://schemas.microsoft.com/office/drawing/2014/main" id="{B15F0C59-B512-BAA0-FA47-04AB3938BDD5}"/>
              </a:ext>
            </a:extLst>
          </p:cNvPr>
          <p:cNvCxnSpPr>
            <a:cxnSpLocks/>
          </p:cNvCxnSpPr>
          <p:nvPr/>
        </p:nvCxnSpPr>
        <p:spPr>
          <a:xfrm>
            <a:off x="1337875" y="3933500"/>
            <a:ext cx="1844596" cy="20925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36;p34">
            <a:extLst>
              <a:ext uri="{FF2B5EF4-FFF2-40B4-BE49-F238E27FC236}">
                <a16:creationId xmlns:a16="http://schemas.microsoft.com/office/drawing/2014/main" id="{CA5763FF-7AF5-B42B-55C8-8CEAC3F0ABD1}"/>
              </a:ext>
            </a:extLst>
          </p:cNvPr>
          <p:cNvSpPr txBox="1"/>
          <p:nvPr/>
        </p:nvSpPr>
        <p:spPr>
          <a:xfrm>
            <a:off x="3245389" y="3651762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/>
                </a:solidFill>
                <a:latin typeface="Fira Code"/>
                <a:ea typeface="Fira Code"/>
                <a:cs typeface="Fira Code"/>
                <a:sym typeface="Fira Code"/>
              </a:rPr>
              <a:t>Why?</a:t>
            </a:r>
            <a:endParaRPr sz="2000" dirty="0">
              <a:solidFill>
                <a:schemeClr val="bg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" name="Google Shape;643;p34">
            <a:extLst>
              <a:ext uri="{FF2B5EF4-FFF2-40B4-BE49-F238E27FC236}">
                <a16:creationId xmlns:a16="http://schemas.microsoft.com/office/drawing/2014/main" id="{D50A3310-4847-EFD7-D1F3-3E5F2C9744A9}"/>
              </a:ext>
            </a:extLst>
          </p:cNvPr>
          <p:cNvSpPr txBox="1"/>
          <p:nvPr/>
        </p:nvSpPr>
        <p:spPr>
          <a:xfrm>
            <a:off x="4242980" y="3649730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There are always new vulnerabilities to find</a:t>
            </a:r>
          </a:p>
        </p:txBody>
      </p:sp>
      <p:sp>
        <p:nvSpPr>
          <p:cNvPr id="12" name="Google Shape;542;p31">
            <a:extLst>
              <a:ext uri="{FF2B5EF4-FFF2-40B4-BE49-F238E27FC236}">
                <a16:creationId xmlns:a16="http://schemas.microsoft.com/office/drawing/2014/main" id="{5FBEBAA6-8493-067E-E92A-43D56282BE0D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Penetration Testing </a:t>
            </a:r>
            <a:r>
              <a:rPr lang="en" dirty="0">
                <a:solidFill>
                  <a:schemeClr val="accent2"/>
                </a:solidFill>
              </a:rPr>
              <a:t>‘Steps’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9B05F8C-C875-13EE-CE81-056E5829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72" y="1490965"/>
            <a:ext cx="7354326" cy="2105319"/>
          </a:xfrm>
          <a:prstGeom prst="rect">
            <a:avLst/>
          </a:prstGeom>
        </p:spPr>
      </p:pic>
      <p:sp>
        <p:nvSpPr>
          <p:cNvPr id="44" name="Google Shape;542;p31">
            <a:extLst>
              <a:ext uri="{FF2B5EF4-FFF2-40B4-BE49-F238E27FC236}">
                <a16:creationId xmlns:a16="http://schemas.microsoft.com/office/drawing/2014/main" id="{B15720C5-6CA7-2E65-D6AD-D18959EFFAD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16199" y="2820815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Two different methodologies: active vs, passive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16199" y="143189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Gathering as much information as possible about hosts, networks, etc.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533823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Information Gathering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90925" y="1644386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590925" y="3039034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151940"/>
            <a:ext cx="506100" cy="3418085"/>
            <a:chOff x="1084825" y="1151940"/>
            <a:chExt cx="506100" cy="3418085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337875" y="1151940"/>
              <a:ext cx="0" cy="2782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3" name="Google Shape;2921;p50">
            <a:extLst>
              <a:ext uri="{FF2B5EF4-FFF2-40B4-BE49-F238E27FC236}">
                <a16:creationId xmlns:a16="http://schemas.microsoft.com/office/drawing/2014/main" id="{F66F44FC-4306-B71B-36F6-B32A91B3EA25}"/>
              </a:ext>
            </a:extLst>
          </p:cNvPr>
          <p:cNvGrpSpPr/>
          <p:nvPr/>
        </p:nvGrpSpPr>
        <p:grpSpPr>
          <a:xfrm>
            <a:off x="1670392" y="3100767"/>
            <a:ext cx="346837" cy="365781"/>
            <a:chOff x="2617188" y="4248250"/>
            <a:chExt cx="506775" cy="525925"/>
          </a:xfrm>
        </p:grpSpPr>
        <p:sp>
          <p:nvSpPr>
            <p:cNvPr id="4" name="Google Shape;2922;p50">
              <a:extLst>
                <a:ext uri="{FF2B5EF4-FFF2-40B4-BE49-F238E27FC236}">
                  <a16:creationId xmlns:a16="http://schemas.microsoft.com/office/drawing/2014/main" id="{3EE78090-261B-82A5-7B89-DDB13B545C39}"/>
                </a:ext>
              </a:extLst>
            </p:cNvPr>
            <p:cNvSpPr/>
            <p:nvPr/>
          </p:nvSpPr>
          <p:spPr>
            <a:xfrm>
              <a:off x="2634738" y="4258400"/>
              <a:ext cx="478325" cy="211925"/>
            </a:xfrm>
            <a:custGeom>
              <a:avLst/>
              <a:gdLst/>
              <a:ahLst/>
              <a:cxnLst/>
              <a:rect l="l" t="t" r="r" b="b"/>
              <a:pathLst>
                <a:path w="19133" h="8477" extrusionOk="0">
                  <a:moveTo>
                    <a:pt x="19133" y="1"/>
                  </a:moveTo>
                  <a:lnTo>
                    <a:pt x="1" y="5993"/>
                  </a:lnTo>
                  <a:lnTo>
                    <a:pt x="6580" y="8477"/>
                  </a:lnTo>
                  <a:lnTo>
                    <a:pt x="19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23;p50">
              <a:extLst>
                <a:ext uri="{FF2B5EF4-FFF2-40B4-BE49-F238E27FC236}">
                  <a16:creationId xmlns:a16="http://schemas.microsoft.com/office/drawing/2014/main" id="{E208EF71-923A-DCCC-B2A6-BE9B11BAD0DC}"/>
                </a:ext>
              </a:extLst>
            </p:cNvPr>
            <p:cNvSpPr/>
            <p:nvPr/>
          </p:nvSpPr>
          <p:spPr>
            <a:xfrm>
              <a:off x="2778363" y="4490675"/>
              <a:ext cx="128975" cy="123275"/>
            </a:xfrm>
            <a:custGeom>
              <a:avLst/>
              <a:gdLst/>
              <a:ahLst/>
              <a:cxnLst/>
              <a:rect l="l" t="t" r="r" b="b"/>
              <a:pathLst>
                <a:path w="5159" h="4931" extrusionOk="0">
                  <a:moveTo>
                    <a:pt x="3281" y="1"/>
                  </a:moveTo>
                  <a:lnTo>
                    <a:pt x="1" y="4931"/>
                  </a:lnTo>
                  <a:lnTo>
                    <a:pt x="5158" y="2352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24;p50">
              <a:extLst>
                <a:ext uri="{FF2B5EF4-FFF2-40B4-BE49-F238E27FC236}">
                  <a16:creationId xmlns:a16="http://schemas.microsoft.com/office/drawing/2014/main" id="{99403FC9-F02D-21E7-B676-0A148F3EFF25}"/>
                </a:ext>
              </a:extLst>
            </p:cNvPr>
            <p:cNvSpPr/>
            <p:nvPr/>
          </p:nvSpPr>
          <p:spPr>
            <a:xfrm>
              <a:off x="2860388" y="4258400"/>
              <a:ext cx="252675" cy="437575"/>
            </a:xfrm>
            <a:custGeom>
              <a:avLst/>
              <a:gdLst/>
              <a:ahLst/>
              <a:cxnLst/>
              <a:rect l="l" t="t" r="r" b="b"/>
              <a:pathLst>
                <a:path w="10107" h="17503" extrusionOk="0">
                  <a:moveTo>
                    <a:pt x="10107" y="1"/>
                  </a:moveTo>
                  <a:lnTo>
                    <a:pt x="0" y="9292"/>
                  </a:lnTo>
                  <a:lnTo>
                    <a:pt x="6580" y="17502"/>
                  </a:lnTo>
                  <a:lnTo>
                    <a:pt x="10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25;p50">
              <a:extLst>
                <a:ext uri="{FF2B5EF4-FFF2-40B4-BE49-F238E27FC236}">
                  <a16:creationId xmlns:a16="http://schemas.microsoft.com/office/drawing/2014/main" id="{08775F9D-71FE-4424-2EA6-F2562039634C}"/>
                </a:ext>
              </a:extLst>
            </p:cNvPr>
            <p:cNvSpPr/>
            <p:nvPr/>
          </p:nvSpPr>
          <p:spPr>
            <a:xfrm>
              <a:off x="2778363" y="4258400"/>
              <a:ext cx="334700" cy="355550"/>
            </a:xfrm>
            <a:custGeom>
              <a:avLst/>
              <a:gdLst/>
              <a:ahLst/>
              <a:cxnLst/>
              <a:rect l="l" t="t" r="r" b="b"/>
              <a:pathLst>
                <a:path w="13388" h="14222" extrusionOk="0">
                  <a:moveTo>
                    <a:pt x="13388" y="1"/>
                  </a:moveTo>
                  <a:lnTo>
                    <a:pt x="816" y="8458"/>
                  </a:lnTo>
                  <a:lnTo>
                    <a:pt x="1" y="14222"/>
                  </a:lnTo>
                  <a:lnTo>
                    <a:pt x="3281" y="9292"/>
                  </a:lnTo>
                  <a:lnTo>
                    <a:pt x="13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26;p50">
              <a:extLst>
                <a:ext uri="{FF2B5EF4-FFF2-40B4-BE49-F238E27FC236}">
                  <a16:creationId xmlns:a16="http://schemas.microsoft.com/office/drawing/2014/main" id="{F1E1598D-B6C8-0E8B-5F18-5C31D52A211A}"/>
                </a:ext>
              </a:extLst>
            </p:cNvPr>
            <p:cNvSpPr/>
            <p:nvPr/>
          </p:nvSpPr>
          <p:spPr>
            <a:xfrm>
              <a:off x="3014438" y="4418600"/>
              <a:ext cx="24200" cy="20925"/>
            </a:xfrm>
            <a:custGeom>
              <a:avLst/>
              <a:gdLst/>
              <a:ahLst/>
              <a:cxnLst/>
              <a:rect l="l" t="t" r="r" b="b"/>
              <a:pathLst>
                <a:path w="968" h="837" extrusionOk="0">
                  <a:moveTo>
                    <a:pt x="414" y="0"/>
                  </a:moveTo>
                  <a:cubicBezTo>
                    <a:pt x="202" y="0"/>
                    <a:pt x="1" y="161"/>
                    <a:pt x="1" y="419"/>
                  </a:cubicBezTo>
                  <a:cubicBezTo>
                    <a:pt x="1" y="646"/>
                    <a:pt x="190" y="817"/>
                    <a:pt x="418" y="836"/>
                  </a:cubicBezTo>
                  <a:cubicBezTo>
                    <a:pt x="778" y="817"/>
                    <a:pt x="968" y="381"/>
                    <a:pt x="702" y="116"/>
                  </a:cubicBezTo>
                  <a:cubicBezTo>
                    <a:pt x="617" y="36"/>
                    <a:pt x="514" y="0"/>
                    <a:pt x="4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27;p50">
              <a:extLst>
                <a:ext uri="{FF2B5EF4-FFF2-40B4-BE49-F238E27FC236}">
                  <a16:creationId xmlns:a16="http://schemas.microsoft.com/office/drawing/2014/main" id="{D1CA1883-5FCC-8247-2D33-E49B93AEB70E}"/>
                </a:ext>
              </a:extLst>
            </p:cNvPr>
            <p:cNvSpPr/>
            <p:nvPr/>
          </p:nvSpPr>
          <p:spPr>
            <a:xfrm>
              <a:off x="2621938" y="4248250"/>
              <a:ext cx="502025" cy="458025"/>
            </a:xfrm>
            <a:custGeom>
              <a:avLst/>
              <a:gdLst/>
              <a:ahLst/>
              <a:cxnLst/>
              <a:rect l="l" t="t" r="r" b="b"/>
              <a:pathLst>
                <a:path w="20081" h="18321" extrusionOk="0">
                  <a:moveTo>
                    <a:pt x="17085" y="1658"/>
                  </a:moveTo>
                  <a:lnTo>
                    <a:pt x="7016" y="8409"/>
                  </a:lnTo>
                  <a:lnTo>
                    <a:pt x="1764" y="6437"/>
                  </a:lnTo>
                  <a:lnTo>
                    <a:pt x="17085" y="1658"/>
                  </a:lnTo>
                  <a:close/>
                  <a:moveTo>
                    <a:pt x="15359" y="3801"/>
                  </a:moveTo>
                  <a:lnTo>
                    <a:pt x="9273" y="9395"/>
                  </a:lnTo>
                  <a:lnTo>
                    <a:pt x="9254" y="9395"/>
                  </a:lnTo>
                  <a:cubicBezTo>
                    <a:pt x="9235" y="9413"/>
                    <a:pt x="9235" y="9413"/>
                    <a:pt x="9235" y="9413"/>
                  </a:cubicBezTo>
                  <a:cubicBezTo>
                    <a:pt x="9235" y="9432"/>
                    <a:pt x="9235" y="9432"/>
                    <a:pt x="9235" y="9432"/>
                  </a:cubicBezTo>
                  <a:lnTo>
                    <a:pt x="9216" y="9451"/>
                  </a:lnTo>
                  <a:lnTo>
                    <a:pt x="6940" y="12883"/>
                  </a:lnTo>
                  <a:lnTo>
                    <a:pt x="7452" y="9110"/>
                  </a:lnTo>
                  <a:lnTo>
                    <a:pt x="15359" y="3801"/>
                  </a:lnTo>
                  <a:close/>
                  <a:moveTo>
                    <a:pt x="9576" y="10399"/>
                  </a:moveTo>
                  <a:lnTo>
                    <a:pt x="10790" y="11897"/>
                  </a:lnTo>
                  <a:lnTo>
                    <a:pt x="7452" y="13566"/>
                  </a:lnTo>
                  <a:lnTo>
                    <a:pt x="9576" y="10399"/>
                  </a:lnTo>
                  <a:close/>
                  <a:moveTo>
                    <a:pt x="19000" y="1563"/>
                  </a:moveTo>
                  <a:lnTo>
                    <a:pt x="15890" y="16960"/>
                  </a:lnTo>
                  <a:lnTo>
                    <a:pt x="10107" y="9736"/>
                  </a:lnTo>
                  <a:lnTo>
                    <a:pt x="19000" y="1563"/>
                  </a:lnTo>
                  <a:close/>
                  <a:moveTo>
                    <a:pt x="19648" y="1"/>
                  </a:moveTo>
                  <a:cubicBezTo>
                    <a:pt x="19602" y="1"/>
                    <a:pt x="19552" y="14"/>
                    <a:pt x="19512" y="28"/>
                  </a:cubicBezTo>
                  <a:lnTo>
                    <a:pt x="380" y="6019"/>
                  </a:lnTo>
                  <a:cubicBezTo>
                    <a:pt x="20" y="6133"/>
                    <a:pt x="1" y="6645"/>
                    <a:pt x="361" y="6797"/>
                  </a:cubicBezTo>
                  <a:lnTo>
                    <a:pt x="6618" y="9148"/>
                  </a:lnTo>
                  <a:lnTo>
                    <a:pt x="5841" y="14571"/>
                  </a:lnTo>
                  <a:cubicBezTo>
                    <a:pt x="5811" y="14826"/>
                    <a:pt x="6019" y="15034"/>
                    <a:pt x="6257" y="15034"/>
                  </a:cubicBezTo>
                  <a:cubicBezTo>
                    <a:pt x="6320" y="15034"/>
                    <a:pt x="6384" y="15020"/>
                    <a:pt x="6447" y="14988"/>
                  </a:cubicBezTo>
                  <a:lnTo>
                    <a:pt x="11302" y="12561"/>
                  </a:lnTo>
                  <a:lnTo>
                    <a:pt x="15796" y="18174"/>
                  </a:lnTo>
                  <a:cubicBezTo>
                    <a:pt x="15875" y="18274"/>
                    <a:pt x="15989" y="18320"/>
                    <a:pt x="16104" y="18320"/>
                  </a:cubicBezTo>
                  <a:cubicBezTo>
                    <a:pt x="16292" y="18320"/>
                    <a:pt x="16481" y="18196"/>
                    <a:pt x="16516" y="17984"/>
                  </a:cubicBezTo>
                  <a:lnTo>
                    <a:pt x="20043" y="502"/>
                  </a:lnTo>
                  <a:cubicBezTo>
                    <a:pt x="20081" y="369"/>
                    <a:pt x="20043" y="236"/>
                    <a:pt x="19967" y="141"/>
                  </a:cubicBezTo>
                  <a:cubicBezTo>
                    <a:pt x="19891" y="65"/>
                    <a:pt x="19796" y="9"/>
                    <a:pt x="19702" y="9"/>
                  </a:cubicBezTo>
                  <a:cubicBezTo>
                    <a:pt x="19685" y="3"/>
                    <a:pt x="19667" y="1"/>
                    <a:pt x="196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28;p50">
              <a:extLst>
                <a:ext uri="{FF2B5EF4-FFF2-40B4-BE49-F238E27FC236}">
                  <a16:creationId xmlns:a16="http://schemas.microsoft.com/office/drawing/2014/main" id="{50274414-2731-1207-62CB-A3F71627BAD0}"/>
                </a:ext>
              </a:extLst>
            </p:cNvPr>
            <p:cNvSpPr/>
            <p:nvPr/>
          </p:nvSpPr>
          <p:spPr>
            <a:xfrm>
              <a:off x="2986463" y="4459100"/>
              <a:ext cx="42325" cy="154425"/>
            </a:xfrm>
            <a:custGeom>
              <a:avLst/>
              <a:gdLst/>
              <a:ahLst/>
              <a:cxnLst/>
              <a:rect l="l" t="t" r="r" b="b"/>
              <a:pathLst>
                <a:path w="1693" h="6177" extrusionOk="0">
                  <a:moveTo>
                    <a:pt x="1231" y="0"/>
                  </a:moveTo>
                  <a:cubicBezTo>
                    <a:pt x="1048" y="0"/>
                    <a:pt x="869" y="110"/>
                    <a:pt x="835" y="354"/>
                  </a:cubicBezTo>
                  <a:lnTo>
                    <a:pt x="39" y="5701"/>
                  </a:lnTo>
                  <a:cubicBezTo>
                    <a:pt x="1" y="5928"/>
                    <a:pt x="153" y="6137"/>
                    <a:pt x="380" y="6175"/>
                  </a:cubicBezTo>
                  <a:lnTo>
                    <a:pt x="361" y="6175"/>
                  </a:lnTo>
                  <a:cubicBezTo>
                    <a:pt x="374" y="6176"/>
                    <a:pt x="387" y="6177"/>
                    <a:pt x="400" y="6177"/>
                  </a:cubicBezTo>
                  <a:cubicBezTo>
                    <a:pt x="614" y="6177"/>
                    <a:pt x="817" y="6029"/>
                    <a:pt x="835" y="5815"/>
                  </a:cubicBezTo>
                  <a:lnTo>
                    <a:pt x="1651" y="468"/>
                  </a:lnTo>
                  <a:cubicBezTo>
                    <a:pt x="1693" y="172"/>
                    <a:pt x="1459" y="0"/>
                    <a:pt x="12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29;p50">
              <a:extLst>
                <a:ext uri="{FF2B5EF4-FFF2-40B4-BE49-F238E27FC236}">
                  <a16:creationId xmlns:a16="http://schemas.microsoft.com/office/drawing/2014/main" id="{64A4054F-0D8E-FDD8-D543-3EDFEA5EB494}"/>
                </a:ext>
              </a:extLst>
            </p:cNvPr>
            <p:cNvSpPr/>
            <p:nvPr/>
          </p:nvSpPr>
          <p:spPr>
            <a:xfrm>
              <a:off x="2617188" y="4685625"/>
              <a:ext cx="90100" cy="88450"/>
            </a:xfrm>
            <a:custGeom>
              <a:avLst/>
              <a:gdLst/>
              <a:ahLst/>
              <a:cxnLst/>
              <a:rect l="l" t="t" r="r" b="b"/>
              <a:pathLst>
                <a:path w="3604" h="3538" extrusionOk="0">
                  <a:moveTo>
                    <a:pt x="3158" y="1"/>
                  </a:moveTo>
                  <a:cubicBezTo>
                    <a:pt x="3054" y="1"/>
                    <a:pt x="2949" y="43"/>
                    <a:pt x="2864" y="129"/>
                  </a:cubicBezTo>
                  <a:lnTo>
                    <a:pt x="153" y="2840"/>
                  </a:lnTo>
                  <a:cubicBezTo>
                    <a:pt x="1" y="2992"/>
                    <a:pt x="1" y="3257"/>
                    <a:pt x="153" y="3409"/>
                  </a:cubicBezTo>
                  <a:cubicBezTo>
                    <a:pt x="238" y="3494"/>
                    <a:pt x="342" y="3537"/>
                    <a:pt x="447" y="3537"/>
                  </a:cubicBezTo>
                  <a:cubicBezTo>
                    <a:pt x="551" y="3537"/>
                    <a:pt x="655" y="3494"/>
                    <a:pt x="740" y="3409"/>
                  </a:cubicBezTo>
                  <a:lnTo>
                    <a:pt x="3452" y="698"/>
                  </a:lnTo>
                  <a:cubicBezTo>
                    <a:pt x="3604" y="546"/>
                    <a:pt x="3604" y="280"/>
                    <a:pt x="3452" y="129"/>
                  </a:cubicBezTo>
                  <a:cubicBezTo>
                    <a:pt x="3367" y="43"/>
                    <a:pt x="3262" y="1"/>
                    <a:pt x="3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30;p50">
              <a:extLst>
                <a:ext uri="{FF2B5EF4-FFF2-40B4-BE49-F238E27FC236}">
                  <a16:creationId xmlns:a16="http://schemas.microsoft.com/office/drawing/2014/main" id="{D53172E0-74BB-8984-ED3E-839332CA1684}"/>
                </a:ext>
              </a:extLst>
            </p:cNvPr>
            <p:cNvSpPr/>
            <p:nvPr/>
          </p:nvSpPr>
          <p:spPr>
            <a:xfrm>
              <a:off x="2716713" y="4685500"/>
              <a:ext cx="97275" cy="88675"/>
            </a:xfrm>
            <a:custGeom>
              <a:avLst/>
              <a:gdLst/>
              <a:ahLst/>
              <a:cxnLst/>
              <a:rect l="l" t="t" r="r" b="b"/>
              <a:pathLst>
                <a:path w="3891" h="3547" extrusionOk="0">
                  <a:moveTo>
                    <a:pt x="3304" y="1"/>
                  </a:moveTo>
                  <a:cubicBezTo>
                    <a:pt x="3207" y="1"/>
                    <a:pt x="3106" y="40"/>
                    <a:pt x="3017" y="134"/>
                  </a:cubicBezTo>
                  <a:lnTo>
                    <a:pt x="2998" y="134"/>
                  </a:lnTo>
                  <a:lnTo>
                    <a:pt x="305" y="2845"/>
                  </a:lnTo>
                  <a:cubicBezTo>
                    <a:pt x="1" y="3135"/>
                    <a:pt x="273" y="3547"/>
                    <a:pt x="587" y="3547"/>
                  </a:cubicBezTo>
                  <a:cubicBezTo>
                    <a:pt x="684" y="3547"/>
                    <a:pt x="785" y="3508"/>
                    <a:pt x="874" y="3414"/>
                  </a:cubicBezTo>
                  <a:lnTo>
                    <a:pt x="3586" y="703"/>
                  </a:lnTo>
                  <a:cubicBezTo>
                    <a:pt x="3890" y="413"/>
                    <a:pt x="3618" y="1"/>
                    <a:pt x="3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31;p50">
              <a:extLst>
                <a:ext uri="{FF2B5EF4-FFF2-40B4-BE49-F238E27FC236}">
                  <a16:creationId xmlns:a16="http://schemas.microsoft.com/office/drawing/2014/main" id="{A9334745-D3F4-FC5F-8995-3609DB68BCD5}"/>
                </a:ext>
              </a:extLst>
            </p:cNvPr>
            <p:cNvSpPr/>
            <p:nvPr/>
          </p:nvSpPr>
          <p:spPr>
            <a:xfrm>
              <a:off x="2617188" y="4582850"/>
              <a:ext cx="93600" cy="88475"/>
            </a:xfrm>
            <a:custGeom>
              <a:avLst/>
              <a:gdLst/>
              <a:ahLst/>
              <a:cxnLst/>
              <a:rect l="l" t="t" r="r" b="b"/>
              <a:pathLst>
                <a:path w="3744" h="3539" extrusionOk="0">
                  <a:moveTo>
                    <a:pt x="3154" y="0"/>
                  </a:moveTo>
                  <a:cubicBezTo>
                    <a:pt x="3058" y="0"/>
                    <a:pt x="2956" y="37"/>
                    <a:pt x="2864" y="125"/>
                  </a:cubicBezTo>
                  <a:lnTo>
                    <a:pt x="153" y="2837"/>
                  </a:lnTo>
                  <a:cubicBezTo>
                    <a:pt x="1" y="3007"/>
                    <a:pt x="1" y="3254"/>
                    <a:pt x="153" y="3424"/>
                  </a:cubicBezTo>
                  <a:cubicBezTo>
                    <a:pt x="238" y="3500"/>
                    <a:pt x="342" y="3538"/>
                    <a:pt x="447" y="3538"/>
                  </a:cubicBezTo>
                  <a:cubicBezTo>
                    <a:pt x="551" y="3538"/>
                    <a:pt x="655" y="3500"/>
                    <a:pt x="740" y="3424"/>
                  </a:cubicBezTo>
                  <a:lnTo>
                    <a:pt x="3452" y="713"/>
                  </a:lnTo>
                  <a:cubicBezTo>
                    <a:pt x="3743" y="407"/>
                    <a:pt x="3475" y="0"/>
                    <a:pt x="3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607;p50">
            <a:extLst>
              <a:ext uri="{FF2B5EF4-FFF2-40B4-BE49-F238E27FC236}">
                <a16:creationId xmlns:a16="http://schemas.microsoft.com/office/drawing/2014/main" id="{502DAF8A-4A39-C501-2AB1-2D71A68A57D9}"/>
              </a:ext>
            </a:extLst>
          </p:cNvPr>
          <p:cNvGrpSpPr/>
          <p:nvPr/>
        </p:nvGrpSpPr>
        <p:grpSpPr>
          <a:xfrm>
            <a:off x="1670392" y="1659329"/>
            <a:ext cx="365731" cy="320750"/>
            <a:chOff x="2363663" y="1358025"/>
            <a:chExt cx="595750" cy="525475"/>
          </a:xfrm>
        </p:grpSpPr>
        <p:sp>
          <p:nvSpPr>
            <p:cNvPr id="26" name="Google Shape;2608;p50">
              <a:extLst>
                <a:ext uri="{FF2B5EF4-FFF2-40B4-BE49-F238E27FC236}">
                  <a16:creationId xmlns:a16="http://schemas.microsoft.com/office/drawing/2014/main" id="{B860541F-52DB-FBAB-998D-9D6662270094}"/>
                </a:ext>
              </a:extLst>
            </p:cNvPr>
            <p:cNvSpPr/>
            <p:nvPr/>
          </p:nvSpPr>
          <p:spPr>
            <a:xfrm>
              <a:off x="2380188" y="1552125"/>
              <a:ext cx="562700" cy="320000"/>
            </a:xfrm>
            <a:custGeom>
              <a:avLst/>
              <a:gdLst/>
              <a:ahLst/>
              <a:cxnLst/>
              <a:rect l="l" t="t" r="r" b="b"/>
              <a:pathLst>
                <a:path w="22508" h="12800" extrusionOk="0">
                  <a:moveTo>
                    <a:pt x="11263" y="1"/>
                  </a:moveTo>
                  <a:cubicBezTo>
                    <a:pt x="5196" y="1"/>
                    <a:pt x="0" y="6410"/>
                    <a:pt x="0" y="6410"/>
                  </a:cubicBezTo>
                  <a:cubicBezTo>
                    <a:pt x="0" y="6410"/>
                    <a:pt x="5196" y="12800"/>
                    <a:pt x="11263" y="12800"/>
                  </a:cubicBezTo>
                  <a:cubicBezTo>
                    <a:pt x="17312" y="12800"/>
                    <a:pt x="22508" y="6410"/>
                    <a:pt x="22508" y="6410"/>
                  </a:cubicBezTo>
                  <a:cubicBezTo>
                    <a:pt x="22508" y="6410"/>
                    <a:pt x="17312" y="1"/>
                    <a:pt x="112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9;p50">
              <a:extLst>
                <a:ext uri="{FF2B5EF4-FFF2-40B4-BE49-F238E27FC236}">
                  <a16:creationId xmlns:a16="http://schemas.microsoft.com/office/drawing/2014/main" id="{BAD8EE92-5D14-8B12-94E0-DCB4AA28E0CC}"/>
                </a:ext>
              </a:extLst>
            </p:cNvPr>
            <p:cNvSpPr/>
            <p:nvPr/>
          </p:nvSpPr>
          <p:spPr>
            <a:xfrm>
              <a:off x="2538038" y="1597650"/>
              <a:ext cx="245100" cy="228975"/>
            </a:xfrm>
            <a:custGeom>
              <a:avLst/>
              <a:gdLst/>
              <a:ahLst/>
              <a:cxnLst/>
              <a:rect l="l" t="t" r="r" b="b"/>
              <a:pathLst>
                <a:path w="9804" h="9159" extrusionOk="0">
                  <a:moveTo>
                    <a:pt x="4930" y="0"/>
                  </a:moveTo>
                  <a:cubicBezTo>
                    <a:pt x="4934" y="0"/>
                    <a:pt x="4937" y="0"/>
                    <a:pt x="4940" y="0"/>
                  </a:cubicBezTo>
                  <a:lnTo>
                    <a:pt x="4940" y="0"/>
                  </a:lnTo>
                  <a:cubicBezTo>
                    <a:pt x="4943" y="0"/>
                    <a:pt x="4946" y="0"/>
                    <a:pt x="4949" y="0"/>
                  </a:cubicBezTo>
                  <a:close/>
                  <a:moveTo>
                    <a:pt x="4940" y="0"/>
                  </a:moveTo>
                  <a:cubicBezTo>
                    <a:pt x="2138" y="6"/>
                    <a:pt x="1" y="2506"/>
                    <a:pt x="418" y="5271"/>
                  </a:cubicBezTo>
                  <a:cubicBezTo>
                    <a:pt x="764" y="7555"/>
                    <a:pt x="2745" y="9158"/>
                    <a:pt x="4938" y="9158"/>
                  </a:cubicBezTo>
                  <a:cubicBezTo>
                    <a:pt x="5386" y="9158"/>
                    <a:pt x="5842" y="9091"/>
                    <a:pt x="6296" y="8950"/>
                  </a:cubicBezTo>
                  <a:cubicBezTo>
                    <a:pt x="8457" y="8286"/>
                    <a:pt x="9803" y="6125"/>
                    <a:pt x="9462" y="3887"/>
                  </a:cubicBezTo>
                  <a:cubicBezTo>
                    <a:pt x="9121" y="1653"/>
                    <a:pt x="7211" y="5"/>
                    <a:pt x="4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0;p50">
              <a:extLst>
                <a:ext uri="{FF2B5EF4-FFF2-40B4-BE49-F238E27FC236}">
                  <a16:creationId xmlns:a16="http://schemas.microsoft.com/office/drawing/2014/main" id="{B3AF956E-04A6-80BC-F939-2BC609F811B1}"/>
                </a:ext>
              </a:extLst>
            </p:cNvPr>
            <p:cNvSpPr/>
            <p:nvPr/>
          </p:nvSpPr>
          <p:spPr>
            <a:xfrm>
              <a:off x="2603938" y="1677750"/>
              <a:ext cx="115200" cy="91525"/>
            </a:xfrm>
            <a:custGeom>
              <a:avLst/>
              <a:gdLst/>
              <a:ahLst/>
              <a:cxnLst/>
              <a:rect l="l" t="t" r="r" b="b"/>
              <a:pathLst>
                <a:path w="4608" h="3661" extrusionOk="0">
                  <a:moveTo>
                    <a:pt x="1122" y="0"/>
                  </a:moveTo>
                  <a:cubicBezTo>
                    <a:pt x="494" y="0"/>
                    <a:pt x="0" y="505"/>
                    <a:pt x="19" y="1138"/>
                  </a:cubicBezTo>
                  <a:cubicBezTo>
                    <a:pt x="19" y="1992"/>
                    <a:pt x="948" y="2560"/>
                    <a:pt x="2313" y="3660"/>
                  </a:cubicBezTo>
                  <a:cubicBezTo>
                    <a:pt x="3641" y="2579"/>
                    <a:pt x="4589" y="2011"/>
                    <a:pt x="4589" y="1138"/>
                  </a:cubicBezTo>
                  <a:cubicBezTo>
                    <a:pt x="4607" y="505"/>
                    <a:pt x="4096" y="0"/>
                    <a:pt x="3485" y="0"/>
                  </a:cubicBezTo>
                  <a:cubicBezTo>
                    <a:pt x="3474" y="0"/>
                    <a:pt x="3462" y="0"/>
                    <a:pt x="3451" y="1"/>
                  </a:cubicBezTo>
                  <a:cubicBezTo>
                    <a:pt x="2579" y="1"/>
                    <a:pt x="2313" y="911"/>
                    <a:pt x="2313" y="911"/>
                  </a:cubicBezTo>
                  <a:cubicBezTo>
                    <a:pt x="2313" y="911"/>
                    <a:pt x="2029" y="1"/>
                    <a:pt x="1157" y="1"/>
                  </a:cubicBezTo>
                  <a:cubicBezTo>
                    <a:pt x="1145" y="0"/>
                    <a:pt x="1134" y="0"/>
                    <a:pt x="1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1;p50">
              <a:extLst>
                <a:ext uri="{FF2B5EF4-FFF2-40B4-BE49-F238E27FC236}">
                  <a16:creationId xmlns:a16="http://schemas.microsoft.com/office/drawing/2014/main" id="{B1AC90C6-E688-8A36-100D-727A90CF31B9}"/>
                </a:ext>
              </a:extLst>
            </p:cNvPr>
            <p:cNvSpPr/>
            <p:nvPr/>
          </p:nvSpPr>
          <p:spPr>
            <a:xfrm>
              <a:off x="2581163" y="1609050"/>
              <a:ext cx="27050" cy="22750"/>
            </a:xfrm>
            <a:custGeom>
              <a:avLst/>
              <a:gdLst/>
              <a:ahLst/>
              <a:cxnLst/>
              <a:rect l="l" t="t" r="r" b="b"/>
              <a:pathLst>
                <a:path w="1082" h="910" extrusionOk="0">
                  <a:moveTo>
                    <a:pt x="475" y="0"/>
                  </a:moveTo>
                  <a:cubicBezTo>
                    <a:pt x="239" y="0"/>
                    <a:pt x="20" y="183"/>
                    <a:pt x="20" y="454"/>
                  </a:cubicBezTo>
                  <a:cubicBezTo>
                    <a:pt x="1" y="720"/>
                    <a:pt x="209" y="909"/>
                    <a:pt x="475" y="909"/>
                  </a:cubicBezTo>
                  <a:cubicBezTo>
                    <a:pt x="873" y="909"/>
                    <a:pt x="1082" y="416"/>
                    <a:pt x="797" y="132"/>
                  </a:cubicBezTo>
                  <a:cubicBezTo>
                    <a:pt x="700" y="41"/>
                    <a:pt x="586" y="0"/>
                    <a:pt x="4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2;p50">
              <a:extLst>
                <a:ext uri="{FF2B5EF4-FFF2-40B4-BE49-F238E27FC236}">
                  <a16:creationId xmlns:a16="http://schemas.microsoft.com/office/drawing/2014/main" id="{B9AEE570-5953-A1FB-8A59-3CEDF302CE47}"/>
                </a:ext>
              </a:extLst>
            </p:cNvPr>
            <p:cNvSpPr/>
            <p:nvPr/>
          </p:nvSpPr>
          <p:spPr>
            <a:xfrm>
              <a:off x="2529513" y="1586350"/>
              <a:ext cx="265950" cy="251650"/>
            </a:xfrm>
            <a:custGeom>
              <a:avLst/>
              <a:gdLst/>
              <a:ahLst/>
              <a:cxnLst/>
              <a:rect l="l" t="t" r="r" b="b"/>
              <a:pathLst>
                <a:path w="10638" h="10066" extrusionOk="0">
                  <a:moveTo>
                    <a:pt x="5293" y="1"/>
                  </a:moveTo>
                  <a:cubicBezTo>
                    <a:pt x="4893" y="1"/>
                    <a:pt x="4485" y="49"/>
                    <a:pt x="4077" y="149"/>
                  </a:cubicBezTo>
                  <a:cubicBezTo>
                    <a:pt x="3549" y="290"/>
                    <a:pt x="3691" y="1035"/>
                    <a:pt x="4184" y="1035"/>
                  </a:cubicBezTo>
                  <a:cubicBezTo>
                    <a:pt x="4222" y="1035"/>
                    <a:pt x="4262" y="1030"/>
                    <a:pt x="4304" y="1021"/>
                  </a:cubicBezTo>
                  <a:cubicBezTo>
                    <a:pt x="4627" y="945"/>
                    <a:pt x="4949" y="907"/>
                    <a:pt x="5290" y="907"/>
                  </a:cubicBezTo>
                  <a:cubicBezTo>
                    <a:pt x="7149" y="907"/>
                    <a:pt x="8779" y="2159"/>
                    <a:pt x="9253" y="3960"/>
                  </a:cubicBezTo>
                  <a:cubicBezTo>
                    <a:pt x="9727" y="5761"/>
                    <a:pt x="8950" y="7657"/>
                    <a:pt x="7338" y="8587"/>
                  </a:cubicBezTo>
                  <a:cubicBezTo>
                    <a:pt x="6645" y="8985"/>
                    <a:pt x="5937" y="9162"/>
                    <a:pt x="5258" y="9162"/>
                  </a:cubicBezTo>
                  <a:cubicBezTo>
                    <a:pt x="2356" y="9162"/>
                    <a:pt x="1" y="5925"/>
                    <a:pt x="1707" y="2974"/>
                  </a:cubicBezTo>
                  <a:cubicBezTo>
                    <a:pt x="1941" y="2597"/>
                    <a:pt x="1622" y="2255"/>
                    <a:pt x="1307" y="2255"/>
                  </a:cubicBezTo>
                  <a:cubicBezTo>
                    <a:pt x="1162" y="2255"/>
                    <a:pt x="1019" y="2327"/>
                    <a:pt x="929" y="2500"/>
                  </a:cubicBezTo>
                  <a:cubicBezTo>
                    <a:pt x="702" y="2898"/>
                    <a:pt x="512" y="3334"/>
                    <a:pt x="398" y="3770"/>
                  </a:cubicBezTo>
                  <a:cubicBezTo>
                    <a:pt x="303" y="4188"/>
                    <a:pt x="247" y="4605"/>
                    <a:pt x="247" y="5022"/>
                  </a:cubicBezTo>
                  <a:cubicBezTo>
                    <a:pt x="247" y="7809"/>
                    <a:pt x="2503" y="10066"/>
                    <a:pt x="5290" y="10066"/>
                  </a:cubicBezTo>
                  <a:cubicBezTo>
                    <a:pt x="8305" y="10066"/>
                    <a:pt x="10637" y="7430"/>
                    <a:pt x="10277" y="4415"/>
                  </a:cubicBezTo>
                  <a:cubicBezTo>
                    <a:pt x="9967" y="1835"/>
                    <a:pt x="7773" y="1"/>
                    <a:pt x="52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13;p50">
              <a:extLst>
                <a:ext uri="{FF2B5EF4-FFF2-40B4-BE49-F238E27FC236}">
                  <a16:creationId xmlns:a16="http://schemas.microsoft.com/office/drawing/2014/main" id="{AB0D82FD-C341-3C49-7932-B9AC4E5F93BC}"/>
                </a:ext>
              </a:extLst>
            </p:cNvPr>
            <p:cNvSpPr/>
            <p:nvPr/>
          </p:nvSpPr>
          <p:spPr>
            <a:xfrm>
              <a:off x="2592538" y="1665900"/>
              <a:ext cx="137975" cy="115325"/>
            </a:xfrm>
            <a:custGeom>
              <a:avLst/>
              <a:gdLst/>
              <a:ahLst/>
              <a:cxnLst/>
              <a:rect l="l" t="t" r="r" b="b"/>
              <a:pathLst>
                <a:path w="5519" h="4613" extrusionOk="0">
                  <a:moveTo>
                    <a:pt x="3940" y="929"/>
                  </a:moveTo>
                  <a:cubicBezTo>
                    <a:pt x="4322" y="929"/>
                    <a:pt x="4609" y="1244"/>
                    <a:pt x="4609" y="1612"/>
                  </a:cubicBezTo>
                  <a:cubicBezTo>
                    <a:pt x="4609" y="1916"/>
                    <a:pt x="4400" y="2219"/>
                    <a:pt x="3907" y="2636"/>
                  </a:cubicBezTo>
                  <a:cubicBezTo>
                    <a:pt x="3680" y="2845"/>
                    <a:pt x="3395" y="3053"/>
                    <a:pt x="3073" y="3300"/>
                  </a:cubicBezTo>
                  <a:lnTo>
                    <a:pt x="2769" y="3546"/>
                  </a:lnTo>
                  <a:lnTo>
                    <a:pt x="2466" y="3300"/>
                  </a:lnTo>
                  <a:cubicBezTo>
                    <a:pt x="1461" y="2522"/>
                    <a:pt x="930" y="2105"/>
                    <a:pt x="930" y="1631"/>
                  </a:cubicBezTo>
                  <a:cubicBezTo>
                    <a:pt x="930" y="1236"/>
                    <a:pt x="1229" y="935"/>
                    <a:pt x="1622" y="930"/>
                  </a:cubicBezTo>
                  <a:lnTo>
                    <a:pt x="1622" y="930"/>
                  </a:lnTo>
                  <a:cubicBezTo>
                    <a:pt x="2127" y="936"/>
                    <a:pt x="2296" y="1461"/>
                    <a:pt x="2333" y="1517"/>
                  </a:cubicBezTo>
                  <a:cubicBezTo>
                    <a:pt x="2400" y="1736"/>
                    <a:pt x="2584" y="1845"/>
                    <a:pt x="2769" y="1845"/>
                  </a:cubicBezTo>
                  <a:cubicBezTo>
                    <a:pt x="2954" y="1845"/>
                    <a:pt x="3139" y="1736"/>
                    <a:pt x="3205" y="1517"/>
                  </a:cubicBezTo>
                  <a:cubicBezTo>
                    <a:pt x="3205" y="1517"/>
                    <a:pt x="3395" y="930"/>
                    <a:pt x="3907" y="930"/>
                  </a:cubicBezTo>
                  <a:cubicBezTo>
                    <a:pt x="3918" y="929"/>
                    <a:pt x="3929" y="929"/>
                    <a:pt x="3940" y="929"/>
                  </a:cubicBezTo>
                  <a:close/>
                  <a:moveTo>
                    <a:pt x="1613" y="1"/>
                  </a:moveTo>
                  <a:cubicBezTo>
                    <a:pt x="722" y="1"/>
                    <a:pt x="1" y="721"/>
                    <a:pt x="20" y="1612"/>
                  </a:cubicBezTo>
                  <a:cubicBezTo>
                    <a:pt x="20" y="2560"/>
                    <a:pt x="797" y="3167"/>
                    <a:pt x="1878" y="4020"/>
                  </a:cubicBezTo>
                  <a:lnTo>
                    <a:pt x="1878" y="4039"/>
                  </a:lnTo>
                  <a:lnTo>
                    <a:pt x="2466" y="4513"/>
                  </a:lnTo>
                  <a:cubicBezTo>
                    <a:pt x="2551" y="4580"/>
                    <a:pt x="2656" y="4613"/>
                    <a:pt x="2760" y="4613"/>
                  </a:cubicBezTo>
                  <a:cubicBezTo>
                    <a:pt x="2864" y="4613"/>
                    <a:pt x="2968" y="4580"/>
                    <a:pt x="3054" y="4513"/>
                  </a:cubicBezTo>
                  <a:lnTo>
                    <a:pt x="3642" y="4039"/>
                  </a:lnTo>
                  <a:cubicBezTo>
                    <a:pt x="3964" y="3774"/>
                    <a:pt x="4248" y="3565"/>
                    <a:pt x="4495" y="3319"/>
                  </a:cubicBezTo>
                  <a:cubicBezTo>
                    <a:pt x="5026" y="2883"/>
                    <a:pt x="5500" y="2352"/>
                    <a:pt x="5500" y="1612"/>
                  </a:cubicBezTo>
                  <a:cubicBezTo>
                    <a:pt x="5519" y="721"/>
                    <a:pt x="4779" y="1"/>
                    <a:pt x="3907" y="1"/>
                  </a:cubicBezTo>
                  <a:cubicBezTo>
                    <a:pt x="3471" y="1"/>
                    <a:pt x="3054" y="190"/>
                    <a:pt x="2750" y="513"/>
                  </a:cubicBezTo>
                  <a:cubicBezTo>
                    <a:pt x="2466" y="190"/>
                    <a:pt x="2049" y="1"/>
                    <a:pt x="16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14;p50">
              <a:extLst>
                <a:ext uri="{FF2B5EF4-FFF2-40B4-BE49-F238E27FC236}">
                  <a16:creationId xmlns:a16="http://schemas.microsoft.com/office/drawing/2014/main" id="{D0CF037A-ED1A-5E2F-CD1B-01DE0964B69D}"/>
                </a:ext>
              </a:extLst>
            </p:cNvPr>
            <p:cNvSpPr/>
            <p:nvPr/>
          </p:nvSpPr>
          <p:spPr>
            <a:xfrm>
              <a:off x="2363663" y="1494300"/>
              <a:ext cx="595750" cy="160550"/>
            </a:xfrm>
            <a:custGeom>
              <a:avLst/>
              <a:gdLst/>
              <a:ahLst/>
              <a:cxnLst/>
              <a:rect l="l" t="t" r="r" b="b"/>
              <a:pathLst>
                <a:path w="23830" h="6422" extrusionOk="0">
                  <a:moveTo>
                    <a:pt x="11924" y="1"/>
                  </a:moveTo>
                  <a:cubicBezTo>
                    <a:pt x="6293" y="1"/>
                    <a:pt x="1628" y="4324"/>
                    <a:pt x="320" y="5632"/>
                  </a:cubicBezTo>
                  <a:cubicBezTo>
                    <a:pt x="1" y="5966"/>
                    <a:pt x="303" y="6422"/>
                    <a:pt x="659" y="6422"/>
                  </a:cubicBezTo>
                  <a:cubicBezTo>
                    <a:pt x="767" y="6422"/>
                    <a:pt x="881" y="6379"/>
                    <a:pt x="984" y="6277"/>
                  </a:cubicBezTo>
                  <a:cubicBezTo>
                    <a:pt x="2216" y="5025"/>
                    <a:pt x="6634" y="930"/>
                    <a:pt x="11924" y="930"/>
                  </a:cubicBezTo>
                  <a:cubicBezTo>
                    <a:pt x="17196" y="930"/>
                    <a:pt x="21614" y="5025"/>
                    <a:pt x="22846" y="6277"/>
                  </a:cubicBezTo>
                  <a:cubicBezTo>
                    <a:pt x="22948" y="6379"/>
                    <a:pt x="23062" y="6422"/>
                    <a:pt x="23171" y="6422"/>
                  </a:cubicBezTo>
                  <a:cubicBezTo>
                    <a:pt x="23526" y="6422"/>
                    <a:pt x="23829" y="5966"/>
                    <a:pt x="23510" y="5632"/>
                  </a:cubicBezTo>
                  <a:cubicBezTo>
                    <a:pt x="22201" y="4324"/>
                    <a:pt x="17537" y="1"/>
                    <a:pt x="11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15;p50">
              <a:extLst>
                <a:ext uri="{FF2B5EF4-FFF2-40B4-BE49-F238E27FC236}">
                  <a16:creationId xmlns:a16="http://schemas.microsoft.com/office/drawing/2014/main" id="{C9884496-E7D2-D227-650A-CC4D5F4E2B8C}"/>
                </a:ext>
              </a:extLst>
            </p:cNvPr>
            <p:cNvSpPr/>
            <p:nvPr/>
          </p:nvSpPr>
          <p:spPr>
            <a:xfrm>
              <a:off x="2367863" y="1540275"/>
              <a:ext cx="587825" cy="343225"/>
            </a:xfrm>
            <a:custGeom>
              <a:avLst/>
              <a:gdLst/>
              <a:ahLst/>
              <a:cxnLst/>
              <a:rect l="l" t="t" r="r" b="b"/>
              <a:pathLst>
                <a:path w="23513" h="13729" extrusionOk="0">
                  <a:moveTo>
                    <a:pt x="11756" y="930"/>
                  </a:moveTo>
                  <a:cubicBezTo>
                    <a:pt x="14752" y="930"/>
                    <a:pt x="17540" y="2617"/>
                    <a:pt x="19360" y="4040"/>
                  </a:cubicBezTo>
                  <a:cubicBezTo>
                    <a:pt x="20460" y="4893"/>
                    <a:pt x="21465" y="5841"/>
                    <a:pt x="22394" y="6884"/>
                  </a:cubicBezTo>
                  <a:cubicBezTo>
                    <a:pt x="21465" y="7908"/>
                    <a:pt x="20460" y="8856"/>
                    <a:pt x="19360" y="9728"/>
                  </a:cubicBezTo>
                  <a:cubicBezTo>
                    <a:pt x="17540" y="11150"/>
                    <a:pt x="14752" y="12819"/>
                    <a:pt x="11756" y="12819"/>
                  </a:cubicBezTo>
                  <a:cubicBezTo>
                    <a:pt x="8760" y="12819"/>
                    <a:pt x="5954" y="11150"/>
                    <a:pt x="4134" y="9728"/>
                  </a:cubicBezTo>
                  <a:cubicBezTo>
                    <a:pt x="3034" y="8856"/>
                    <a:pt x="2010" y="7908"/>
                    <a:pt x="1081" y="6884"/>
                  </a:cubicBezTo>
                  <a:cubicBezTo>
                    <a:pt x="2010" y="5841"/>
                    <a:pt x="3034" y="4893"/>
                    <a:pt x="4134" y="4040"/>
                  </a:cubicBezTo>
                  <a:cubicBezTo>
                    <a:pt x="5954" y="2617"/>
                    <a:pt x="8741" y="930"/>
                    <a:pt x="11756" y="930"/>
                  </a:cubicBezTo>
                  <a:close/>
                  <a:moveTo>
                    <a:pt x="11756" y="1"/>
                  </a:moveTo>
                  <a:cubicBezTo>
                    <a:pt x="8779" y="1"/>
                    <a:pt x="5916" y="1461"/>
                    <a:pt x="3565" y="3319"/>
                  </a:cubicBezTo>
                  <a:cubicBezTo>
                    <a:pt x="2314" y="4286"/>
                    <a:pt x="1157" y="5386"/>
                    <a:pt x="133" y="6599"/>
                  </a:cubicBezTo>
                  <a:cubicBezTo>
                    <a:pt x="0" y="6770"/>
                    <a:pt x="0" y="6998"/>
                    <a:pt x="133" y="7168"/>
                  </a:cubicBezTo>
                  <a:cubicBezTo>
                    <a:pt x="1157" y="8382"/>
                    <a:pt x="2314" y="9463"/>
                    <a:pt x="3565" y="10430"/>
                  </a:cubicBezTo>
                  <a:cubicBezTo>
                    <a:pt x="5935" y="12269"/>
                    <a:pt x="8779" y="13729"/>
                    <a:pt x="11756" y="13729"/>
                  </a:cubicBezTo>
                  <a:cubicBezTo>
                    <a:pt x="14714" y="13729"/>
                    <a:pt x="17578" y="12288"/>
                    <a:pt x="19948" y="10430"/>
                  </a:cubicBezTo>
                  <a:cubicBezTo>
                    <a:pt x="21199" y="9463"/>
                    <a:pt x="22337" y="8363"/>
                    <a:pt x="23361" y="7149"/>
                  </a:cubicBezTo>
                  <a:cubicBezTo>
                    <a:pt x="23512" y="6979"/>
                    <a:pt x="23512" y="6751"/>
                    <a:pt x="23361" y="6580"/>
                  </a:cubicBezTo>
                  <a:cubicBezTo>
                    <a:pt x="22337" y="5367"/>
                    <a:pt x="21199" y="4286"/>
                    <a:pt x="19948" y="3319"/>
                  </a:cubicBezTo>
                  <a:cubicBezTo>
                    <a:pt x="17578" y="1461"/>
                    <a:pt x="14733" y="1"/>
                    <a:pt x="117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16;p50">
              <a:extLst>
                <a:ext uri="{FF2B5EF4-FFF2-40B4-BE49-F238E27FC236}">
                  <a16:creationId xmlns:a16="http://schemas.microsoft.com/office/drawing/2014/main" id="{B1B480F5-05A4-B09E-1292-346B592B3EC5}"/>
                </a:ext>
              </a:extLst>
            </p:cNvPr>
            <p:cNvSpPr/>
            <p:nvPr/>
          </p:nvSpPr>
          <p:spPr>
            <a:xfrm>
              <a:off x="2649913" y="1358025"/>
              <a:ext cx="23250" cy="90800"/>
            </a:xfrm>
            <a:custGeom>
              <a:avLst/>
              <a:gdLst/>
              <a:ahLst/>
              <a:cxnLst/>
              <a:rect l="l" t="t" r="r" b="b"/>
              <a:pathLst>
                <a:path w="930" h="3632" extrusionOk="0">
                  <a:moveTo>
                    <a:pt x="458" y="0"/>
                  </a:moveTo>
                  <a:cubicBezTo>
                    <a:pt x="237" y="0"/>
                    <a:pt x="19" y="142"/>
                    <a:pt x="0" y="427"/>
                  </a:cubicBezTo>
                  <a:lnTo>
                    <a:pt x="0" y="3176"/>
                  </a:lnTo>
                  <a:cubicBezTo>
                    <a:pt x="0" y="3423"/>
                    <a:pt x="209" y="3631"/>
                    <a:pt x="474" y="3631"/>
                  </a:cubicBezTo>
                  <a:cubicBezTo>
                    <a:pt x="721" y="3631"/>
                    <a:pt x="929" y="3423"/>
                    <a:pt x="929" y="3176"/>
                  </a:cubicBezTo>
                  <a:lnTo>
                    <a:pt x="929" y="427"/>
                  </a:lnTo>
                  <a:cubicBezTo>
                    <a:pt x="901" y="142"/>
                    <a:pt x="678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17;p50">
              <a:extLst>
                <a:ext uri="{FF2B5EF4-FFF2-40B4-BE49-F238E27FC236}">
                  <a16:creationId xmlns:a16="http://schemas.microsoft.com/office/drawing/2014/main" id="{3F19DFD7-65D1-874F-20C3-5A12E70B0A3F}"/>
                </a:ext>
              </a:extLst>
            </p:cNvPr>
            <p:cNvSpPr/>
            <p:nvPr/>
          </p:nvSpPr>
          <p:spPr>
            <a:xfrm>
              <a:off x="2480313" y="1401750"/>
              <a:ext cx="65175" cy="83050"/>
            </a:xfrm>
            <a:custGeom>
              <a:avLst/>
              <a:gdLst/>
              <a:ahLst/>
              <a:cxnLst/>
              <a:rect l="l" t="t" r="r" b="b"/>
              <a:pathLst>
                <a:path w="2607" h="3322" extrusionOk="0">
                  <a:moveTo>
                    <a:pt x="626" y="0"/>
                  </a:moveTo>
                  <a:cubicBezTo>
                    <a:pt x="312" y="0"/>
                    <a:pt x="1" y="340"/>
                    <a:pt x="224" y="707"/>
                  </a:cubicBezTo>
                  <a:lnTo>
                    <a:pt x="1589" y="3077"/>
                  </a:lnTo>
                  <a:cubicBezTo>
                    <a:pt x="1684" y="3250"/>
                    <a:pt x="1830" y="3321"/>
                    <a:pt x="1975" y="3321"/>
                  </a:cubicBezTo>
                  <a:cubicBezTo>
                    <a:pt x="2292" y="3321"/>
                    <a:pt x="2606" y="2980"/>
                    <a:pt x="2385" y="2603"/>
                  </a:cubicBezTo>
                  <a:lnTo>
                    <a:pt x="1001" y="233"/>
                  </a:lnTo>
                  <a:cubicBezTo>
                    <a:pt x="907" y="68"/>
                    <a:pt x="766" y="0"/>
                    <a:pt x="6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18;p50">
              <a:extLst>
                <a:ext uri="{FF2B5EF4-FFF2-40B4-BE49-F238E27FC236}">
                  <a16:creationId xmlns:a16="http://schemas.microsoft.com/office/drawing/2014/main" id="{6020943F-7A84-3798-FDEE-F2CA7F007505}"/>
                </a:ext>
              </a:extLst>
            </p:cNvPr>
            <p:cNvSpPr/>
            <p:nvPr/>
          </p:nvSpPr>
          <p:spPr>
            <a:xfrm>
              <a:off x="2779788" y="1401750"/>
              <a:ext cx="62625" cy="82375"/>
            </a:xfrm>
            <a:custGeom>
              <a:avLst/>
              <a:gdLst/>
              <a:ahLst/>
              <a:cxnLst/>
              <a:rect l="l" t="t" r="r" b="b"/>
              <a:pathLst>
                <a:path w="2505" h="3295" extrusionOk="0">
                  <a:moveTo>
                    <a:pt x="1889" y="0"/>
                  </a:moveTo>
                  <a:cubicBezTo>
                    <a:pt x="1751" y="0"/>
                    <a:pt x="1612" y="68"/>
                    <a:pt x="1518" y="233"/>
                  </a:cubicBezTo>
                  <a:lnTo>
                    <a:pt x="133" y="2603"/>
                  </a:lnTo>
                  <a:cubicBezTo>
                    <a:pt x="1" y="2830"/>
                    <a:pt x="77" y="3115"/>
                    <a:pt x="304" y="3228"/>
                  </a:cubicBezTo>
                  <a:cubicBezTo>
                    <a:pt x="381" y="3273"/>
                    <a:pt x="463" y="3295"/>
                    <a:pt x="542" y="3295"/>
                  </a:cubicBezTo>
                  <a:cubicBezTo>
                    <a:pt x="696" y="3295"/>
                    <a:pt x="842" y="3215"/>
                    <a:pt x="930" y="3077"/>
                  </a:cubicBezTo>
                  <a:lnTo>
                    <a:pt x="2295" y="707"/>
                  </a:lnTo>
                  <a:cubicBezTo>
                    <a:pt x="2505" y="340"/>
                    <a:pt x="2199" y="0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ubtitle 38">
            <a:extLst>
              <a:ext uri="{FF2B5EF4-FFF2-40B4-BE49-F238E27FC236}">
                <a16:creationId xmlns:a16="http://schemas.microsoft.com/office/drawing/2014/main" id="{2F32DEBE-404B-905B-BAE2-1917AAC2465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542;p31">
            <a:extLst>
              <a:ext uri="{FF2B5EF4-FFF2-40B4-BE49-F238E27FC236}">
                <a16:creationId xmlns:a16="http://schemas.microsoft.com/office/drawing/2014/main" id="{0A2ADFC1-EB1E-9913-1779-08367AAF55DC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16199" y="2820815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Scanning methods: Port, Directory, Web, Service, etc.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16199" y="143189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Gaining more specific information about technologies being used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660963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Fingerprinting/Scanning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90925" y="1644386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590925" y="3039034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151940"/>
            <a:ext cx="506100" cy="3418085"/>
            <a:chOff x="1084825" y="1151940"/>
            <a:chExt cx="506100" cy="3418085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337875" y="1151940"/>
              <a:ext cx="0" cy="2782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14" name="Google Shape;2777;p50">
            <a:extLst>
              <a:ext uri="{FF2B5EF4-FFF2-40B4-BE49-F238E27FC236}">
                <a16:creationId xmlns:a16="http://schemas.microsoft.com/office/drawing/2014/main" id="{4F8B19F3-0B8D-3406-7E23-35D9D4B11935}"/>
              </a:ext>
            </a:extLst>
          </p:cNvPr>
          <p:cNvGrpSpPr/>
          <p:nvPr/>
        </p:nvGrpSpPr>
        <p:grpSpPr>
          <a:xfrm>
            <a:off x="1735460" y="3073927"/>
            <a:ext cx="231293" cy="365730"/>
            <a:chOff x="1461488" y="3250125"/>
            <a:chExt cx="394900" cy="624325"/>
          </a:xfrm>
        </p:grpSpPr>
        <p:sp>
          <p:nvSpPr>
            <p:cNvPr id="15" name="Google Shape;2778;p50">
              <a:extLst>
                <a:ext uri="{FF2B5EF4-FFF2-40B4-BE49-F238E27FC236}">
                  <a16:creationId xmlns:a16="http://schemas.microsoft.com/office/drawing/2014/main" id="{39CB7063-EAC9-5A1F-819F-40D34FCC4701}"/>
                </a:ext>
              </a:extLst>
            </p:cNvPr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79;p50">
              <a:extLst>
                <a:ext uri="{FF2B5EF4-FFF2-40B4-BE49-F238E27FC236}">
                  <a16:creationId xmlns:a16="http://schemas.microsoft.com/office/drawing/2014/main" id="{98B48AAD-8AE4-ECDC-8F1C-3F07DA0432FD}"/>
                </a:ext>
              </a:extLst>
            </p:cNvPr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0;p50">
              <a:extLst>
                <a:ext uri="{FF2B5EF4-FFF2-40B4-BE49-F238E27FC236}">
                  <a16:creationId xmlns:a16="http://schemas.microsoft.com/office/drawing/2014/main" id="{42B65B10-E5DE-8E92-019C-2437DAFDD3AF}"/>
                </a:ext>
              </a:extLst>
            </p:cNvPr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1;p50">
              <a:extLst>
                <a:ext uri="{FF2B5EF4-FFF2-40B4-BE49-F238E27FC236}">
                  <a16:creationId xmlns:a16="http://schemas.microsoft.com/office/drawing/2014/main" id="{69B3D787-2681-34F6-EE26-E17B0BC8155A}"/>
                </a:ext>
              </a:extLst>
            </p:cNvPr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82;p50">
              <a:extLst>
                <a:ext uri="{FF2B5EF4-FFF2-40B4-BE49-F238E27FC236}">
                  <a16:creationId xmlns:a16="http://schemas.microsoft.com/office/drawing/2014/main" id="{C874D192-55A9-E42C-36DC-05DF5E526EDA}"/>
                </a:ext>
              </a:extLst>
            </p:cNvPr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653;p50">
            <a:extLst>
              <a:ext uri="{FF2B5EF4-FFF2-40B4-BE49-F238E27FC236}">
                <a16:creationId xmlns:a16="http://schemas.microsoft.com/office/drawing/2014/main" id="{E5F300AF-56CA-31EC-F33E-8EA3A6538758}"/>
              </a:ext>
            </a:extLst>
          </p:cNvPr>
          <p:cNvGrpSpPr/>
          <p:nvPr/>
        </p:nvGrpSpPr>
        <p:grpSpPr>
          <a:xfrm>
            <a:off x="1661084" y="1726044"/>
            <a:ext cx="365774" cy="320040"/>
            <a:chOff x="5618463" y="1291725"/>
            <a:chExt cx="515175" cy="452225"/>
          </a:xfrm>
        </p:grpSpPr>
        <p:sp>
          <p:nvSpPr>
            <p:cNvPr id="21" name="Google Shape;2654;p50">
              <a:extLst>
                <a:ext uri="{FF2B5EF4-FFF2-40B4-BE49-F238E27FC236}">
                  <a16:creationId xmlns:a16="http://schemas.microsoft.com/office/drawing/2014/main" id="{A4423E4E-ABC2-A9E1-24BD-3832BAC1025A}"/>
                </a:ext>
              </a:extLst>
            </p:cNvPr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55;p50">
              <a:extLst>
                <a:ext uri="{FF2B5EF4-FFF2-40B4-BE49-F238E27FC236}">
                  <a16:creationId xmlns:a16="http://schemas.microsoft.com/office/drawing/2014/main" id="{E4BBE54E-7F41-88AB-5414-2874EDFAA610}"/>
                </a:ext>
              </a:extLst>
            </p:cNvPr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56;p50">
              <a:extLst>
                <a:ext uri="{FF2B5EF4-FFF2-40B4-BE49-F238E27FC236}">
                  <a16:creationId xmlns:a16="http://schemas.microsoft.com/office/drawing/2014/main" id="{2B6975B8-3B4A-9B08-47C1-7183BFC413A3}"/>
                </a:ext>
              </a:extLst>
            </p:cNvPr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57;p50">
              <a:extLst>
                <a:ext uri="{FF2B5EF4-FFF2-40B4-BE49-F238E27FC236}">
                  <a16:creationId xmlns:a16="http://schemas.microsoft.com/office/drawing/2014/main" id="{97364F58-6EE1-2147-C5BB-C92F7E8F5430}"/>
                </a:ext>
              </a:extLst>
            </p:cNvPr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58;p50">
              <a:extLst>
                <a:ext uri="{FF2B5EF4-FFF2-40B4-BE49-F238E27FC236}">
                  <a16:creationId xmlns:a16="http://schemas.microsoft.com/office/drawing/2014/main" id="{B6E33AA9-E17D-E78D-EEC1-54649444E62A}"/>
                </a:ext>
              </a:extLst>
            </p:cNvPr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59;p50">
              <a:extLst>
                <a:ext uri="{FF2B5EF4-FFF2-40B4-BE49-F238E27FC236}">
                  <a16:creationId xmlns:a16="http://schemas.microsoft.com/office/drawing/2014/main" id="{06549E29-1589-3DD4-DFD1-657092935218}"/>
                </a:ext>
              </a:extLst>
            </p:cNvPr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60;p50">
              <a:extLst>
                <a:ext uri="{FF2B5EF4-FFF2-40B4-BE49-F238E27FC236}">
                  <a16:creationId xmlns:a16="http://schemas.microsoft.com/office/drawing/2014/main" id="{EA9D0872-F43C-CB06-2614-3CC7D898D36E}"/>
                </a:ext>
              </a:extLst>
            </p:cNvPr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61;p50">
              <a:extLst>
                <a:ext uri="{FF2B5EF4-FFF2-40B4-BE49-F238E27FC236}">
                  <a16:creationId xmlns:a16="http://schemas.microsoft.com/office/drawing/2014/main" id="{31A51BA2-4DE2-0A7E-4862-4691B2F13CE4}"/>
                </a:ext>
              </a:extLst>
            </p:cNvPr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62;p50">
              <a:extLst>
                <a:ext uri="{FF2B5EF4-FFF2-40B4-BE49-F238E27FC236}">
                  <a16:creationId xmlns:a16="http://schemas.microsoft.com/office/drawing/2014/main" id="{3263B54F-C1B6-2E73-C5B4-FDE3F24830C4}"/>
                </a:ext>
              </a:extLst>
            </p:cNvPr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63;p50">
              <a:extLst>
                <a:ext uri="{FF2B5EF4-FFF2-40B4-BE49-F238E27FC236}">
                  <a16:creationId xmlns:a16="http://schemas.microsoft.com/office/drawing/2014/main" id="{CA574C6F-BCCA-12ED-519B-B5B6B2256F4D}"/>
                </a:ext>
              </a:extLst>
            </p:cNvPr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Subtitle 31">
            <a:extLst>
              <a:ext uri="{FF2B5EF4-FFF2-40B4-BE49-F238E27FC236}">
                <a16:creationId xmlns:a16="http://schemas.microsoft.com/office/drawing/2014/main" id="{EA408BD4-975A-1381-F34F-1E4A7975632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Google Shape;542;p31">
            <a:extLst>
              <a:ext uri="{FF2B5EF4-FFF2-40B4-BE49-F238E27FC236}">
                <a16:creationId xmlns:a16="http://schemas.microsoft.com/office/drawing/2014/main" id="{E10D5AB6-27AE-1DD0-F2F5-A4BD6A87ACE7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98324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16199" y="2820815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s-ES" dirty="0"/>
              <a:t>VA </a:t>
            </a:r>
            <a:r>
              <a:rPr lang="es-ES" dirty="0" err="1"/>
              <a:t>Frameworks</a:t>
            </a:r>
            <a:r>
              <a:rPr lang="es-ES" dirty="0"/>
              <a:t>: </a:t>
            </a:r>
            <a:r>
              <a:rPr lang="es-ES" dirty="0" err="1"/>
              <a:t>Nikto</a:t>
            </a:r>
            <a:r>
              <a:rPr lang="es-ES" dirty="0"/>
              <a:t>, </a:t>
            </a:r>
            <a:r>
              <a:rPr lang="es-ES" dirty="0" err="1"/>
              <a:t>OpenVAS</a:t>
            </a:r>
            <a:r>
              <a:rPr lang="es-ES" dirty="0"/>
              <a:t>, etc.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16199" y="143189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Assessing Services, Computers, and Configurations for vulnerabilities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49" y="621240"/>
            <a:ext cx="5634065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Vulnerability Assesment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90925" y="1644386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590925" y="3039034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151940"/>
            <a:ext cx="506100" cy="3418085"/>
            <a:chOff x="1084825" y="1151940"/>
            <a:chExt cx="506100" cy="3418085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337875" y="1151940"/>
              <a:ext cx="0" cy="2782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" name="Google Shape;2799;p50">
            <a:extLst>
              <a:ext uri="{FF2B5EF4-FFF2-40B4-BE49-F238E27FC236}">
                <a16:creationId xmlns:a16="http://schemas.microsoft.com/office/drawing/2014/main" id="{E246DC79-871B-543B-6176-2BFFA13BB00B}"/>
              </a:ext>
            </a:extLst>
          </p:cNvPr>
          <p:cNvGrpSpPr/>
          <p:nvPr/>
        </p:nvGrpSpPr>
        <p:grpSpPr>
          <a:xfrm>
            <a:off x="1661082" y="1691515"/>
            <a:ext cx="365777" cy="340219"/>
            <a:chOff x="3281338" y="3217425"/>
            <a:chExt cx="520975" cy="488750"/>
          </a:xfrm>
        </p:grpSpPr>
        <p:sp>
          <p:nvSpPr>
            <p:cNvPr id="3" name="Google Shape;2800;p50">
              <a:extLst>
                <a:ext uri="{FF2B5EF4-FFF2-40B4-BE49-F238E27FC236}">
                  <a16:creationId xmlns:a16="http://schemas.microsoft.com/office/drawing/2014/main" id="{C4F2196D-EE9F-802E-D9C9-02615B92A9A4}"/>
                </a:ext>
              </a:extLst>
            </p:cNvPr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01;p50">
              <a:extLst>
                <a:ext uri="{FF2B5EF4-FFF2-40B4-BE49-F238E27FC236}">
                  <a16:creationId xmlns:a16="http://schemas.microsoft.com/office/drawing/2014/main" id="{6539E228-76BA-F1B2-5555-FEDD10E0F128}"/>
                </a:ext>
              </a:extLst>
            </p:cNvPr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02;p50">
              <a:extLst>
                <a:ext uri="{FF2B5EF4-FFF2-40B4-BE49-F238E27FC236}">
                  <a16:creationId xmlns:a16="http://schemas.microsoft.com/office/drawing/2014/main" id="{EEE24419-4656-169D-4533-759FEA558D97}"/>
                </a:ext>
              </a:extLst>
            </p:cNvPr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03;p50">
              <a:extLst>
                <a:ext uri="{FF2B5EF4-FFF2-40B4-BE49-F238E27FC236}">
                  <a16:creationId xmlns:a16="http://schemas.microsoft.com/office/drawing/2014/main" id="{96C3F4E0-9419-8718-129E-9768F5667850}"/>
                </a:ext>
              </a:extLst>
            </p:cNvPr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04;p50">
              <a:extLst>
                <a:ext uri="{FF2B5EF4-FFF2-40B4-BE49-F238E27FC236}">
                  <a16:creationId xmlns:a16="http://schemas.microsoft.com/office/drawing/2014/main" id="{149CD1D1-7C2A-D89D-BB8C-3590BB552414}"/>
                </a:ext>
              </a:extLst>
            </p:cNvPr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05;p50">
              <a:extLst>
                <a:ext uri="{FF2B5EF4-FFF2-40B4-BE49-F238E27FC236}">
                  <a16:creationId xmlns:a16="http://schemas.microsoft.com/office/drawing/2014/main" id="{6E91DA7E-07D4-6614-7A7A-5CB4082EE9CD}"/>
                </a:ext>
              </a:extLst>
            </p:cNvPr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06;p50">
              <a:extLst>
                <a:ext uri="{FF2B5EF4-FFF2-40B4-BE49-F238E27FC236}">
                  <a16:creationId xmlns:a16="http://schemas.microsoft.com/office/drawing/2014/main" id="{2C58ADE7-B51E-BE94-9F2C-4F63DF249C51}"/>
                </a:ext>
              </a:extLst>
            </p:cNvPr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07;p50">
              <a:extLst>
                <a:ext uri="{FF2B5EF4-FFF2-40B4-BE49-F238E27FC236}">
                  <a16:creationId xmlns:a16="http://schemas.microsoft.com/office/drawing/2014/main" id="{8AF9512A-43A8-D4DB-B033-AFB52B059279}"/>
                </a:ext>
              </a:extLst>
            </p:cNvPr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08;p50">
              <a:extLst>
                <a:ext uri="{FF2B5EF4-FFF2-40B4-BE49-F238E27FC236}">
                  <a16:creationId xmlns:a16="http://schemas.microsoft.com/office/drawing/2014/main" id="{6D9B698E-574E-EB2F-6303-593110DA3003}"/>
                </a:ext>
              </a:extLst>
            </p:cNvPr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09;p50">
              <a:extLst>
                <a:ext uri="{FF2B5EF4-FFF2-40B4-BE49-F238E27FC236}">
                  <a16:creationId xmlns:a16="http://schemas.microsoft.com/office/drawing/2014/main" id="{155DADBB-B97A-6D8C-AB97-1C53CACA5937}"/>
                </a:ext>
              </a:extLst>
            </p:cNvPr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10;p50">
              <a:extLst>
                <a:ext uri="{FF2B5EF4-FFF2-40B4-BE49-F238E27FC236}">
                  <a16:creationId xmlns:a16="http://schemas.microsoft.com/office/drawing/2014/main" id="{097BAB36-58A8-D515-79D2-220E83EF8DE6}"/>
                </a:ext>
              </a:extLst>
            </p:cNvPr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11;p50">
              <a:extLst>
                <a:ext uri="{FF2B5EF4-FFF2-40B4-BE49-F238E27FC236}">
                  <a16:creationId xmlns:a16="http://schemas.microsoft.com/office/drawing/2014/main" id="{6AD4F25F-DC4C-3D63-6D16-EE5746C16C47}"/>
                </a:ext>
              </a:extLst>
            </p:cNvPr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12;p50">
              <a:extLst>
                <a:ext uri="{FF2B5EF4-FFF2-40B4-BE49-F238E27FC236}">
                  <a16:creationId xmlns:a16="http://schemas.microsoft.com/office/drawing/2014/main" id="{743D3B57-9904-09F6-A261-E46AAED44B67}"/>
                </a:ext>
              </a:extLst>
            </p:cNvPr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13;p50">
              <a:extLst>
                <a:ext uri="{FF2B5EF4-FFF2-40B4-BE49-F238E27FC236}">
                  <a16:creationId xmlns:a16="http://schemas.microsoft.com/office/drawing/2014/main" id="{0FAF6CC5-6D2E-F86C-ECC9-9456C33DCED9}"/>
                </a:ext>
              </a:extLst>
            </p:cNvPr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14;p50">
              <a:extLst>
                <a:ext uri="{FF2B5EF4-FFF2-40B4-BE49-F238E27FC236}">
                  <a16:creationId xmlns:a16="http://schemas.microsoft.com/office/drawing/2014/main" id="{1D7413D6-688C-4750-79ED-43861141551B}"/>
                </a:ext>
              </a:extLst>
            </p:cNvPr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15;p50">
              <a:extLst>
                <a:ext uri="{FF2B5EF4-FFF2-40B4-BE49-F238E27FC236}">
                  <a16:creationId xmlns:a16="http://schemas.microsoft.com/office/drawing/2014/main" id="{1C0F8882-93D9-6647-2692-D3D5478C27E0}"/>
                </a:ext>
              </a:extLst>
            </p:cNvPr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16;p50">
              <a:extLst>
                <a:ext uri="{FF2B5EF4-FFF2-40B4-BE49-F238E27FC236}">
                  <a16:creationId xmlns:a16="http://schemas.microsoft.com/office/drawing/2014/main" id="{A2FAFE83-BB87-9D2E-3F13-A55D1566FBE5}"/>
                </a:ext>
              </a:extLst>
            </p:cNvPr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817;p50">
              <a:extLst>
                <a:ext uri="{FF2B5EF4-FFF2-40B4-BE49-F238E27FC236}">
                  <a16:creationId xmlns:a16="http://schemas.microsoft.com/office/drawing/2014/main" id="{8A0BD5F7-143D-4428-DE71-01961641C3A4}"/>
                </a:ext>
              </a:extLst>
            </p:cNvPr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818;p50">
              <a:extLst>
                <a:ext uri="{FF2B5EF4-FFF2-40B4-BE49-F238E27FC236}">
                  <a16:creationId xmlns:a16="http://schemas.microsoft.com/office/drawing/2014/main" id="{51FC5E52-BDAD-FFC6-85D4-B0492D63DEF8}"/>
                </a:ext>
              </a:extLst>
            </p:cNvPr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819;p50">
              <a:extLst>
                <a:ext uri="{FF2B5EF4-FFF2-40B4-BE49-F238E27FC236}">
                  <a16:creationId xmlns:a16="http://schemas.microsoft.com/office/drawing/2014/main" id="{5BCC99E6-78D8-F01B-94FA-691D480A1177}"/>
                </a:ext>
              </a:extLst>
            </p:cNvPr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820;p50">
              <a:extLst>
                <a:ext uri="{FF2B5EF4-FFF2-40B4-BE49-F238E27FC236}">
                  <a16:creationId xmlns:a16="http://schemas.microsoft.com/office/drawing/2014/main" id="{9D581835-B245-7FCE-8727-D18B438D1B75}"/>
                </a:ext>
              </a:extLst>
            </p:cNvPr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821;p50">
              <a:extLst>
                <a:ext uri="{FF2B5EF4-FFF2-40B4-BE49-F238E27FC236}">
                  <a16:creationId xmlns:a16="http://schemas.microsoft.com/office/drawing/2014/main" id="{E20CB5E8-DB2B-F735-279B-60DD0C3302A9}"/>
                </a:ext>
              </a:extLst>
            </p:cNvPr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822;p50">
              <a:extLst>
                <a:ext uri="{FF2B5EF4-FFF2-40B4-BE49-F238E27FC236}">
                  <a16:creationId xmlns:a16="http://schemas.microsoft.com/office/drawing/2014/main" id="{C77BD354-CEC0-7C38-3B14-DD4DCC38E8C3}"/>
                </a:ext>
              </a:extLst>
            </p:cNvPr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23;p50">
              <a:extLst>
                <a:ext uri="{FF2B5EF4-FFF2-40B4-BE49-F238E27FC236}">
                  <a16:creationId xmlns:a16="http://schemas.microsoft.com/office/drawing/2014/main" id="{436D1A42-4E84-B154-0DC6-3529370E3B9C}"/>
                </a:ext>
              </a:extLst>
            </p:cNvPr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824;p50">
              <a:extLst>
                <a:ext uri="{FF2B5EF4-FFF2-40B4-BE49-F238E27FC236}">
                  <a16:creationId xmlns:a16="http://schemas.microsoft.com/office/drawing/2014/main" id="{BE61BB2C-CC1E-24AC-2117-485EE693D035}"/>
                </a:ext>
              </a:extLst>
            </p:cNvPr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753;p50">
            <a:extLst>
              <a:ext uri="{FF2B5EF4-FFF2-40B4-BE49-F238E27FC236}">
                <a16:creationId xmlns:a16="http://schemas.microsoft.com/office/drawing/2014/main" id="{2BCB1057-D75A-9354-5452-56E8E06AD9F0}"/>
              </a:ext>
            </a:extLst>
          </p:cNvPr>
          <p:cNvGrpSpPr/>
          <p:nvPr/>
        </p:nvGrpSpPr>
        <p:grpSpPr>
          <a:xfrm>
            <a:off x="1674734" y="3069438"/>
            <a:ext cx="365773" cy="365788"/>
            <a:chOff x="6741813" y="2198225"/>
            <a:chExt cx="637125" cy="637150"/>
          </a:xfrm>
        </p:grpSpPr>
        <p:sp>
          <p:nvSpPr>
            <p:cNvPr id="29" name="Google Shape;2754;p50">
              <a:extLst>
                <a:ext uri="{FF2B5EF4-FFF2-40B4-BE49-F238E27FC236}">
                  <a16:creationId xmlns:a16="http://schemas.microsoft.com/office/drawing/2014/main" id="{5F87F463-8912-3CB7-A69B-C7EA165D2B4B}"/>
                </a:ext>
              </a:extLst>
            </p:cNvPr>
            <p:cNvSpPr/>
            <p:nvPr/>
          </p:nvSpPr>
          <p:spPr>
            <a:xfrm>
              <a:off x="6853688" y="2648575"/>
              <a:ext cx="512925" cy="174475"/>
            </a:xfrm>
            <a:custGeom>
              <a:avLst/>
              <a:gdLst/>
              <a:ahLst/>
              <a:cxnLst/>
              <a:rect l="l" t="t" r="r" b="b"/>
              <a:pathLst>
                <a:path w="20517" h="6979" extrusionOk="0">
                  <a:moveTo>
                    <a:pt x="7926" y="1"/>
                  </a:moveTo>
                  <a:lnTo>
                    <a:pt x="0" y="6941"/>
                  </a:lnTo>
                  <a:lnTo>
                    <a:pt x="0" y="6978"/>
                  </a:lnTo>
                  <a:lnTo>
                    <a:pt x="20516" y="6978"/>
                  </a:lnTo>
                  <a:lnTo>
                    <a:pt x="205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55;p50">
              <a:extLst>
                <a:ext uri="{FF2B5EF4-FFF2-40B4-BE49-F238E27FC236}">
                  <a16:creationId xmlns:a16="http://schemas.microsoft.com/office/drawing/2014/main" id="{60A9BB1D-7861-562D-9478-3830892AAF4A}"/>
                </a:ext>
              </a:extLst>
            </p:cNvPr>
            <p:cNvSpPr/>
            <p:nvPr/>
          </p:nvSpPr>
          <p:spPr>
            <a:xfrm>
              <a:off x="6902988" y="2313425"/>
              <a:ext cx="360750" cy="484025"/>
            </a:xfrm>
            <a:custGeom>
              <a:avLst/>
              <a:gdLst/>
              <a:ahLst/>
              <a:cxnLst/>
              <a:rect l="l" t="t" r="r" b="b"/>
              <a:pathLst>
                <a:path w="14430" h="19361" extrusionOk="0">
                  <a:moveTo>
                    <a:pt x="9500" y="1"/>
                  </a:moveTo>
                  <a:lnTo>
                    <a:pt x="1024" y="8477"/>
                  </a:lnTo>
                  <a:lnTo>
                    <a:pt x="0" y="19361"/>
                  </a:lnTo>
                  <a:lnTo>
                    <a:pt x="14430" y="4931"/>
                  </a:lnTo>
                  <a:lnTo>
                    <a:pt x="95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56;p50">
              <a:extLst>
                <a:ext uri="{FF2B5EF4-FFF2-40B4-BE49-F238E27FC236}">
                  <a16:creationId xmlns:a16="http://schemas.microsoft.com/office/drawing/2014/main" id="{C4910D78-BE85-8EE8-FA65-567F9DD728EC}"/>
                </a:ext>
              </a:extLst>
            </p:cNvPr>
            <p:cNvSpPr/>
            <p:nvPr/>
          </p:nvSpPr>
          <p:spPr>
            <a:xfrm>
              <a:off x="6754138" y="2598800"/>
              <a:ext cx="174450" cy="224250"/>
            </a:xfrm>
            <a:custGeom>
              <a:avLst/>
              <a:gdLst/>
              <a:ahLst/>
              <a:cxnLst/>
              <a:rect l="l" t="t" r="r" b="b"/>
              <a:pathLst>
                <a:path w="6978" h="8970" extrusionOk="0">
                  <a:moveTo>
                    <a:pt x="0" y="1"/>
                  </a:moveTo>
                  <a:lnTo>
                    <a:pt x="0" y="5481"/>
                  </a:lnTo>
                  <a:cubicBezTo>
                    <a:pt x="0" y="7415"/>
                    <a:pt x="1555" y="8969"/>
                    <a:pt x="3489" y="8969"/>
                  </a:cubicBezTo>
                  <a:cubicBezTo>
                    <a:pt x="5404" y="8969"/>
                    <a:pt x="6978" y="7415"/>
                    <a:pt x="6978" y="5481"/>
                  </a:cubicBezTo>
                  <a:lnTo>
                    <a:pt x="69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57;p50">
              <a:extLst>
                <a:ext uri="{FF2B5EF4-FFF2-40B4-BE49-F238E27FC236}">
                  <a16:creationId xmlns:a16="http://schemas.microsoft.com/office/drawing/2014/main" id="{85F0EDB4-8A59-34C2-3D69-9400E20D3E44}"/>
                </a:ext>
              </a:extLst>
            </p:cNvPr>
            <p:cNvSpPr/>
            <p:nvPr/>
          </p:nvSpPr>
          <p:spPr>
            <a:xfrm>
              <a:off x="6754138" y="2210575"/>
              <a:ext cx="174450" cy="388250"/>
            </a:xfrm>
            <a:custGeom>
              <a:avLst/>
              <a:gdLst/>
              <a:ahLst/>
              <a:cxnLst/>
              <a:rect l="l" t="t" r="r" b="b"/>
              <a:pathLst>
                <a:path w="6978" h="15530" extrusionOk="0">
                  <a:moveTo>
                    <a:pt x="0" y="0"/>
                  </a:moveTo>
                  <a:lnTo>
                    <a:pt x="0" y="15530"/>
                  </a:lnTo>
                  <a:lnTo>
                    <a:pt x="6978" y="15530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58;p50">
              <a:extLst>
                <a:ext uri="{FF2B5EF4-FFF2-40B4-BE49-F238E27FC236}">
                  <a16:creationId xmlns:a16="http://schemas.microsoft.com/office/drawing/2014/main" id="{E4626D5F-3495-03F0-7F8F-B9631540B749}"/>
                </a:ext>
              </a:extLst>
            </p:cNvPr>
            <p:cNvSpPr/>
            <p:nvPr/>
          </p:nvSpPr>
          <p:spPr>
            <a:xfrm>
              <a:off x="6791113" y="2698350"/>
              <a:ext cx="87225" cy="74850"/>
            </a:xfrm>
            <a:custGeom>
              <a:avLst/>
              <a:gdLst/>
              <a:ahLst/>
              <a:cxnLst/>
              <a:rect l="l" t="t" r="r" b="b"/>
              <a:pathLst>
                <a:path w="3489" h="2994" extrusionOk="0">
                  <a:moveTo>
                    <a:pt x="2010" y="1"/>
                  </a:moveTo>
                  <a:cubicBezTo>
                    <a:pt x="664" y="1"/>
                    <a:pt x="0" y="1612"/>
                    <a:pt x="948" y="2560"/>
                  </a:cubicBezTo>
                  <a:cubicBezTo>
                    <a:pt x="1253" y="2859"/>
                    <a:pt x="1625" y="2994"/>
                    <a:pt x="1989" y="2994"/>
                  </a:cubicBezTo>
                  <a:cubicBezTo>
                    <a:pt x="2757" y="2994"/>
                    <a:pt x="3489" y="2399"/>
                    <a:pt x="3489" y="1499"/>
                  </a:cubicBezTo>
                  <a:cubicBezTo>
                    <a:pt x="3489" y="683"/>
                    <a:pt x="2825" y="1"/>
                    <a:pt x="2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59;p50">
              <a:extLst>
                <a:ext uri="{FF2B5EF4-FFF2-40B4-BE49-F238E27FC236}">
                  <a16:creationId xmlns:a16="http://schemas.microsoft.com/office/drawing/2014/main" id="{2CB97E01-0D26-2AD7-06C8-30F515E6DC97}"/>
                </a:ext>
              </a:extLst>
            </p:cNvPr>
            <p:cNvSpPr/>
            <p:nvPr/>
          </p:nvSpPr>
          <p:spPr>
            <a:xfrm>
              <a:off x="7222013" y="2686025"/>
              <a:ext cx="29400" cy="25150"/>
            </a:xfrm>
            <a:custGeom>
              <a:avLst/>
              <a:gdLst/>
              <a:ahLst/>
              <a:cxnLst/>
              <a:rect l="l" t="t" r="r" b="b"/>
              <a:pathLst>
                <a:path w="1176" h="1006" extrusionOk="0">
                  <a:moveTo>
                    <a:pt x="506" y="1"/>
                  </a:moveTo>
                  <a:cubicBezTo>
                    <a:pt x="250" y="1"/>
                    <a:pt x="0" y="200"/>
                    <a:pt x="0" y="494"/>
                  </a:cubicBezTo>
                  <a:cubicBezTo>
                    <a:pt x="0" y="778"/>
                    <a:pt x="228" y="1006"/>
                    <a:pt x="512" y="1006"/>
                  </a:cubicBezTo>
                  <a:cubicBezTo>
                    <a:pt x="948" y="1006"/>
                    <a:pt x="1176" y="456"/>
                    <a:pt x="853" y="152"/>
                  </a:cubicBezTo>
                  <a:cubicBezTo>
                    <a:pt x="754" y="47"/>
                    <a:pt x="629" y="1"/>
                    <a:pt x="5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60;p50">
              <a:extLst>
                <a:ext uri="{FF2B5EF4-FFF2-40B4-BE49-F238E27FC236}">
                  <a16:creationId xmlns:a16="http://schemas.microsoft.com/office/drawing/2014/main" id="{11DE18AD-9C8F-FD2F-1288-58246751D88D}"/>
                </a:ext>
              </a:extLst>
            </p:cNvPr>
            <p:cNvSpPr/>
            <p:nvPr/>
          </p:nvSpPr>
          <p:spPr>
            <a:xfrm>
              <a:off x="6787313" y="2322450"/>
              <a:ext cx="28950" cy="24925"/>
            </a:xfrm>
            <a:custGeom>
              <a:avLst/>
              <a:gdLst/>
              <a:ahLst/>
              <a:cxnLst/>
              <a:rect l="l" t="t" r="r" b="b"/>
              <a:pathLst>
                <a:path w="1158" h="997" extrusionOk="0">
                  <a:moveTo>
                    <a:pt x="664" y="0"/>
                  </a:moveTo>
                  <a:cubicBezTo>
                    <a:pt x="209" y="0"/>
                    <a:pt x="0" y="531"/>
                    <a:pt x="304" y="853"/>
                  </a:cubicBezTo>
                  <a:cubicBezTo>
                    <a:pt x="408" y="952"/>
                    <a:pt x="534" y="996"/>
                    <a:pt x="657" y="996"/>
                  </a:cubicBezTo>
                  <a:cubicBezTo>
                    <a:pt x="914" y="996"/>
                    <a:pt x="1157" y="801"/>
                    <a:pt x="1157" y="493"/>
                  </a:cubicBezTo>
                  <a:cubicBezTo>
                    <a:pt x="1157" y="228"/>
                    <a:pt x="930" y="0"/>
                    <a:pt x="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61;p50">
              <a:extLst>
                <a:ext uri="{FF2B5EF4-FFF2-40B4-BE49-F238E27FC236}">
                  <a16:creationId xmlns:a16="http://schemas.microsoft.com/office/drawing/2014/main" id="{80E9D39C-07AF-726C-5797-46FAC7A9B9E6}"/>
                </a:ext>
              </a:extLst>
            </p:cNvPr>
            <p:cNvSpPr/>
            <p:nvPr/>
          </p:nvSpPr>
          <p:spPr>
            <a:xfrm>
              <a:off x="6741813" y="2198225"/>
              <a:ext cx="637125" cy="637150"/>
            </a:xfrm>
            <a:custGeom>
              <a:avLst/>
              <a:gdLst/>
              <a:ahLst/>
              <a:cxnLst/>
              <a:rect l="l" t="t" r="r" b="b"/>
              <a:pathLst>
                <a:path w="25485" h="25486" extrusionOk="0">
                  <a:moveTo>
                    <a:pt x="6959" y="987"/>
                  </a:moveTo>
                  <a:lnTo>
                    <a:pt x="6959" y="4969"/>
                  </a:lnTo>
                  <a:lnTo>
                    <a:pt x="4475" y="4969"/>
                  </a:lnTo>
                  <a:cubicBezTo>
                    <a:pt x="3811" y="4969"/>
                    <a:pt x="3811" y="5974"/>
                    <a:pt x="4475" y="5974"/>
                  </a:cubicBezTo>
                  <a:lnTo>
                    <a:pt x="6959" y="5974"/>
                  </a:lnTo>
                  <a:lnTo>
                    <a:pt x="6959" y="10544"/>
                  </a:lnTo>
                  <a:lnTo>
                    <a:pt x="986" y="10544"/>
                  </a:lnTo>
                  <a:lnTo>
                    <a:pt x="986" y="987"/>
                  </a:lnTo>
                  <a:close/>
                  <a:moveTo>
                    <a:pt x="6959" y="11549"/>
                  </a:moveTo>
                  <a:lnTo>
                    <a:pt x="6959" y="15531"/>
                  </a:lnTo>
                  <a:lnTo>
                    <a:pt x="986" y="15531"/>
                  </a:lnTo>
                  <a:lnTo>
                    <a:pt x="986" y="11549"/>
                  </a:lnTo>
                  <a:close/>
                  <a:moveTo>
                    <a:pt x="15947" y="5310"/>
                  </a:moveTo>
                  <a:lnTo>
                    <a:pt x="20156" y="9539"/>
                  </a:lnTo>
                  <a:lnTo>
                    <a:pt x="7945" y="21750"/>
                  </a:lnTo>
                  <a:lnTo>
                    <a:pt x="7945" y="21504"/>
                  </a:lnTo>
                  <a:lnTo>
                    <a:pt x="7945" y="13293"/>
                  </a:lnTo>
                  <a:lnTo>
                    <a:pt x="15947" y="5310"/>
                  </a:lnTo>
                  <a:close/>
                  <a:moveTo>
                    <a:pt x="6959" y="16517"/>
                  </a:moveTo>
                  <a:lnTo>
                    <a:pt x="6959" y="21504"/>
                  </a:lnTo>
                  <a:cubicBezTo>
                    <a:pt x="6959" y="23153"/>
                    <a:pt x="5632" y="24481"/>
                    <a:pt x="3982" y="24481"/>
                  </a:cubicBezTo>
                  <a:cubicBezTo>
                    <a:pt x="2332" y="24481"/>
                    <a:pt x="986" y="23153"/>
                    <a:pt x="986" y="21504"/>
                  </a:cubicBezTo>
                  <a:lnTo>
                    <a:pt x="986" y="16517"/>
                  </a:lnTo>
                  <a:close/>
                  <a:moveTo>
                    <a:pt x="8950" y="22167"/>
                  </a:moveTo>
                  <a:lnTo>
                    <a:pt x="8950" y="24499"/>
                  </a:lnTo>
                  <a:lnTo>
                    <a:pt x="6599" y="24499"/>
                  </a:lnTo>
                  <a:cubicBezTo>
                    <a:pt x="6656" y="24443"/>
                    <a:pt x="6731" y="24386"/>
                    <a:pt x="6788" y="24329"/>
                  </a:cubicBezTo>
                  <a:lnTo>
                    <a:pt x="8950" y="22167"/>
                  </a:lnTo>
                  <a:close/>
                  <a:moveTo>
                    <a:pt x="13918" y="18527"/>
                  </a:moveTo>
                  <a:lnTo>
                    <a:pt x="13918" y="24499"/>
                  </a:lnTo>
                  <a:lnTo>
                    <a:pt x="9955" y="24499"/>
                  </a:lnTo>
                  <a:lnTo>
                    <a:pt x="9955" y="21181"/>
                  </a:lnTo>
                  <a:lnTo>
                    <a:pt x="12591" y="18527"/>
                  </a:lnTo>
                  <a:close/>
                  <a:moveTo>
                    <a:pt x="24479" y="18527"/>
                  </a:moveTo>
                  <a:lnTo>
                    <a:pt x="24479" y="24499"/>
                  </a:lnTo>
                  <a:lnTo>
                    <a:pt x="20194" y="24499"/>
                  </a:lnTo>
                  <a:lnTo>
                    <a:pt x="20194" y="21997"/>
                  </a:lnTo>
                  <a:cubicBezTo>
                    <a:pt x="20194" y="21665"/>
                    <a:pt x="19948" y="21499"/>
                    <a:pt x="19701" y="21499"/>
                  </a:cubicBezTo>
                  <a:cubicBezTo>
                    <a:pt x="19455" y="21499"/>
                    <a:pt x="19208" y="21665"/>
                    <a:pt x="19208" y="21997"/>
                  </a:cubicBezTo>
                  <a:lnTo>
                    <a:pt x="19208" y="24499"/>
                  </a:lnTo>
                  <a:lnTo>
                    <a:pt x="14923" y="24499"/>
                  </a:lnTo>
                  <a:lnTo>
                    <a:pt x="14923" y="18527"/>
                  </a:lnTo>
                  <a:close/>
                  <a:moveTo>
                    <a:pt x="460" y="0"/>
                  </a:moveTo>
                  <a:cubicBezTo>
                    <a:pt x="193" y="0"/>
                    <a:pt x="0" y="221"/>
                    <a:pt x="0" y="494"/>
                  </a:cubicBezTo>
                  <a:lnTo>
                    <a:pt x="0" y="21504"/>
                  </a:lnTo>
                  <a:cubicBezTo>
                    <a:pt x="0" y="23703"/>
                    <a:pt x="1782" y="25485"/>
                    <a:pt x="3982" y="25485"/>
                  </a:cubicBezTo>
                  <a:lnTo>
                    <a:pt x="24991" y="25485"/>
                  </a:lnTo>
                  <a:cubicBezTo>
                    <a:pt x="25257" y="25485"/>
                    <a:pt x="25484" y="25258"/>
                    <a:pt x="25484" y="24992"/>
                  </a:cubicBezTo>
                  <a:lnTo>
                    <a:pt x="25484" y="18015"/>
                  </a:lnTo>
                  <a:cubicBezTo>
                    <a:pt x="25484" y="17749"/>
                    <a:pt x="25257" y="17522"/>
                    <a:pt x="24991" y="17522"/>
                  </a:cubicBezTo>
                  <a:lnTo>
                    <a:pt x="13596" y="17522"/>
                  </a:lnTo>
                  <a:lnTo>
                    <a:pt x="21237" y="9880"/>
                  </a:lnTo>
                  <a:cubicBezTo>
                    <a:pt x="21427" y="9691"/>
                    <a:pt x="21427" y="9368"/>
                    <a:pt x="21237" y="9179"/>
                  </a:cubicBezTo>
                  <a:lnTo>
                    <a:pt x="16307" y="4268"/>
                  </a:lnTo>
                  <a:cubicBezTo>
                    <a:pt x="16203" y="4163"/>
                    <a:pt x="16070" y="4111"/>
                    <a:pt x="15940" y="4111"/>
                  </a:cubicBezTo>
                  <a:cubicBezTo>
                    <a:pt x="15809" y="4111"/>
                    <a:pt x="15681" y="4163"/>
                    <a:pt x="15586" y="4268"/>
                  </a:cubicBezTo>
                  <a:lnTo>
                    <a:pt x="7945" y="11890"/>
                  </a:lnTo>
                  <a:lnTo>
                    <a:pt x="7945" y="494"/>
                  </a:lnTo>
                  <a:cubicBezTo>
                    <a:pt x="7945" y="210"/>
                    <a:pt x="7736" y="1"/>
                    <a:pt x="7452" y="1"/>
                  </a:cubicBezTo>
                  <a:lnTo>
                    <a:pt x="493" y="1"/>
                  </a:lnTo>
                  <a:cubicBezTo>
                    <a:pt x="482" y="1"/>
                    <a:pt x="471" y="0"/>
                    <a:pt x="4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62;p50">
              <a:extLst>
                <a:ext uri="{FF2B5EF4-FFF2-40B4-BE49-F238E27FC236}">
                  <a16:creationId xmlns:a16="http://schemas.microsoft.com/office/drawing/2014/main" id="{A8C60E87-1CE7-38B4-FDD1-6BAD504ECE31}"/>
                </a:ext>
              </a:extLst>
            </p:cNvPr>
            <p:cNvSpPr/>
            <p:nvPr/>
          </p:nvSpPr>
          <p:spPr>
            <a:xfrm>
              <a:off x="6791588" y="2686000"/>
              <a:ext cx="116150" cy="99600"/>
            </a:xfrm>
            <a:custGeom>
              <a:avLst/>
              <a:gdLst/>
              <a:ahLst/>
              <a:cxnLst/>
              <a:rect l="l" t="t" r="r" b="b"/>
              <a:pathLst>
                <a:path w="4646" h="3984" extrusionOk="0">
                  <a:moveTo>
                    <a:pt x="1991" y="1007"/>
                  </a:moveTo>
                  <a:cubicBezTo>
                    <a:pt x="2863" y="1007"/>
                    <a:pt x="3318" y="2068"/>
                    <a:pt x="2693" y="2694"/>
                  </a:cubicBezTo>
                  <a:cubicBezTo>
                    <a:pt x="2489" y="2897"/>
                    <a:pt x="2238" y="2989"/>
                    <a:pt x="1992" y="2989"/>
                  </a:cubicBezTo>
                  <a:cubicBezTo>
                    <a:pt x="1479" y="2989"/>
                    <a:pt x="986" y="2594"/>
                    <a:pt x="986" y="1993"/>
                  </a:cubicBezTo>
                  <a:cubicBezTo>
                    <a:pt x="986" y="1443"/>
                    <a:pt x="1441" y="1007"/>
                    <a:pt x="1991" y="1007"/>
                  </a:cubicBezTo>
                  <a:close/>
                  <a:moveTo>
                    <a:pt x="1997" y="1"/>
                  </a:moveTo>
                  <a:cubicBezTo>
                    <a:pt x="977" y="1"/>
                    <a:pt x="0" y="789"/>
                    <a:pt x="0" y="1993"/>
                  </a:cubicBezTo>
                  <a:cubicBezTo>
                    <a:pt x="0" y="3092"/>
                    <a:pt x="891" y="3984"/>
                    <a:pt x="1991" y="3984"/>
                  </a:cubicBezTo>
                  <a:cubicBezTo>
                    <a:pt x="3754" y="3984"/>
                    <a:pt x="4646" y="1841"/>
                    <a:pt x="3394" y="589"/>
                  </a:cubicBezTo>
                  <a:cubicBezTo>
                    <a:pt x="2988" y="183"/>
                    <a:pt x="2487" y="1"/>
                    <a:pt x="1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ubtitle 38">
            <a:extLst>
              <a:ext uri="{FF2B5EF4-FFF2-40B4-BE49-F238E27FC236}">
                <a16:creationId xmlns:a16="http://schemas.microsoft.com/office/drawing/2014/main" id="{9962D2BB-3D6D-1D3A-02FE-2278B811AAD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Google Shape;542;p31">
            <a:extLst>
              <a:ext uri="{FF2B5EF4-FFF2-40B4-BE49-F238E27FC236}">
                <a16:creationId xmlns:a16="http://schemas.microsoft.com/office/drawing/2014/main" id="{F43E15D7-340F-8F92-0CFC-6EB3F0A3E3BE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0680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2216199" y="2820815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fr-FR" dirty="0"/>
              <a:t>Exploit </a:t>
            </a:r>
            <a:r>
              <a:rPr lang="fr-FR" dirty="0" err="1"/>
              <a:t>Frameworks</a:t>
            </a:r>
            <a:r>
              <a:rPr lang="fr-FR" dirty="0"/>
              <a:t>: </a:t>
            </a:r>
            <a:r>
              <a:rPr lang="fr-FR" dirty="0" err="1"/>
              <a:t>Metasploit</a:t>
            </a:r>
            <a:r>
              <a:rPr lang="fr-FR" dirty="0"/>
              <a:t>, </a:t>
            </a:r>
            <a:r>
              <a:rPr lang="fr-FR" dirty="0" err="1"/>
              <a:t>ExploitDB</a:t>
            </a:r>
            <a:r>
              <a:rPr lang="fr-FR" dirty="0"/>
              <a:t>, etc.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subTitle" idx="2"/>
          </p:nvPr>
        </p:nvSpPr>
        <p:spPr>
          <a:xfrm>
            <a:off x="2216199" y="1431892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Using the knowledge gained during the VA stage to obtain a desired role (</a:t>
            </a:r>
            <a:r>
              <a:rPr lang="en-US" dirty="0" err="1"/>
              <a:t>i.e</a:t>
            </a:r>
            <a:r>
              <a:rPr lang="en-US" dirty="0"/>
              <a:t>, a </a:t>
            </a:r>
            <a:r>
              <a:rPr lang="en-US" dirty="0" err="1"/>
              <a:t>foothood</a:t>
            </a:r>
            <a:r>
              <a:rPr lang="en-US" dirty="0"/>
              <a:t>, privileges,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515" name="Google Shape;515;p31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5338232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Exploitation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r>
              <a:rPr lang="en" dirty="0"/>
              <a:t> </a:t>
            </a:r>
            <a:endParaRPr dirty="0"/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4294967295"/>
          </p:nvPr>
        </p:nvSpPr>
        <p:spPr>
          <a:xfrm>
            <a:off x="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pentest.html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44" name="Google Shape;544;p31"/>
          <p:cNvSpPr txBox="1">
            <a:spLocks noGrp="1"/>
          </p:cNvSpPr>
          <p:nvPr>
            <p:ph type="subTitle" idx="4294967295"/>
          </p:nvPr>
        </p:nvSpPr>
        <p:spPr>
          <a:xfrm>
            <a:off x="4572000" y="92075"/>
            <a:ext cx="4572000" cy="3571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pentest.css</a:t>
            </a:r>
            <a:endParaRPr sz="1400" dirty="0">
              <a:solidFill>
                <a:schemeClr val="accent3"/>
              </a:solidFill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>
            <a:off x="1590925" y="1644386"/>
            <a:ext cx="506092" cy="426611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1"/>
          <p:cNvGrpSpPr/>
          <p:nvPr/>
        </p:nvGrpSpPr>
        <p:grpSpPr>
          <a:xfrm>
            <a:off x="1590925" y="3039034"/>
            <a:ext cx="506092" cy="426611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151940"/>
            <a:ext cx="506100" cy="3418085"/>
            <a:chOff x="1084825" y="1151940"/>
            <a:chExt cx="506100" cy="3418085"/>
          </a:xfrm>
        </p:grpSpPr>
        <p:cxnSp>
          <p:nvCxnSpPr>
            <p:cNvPr id="552" name="Google Shape;552;p31"/>
            <p:cNvCxnSpPr>
              <a:cxnSpLocks/>
            </p:cNvCxnSpPr>
            <p:nvPr/>
          </p:nvCxnSpPr>
          <p:spPr>
            <a:xfrm>
              <a:off x="1337875" y="1151940"/>
              <a:ext cx="0" cy="2782923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" name="Google Shape;2743;p50">
            <a:extLst>
              <a:ext uri="{FF2B5EF4-FFF2-40B4-BE49-F238E27FC236}">
                <a16:creationId xmlns:a16="http://schemas.microsoft.com/office/drawing/2014/main" id="{D4F10375-B5B9-2007-BE2F-A9CA1B3D9213}"/>
              </a:ext>
            </a:extLst>
          </p:cNvPr>
          <p:cNvGrpSpPr/>
          <p:nvPr/>
        </p:nvGrpSpPr>
        <p:grpSpPr>
          <a:xfrm>
            <a:off x="1671154" y="3107213"/>
            <a:ext cx="365744" cy="348346"/>
            <a:chOff x="6015963" y="2196025"/>
            <a:chExt cx="491525" cy="476925"/>
          </a:xfrm>
        </p:grpSpPr>
        <p:sp>
          <p:nvSpPr>
            <p:cNvPr id="3" name="Google Shape;2744;p50">
              <a:extLst>
                <a:ext uri="{FF2B5EF4-FFF2-40B4-BE49-F238E27FC236}">
                  <a16:creationId xmlns:a16="http://schemas.microsoft.com/office/drawing/2014/main" id="{A2B2D6EE-C484-D652-64B8-4DD88EC36B05}"/>
                </a:ext>
              </a:extLst>
            </p:cNvPr>
            <p:cNvSpPr/>
            <p:nvPr/>
          </p:nvSpPr>
          <p:spPr>
            <a:xfrm>
              <a:off x="6329863" y="2250050"/>
              <a:ext cx="117125" cy="111625"/>
            </a:xfrm>
            <a:custGeom>
              <a:avLst/>
              <a:gdLst/>
              <a:ahLst/>
              <a:cxnLst/>
              <a:rect l="l" t="t" r="r" b="b"/>
              <a:pathLst>
                <a:path w="4685" h="4465" extrusionOk="0">
                  <a:moveTo>
                    <a:pt x="2247" y="0"/>
                  </a:moveTo>
                  <a:cubicBezTo>
                    <a:pt x="1101" y="0"/>
                    <a:pt x="1" y="887"/>
                    <a:pt x="1" y="2233"/>
                  </a:cubicBezTo>
                  <a:cubicBezTo>
                    <a:pt x="1" y="3578"/>
                    <a:pt x="1101" y="4465"/>
                    <a:pt x="2247" y="4465"/>
                  </a:cubicBezTo>
                  <a:cubicBezTo>
                    <a:pt x="2797" y="4465"/>
                    <a:pt x="3357" y="4261"/>
                    <a:pt x="3812" y="3806"/>
                  </a:cubicBezTo>
                  <a:cubicBezTo>
                    <a:pt x="4684" y="2934"/>
                    <a:pt x="4684" y="1531"/>
                    <a:pt x="3812" y="659"/>
                  </a:cubicBezTo>
                  <a:cubicBezTo>
                    <a:pt x="3357" y="204"/>
                    <a:pt x="2797" y="0"/>
                    <a:pt x="2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45;p50">
              <a:extLst>
                <a:ext uri="{FF2B5EF4-FFF2-40B4-BE49-F238E27FC236}">
                  <a16:creationId xmlns:a16="http://schemas.microsoft.com/office/drawing/2014/main" id="{A0B1C9FA-5A0C-C029-516A-B31B427316A4}"/>
                </a:ext>
              </a:extLst>
            </p:cNvPr>
            <p:cNvSpPr/>
            <p:nvPr/>
          </p:nvSpPr>
          <p:spPr>
            <a:xfrm>
              <a:off x="6409988" y="2206775"/>
              <a:ext cx="76325" cy="74925"/>
            </a:xfrm>
            <a:custGeom>
              <a:avLst/>
              <a:gdLst/>
              <a:ahLst/>
              <a:cxnLst/>
              <a:rect l="l" t="t" r="r" b="b"/>
              <a:pathLst>
                <a:path w="3053" h="2997" extrusionOk="0">
                  <a:moveTo>
                    <a:pt x="2247" y="1"/>
                  </a:moveTo>
                  <a:cubicBezTo>
                    <a:pt x="2057" y="1"/>
                    <a:pt x="1868" y="76"/>
                    <a:pt x="1726" y="228"/>
                  </a:cubicBezTo>
                  <a:lnTo>
                    <a:pt x="0" y="1954"/>
                  </a:lnTo>
                  <a:lnTo>
                    <a:pt x="1043" y="2996"/>
                  </a:lnTo>
                  <a:lnTo>
                    <a:pt x="2768" y="1271"/>
                  </a:lnTo>
                  <a:cubicBezTo>
                    <a:pt x="3053" y="987"/>
                    <a:pt x="3053" y="513"/>
                    <a:pt x="2768" y="228"/>
                  </a:cubicBezTo>
                  <a:cubicBezTo>
                    <a:pt x="2626" y="76"/>
                    <a:pt x="2437" y="1"/>
                    <a:pt x="22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6;p50">
              <a:extLst>
                <a:ext uri="{FF2B5EF4-FFF2-40B4-BE49-F238E27FC236}">
                  <a16:creationId xmlns:a16="http://schemas.microsoft.com/office/drawing/2014/main" id="{99D6F3C6-0CCE-0028-FF97-86663D3A29EE}"/>
                </a:ext>
              </a:extLst>
            </p:cNvPr>
            <p:cNvSpPr/>
            <p:nvPr/>
          </p:nvSpPr>
          <p:spPr>
            <a:xfrm>
              <a:off x="6360688" y="2287375"/>
              <a:ext cx="49775" cy="37000"/>
            </a:xfrm>
            <a:custGeom>
              <a:avLst/>
              <a:gdLst/>
              <a:ahLst/>
              <a:cxnLst/>
              <a:rect l="l" t="t" r="r" b="b"/>
              <a:pathLst>
                <a:path w="1991" h="1480" extrusionOk="0">
                  <a:moveTo>
                    <a:pt x="996" y="0"/>
                  </a:moveTo>
                  <a:cubicBezTo>
                    <a:pt x="806" y="0"/>
                    <a:pt x="616" y="76"/>
                    <a:pt x="474" y="228"/>
                  </a:cubicBezTo>
                  <a:cubicBezTo>
                    <a:pt x="0" y="683"/>
                    <a:pt x="341" y="1479"/>
                    <a:pt x="1005" y="1479"/>
                  </a:cubicBezTo>
                  <a:cubicBezTo>
                    <a:pt x="1669" y="1479"/>
                    <a:pt x="1991" y="683"/>
                    <a:pt x="1517" y="228"/>
                  </a:cubicBezTo>
                  <a:cubicBezTo>
                    <a:pt x="1375" y="76"/>
                    <a:pt x="118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7;p50">
              <a:extLst>
                <a:ext uri="{FF2B5EF4-FFF2-40B4-BE49-F238E27FC236}">
                  <a16:creationId xmlns:a16="http://schemas.microsoft.com/office/drawing/2014/main" id="{F155E396-D560-7017-6966-02D80FAD14AB}"/>
                </a:ext>
              </a:extLst>
            </p:cNvPr>
            <p:cNvSpPr/>
            <p:nvPr/>
          </p:nvSpPr>
          <p:spPr>
            <a:xfrm>
              <a:off x="6236013" y="2353725"/>
              <a:ext cx="177775" cy="251425"/>
            </a:xfrm>
            <a:custGeom>
              <a:avLst/>
              <a:gdLst/>
              <a:ahLst/>
              <a:cxnLst/>
              <a:rect l="l" t="t" r="r" b="b"/>
              <a:pathLst>
                <a:path w="7111" h="10057" extrusionOk="0">
                  <a:moveTo>
                    <a:pt x="7111" y="1"/>
                  </a:moveTo>
                  <a:lnTo>
                    <a:pt x="7111" y="1"/>
                  </a:lnTo>
                  <a:cubicBezTo>
                    <a:pt x="6763" y="205"/>
                    <a:pt x="6371" y="310"/>
                    <a:pt x="5980" y="310"/>
                  </a:cubicBezTo>
                  <a:cubicBezTo>
                    <a:pt x="5646" y="310"/>
                    <a:pt x="5312" y="234"/>
                    <a:pt x="5006" y="76"/>
                  </a:cubicBezTo>
                  <a:lnTo>
                    <a:pt x="0" y="9861"/>
                  </a:lnTo>
                  <a:cubicBezTo>
                    <a:pt x="266" y="9993"/>
                    <a:pt x="549" y="10057"/>
                    <a:pt x="829" y="10057"/>
                  </a:cubicBezTo>
                  <a:cubicBezTo>
                    <a:pt x="1507" y="10057"/>
                    <a:pt x="2162" y="9684"/>
                    <a:pt x="2484" y="9026"/>
                  </a:cubicBezTo>
                  <a:cubicBezTo>
                    <a:pt x="2693" y="8590"/>
                    <a:pt x="2977" y="8059"/>
                    <a:pt x="3318" y="7415"/>
                  </a:cubicBezTo>
                  <a:cubicBezTo>
                    <a:pt x="4191" y="5727"/>
                    <a:pt x="5480" y="3281"/>
                    <a:pt x="7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8;p50">
              <a:extLst>
                <a:ext uri="{FF2B5EF4-FFF2-40B4-BE49-F238E27FC236}">
                  <a16:creationId xmlns:a16="http://schemas.microsoft.com/office/drawing/2014/main" id="{7829C7BF-4359-DD6D-9716-385C026C909B}"/>
                </a:ext>
              </a:extLst>
            </p:cNvPr>
            <p:cNvSpPr/>
            <p:nvPr/>
          </p:nvSpPr>
          <p:spPr>
            <a:xfrm>
              <a:off x="6080038" y="2277400"/>
              <a:ext cx="257900" cy="178750"/>
            </a:xfrm>
            <a:custGeom>
              <a:avLst/>
              <a:gdLst/>
              <a:ahLst/>
              <a:cxnLst/>
              <a:rect l="l" t="t" r="r" b="b"/>
              <a:pathLst>
                <a:path w="10316" h="7150" extrusionOk="0">
                  <a:moveTo>
                    <a:pt x="10297" y="1"/>
                  </a:moveTo>
                  <a:cubicBezTo>
                    <a:pt x="10294" y="5"/>
                    <a:pt x="10292" y="10"/>
                    <a:pt x="10289" y="14"/>
                  </a:cubicBezTo>
                  <a:lnTo>
                    <a:pt x="10289" y="14"/>
                  </a:lnTo>
                  <a:cubicBezTo>
                    <a:pt x="10298" y="10"/>
                    <a:pt x="10307" y="5"/>
                    <a:pt x="10316" y="1"/>
                  </a:cubicBezTo>
                  <a:close/>
                  <a:moveTo>
                    <a:pt x="10289" y="14"/>
                  </a:moveTo>
                  <a:cubicBezTo>
                    <a:pt x="5772" y="2282"/>
                    <a:pt x="2804" y="3870"/>
                    <a:pt x="1290" y="4627"/>
                  </a:cubicBezTo>
                  <a:cubicBezTo>
                    <a:pt x="361" y="5101"/>
                    <a:pt x="1" y="6201"/>
                    <a:pt x="456" y="7130"/>
                  </a:cubicBezTo>
                  <a:lnTo>
                    <a:pt x="456" y="7149"/>
                  </a:lnTo>
                  <a:lnTo>
                    <a:pt x="8382" y="3148"/>
                  </a:lnTo>
                  <a:lnTo>
                    <a:pt x="10221" y="2125"/>
                  </a:lnTo>
                  <a:cubicBezTo>
                    <a:pt x="9901" y="1447"/>
                    <a:pt x="9917" y="657"/>
                    <a:pt x="10289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9;p50">
              <a:extLst>
                <a:ext uri="{FF2B5EF4-FFF2-40B4-BE49-F238E27FC236}">
                  <a16:creationId xmlns:a16="http://schemas.microsoft.com/office/drawing/2014/main" id="{963BBFBC-83DD-AC19-AAC4-5FFAC62C55CB}"/>
                </a:ext>
              </a:extLst>
            </p:cNvPr>
            <p:cNvSpPr/>
            <p:nvPr/>
          </p:nvSpPr>
          <p:spPr>
            <a:xfrm>
              <a:off x="6245013" y="2361075"/>
              <a:ext cx="19925" cy="18600"/>
            </a:xfrm>
            <a:custGeom>
              <a:avLst/>
              <a:gdLst/>
              <a:ahLst/>
              <a:cxnLst/>
              <a:rect l="l" t="t" r="r" b="b"/>
              <a:pathLst>
                <a:path w="797" h="744" extrusionOk="0">
                  <a:moveTo>
                    <a:pt x="406" y="1"/>
                  </a:moveTo>
                  <a:cubicBezTo>
                    <a:pt x="315" y="1"/>
                    <a:pt x="224" y="33"/>
                    <a:pt x="152" y="105"/>
                  </a:cubicBezTo>
                  <a:cubicBezTo>
                    <a:pt x="0" y="257"/>
                    <a:pt x="0" y="484"/>
                    <a:pt x="152" y="636"/>
                  </a:cubicBezTo>
                  <a:cubicBezTo>
                    <a:pt x="226" y="710"/>
                    <a:pt x="321" y="744"/>
                    <a:pt x="415" y="744"/>
                  </a:cubicBezTo>
                  <a:cubicBezTo>
                    <a:pt x="608" y="744"/>
                    <a:pt x="797" y="600"/>
                    <a:pt x="797" y="370"/>
                  </a:cubicBezTo>
                  <a:cubicBezTo>
                    <a:pt x="797" y="150"/>
                    <a:pt x="602" y="1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50;p50">
              <a:extLst>
                <a:ext uri="{FF2B5EF4-FFF2-40B4-BE49-F238E27FC236}">
                  <a16:creationId xmlns:a16="http://schemas.microsoft.com/office/drawing/2014/main" id="{B155E1E7-E855-18CC-496F-37739CAA14BA}"/>
                </a:ext>
              </a:extLst>
            </p:cNvPr>
            <p:cNvSpPr/>
            <p:nvPr/>
          </p:nvSpPr>
          <p:spPr>
            <a:xfrm>
              <a:off x="6354988" y="2277725"/>
              <a:ext cx="58325" cy="55825"/>
            </a:xfrm>
            <a:custGeom>
              <a:avLst/>
              <a:gdLst/>
              <a:ahLst/>
              <a:cxnLst/>
              <a:rect l="l" t="t" r="r" b="b"/>
              <a:pathLst>
                <a:path w="2333" h="2233" extrusionOk="0">
                  <a:moveTo>
                    <a:pt x="1225" y="752"/>
                  </a:moveTo>
                  <a:cubicBezTo>
                    <a:pt x="1413" y="752"/>
                    <a:pt x="1593" y="896"/>
                    <a:pt x="1593" y="1126"/>
                  </a:cubicBezTo>
                  <a:cubicBezTo>
                    <a:pt x="1593" y="1346"/>
                    <a:pt x="1407" y="1495"/>
                    <a:pt x="1217" y="1495"/>
                  </a:cubicBezTo>
                  <a:cubicBezTo>
                    <a:pt x="1129" y="1495"/>
                    <a:pt x="1040" y="1463"/>
                    <a:pt x="968" y="1391"/>
                  </a:cubicBezTo>
                  <a:cubicBezTo>
                    <a:pt x="816" y="1239"/>
                    <a:pt x="816" y="1012"/>
                    <a:pt x="968" y="860"/>
                  </a:cubicBezTo>
                  <a:cubicBezTo>
                    <a:pt x="1042" y="786"/>
                    <a:pt x="1134" y="752"/>
                    <a:pt x="1225" y="752"/>
                  </a:cubicBezTo>
                  <a:close/>
                  <a:moveTo>
                    <a:pt x="1215" y="0"/>
                  </a:moveTo>
                  <a:cubicBezTo>
                    <a:pt x="942" y="0"/>
                    <a:pt x="664" y="102"/>
                    <a:pt x="437" y="329"/>
                  </a:cubicBezTo>
                  <a:cubicBezTo>
                    <a:pt x="1" y="765"/>
                    <a:pt x="1" y="1467"/>
                    <a:pt x="437" y="1903"/>
                  </a:cubicBezTo>
                  <a:cubicBezTo>
                    <a:pt x="664" y="2131"/>
                    <a:pt x="944" y="2233"/>
                    <a:pt x="1218" y="2233"/>
                  </a:cubicBezTo>
                  <a:cubicBezTo>
                    <a:pt x="1788" y="2233"/>
                    <a:pt x="2333" y="1791"/>
                    <a:pt x="2333" y="1126"/>
                  </a:cubicBezTo>
                  <a:cubicBezTo>
                    <a:pt x="2333" y="446"/>
                    <a:pt x="1786" y="0"/>
                    <a:pt x="1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51;p50">
              <a:extLst>
                <a:ext uri="{FF2B5EF4-FFF2-40B4-BE49-F238E27FC236}">
                  <a16:creationId xmlns:a16="http://schemas.microsoft.com/office/drawing/2014/main" id="{8EA6F687-733C-2B99-824F-0BAB15BF1311}"/>
                </a:ext>
              </a:extLst>
            </p:cNvPr>
            <p:cNvSpPr/>
            <p:nvPr/>
          </p:nvSpPr>
          <p:spPr>
            <a:xfrm>
              <a:off x="6017463" y="2196025"/>
              <a:ext cx="490025" cy="476925"/>
            </a:xfrm>
            <a:custGeom>
              <a:avLst/>
              <a:gdLst/>
              <a:ahLst/>
              <a:cxnLst/>
              <a:rect l="l" t="t" r="r" b="b"/>
              <a:pathLst>
                <a:path w="19601" h="19077" extrusionOk="0">
                  <a:moveTo>
                    <a:pt x="17917" y="810"/>
                  </a:moveTo>
                  <a:cubicBezTo>
                    <a:pt x="18204" y="810"/>
                    <a:pt x="18441" y="1169"/>
                    <a:pt x="18204" y="1436"/>
                  </a:cubicBezTo>
                  <a:lnTo>
                    <a:pt x="16820" y="2839"/>
                  </a:lnTo>
                  <a:cubicBezTo>
                    <a:pt x="16744" y="2744"/>
                    <a:pt x="16649" y="2649"/>
                    <a:pt x="16573" y="2554"/>
                  </a:cubicBezTo>
                  <a:cubicBezTo>
                    <a:pt x="16478" y="2459"/>
                    <a:pt x="16384" y="2384"/>
                    <a:pt x="16289" y="2308"/>
                  </a:cubicBezTo>
                  <a:lnTo>
                    <a:pt x="17673" y="905"/>
                  </a:lnTo>
                  <a:cubicBezTo>
                    <a:pt x="17752" y="838"/>
                    <a:pt x="17836" y="810"/>
                    <a:pt x="17917" y="810"/>
                  </a:cubicBezTo>
                  <a:close/>
                  <a:moveTo>
                    <a:pt x="14709" y="2535"/>
                  </a:moveTo>
                  <a:cubicBezTo>
                    <a:pt x="15662" y="2535"/>
                    <a:pt x="16573" y="3278"/>
                    <a:pt x="16573" y="4394"/>
                  </a:cubicBezTo>
                  <a:cubicBezTo>
                    <a:pt x="16573" y="5509"/>
                    <a:pt x="15662" y="6252"/>
                    <a:pt x="14709" y="6252"/>
                  </a:cubicBezTo>
                  <a:cubicBezTo>
                    <a:pt x="14253" y="6252"/>
                    <a:pt x="13787" y="6082"/>
                    <a:pt x="13407" y="5702"/>
                  </a:cubicBezTo>
                  <a:cubicBezTo>
                    <a:pt x="12686" y="4981"/>
                    <a:pt x="12686" y="3806"/>
                    <a:pt x="13407" y="3085"/>
                  </a:cubicBezTo>
                  <a:cubicBezTo>
                    <a:pt x="13787" y="2705"/>
                    <a:pt x="14253" y="2535"/>
                    <a:pt x="14709" y="2535"/>
                  </a:cubicBezTo>
                  <a:close/>
                  <a:moveTo>
                    <a:pt x="12155" y="4014"/>
                  </a:moveTo>
                  <a:lnTo>
                    <a:pt x="12155" y="4014"/>
                  </a:lnTo>
                  <a:cubicBezTo>
                    <a:pt x="12079" y="4412"/>
                    <a:pt x="12117" y="4830"/>
                    <a:pt x="12250" y="5209"/>
                  </a:cubicBezTo>
                  <a:lnTo>
                    <a:pt x="10714" y="6081"/>
                  </a:lnTo>
                  <a:cubicBezTo>
                    <a:pt x="10346" y="6289"/>
                    <a:pt x="10545" y="6781"/>
                    <a:pt x="10879" y="6781"/>
                  </a:cubicBezTo>
                  <a:cubicBezTo>
                    <a:pt x="10940" y="6781"/>
                    <a:pt x="11006" y="6764"/>
                    <a:pt x="11074" y="6726"/>
                  </a:cubicBezTo>
                  <a:lnTo>
                    <a:pt x="12591" y="5873"/>
                  </a:lnTo>
                  <a:cubicBezTo>
                    <a:pt x="12686" y="6005"/>
                    <a:pt x="12781" y="6119"/>
                    <a:pt x="12895" y="6233"/>
                  </a:cubicBezTo>
                  <a:cubicBezTo>
                    <a:pt x="13009" y="6347"/>
                    <a:pt x="13122" y="6441"/>
                    <a:pt x="13255" y="6536"/>
                  </a:cubicBezTo>
                  <a:lnTo>
                    <a:pt x="10600" y="11732"/>
                  </a:lnTo>
                  <a:lnTo>
                    <a:pt x="9254" y="10385"/>
                  </a:lnTo>
                  <a:lnTo>
                    <a:pt x="9520" y="10120"/>
                  </a:lnTo>
                  <a:cubicBezTo>
                    <a:pt x="9671" y="9987"/>
                    <a:pt x="9671" y="9741"/>
                    <a:pt x="9520" y="9608"/>
                  </a:cubicBezTo>
                  <a:cubicBezTo>
                    <a:pt x="9444" y="9532"/>
                    <a:pt x="9349" y="9494"/>
                    <a:pt x="9254" y="9494"/>
                  </a:cubicBezTo>
                  <a:cubicBezTo>
                    <a:pt x="9159" y="9494"/>
                    <a:pt x="9065" y="9532"/>
                    <a:pt x="8989" y="9608"/>
                  </a:cubicBezTo>
                  <a:lnTo>
                    <a:pt x="8723" y="9854"/>
                  </a:lnTo>
                  <a:lnTo>
                    <a:pt x="7434" y="8565"/>
                  </a:lnTo>
                  <a:lnTo>
                    <a:pt x="8401" y="8053"/>
                  </a:lnTo>
                  <a:cubicBezTo>
                    <a:pt x="8791" y="7874"/>
                    <a:pt x="8596" y="7362"/>
                    <a:pt x="8258" y="7362"/>
                  </a:cubicBezTo>
                  <a:cubicBezTo>
                    <a:pt x="8201" y="7362"/>
                    <a:pt x="8141" y="7376"/>
                    <a:pt x="8079" y="7408"/>
                  </a:cubicBezTo>
                  <a:lnTo>
                    <a:pt x="3167" y="9873"/>
                  </a:lnTo>
                  <a:cubicBezTo>
                    <a:pt x="3016" y="9210"/>
                    <a:pt x="3338" y="8527"/>
                    <a:pt x="3945" y="8224"/>
                  </a:cubicBezTo>
                  <a:lnTo>
                    <a:pt x="3926" y="8224"/>
                  </a:lnTo>
                  <a:cubicBezTo>
                    <a:pt x="4381" y="7996"/>
                    <a:pt x="9690" y="5247"/>
                    <a:pt x="12155" y="4014"/>
                  </a:cubicBezTo>
                  <a:close/>
                  <a:moveTo>
                    <a:pt x="13919" y="6859"/>
                  </a:moveTo>
                  <a:cubicBezTo>
                    <a:pt x="14168" y="6946"/>
                    <a:pt x="14433" y="6992"/>
                    <a:pt x="14699" y="6992"/>
                  </a:cubicBezTo>
                  <a:cubicBezTo>
                    <a:pt x="14838" y="6992"/>
                    <a:pt x="14977" y="6979"/>
                    <a:pt x="15113" y="6953"/>
                  </a:cubicBezTo>
                  <a:lnTo>
                    <a:pt x="15113" y="6953"/>
                  </a:lnTo>
                  <a:cubicBezTo>
                    <a:pt x="13881" y="9418"/>
                    <a:pt x="11112" y="14728"/>
                    <a:pt x="10885" y="15183"/>
                  </a:cubicBezTo>
                  <a:lnTo>
                    <a:pt x="10904" y="15183"/>
                  </a:lnTo>
                  <a:cubicBezTo>
                    <a:pt x="10638" y="15676"/>
                    <a:pt x="10126" y="15998"/>
                    <a:pt x="9576" y="15998"/>
                  </a:cubicBezTo>
                  <a:cubicBezTo>
                    <a:pt x="9463" y="15998"/>
                    <a:pt x="9368" y="15979"/>
                    <a:pt x="9273" y="15960"/>
                  </a:cubicBezTo>
                  <a:lnTo>
                    <a:pt x="13919" y="6859"/>
                  </a:lnTo>
                  <a:close/>
                  <a:moveTo>
                    <a:pt x="17971" y="1"/>
                  </a:moveTo>
                  <a:cubicBezTo>
                    <a:pt x="17697" y="1"/>
                    <a:pt x="17411" y="116"/>
                    <a:pt x="17161" y="393"/>
                  </a:cubicBezTo>
                  <a:lnTo>
                    <a:pt x="15606" y="1947"/>
                  </a:lnTo>
                  <a:cubicBezTo>
                    <a:pt x="15316" y="1841"/>
                    <a:pt x="15017" y="1790"/>
                    <a:pt x="14722" y="1790"/>
                  </a:cubicBezTo>
                  <a:cubicBezTo>
                    <a:pt x="13861" y="1790"/>
                    <a:pt x="13034" y="2223"/>
                    <a:pt x="12553" y="2971"/>
                  </a:cubicBezTo>
                  <a:cubicBezTo>
                    <a:pt x="9709" y="4394"/>
                    <a:pt x="7472" y="5550"/>
                    <a:pt x="5860" y="6403"/>
                  </a:cubicBezTo>
                  <a:lnTo>
                    <a:pt x="5462" y="6612"/>
                  </a:lnTo>
                  <a:lnTo>
                    <a:pt x="3736" y="4868"/>
                  </a:lnTo>
                  <a:cubicBezTo>
                    <a:pt x="3655" y="4773"/>
                    <a:pt x="3562" y="4734"/>
                    <a:pt x="3471" y="4734"/>
                  </a:cubicBezTo>
                  <a:cubicBezTo>
                    <a:pt x="3180" y="4734"/>
                    <a:pt x="2921" y="5138"/>
                    <a:pt x="3224" y="5398"/>
                  </a:cubicBezTo>
                  <a:lnTo>
                    <a:pt x="4798" y="6953"/>
                  </a:lnTo>
                  <a:cubicBezTo>
                    <a:pt x="4362" y="7162"/>
                    <a:pt x="3964" y="7389"/>
                    <a:pt x="3623" y="7560"/>
                  </a:cubicBezTo>
                  <a:cubicBezTo>
                    <a:pt x="2637" y="8034"/>
                    <a:pt x="2163" y="9172"/>
                    <a:pt x="2504" y="10215"/>
                  </a:cubicBezTo>
                  <a:lnTo>
                    <a:pt x="266" y="11333"/>
                  </a:lnTo>
                  <a:cubicBezTo>
                    <a:pt x="77" y="11428"/>
                    <a:pt x="1" y="11656"/>
                    <a:pt x="96" y="11845"/>
                  </a:cubicBezTo>
                  <a:cubicBezTo>
                    <a:pt x="163" y="11980"/>
                    <a:pt x="287" y="12057"/>
                    <a:pt x="421" y="12057"/>
                  </a:cubicBezTo>
                  <a:cubicBezTo>
                    <a:pt x="476" y="12057"/>
                    <a:pt x="533" y="12044"/>
                    <a:pt x="589" y="12016"/>
                  </a:cubicBezTo>
                  <a:lnTo>
                    <a:pt x="6732" y="8906"/>
                  </a:lnTo>
                  <a:lnTo>
                    <a:pt x="8211" y="10385"/>
                  </a:lnTo>
                  <a:lnTo>
                    <a:pt x="7946" y="10651"/>
                  </a:lnTo>
                  <a:cubicBezTo>
                    <a:pt x="7667" y="10915"/>
                    <a:pt x="7921" y="11292"/>
                    <a:pt x="8217" y="11292"/>
                  </a:cubicBezTo>
                  <a:cubicBezTo>
                    <a:pt x="8304" y="11292"/>
                    <a:pt x="8395" y="11259"/>
                    <a:pt x="8477" y="11182"/>
                  </a:cubicBezTo>
                  <a:lnTo>
                    <a:pt x="8723" y="10916"/>
                  </a:lnTo>
                  <a:lnTo>
                    <a:pt x="10240" y="12414"/>
                  </a:lnTo>
                  <a:cubicBezTo>
                    <a:pt x="8268" y="16282"/>
                    <a:pt x="9330" y="14197"/>
                    <a:pt x="7111" y="18520"/>
                  </a:cubicBezTo>
                  <a:cubicBezTo>
                    <a:pt x="6947" y="18823"/>
                    <a:pt x="7196" y="19076"/>
                    <a:pt x="7442" y="19076"/>
                  </a:cubicBezTo>
                  <a:cubicBezTo>
                    <a:pt x="7564" y="19076"/>
                    <a:pt x="7687" y="19013"/>
                    <a:pt x="7756" y="18861"/>
                  </a:cubicBezTo>
                  <a:lnTo>
                    <a:pt x="8913" y="16643"/>
                  </a:lnTo>
                  <a:cubicBezTo>
                    <a:pt x="9121" y="16700"/>
                    <a:pt x="9349" y="16737"/>
                    <a:pt x="9576" y="16737"/>
                  </a:cubicBezTo>
                  <a:cubicBezTo>
                    <a:pt x="10411" y="16737"/>
                    <a:pt x="11188" y="16263"/>
                    <a:pt x="11567" y="15505"/>
                  </a:cubicBezTo>
                  <a:cubicBezTo>
                    <a:pt x="11738" y="15164"/>
                    <a:pt x="11947" y="14765"/>
                    <a:pt x="12155" y="14329"/>
                  </a:cubicBezTo>
                  <a:lnTo>
                    <a:pt x="13710" y="15903"/>
                  </a:lnTo>
                  <a:cubicBezTo>
                    <a:pt x="13794" y="15982"/>
                    <a:pt x="13885" y="16015"/>
                    <a:pt x="13972" y="16015"/>
                  </a:cubicBezTo>
                  <a:cubicBezTo>
                    <a:pt x="14262" y="16015"/>
                    <a:pt x="14503" y="15649"/>
                    <a:pt x="14241" y="15372"/>
                  </a:cubicBezTo>
                  <a:lnTo>
                    <a:pt x="12516" y="13647"/>
                  </a:lnTo>
                  <a:lnTo>
                    <a:pt x="12724" y="13267"/>
                  </a:lnTo>
                  <a:cubicBezTo>
                    <a:pt x="13558" y="11637"/>
                    <a:pt x="14715" y="9418"/>
                    <a:pt x="16137" y="6574"/>
                  </a:cubicBezTo>
                  <a:cubicBezTo>
                    <a:pt x="16289" y="6479"/>
                    <a:pt x="16441" y="6366"/>
                    <a:pt x="16573" y="6233"/>
                  </a:cubicBezTo>
                  <a:cubicBezTo>
                    <a:pt x="17275" y="5512"/>
                    <a:pt x="17502" y="4469"/>
                    <a:pt x="17180" y="3521"/>
                  </a:cubicBezTo>
                  <a:lnTo>
                    <a:pt x="18735" y="1966"/>
                  </a:lnTo>
                  <a:cubicBezTo>
                    <a:pt x="19600" y="1159"/>
                    <a:pt x="18842" y="1"/>
                    <a:pt x="179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52;p50">
              <a:extLst>
                <a:ext uri="{FF2B5EF4-FFF2-40B4-BE49-F238E27FC236}">
                  <a16:creationId xmlns:a16="http://schemas.microsoft.com/office/drawing/2014/main" id="{17D0AFD1-C0FF-64DE-25F9-97C23EF3C4B5}"/>
                </a:ext>
              </a:extLst>
            </p:cNvPr>
            <p:cNvSpPr/>
            <p:nvPr/>
          </p:nvSpPr>
          <p:spPr>
            <a:xfrm>
              <a:off x="6015963" y="2522175"/>
              <a:ext cx="156150" cy="150475"/>
            </a:xfrm>
            <a:custGeom>
              <a:avLst/>
              <a:gdLst/>
              <a:ahLst/>
              <a:cxnLst/>
              <a:rect l="l" t="t" r="r" b="b"/>
              <a:pathLst>
                <a:path w="6246" h="6019" extrusionOk="0">
                  <a:moveTo>
                    <a:pt x="480" y="0"/>
                  </a:moveTo>
                  <a:cubicBezTo>
                    <a:pt x="245" y="0"/>
                    <a:pt x="1" y="213"/>
                    <a:pt x="118" y="506"/>
                  </a:cubicBezTo>
                  <a:lnTo>
                    <a:pt x="137" y="525"/>
                  </a:lnTo>
                  <a:cubicBezTo>
                    <a:pt x="1028" y="3085"/>
                    <a:pt x="3057" y="5095"/>
                    <a:pt x="5617" y="6005"/>
                  </a:cubicBezTo>
                  <a:cubicBezTo>
                    <a:pt x="5652" y="6014"/>
                    <a:pt x="5685" y="6018"/>
                    <a:pt x="5717" y="6018"/>
                  </a:cubicBezTo>
                  <a:cubicBezTo>
                    <a:pt x="6085" y="6018"/>
                    <a:pt x="6245" y="5460"/>
                    <a:pt x="5844" y="5303"/>
                  </a:cubicBezTo>
                  <a:cubicBezTo>
                    <a:pt x="3493" y="4469"/>
                    <a:pt x="1654" y="2611"/>
                    <a:pt x="819" y="278"/>
                  </a:cubicBezTo>
                  <a:cubicBezTo>
                    <a:pt x="769" y="82"/>
                    <a:pt x="626" y="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721;p50">
            <a:extLst>
              <a:ext uri="{FF2B5EF4-FFF2-40B4-BE49-F238E27FC236}">
                <a16:creationId xmlns:a16="http://schemas.microsoft.com/office/drawing/2014/main" id="{2B173DD7-1659-2966-5C5D-967240D589C2}"/>
              </a:ext>
            </a:extLst>
          </p:cNvPr>
          <p:cNvGrpSpPr/>
          <p:nvPr/>
        </p:nvGrpSpPr>
        <p:grpSpPr>
          <a:xfrm>
            <a:off x="1671154" y="1678343"/>
            <a:ext cx="365741" cy="365742"/>
            <a:chOff x="4910113" y="2257300"/>
            <a:chExt cx="388425" cy="381100"/>
          </a:xfrm>
        </p:grpSpPr>
        <p:sp>
          <p:nvSpPr>
            <p:cNvPr id="13" name="Google Shape;2722;p50">
              <a:extLst>
                <a:ext uri="{FF2B5EF4-FFF2-40B4-BE49-F238E27FC236}">
                  <a16:creationId xmlns:a16="http://schemas.microsoft.com/office/drawing/2014/main" id="{B760F2FC-9367-6AEE-58B0-91A6F6DB3219}"/>
                </a:ext>
              </a:extLst>
            </p:cNvPr>
            <p:cNvSpPr/>
            <p:nvPr/>
          </p:nvSpPr>
          <p:spPr>
            <a:xfrm>
              <a:off x="5121538" y="2467975"/>
              <a:ext cx="177000" cy="162125"/>
            </a:xfrm>
            <a:custGeom>
              <a:avLst/>
              <a:gdLst/>
              <a:ahLst/>
              <a:cxnLst/>
              <a:rect l="l" t="t" r="r" b="b"/>
              <a:pathLst>
                <a:path w="7080" h="6485" extrusionOk="0">
                  <a:moveTo>
                    <a:pt x="1745" y="0"/>
                  </a:moveTo>
                  <a:lnTo>
                    <a:pt x="1" y="1745"/>
                  </a:lnTo>
                  <a:lnTo>
                    <a:pt x="3964" y="6068"/>
                  </a:lnTo>
                  <a:cubicBezTo>
                    <a:pt x="4282" y="6361"/>
                    <a:pt x="4632" y="6484"/>
                    <a:pt x="4967" y="6484"/>
                  </a:cubicBezTo>
                  <a:cubicBezTo>
                    <a:pt x="6108" y="6484"/>
                    <a:pt x="7080" y="5048"/>
                    <a:pt x="6068" y="3963"/>
                  </a:cubicBezTo>
                  <a:lnTo>
                    <a:pt x="17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23;p50">
              <a:extLst>
                <a:ext uri="{FF2B5EF4-FFF2-40B4-BE49-F238E27FC236}">
                  <a16:creationId xmlns:a16="http://schemas.microsoft.com/office/drawing/2014/main" id="{8731FE25-3A73-B6DF-0734-D29C1FE4FD1D}"/>
                </a:ext>
              </a:extLst>
            </p:cNvPr>
            <p:cNvSpPr/>
            <p:nvPr/>
          </p:nvSpPr>
          <p:spPr>
            <a:xfrm>
              <a:off x="5101163" y="2447575"/>
              <a:ext cx="64025" cy="64025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688" y="1"/>
                  </a:moveTo>
                  <a:lnTo>
                    <a:pt x="0" y="1689"/>
                  </a:lnTo>
                  <a:lnTo>
                    <a:pt x="816" y="2561"/>
                  </a:lnTo>
                  <a:lnTo>
                    <a:pt x="2560" y="8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24;p50">
              <a:extLst>
                <a:ext uri="{FF2B5EF4-FFF2-40B4-BE49-F238E27FC236}">
                  <a16:creationId xmlns:a16="http://schemas.microsoft.com/office/drawing/2014/main" id="{E3A765C0-CF2B-80F1-0562-2A6DDF016780}"/>
                </a:ext>
              </a:extLst>
            </p:cNvPr>
            <p:cNvSpPr/>
            <p:nvPr/>
          </p:nvSpPr>
          <p:spPr>
            <a:xfrm>
              <a:off x="4918188" y="2264600"/>
              <a:ext cx="365975" cy="366225"/>
            </a:xfrm>
            <a:custGeom>
              <a:avLst/>
              <a:gdLst/>
              <a:ahLst/>
              <a:cxnLst/>
              <a:rect l="l" t="t" r="r" b="b"/>
              <a:pathLst>
                <a:path w="14639" h="14649" extrusionOk="0">
                  <a:moveTo>
                    <a:pt x="853" y="1"/>
                  </a:moveTo>
                  <a:lnTo>
                    <a:pt x="19" y="854"/>
                  </a:lnTo>
                  <a:lnTo>
                    <a:pt x="1271" y="2959"/>
                  </a:lnTo>
                  <a:lnTo>
                    <a:pt x="2124" y="2959"/>
                  </a:lnTo>
                  <a:lnTo>
                    <a:pt x="6068" y="6903"/>
                  </a:lnTo>
                  <a:lnTo>
                    <a:pt x="3546" y="9425"/>
                  </a:lnTo>
                  <a:cubicBezTo>
                    <a:pt x="3256" y="9327"/>
                    <a:pt x="2965" y="9281"/>
                    <a:pt x="2681" y="9281"/>
                  </a:cubicBezTo>
                  <a:cubicBezTo>
                    <a:pt x="1258" y="9281"/>
                    <a:pt x="19" y="10432"/>
                    <a:pt x="19" y="11966"/>
                  </a:cubicBezTo>
                  <a:cubicBezTo>
                    <a:pt x="0" y="12250"/>
                    <a:pt x="57" y="12534"/>
                    <a:pt x="152" y="12819"/>
                  </a:cubicBezTo>
                  <a:lnTo>
                    <a:pt x="1479" y="11492"/>
                  </a:lnTo>
                  <a:lnTo>
                    <a:pt x="2313" y="11492"/>
                  </a:lnTo>
                  <a:lnTo>
                    <a:pt x="3148" y="12345"/>
                  </a:lnTo>
                  <a:lnTo>
                    <a:pt x="3148" y="13179"/>
                  </a:lnTo>
                  <a:lnTo>
                    <a:pt x="1839" y="14506"/>
                  </a:lnTo>
                  <a:cubicBezTo>
                    <a:pt x="2129" y="14604"/>
                    <a:pt x="2417" y="14649"/>
                    <a:pt x="2696" y="14649"/>
                  </a:cubicBezTo>
                  <a:cubicBezTo>
                    <a:pt x="4431" y="14649"/>
                    <a:pt x="5838" y="12909"/>
                    <a:pt x="5234" y="11112"/>
                  </a:cubicBezTo>
                  <a:lnTo>
                    <a:pt x="11112" y="5215"/>
                  </a:lnTo>
                  <a:cubicBezTo>
                    <a:pt x="11399" y="5313"/>
                    <a:pt x="11688" y="5359"/>
                    <a:pt x="11970" y="5359"/>
                  </a:cubicBezTo>
                  <a:cubicBezTo>
                    <a:pt x="13387" y="5359"/>
                    <a:pt x="14638" y="4208"/>
                    <a:pt x="14638" y="2674"/>
                  </a:cubicBezTo>
                  <a:cubicBezTo>
                    <a:pt x="14638" y="2390"/>
                    <a:pt x="14601" y="2106"/>
                    <a:pt x="14506" y="1821"/>
                  </a:cubicBezTo>
                  <a:lnTo>
                    <a:pt x="13178" y="3167"/>
                  </a:lnTo>
                  <a:lnTo>
                    <a:pt x="12344" y="3167"/>
                  </a:lnTo>
                  <a:lnTo>
                    <a:pt x="11529" y="2314"/>
                  </a:lnTo>
                  <a:lnTo>
                    <a:pt x="11529" y="1461"/>
                  </a:lnTo>
                  <a:lnTo>
                    <a:pt x="12818" y="153"/>
                  </a:lnTo>
                  <a:cubicBezTo>
                    <a:pt x="12520" y="51"/>
                    <a:pt x="12224" y="3"/>
                    <a:pt x="11938" y="3"/>
                  </a:cubicBezTo>
                  <a:cubicBezTo>
                    <a:pt x="10203" y="3"/>
                    <a:pt x="8822" y="1740"/>
                    <a:pt x="9424" y="3547"/>
                  </a:cubicBezTo>
                  <a:lnTo>
                    <a:pt x="6902" y="6069"/>
                  </a:lnTo>
                  <a:lnTo>
                    <a:pt x="2958" y="2106"/>
                  </a:lnTo>
                  <a:lnTo>
                    <a:pt x="2958" y="1271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25;p50">
              <a:extLst>
                <a:ext uri="{FF2B5EF4-FFF2-40B4-BE49-F238E27FC236}">
                  <a16:creationId xmlns:a16="http://schemas.microsoft.com/office/drawing/2014/main" id="{E052814C-788B-DC81-0ABA-9096EF9C4A29}"/>
                </a:ext>
              </a:extLst>
            </p:cNvPr>
            <p:cNvSpPr/>
            <p:nvPr/>
          </p:nvSpPr>
          <p:spPr>
            <a:xfrm>
              <a:off x="5158988" y="2372700"/>
              <a:ext cx="17575" cy="15050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50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26;p50">
              <a:extLst>
                <a:ext uri="{FF2B5EF4-FFF2-40B4-BE49-F238E27FC236}">
                  <a16:creationId xmlns:a16="http://schemas.microsoft.com/office/drawing/2014/main" id="{1DD3AC64-62F5-9606-BE5B-1B7D63FDC8CD}"/>
                </a:ext>
              </a:extLst>
            </p:cNvPr>
            <p:cNvSpPr/>
            <p:nvPr/>
          </p:nvSpPr>
          <p:spPr>
            <a:xfrm>
              <a:off x="5023888" y="2507800"/>
              <a:ext cx="17575" cy="15050"/>
            </a:xfrm>
            <a:custGeom>
              <a:avLst/>
              <a:gdLst/>
              <a:ahLst/>
              <a:cxnLst/>
              <a:rect l="l" t="t" r="r" b="b"/>
              <a:pathLst>
                <a:path w="703" h="602" extrusionOk="0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69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27;p50">
              <a:extLst>
                <a:ext uri="{FF2B5EF4-FFF2-40B4-BE49-F238E27FC236}">
                  <a16:creationId xmlns:a16="http://schemas.microsoft.com/office/drawing/2014/main" id="{3174FF27-8AD7-CDF2-CFFE-CCB1A1DF9B69}"/>
                </a:ext>
              </a:extLst>
            </p:cNvPr>
            <p:cNvSpPr/>
            <p:nvPr/>
          </p:nvSpPr>
          <p:spPr>
            <a:xfrm>
              <a:off x="4910113" y="2257300"/>
              <a:ext cx="385900" cy="381100"/>
            </a:xfrm>
            <a:custGeom>
              <a:avLst/>
              <a:gdLst/>
              <a:ahLst/>
              <a:cxnLst/>
              <a:rect l="l" t="t" r="r" b="b"/>
              <a:pathLst>
                <a:path w="15436" h="15244" extrusionOk="0">
                  <a:moveTo>
                    <a:pt x="1214" y="672"/>
                  </a:moveTo>
                  <a:lnTo>
                    <a:pt x="2978" y="1734"/>
                  </a:lnTo>
                  <a:lnTo>
                    <a:pt x="2978" y="2398"/>
                  </a:lnTo>
                  <a:cubicBezTo>
                    <a:pt x="2978" y="2473"/>
                    <a:pt x="3016" y="2549"/>
                    <a:pt x="3073" y="2606"/>
                  </a:cubicBezTo>
                  <a:lnTo>
                    <a:pt x="6808" y="6361"/>
                  </a:lnTo>
                  <a:lnTo>
                    <a:pt x="6372" y="6778"/>
                  </a:lnTo>
                  <a:lnTo>
                    <a:pt x="2655" y="3023"/>
                  </a:lnTo>
                  <a:cubicBezTo>
                    <a:pt x="2580" y="2985"/>
                    <a:pt x="2523" y="2947"/>
                    <a:pt x="2428" y="2947"/>
                  </a:cubicBezTo>
                  <a:lnTo>
                    <a:pt x="1764" y="2947"/>
                  </a:lnTo>
                  <a:lnTo>
                    <a:pt x="702" y="1184"/>
                  </a:lnTo>
                  <a:lnTo>
                    <a:pt x="1214" y="672"/>
                  </a:lnTo>
                  <a:close/>
                  <a:moveTo>
                    <a:pt x="9330" y="8029"/>
                  </a:moveTo>
                  <a:lnTo>
                    <a:pt x="9766" y="8427"/>
                  </a:lnTo>
                  <a:lnTo>
                    <a:pt x="8458" y="9736"/>
                  </a:lnTo>
                  <a:lnTo>
                    <a:pt x="8059" y="9300"/>
                  </a:lnTo>
                  <a:lnTo>
                    <a:pt x="9330" y="8029"/>
                  </a:lnTo>
                  <a:close/>
                  <a:moveTo>
                    <a:pt x="12288" y="577"/>
                  </a:moveTo>
                  <a:cubicBezTo>
                    <a:pt x="12383" y="577"/>
                    <a:pt x="12459" y="596"/>
                    <a:pt x="12553" y="596"/>
                  </a:cubicBezTo>
                  <a:lnTo>
                    <a:pt x="11624" y="1544"/>
                  </a:lnTo>
                  <a:cubicBezTo>
                    <a:pt x="11567" y="1601"/>
                    <a:pt x="11548" y="1677"/>
                    <a:pt x="11548" y="1753"/>
                  </a:cubicBezTo>
                  <a:lnTo>
                    <a:pt x="11548" y="2606"/>
                  </a:lnTo>
                  <a:cubicBezTo>
                    <a:pt x="11548" y="2682"/>
                    <a:pt x="11567" y="2758"/>
                    <a:pt x="11624" y="2815"/>
                  </a:cubicBezTo>
                  <a:lnTo>
                    <a:pt x="12459" y="3668"/>
                  </a:lnTo>
                  <a:cubicBezTo>
                    <a:pt x="12515" y="3725"/>
                    <a:pt x="12591" y="3763"/>
                    <a:pt x="12667" y="3763"/>
                  </a:cubicBezTo>
                  <a:lnTo>
                    <a:pt x="13501" y="3763"/>
                  </a:lnTo>
                  <a:cubicBezTo>
                    <a:pt x="13577" y="3763"/>
                    <a:pt x="13653" y="3725"/>
                    <a:pt x="13710" y="3668"/>
                  </a:cubicBezTo>
                  <a:lnTo>
                    <a:pt x="14658" y="2720"/>
                  </a:lnTo>
                  <a:lnTo>
                    <a:pt x="14658" y="2720"/>
                  </a:lnTo>
                  <a:cubicBezTo>
                    <a:pt x="14827" y="4131"/>
                    <a:pt x="13727" y="5356"/>
                    <a:pt x="12320" y="5356"/>
                  </a:cubicBezTo>
                  <a:cubicBezTo>
                    <a:pt x="12309" y="5356"/>
                    <a:pt x="12299" y="5356"/>
                    <a:pt x="12288" y="5356"/>
                  </a:cubicBezTo>
                  <a:cubicBezTo>
                    <a:pt x="12022" y="5356"/>
                    <a:pt x="11776" y="5299"/>
                    <a:pt x="11529" y="5223"/>
                  </a:cubicBezTo>
                  <a:cubicBezTo>
                    <a:pt x="11499" y="5213"/>
                    <a:pt x="11468" y="5208"/>
                    <a:pt x="11439" y="5208"/>
                  </a:cubicBezTo>
                  <a:cubicBezTo>
                    <a:pt x="11357" y="5208"/>
                    <a:pt x="11282" y="5243"/>
                    <a:pt x="11226" y="5299"/>
                  </a:cubicBezTo>
                  <a:lnTo>
                    <a:pt x="5329" y="11196"/>
                  </a:lnTo>
                  <a:cubicBezTo>
                    <a:pt x="5253" y="11272"/>
                    <a:pt x="5234" y="11385"/>
                    <a:pt x="5272" y="11499"/>
                  </a:cubicBezTo>
                  <a:cubicBezTo>
                    <a:pt x="5784" y="13035"/>
                    <a:pt x="4627" y="14628"/>
                    <a:pt x="3016" y="14628"/>
                  </a:cubicBezTo>
                  <a:cubicBezTo>
                    <a:pt x="2921" y="14628"/>
                    <a:pt x="2845" y="14628"/>
                    <a:pt x="2750" y="14609"/>
                  </a:cubicBezTo>
                  <a:lnTo>
                    <a:pt x="3698" y="13661"/>
                  </a:lnTo>
                  <a:cubicBezTo>
                    <a:pt x="3755" y="13623"/>
                    <a:pt x="3793" y="13547"/>
                    <a:pt x="3793" y="13452"/>
                  </a:cubicBezTo>
                  <a:lnTo>
                    <a:pt x="3793" y="12618"/>
                  </a:lnTo>
                  <a:cubicBezTo>
                    <a:pt x="3793" y="12542"/>
                    <a:pt x="3755" y="12466"/>
                    <a:pt x="3698" y="12409"/>
                  </a:cubicBezTo>
                  <a:lnTo>
                    <a:pt x="2845" y="11556"/>
                  </a:lnTo>
                  <a:cubicBezTo>
                    <a:pt x="2788" y="11499"/>
                    <a:pt x="2712" y="11461"/>
                    <a:pt x="2636" y="11461"/>
                  </a:cubicBezTo>
                  <a:lnTo>
                    <a:pt x="1802" y="11461"/>
                  </a:lnTo>
                  <a:cubicBezTo>
                    <a:pt x="1726" y="11461"/>
                    <a:pt x="1631" y="11499"/>
                    <a:pt x="1594" y="11556"/>
                  </a:cubicBezTo>
                  <a:lnTo>
                    <a:pt x="646" y="12504"/>
                  </a:lnTo>
                  <a:cubicBezTo>
                    <a:pt x="469" y="11045"/>
                    <a:pt x="1635" y="9858"/>
                    <a:pt x="2996" y="9858"/>
                  </a:cubicBezTo>
                  <a:cubicBezTo>
                    <a:pt x="3245" y="9858"/>
                    <a:pt x="3500" y="9897"/>
                    <a:pt x="3755" y="9982"/>
                  </a:cubicBezTo>
                  <a:cubicBezTo>
                    <a:pt x="3793" y="9995"/>
                    <a:pt x="3831" y="10001"/>
                    <a:pt x="3868" y="10001"/>
                  </a:cubicBezTo>
                  <a:cubicBezTo>
                    <a:pt x="3943" y="10001"/>
                    <a:pt x="4014" y="9976"/>
                    <a:pt x="4078" y="9925"/>
                  </a:cubicBezTo>
                  <a:lnTo>
                    <a:pt x="9956" y="4028"/>
                  </a:lnTo>
                  <a:cubicBezTo>
                    <a:pt x="10050" y="3952"/>
                    <a:pt x="10069" y="3839"/>
                    <a:pt x="10031" y="3725"/>
                  </a:cubicBezTo>
                  <a:cubicBezTo>
                    <a:pt x="9519" y="2189"/>
                    <a:pt x="10657" y="577"/>
                    <a:pt x="12288" y="577"/>
                  </a:cubicBezTo>
                  <a:close/>
                  <a:moveTo>
                    <a:pt x="10221" y="8826"/>
                  </a:moveTo>
                  <a:lnTo>
                    <a:pt x="14317" y="12599"/>
                  </a:lnTo>
                  <a:cubicBezTo>
                    <a:pt x="15191" y="13459"/>
                    <a:pt x="14397" y="14654"/>
                    <a:pt x="13475" y="14654"/>
                  </a:cubicBezTo>
                  <a:cubicBezTo>
                    <a:pt x="13197" y="14654"/>
                    <a:pt x="12907" y="14545"/>
                    <a:pt x="12648" y="14286"/>
                  </a:cubicBezTo>
                  <a:lnTo>
                    <a:pt x="8856" y="10191"/>
                  </a:lnTo>
                  <a:lnTo>
                    <a:pt x="10221" y="8826"/>
                  </a:lnTo>
                  <a:close/>
                  <a:moveTo>
                    <a:pt x="1179" y="1"/>
                  </a:moveTo>
                  <a:cubicBezTo>
                    <a:pt x="1102" y="1"/>
                    <a:pt x="1025" y="35"/>
                    <a:pt x="968" y="103"/>
                  </a:cubicBezTo>
                  <a:lnTo>
                    <a:pt x="134" y="938"/>
                  </a:lnTo>
                  <a:cubicBezTo>
                    <a:pt x="20" y="1032"/>
                    <a:pt x="1" y="1184"/>
                    <a:pt x="77" y="1298"/>
                  </a:cubicBezTo>
                  <a:lnTo>
                    <a:pt x="1347" y="3403"/>
                  </a:lnTo>
                  <a:cubicBezTo>
                    <a:pt x="1404" y="3497"/>
                    <a:pt x="1499" y="3554"/>
                    <a:pt x="1594" y="3554"/>
                  </a:cubicBezTo>
                  <a:lnTo>
                    <a:pt x="2314" y="3554"/>
                  </a:lnTo>
                  <a:lnTo>
                    <a:pt x="5955" y="7214"/>
                  </a:lnTo>
                  <a:lnTo>
                    <a:pt x="3774" y="9394"/>
                  </a:lnTo>
                  <a:cubicBezTo>
                    <a:pt x="3510" y="9323"/>
                    <a:pt x="3247" y="9289"/>
                    <a:pt x="2989" y="9289"/>
                  </a:cubicBezTo>
                  <a:cubicBezTo>
                    <a:pt x="1401" y="9289"/>
                    <a:pt x="39" y="10577"/>
                    <a:pt x="39" y="12258"/>
                  </a:cubicBezTo>
                  <a:cubicBezTo>
                    <a:pt x="20" y="12580"/>
                    <a:pt x="77" y="12902"/>
                    <a:pt x="190" y="13206"/>
                  </a:cubicBezTo>
                  <a:cubicBezTo>
                    <a:pt x="209" y="13300"/>
                    <a:pt x="304" y="13376"/>
                    <a:pt x="399" y="13414"/>
                  </a:cubicBezTo>
                  <a:cubicBezTo>
                    <a:pt x="415" y="13417"/>
                    <a:pt x="432" y="13419"/>
                    <a:pt x="449" y="13419"/>
                  </a:cubicBezTo>
                  <a:cubicBezTo>
                    <a:pt x="532" y="13419"/>
                    <a:pt x="621" y="13382"/>
                    <a:pt x="683" y="13319"/>
                  </a:cubicBezTo>
                  <a:lnTo>
                    <a:pt x="1916" y="12087"/>
                  </a:lnTo>
                  <a:lnTo>
                    <a:pt x="2504" y="12087"/>
                  </a:lnTo>
                  <a:lnTo>
                    <a:pt x="3186" y="12770"/>
                  </a:lnTo>
                  <a:lnTo>
                    <a:pt x="3186" y="13357"/>
                  </a:lnTo>
                  <a:lnTo>
                    <a:pt x="1954" y="14590"/>
                  </a:lnTo>
                  <a:cubicBezTo>
                    <a:pt x="1783" y="14742"/>
                    <a:pt x="1840" y="15007"/>
                    <a:pt x="2068" y="15083"/>
                  </a:cubicBezTo>
                  <a:cubicBezTo>
                    <a:pt x="2391" y="15193"/>
                    <a:pt x="2714" y="15244"/>
                    <a:pt x="3028" y="15244"/>
                  </a:cubicBezTo>
                  <a:cubicBezTo>
                    <a:pt x="4882" y="15244"/>
                    <a:pt x="6414" y="13461"/>
                    <a:pt x="5879" y="11499"/>
                  </a:cubicBezTo>
                  <a:lnTo>
                    <a:pt x="7642" y="9736"/>
                  </a:lnTo>
                  <a:lnTo>
                    <a:pt x="8040" y="10172"/>
                  </a:lnTo>
                  <a:lnTo>
                    <a:pt x="7851" y="10361"/>
                  </a:lnTo>
                  <a:cubicBezTo>
                    <a:pt x="7634" y="10579"/>
                    <a:pt x="7837" y="10874"/>
                    <a:pt x="8064" y="10874"/>
                  </a:cubicBezTo>
                  <a:cubicBezTo>
                    <a:pt x="8133" y="10874"/>
                    <a:pt x="8205" y="10846"/>
                    <a:pt x="8268" y="10779"/>
                  </a:cubicBezTo>
                  <a:lnTo>
                    <a:pt x="8439" y="10608"/>
                  </a:lnTo>
                  <a:lnTo>
                    <a:pt x="12212" y="14704"/>
                  </a:lnTo>
                  <a:cubicBezTo>
                    <a:pt x="12560" y="15043"/>
                    <a:pt x="13012" y="15213"/>
                    <a:pt x="13464" y="15213"/>
                  </a:cubicBezTo>
                  <a:cubicBezTo>
                    <a:pt x="13922" y="15213"/>
                    <a:pt x="14381" y="15038"/>
                    <a:pt x="14734" y="14685"/>
                  </a:cubicBezTo>
                  <a:cubicBezTo>
                    <a:pt x="15435" y="14002"/>
                    <a:pt x="15435" y="12864"/>
                    <a:pt x="14734" y="12163"/>
                  </a:cubicBezTo>
                  <a:lnTo>
                    <a:pt x="10638" y="8408"/>
                  </a:lnTo>
                  <a:lnTo>
                    <a:pt x="10809" y="8257"/>
                  </a:lnTo>
                  <a:cubicBezTo>
                    <a:pt x="11001" y="8035"/>
                    <a:pt x="10801" y="7743"/>
                    <a:pt x="10568" y="7743"/>
                  </a:cubicBezTo>
                  <a:cubicBezTo>
                    <a:pt x="10503" y="7743"/>
                    <a:pt x="10435" y="7766"/>
                    <a:pt x="10373" y="7821"/>
                  </a:cubicBezTo>
                  <a:lnTo>
                    <a:pt x="10202" y="8010"/>
                  </a:lnTo>
                  <a:lnTo>
                    <a:pt x="9766" y="7612"/>
                  </a:lnTo>
                  <a:lnTo>
                    <a:pt x="11529" y="5849"/>
                  </a:lnTo>
                  <a:cubicBezTo>
                    <a:pt x="11776" y="5905"/>
                    <a:pt x="12022" y="5943"/>
                    <a:pt x="12288" y="5943"/>
                  </a:cubicBezTo>
                  <a:cubicBezTo>
                    <a:pt x="13938" y="5943"/>
                    <a:pt x="15265" y="4616"/>
                    <a:pt x="15265" y="2966"/>
                  </a:cubicBezTo>
                  <a:cubicBezTo>
                    <a:pt x="15265" y="2644"/>
                    <a:pt x="15208" y="2322"/>
                    <a:pt x="15113" y="2018"/>
                  </a:cubicBezTo>
                  <a:cubicBezTo>
                    <a:pt x="15075" y="1924"/>
                    <a:pt x="14999" y="1848"/>
                    <a:pt x="14905" y="1829"/>
                  </a:cubicBezTo>
                  <a:lnTo>
                    <a:pt x="14886" y="1829"/>
                  </a:lnTo>
                  <a:cubicBezTo>
                    <a:pt x="14863" y="1824"/>
                    <a:pt x="14840" y="1822"/>
                    <a:pt x="14816" y="1822"/>
                  </a:cubicBezTo>
                  <a:cubicBezTo>
                    <a:pt x="14740" y="1822"/>
                    <a:pt x="14664" y="1847"/>
                    <a:pt x="14620" y="1905"/>
                  </a:cubicBezTo>
                  <a:lnTo>
                    <a:pt x="13388" y="3156"/>
                  </a:lnTo>
                  <a:lnTo>
                    <a:pt x="12800" y="3156"/>
                  </a:lnTo>
                  <a:lnTo>
                    <a:pt x="12136" y="2473"/>
                  </a:lnTo>
                  <a:lnTo>
                    <a:pt x="12136" y="1886"/>
                  </a:lnTo>
                  <a:lnTo>
                    <a:pt x="13350" y="653"/>
                  </a:lnTo>
                  <a:cubicBezTo>
                    <a:pt x="13501" y="482"/>
                    <a:pt x="13445" y="217"/>
                    <a:pt x="13236" y="160"/>
                  </a:cubicBezTo>
                  <a:cubicBezTo>
                    <a:pt x="12933" y="46"/>
                    <a:pt x="12610" y="8"/>
                    <a:pt x="12288" y="8"/>
                  </a:cubicBezTo>
                  <a:cubicBezTo>
                    <a:pt x="10335" y="8"/>
                    <a:pt x="8913" y="1848"/>
                    <a:pt x="9425" y="3744"/>
                  </a:cubicBezTo>
                  <a:lnTo>
                    <a:pt x="7225" y="5924"/>
                  </a:lnTo>
                  <a:lnTo>
                    <a:pt x="3585" y="2284"/>
                  </a:lnTo>
                  <a:lnTo>
                    <a:pt x="3585" y="1563"/>
                  </a:lnTo>
                  <a:cubicBezTo>
                    <a:pt x="3566" y="1468"/>
                    <a:pt x="3528" y="1374"/>
                    <a:pt x="3433" y="1317"/>
                  </a:cubicBezTo>
                  <a:lnTo>
                    <a:pt x="1328" y="46"/>
                  </a:lnTo>
                  <a:cubicBezTo>
                    <a:pt x="1283" y="16"/>
                    <a:pt x="1231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28;p50">
              <a:extLst>
                <a:ext uri="{FF2B5EF4-FFF2-40B4-BE49-F238E27FC236}">
                  <a16:creationId xmlns:a16="http://schemas.microsoft.com/office/drawing/2014/main" id="{D42171E8-92FB-52FD-F56F-ECB4C460C90A}"/>
                </a:ext>
              </a:extLst>
            </p:cNvPr>
            <p:cNvSpPr/>
            <p:nvPr/>
          </p:nvSpPr>
          <p:spPr>
            <a:xfrm>
              <a:off x="5044063" y="2392950"/>
              <a:ext cx="115325" cy="108700"/>
            </a:xfrm>
            <a:custGeom>
              <a:avLst/>
              <a:gdLst/>
              <a:ahLst/>
              <a:cxnLst/>
              <a:rect l="l" t="t" r="r" b="b"/>
              <a:pathLst>
                <a:path w="4613" h="4348" extrusionOk="0">
                  <a:moveTo>
                    <a:pt x="4164" y="0"/>
                  </a:moveTo>
                  <a:cubicBezTo>
                    <a:pt x="4086" y="0"/>
                    <a:pt x="4004" y="35"/>
                    <a:pt x="3934" y="119"/>
                  </a:cubicBezTo>
                  <a:lnTo>
                    <a:pt x="217" y="3836"/>
                  </a:lnTo>
                  <a:cubicBezTo>
                    <a:pt x="0" y="4053"/>
                    <a:pt x="204" y="4348"/>
                    <a:pt x="430" y="4348"/>
                  </a:cubicBezTo>
                  <a:cubicBezTo>
                    <a:pt x="500" y="4348"/>
                    <a:pt x="572" y="4320"/>
                    <a:pt x="635" y="4253"/>
                  </a:cubicBezTo>
                  <a:lnTo>
                    <a:pt x="4370" y="536"/>
                  </a:lnTo>
                  <a:cubicBezTo>
                    <a:pt x="4613" y="322"/>
                    <a:pt x="4404" y="0"/>
                    <a:pt x="4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29;p50">
              <a:extLst>
                <a:ext uri="{FF2B5EF4-FFF2-40B4-BE49-F238E27FC236}">
                  <a16:creationId xmlns:a16="http://schemas.microsoft.com/office/drawing/2014/main" id="{3A27D10B-955C-00A8-8F1A-493B885F94E2}"/>
                </a:ext>
              </a:extLst>
            </p:cNvPr>
            <p:cNvSpPr/>
            <p:nvPr/>
          </p:nvSpPr>
          <p:spPr>
            <a:xfrm>
              <a:off x="5166563" y="2513725"/>
              <a:ext cx="85100" cy="81625"/>
            </a:xfrm>
            <a:custGeom>
              <a:avLst/>
              <a:gdLst/>
              <a:ahLst/>
              <a:cxnLst/>
              <a:rect l="l" t="t" r="r" b="b"/>
              <a:pathLst>
                <a:path w="3404" h="3265" extrusionOk="0">
                  <a:moveTo>
                    <a:pt x="323" y="0"/>
                  </a:moveTo>
                  <a:cubicBezTo>
                    <a:pt x="247" y="0"/>
                    <a:pt x="172" y="29"/>
                    <a:pt x="115" y="85"/>
                  </a:cubicBezTo>
                  <a:cubicBezTo>
                    <a:pt x="1" y="199"/>
                    <a:pt x="1" y="389"/>
                    <a:pt x="115" y="522"/>
                  </a:cubicBezTo>
                  <a:lnTo>
                    <a:pt x="2807" y="3195"/>
                  </a:lnTo>
                  <a:cubicBezTo>
                    <a:pt x="2864" y="3244"/>
                    <a:pt x="2926" y="3265"/>
                    <a:pt x="2986" y="3265"/>
                  </a:cubicBezTo>
                  <a:cubicBezTo>
                    <a:pt x="3207" y="3265"/>
                    <a:pt x="3403" y="2983"/>
                    <a:pt x="3224" y="2759"/>
                  </a:cubicBezTo>
                  <a:lnTo>
                    <a:pt x="532" y="85"/>
                  </a:lnTo>
                  <a:cubicBezTo>
                    <a:pt x="475" y="29"/>
                    <a:pt x="399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Subtitle 21">
            <a:extLst>
              <a:ext uri="{FF2B5EF4-FFF2-40B4-BE49-F238E27FC236}">
                <a16:creationId xmlns:a16="http://schemas.microsoft.com/office/drawing/2014/main" id="{59327CB3-FDCC-42DB-1795-BBF501DEB6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Google Shape;542;p31">
            <a:extLst>
              <a:ext uri="{FF2B5EF4-FFF2-40B4-BE49-F238E27FC236}">
                <a16:creationId xmlns:a16="http://schemas.microsoft.com/office/drawing/2014/main" id="{D820644F-BF95-B259-2BB1-75EBF91CFDCA}"/>
              </a:ext>
            </a:extLst>
          </p:cNvPr>
          <p:cNvSpPr txBox="1">
            <a:spLocks/>
          </p:cNvSpPr>
          <p:nvPr/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BYU CSA </a:t>
            </a:r>
            <a:r>
              <a:rPr lang="en-US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PenTest</a:t>
            </a:r>
            <a:r>
              <a:rPr lang="en-US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68538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456</Words>
  <Application>Microsoft Office PowerPoint</Application>
  <PresentationFormat>On-screen Show (16:9)</PresentationFormat>
  <Paragraphs>94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Fira Code</vt:lpstr>
      <vt:lpstr>Montserrat</vt:lpstr>
      <vt:lpstr>Programming Language Workshop for Beginners by Slidesgo</vt:lpstr>
      <vt:lpstr>Penetration ‘Testing’ {</vt:lpstr>
      <vt:lpstr>Future Events {</vt:lpstr>
      <vt:lpstr>Introduction to { Penetration Testing; </vt:lpstr>
      <vt:lpstr>Penetration Testing ‘Overview’ {</vt:lpstr>
      <vt:lpstr>Penetration Testing ‘Steps’ {</vt:lpstr>
      <vt:lpstr>Information Gathering { </vt:lpstr>
      <vt:lpstr>Fingerprinting/Scanning { </vt:lpstr>
      <vt:lpstr>Vulnerability Assesment { </vt:lpstr>
      <vt:lpstr>Exploitation { </vt:lpstr>
      <vt:lpstr>Reporting { </vt:lpstr>
      <vt:lpstr>Activity {</vt:lpstr>
      <vt:lpstr>Thanks;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Jakob Hansen</cp:lastModifiedBy>
  <cp:revision>2</cp:revision>
  <dcterms:modified xsi:type="dcterms:W3CDTF">2024-09-26T02:10:19Z</dcterms:modified>
</cp:coreProperties>
</file>