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IBM Plex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-regular.fntdata"/><Relationship Id="rId25" Type="http://schemas.openxmlformats.org/officeDocument/2006/relationships/font" Target="fonts/Merriweather-boldItalic.fntdata"/><Relationship Id="rId28" Type="http://schemas.openxmlformats.org/officeDocument/2006/relationships/font" Target="fonts/IBMPlexMono-italic.fntdata"/><Relationship Id="rId27" Type="http://schemas.openxmlformats.org/officeDocument/2006/relationships/font" Target="fonts/IBMPlex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3026d378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3026d378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3026d378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3026d378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3026d378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3026d378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3026d378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3026d378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3026d378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3026d378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3026d378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3026d378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3026d378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3026d378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3026d378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3026d378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3026d378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3026d378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3026d378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3026d378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3026d378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3026d378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ortswigger.net/burp/communitydownload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WEB EXPLOITATION !!!!!!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330650"/>
            <a:ext cx="7415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BYU CYBERSECURITY STUDENT ASSOCIATION - CTF GROUP</a:t>
            </a:r>
            <a:endParaRPr sz="21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4635">
            <a:off x="356440" y="3851821"/>
            <a:ext cx="386044" cy="38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4635">
            <a:off x="744990" y="3730271"/>
            <a:ext cx="386044" cy="38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4635">
            <a:off x="1124115" y="3589846"/>
            <a:ext cx="386044" cy="38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4635">
            <a:off x="1522115" y="3458871"/>
            <a:ext cx="386044" cy="38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4635">
            <a:off x="2793005" y="3067065"/>
            <a:ext cx="386044" cy="38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4635">
            <a:off x="1929565" y="3318396"/>
            <a:ext cx="386044" cy="38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4635">
            <a:off x="2355890" y="3178521"/>
            <a:ext cx="386044" cy="38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4635">
            <a:off x="3209880" y="2945546"/>
            <a:ext cx="386044" cy="38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-125" y="43425"/>
            <a:ext cx="91440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HOLY GRAIL OF WEB: </a:t>
            </a:r>
            <a:r>
              <a:rPr b="1" i="1" lang="en" sz="3000" u="sng">
                <a:highlight>
                  <a:srgbClr val="F1C232"/>
                </a:highlight>
              </a:rPr>
              <a:t>BurpSuite</a:t>
            </a:r>
            <a:endParaRPr b="1" i="1" sz="3000" u="sng">
              <a:highlight>
                <a:srgbClr val="F1C232"/>
              </a:highlight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703750" y="720975"/>
            <a:ext cx="769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116650" y="1093600"/>
            <a:ext cx="4948800" cy="1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BurpSuite is made by PortSwigger, which is one of the leading </a:t>
            </a:r>
            <a:r>
              <a:rPr lang="en" sz="1500"/>
              <a:t>curriculum</a:t>
            </a:r>
            <a:r>
              <a:rPr lang="en" sz="1500"/>
              <a:t> and tool developers for Web Application Exploitation and Testing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community version is free; professional licenses can cost close to $8k / person.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BurpSuite lets you manually modify HTTP requests, cookies, and automate </a:t>
            </a:r>
            <a:r>
              <a:rPr lang="en" sz="1500"/>
              <a:t>variation</a:t>
            </a:r>
            <a:r>
              <a:rPr lang="en" sz="1500"/>
              <a:t> in the HTTP requests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Download for free here: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https://portswigger.net/burp/communitydownload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3883" l="3110" r="3475" t="0"/>
          <a:stretch/>
        </p:blipFill>
        <p:spPr>
          <a:xfrm>
            <a:off x="5283700" y="1477050"/>
            <a:ext cx="3700075" cy="282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-125" y="43425"/>
            <a:ext cx="91440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 u="sng">
                <a:highlight>
                  <a:srgbClr val="F1C232"/>
                </a:highlight>
              </a:rPr>
              <a:t>BurpSuite</a:t>
            </a:r>
            <a:r>
              <a:rPr b="1" i="1" lang="en" sz="3000" u="sng"/>
              <a:t> </a:t>
            </a:r>
            <a:r>
              <a:rPr b="1" lang="en" sz="3000" u="sng"/>
              <a:t>- Features</a:t>
            </a:r>
            <a:endParaRPr b="1" sz="3000" u="sng"/>
          </a:p>
        </p:txBody>
      </p:sp>
      <p:sp>
        <p:nvSpPr>
          <p:cNvPr id="148" name="Google Shape;148;p23"/>
          <p:cNvSpPr txBox="1"/>
          <p:nvPr/>
        </p:nvSpPr>
        <p:spPr>
          <a:xfrm>
            <a:off x="703750" y="720975"/>
            <a:ext cx="769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60000" y="842625"/>
            <a:ext cx="5116500" cy="4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Proxy WebBrowser: </a:t>
            </a:r>
            <a:r>
              <a:rPr lang="en" sz="1800"/>
              <a:t>When you send a HTTP request, the browser stops the request from being manually sent so you have a chance to manually change the details.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Repeater: </a:t>
            </a:r>
            <a:r>
              <a:rPr lang="en" sz="1800"/>
              <a:t>Let’s you (</a:t>
            </a:r>
            <a:r>
              <a:rPr lang="en" sz="1800"/>
              <a:t>repeatedly</a:t>
            </a:r>
            <a:r>
              <a:rPr lang="en" sz="1800"/>
              <a:t>) modify the same request in different ways and send the request to the server.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Intruder:  </a:t>
            </a:r>
            <a:r>
              <a:rPr lang="en" sz="1800"/>
              <a:t>A tool for automating customized attacks against web applications</a:t>
            </a:r>
            <a:r>
              <a:rPr b="1" lang="en" sz="1800"/>
              <a:t>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Automated Vulnerability Scans: </a:t>
            </a:r>
            <a:r>
              <a:rPr lang="en" sz="1800"/>
              <a:t>Finds vulnerabilities in the web application and ranks them by criticality (Pro Version Only).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425" y="1585850"/>
            <a:ext cx="4118450" cy="348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175675" y="43425"/>
            <a:ext cx="87231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Practice</a:t>
            </a:r>
            <a:r>
              <a:rPr lang="en" sz="3000"/>
              <a:t>:</a:t>
            </a:r>
            <a:r>
              <a:rPr lang="en" sz="3000">
                <a:solidFill>
                  <a:srgbClr val="0000FF"/>
                </a:solidFill>
              </a:rPr>
              <a:t> “picobrowser” </a:t>
            </a:r>
            <a:r>
              <a:rPr lang="en" sz="3000"/>
              <a:t>(PicoCTF)</a:t>
            </a:r>
            <a:endParaRPr sz="3000"/>
          </a:p>
        </p:txBody>
      </p:sp>
      <p:sp>
        <p:nvSpPr>
          <p:cNvPr id="156" name="Google Shape;156;p24"/>
          <p:cNvSpPr txBox="1"/>
          <p:nvPr/>
        </p:nvSpPr>
        <p:spPr>
          <a:xfrm>
            <a:off x="703750" y="720975"/>
            <a:ext cx="769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https://jupiter.challenges.picoctf.org/problem/26704/</a:t>
            </a:r>
            <a:endParaRPr sz="800">
              <a:solidFill>
                <a:srgbClr val="FF0000"/>
              </a:solidFill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50" y="1340600"/>
            <a:ext cx="7980644" cy="35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66125" y="0"/>
            <a:ext cx="9078000" cy="7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HTTP Requests &amp; Methods</a:t>
            </a:r>
            <a:endParaRPr sz="35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142325" y="741025"/>
            <a:ext cx="90117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Every time you want to access a page/resource on a a website, an </a:t>
            </a:r>
            <a:r>
              <a:rPr b="1" i="1" lang="en" sz="1500"/>
              <a:t>HTTP request</a:t>
            </a:r>
            <a:r>
              <a:rPr lang="en" sz="1500"/>
              <a:t> is sent.</a:t>
            </a:r>
            <a:endParaRPr sz="1500"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99275" y="1300850"/>
            <a:ext cx="90117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HTTP Request:</a:t>
            </a:r>
            <a:r>
              <a:rPr lang="en" sz="1500"/>
              <a:t> The request you send to the server (requests a resource)</a:t>
            </a:r>
            <a:br>
              <a:rPr lang="en" sz="1500"/>
            </a:br>
            <a:r>
              <a:rPr b="1" lang="en" sz="1500"/>
              <a:t>HTTP Response:</a:t>
            </a:r>
            <a:r>
              <a:rPr lang="en" sz="1500"/>
              <a:t> The response from the server back to you (with the resource or error)</a:t>
            </a:r>
            <a:endParaRPr sz="1500"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1199675" y="2012150"/>
            <a:ext cx="65652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There are different types of HTTP requests you can send. These different </a:t>
            </a:r>
            <a:r>
              <a:rPr lang="en" sz="1500"/>
              <a:t>types of requests are called </a:t>
            </a:r>
            <a:r>
              <a:rPr b="1" i="1" lang="en" sz="1500"/>
              <a:t>HTTP methods.</a:t>
            </a:r>
            <a:endParaRPr b="1" i="1" sz="1500"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142325" y="2649950"/>
            <a:ext cx="8444400" cy="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/>
              <a:t>GET: Read a resource on a computer.  Most common type of method.</a:t>
            </a:r>
            <a:endParaRPr sz="1500"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136644" y="2761550"/>
            <a:ext cx="84444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00"/>
              <a:t>POST:</a:t>
            </a:r>
            <a:r>
              <a:rPr lang="en" sz="1500"/>
              <a:t> Send a resource on a computer. Usually this is filling in a form (like a login).</a:t>
            </a:r>
            <a:endParaRPr sz="1500"/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133630" y="3237418"/>
            <a:ext cx="84444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00"/>
              <a:t>PUT: </a:t>
            </a:r>
            <a:r>
              <a:rPr lang="en" sz="1500"/>
              <a:t>Update/Replace a resource. </a:t>
            </a:r>
            <a:r>
              <a:rPr lang="en" sz="1500"/>
              <a:t>Usually means to update or replace datas in an database.</a:t>
            </a:r>
            <a:endParaRPr sz="1500"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157682" y="3475553"/>
            <a:ext cx="84444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00"/>
              <a:t>DELETE: </a:t>
            </a:r>
            <a:r>
              <a:rPr lang="en" sz="1500"/>
              <a:t>Delete a </a:t>
            </a:r>
            <a:r>
              <a:rPr lang="en" sz="1500"/>
              <a:t>resource on a computer.</a:t>
            </a:r>
            <a:endParaRPr sz="1500"/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5389125" y="4489875"/>
            <a:ext cx="35772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000">
                <a:solidFill>
                  <a:srgbClr val="9900FF"/>
                </a:solidFill>
              </a:rPr>
              <a:t>For more research: restapitutorial.com/lessons/httpmethods.html</a:t>
            </a:r>
            <a:endParaRPr b="1" sz="1000">
              <a:solidFill>
                <a:srgbClr val="9900FF"/>
              </a:solidFill>
            </a:endParaRPr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149005" y="3965512"/>
            <a:ext cx="84444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00"/>
              <a:t>HEAD: Requests the headers that would be returned if the HEAD request's URL was instead requested with the HTTP GET method</a:t>
            </a:r>
            <a:endParaRPr sz="1500"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49005" y="4346512"/>
            <a:ext cx="84444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00"/>
              <a:t>And other headers exists that aren’t mentioned here.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 b="0" l="0" r="43275" t="0"/>
          <a:stretch/>
        </p:blipFill>
        <p:spPr>
          <a:xfrm>
            <a:off x="0" y="53037"/>
            <a:ext cx="9143999" cy="5037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51404" r="0" t="0"/>
          <a:stretch/>
        </p:blipFill>
        <p:spPr>
          <a:xfrm>
            <a:off x="660325" y="0"/>
            <a:ext cx="79984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8"/>
            <a:ext cx="9143999" cy="285748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type="title"/>
          </p:nvPr>
        </p:nvSpPr>
        <p:spPr>
          <a:xfrm>
            <a:off x="114275" y="2993475"/>
            <a:ext cx="48120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To see this on any website:</a:t>
            </a:r>
            <a:endParaRPr sz="2700"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14275" y="3442575"/>
            <a:ext cx="90117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Open Developer Tools → Network Tab → Click on any of the Network Entries → Click on the “Headers” and “Response” tabs to see the HTTP Request and Response for that specific resource entry.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190475" y="163100"/>
            <a:ext cx="91440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Using the </a:t>
            </a:r>
            <a:r>
              <a:rPr lang="en" sz="2700">
                <a:solidFill>
                  <a:srgbClr val="EA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curl</a:t>
            </a:r>
            <a:r>
              <a:rPr lang="en" sz="2700"/>
              <a:t> command to send HTTP requests.</a:t>
            </a:r>
            <a:endParaRPr sz="2700"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32300" y="836075"/>
            <a:ext cx="90117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Must be installed on Linux machines: </a:t>
            </a:r>
            <a:r>
              <a:rPr lang="en" sz="1500">
                <a:solidFill>
                  <a:srgbClr val="EA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sudo apt install curl</a:t>
            </a:r>
            <a:endParaRPr sz="1500">
              <a:solidFill>
                <a:srgbClr val="EA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CURL allows you to send/receive data between a client and a server using HTTP requests. The data is sent back in pure HTML format, and does not follow redirects.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CURL defaults to a GET request (ex., </a:t>
            </a:r>
            <a:r>
              <a:rPr lang="en" sz="1500">
                <a:solidFill>
                  <a:srgbClr val="EA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curl https://google.com</a:t>
            </a:r>
            <a:r>
              <a:rPr lang="en" sz="1500"/>
              <a:t>)</a:t>
            </a:r>
            <a:endParaRPr sz="1500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132300" y="2117950"/>
            <a:ext cx="90117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Verbose mode let’s you see the network connection &amp; the actual HTTP response:</a:t>
            </a:r>
            <a:br>
              <a:rPr lang="en" sz="1500"/>
            </a:br>
            <a:r>
              <a:rPr lang="en" sz="1500">
                <a:solidFill>
                  <a:srgbClr val="EA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curl -v https://examplelink.com</a:t>
            </a:r>
            <a:endParaRPr sz="1500">
              <a:solidFill>
                <a:srgbClr val="EA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can send a POST request:</a:t>
            </a:r>
            <a:r>
              <a:rPr lang="en" sz="1500">
                <a:solidFill>
                  <a:srgbClr val="EA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curl -X POST [options] [URL]</a:t>
            </a:r>
            <a:br>
              <a:rPr lang="en" sz="1500">
                <a:solidFill>
                  <a:srgbClr val="F4CCCC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  <a:t>Example: </a:t>
            </a:r>
            <a:r>
              <a:rPr lang="en" sz="1500">
                <a:solidFill>
                  <a:srgbClr val="EA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curl -X POST -F 'name=cosmo' -F 'email=cosmo@byu.edu' https://example.com/contact.php</a:t>
            </a:r>
            <a:endParaRPr sz="1500">
              <a:solidFill>
                <a:srgbClr val="EA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IBM Plex Mono"/>
              <a:buChar char="●"/>
            </a:pPr>
            <a:r>
              <a:rPr lang="en" sz="1500"/>
              <a:t>You can modify the request headers manually:</a:t>
            </a:r>
            <a:br>
              <a:rPr lang="en" sz="1500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 sz="1500">
                <a:solidFill>
                  <a:srgbClr val="EA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curl -v -H "User-Agent:Dummy Agent" </a:t>
            </a:r>
            <a:br>
              <a:rPr lang="en" sz="1500">
                <a:solidFill>
                  <a:srgbClr val="EA9999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 sz="1500">
                <a:solidFill>
                  <a:srgbClr val="EA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http://localhost:3000/sample?name=adi</a:t>
            </a:r>
            <a:endParaRPr sz="1500">
              <a:solidFill>
                <a:srgbClr val="EA99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1094724" y="4515950"/>
            <a:ext cx="79410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900">
                <a:solidFill>
                  <a:srgbClr val="9900FF"/>
                </a:solidFill>
              </a:rPr>
              <a:t>For more research: </a:t>
            </a:r>
            <a:br>
              <a:rPr lang="en" sz="900">
                <a:solidFill>
                  <a:srgbClr val="9900FF"/>
                </a:solidFill>
              </a:rPr>
            </a:br>
            <a:r>
              <a:rPr lang="en" sz="900">
                <a:solidFill>
                  <a:srgbClr val="9900FF"/>
                </a:solidFill>
              </a:rPr>
              <a:t>adityasridhar.com/posts/how-to-easily-use-curl-for-http-requests</a:t>
            </a:r>
            <a:endParaRPr sz="9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90475" y="163100"/>
            <a:ext cx="91440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rgbClr val="F4CCCC"/>
                </a:solidFill>
                <a:latin typeface="IBM Plex Mono"/>
                <a:ea typeface="IBM Plex Mono"/>
                <a:cs typeface="IBM Plex Mono"/>
                <a:sym typeface="IBM Plex Mono"/>
              </a:rPr>
              <a:t>curl -v https://www.byu.edu/</a:t>
            </a:r>
            <a:endParaRPr sz="2700">
              <a:solidFill>
                <a:srgbClr val="F4CCCC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6059" t="0"/>
          <a:stretch/>
        </p:blipFill>
        <p:spPr>
          <a:xfrm>
            <a:off x="138325" y="745250"/>
            <a:ext cx="4801499" cy="4128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825" y="1386800"/>
            <a:ext cx="5420174" cy="2283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9"/>
          <p:cNvSpPr txBox="1"/>
          <p:nvPr>
            <p:ph type="title"/>
          </p:nvPr>
        </p:nvSpPr>
        <p:spPr>
          <a:xfrm>
            <a:off x="5501650" y="3739300"/>
            <a:ext cx="33084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Above: HTTP Response</a:t>
            </a:r>
            <a:endParaRPr b="1" sz="20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5492844" y="4014575"/>
            <a:ext cx="33084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>
                <a:latin typeface="IBM Plex Mono"/>
                <a:ea typeface="IBM Plex Mono"/>
                <a:cs typeface="IBM Plex Mono"/>
                <a:sym typeface="IBM Plex Mono"/>
              </a:rPr>
              <a:t>Left: Network Status</a:t>
            </a:r>
            <a:endParaRPr b="1" sz="20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49450" y="721125"/>
            <a:ext cx="8723100" cy="3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CTF challenges often ask </a:t>
            </a:r>
            <a:r>
              <a:rPr lang="en" sz="5400"/>
              <a:t>competitors</a:t>
            </a:r>
            <a:r>
              <a:rPr lang="en" sz="5400"/>
              <a:t> to manually change the details in a request/response.</a:t>
            </a:r>
            <a:endParaRPr sz="5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75675" y="43425"/>
            <a:ext cx="87231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Example:</a:t>
            </a:r>
            <a:r>
              <a:rPr lang="en" sz="3000">
                <a:solidFill>
                  <a:srgbClr val="0000FF"/>
                </a:solidFill>
              </a:rPr>
              <a:t> “GET aHEAD” </a:t>
            </a:r>
            <a:r>
              <a:rPr lang="en" sz="3000"/>
              <a:t>(PicoCTF)</a:t>
            </a:r>
            <a:endParaRPr sz="3000"/>
          </a:p>
        </p:txBody>
      </p:sp>
      <p:sp>
        <p:nvSpPr>
          <p:cNvPr id="133" name="Google Shape;133;p21"/>
          <p:cNvSpPr txBox="1"/>
          <p:nvPr/>
        </p:nvSpPr>
        <p:spPr>
          <a:xfrm>
            <a:off x="2104450" y="720975"/>
            <a:ext cx="629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http://mercury.picoctf.net:34561/index.php?</a:t>
            </a:r>
            <a:endParaRPr sz="800">
              <a:solidFill>
                <a:srgbClr val="FF0000"/>
              </a:solidFill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88" y="1410100"/>
            <a:ext cx="6997666" cy="35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