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61" r:id="rId4"/>
    <p:sldId id="260" r:id="rId5"/>
    <p:sldId id="259"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6/14/2021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709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6/14/2021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60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6/14/2021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75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6/14/2021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50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6/14/2021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46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6/14/2021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230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6/14/2021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97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6/14/2021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255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6/14/2021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903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6/14/2021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724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6/14/2021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62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6/14/2021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1785746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2" r:id="rId6"/>
    <p:sldLayoutId id="2147483768" r:id="rId7"/>
    <p:sldLayoutId id="2147483769" r:id="rId8"/>
    <p:sldLayoutId id="2147483770" r:id="rId9"/>
    <p:sldLayoutId id="2147483771" r:id="rId10"/>
    <p:sldLayoutId id="2147483773"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veracode.com/security/race-condition"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veracode.com/security/crlf-injection" TargetMode="External"/><Relationship Id="rId5" Type="http://schemas.openxmlformats.org/officeDocument/2006/relationships/hyperlink" Target="https://owasp.org/www-community/attacks/csrf#:~:text=Cross%2DSite%20Request%20Forgery%20(CSRF,which%20they're%20currently%20authenticated." TargetMode="External"/><Relationship Id="rId4" Type="http://schemas.openxmlformats.org/officeDocument/2006/relationships/hyperlink" Target="https://medium.com/node-modules/what-is-prototype-pollution-and-why-is-it-such-a-big-deal-2dd8d89a93c"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kkarin-t.medium.com/faster-shop-wectf-2020-write-ups-9f8979cbbe45" TargetMode="External"/><Relationship Id="rId7" Type="http://schemas.openxmlformats.org/officeDocument/2006/relationships/hyperlink" Target="https://github.com/dshynkev/ctf-writeups/tree/master/2020/wectf/url_longener"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gist.github.com/cwgreene/50d954313e2214c892d4a6d60d882085" TargetMode="External"/><Relationship Id="rId5" Type="http://schemas.openxmlformats.org/officeDocument/2006/relationships/hyperlink" Target="https://freeeve.github.io/ctf-writeups/posts/2020/wectf/light-sequel/" TargetMode="External"/><Relationship Id="rId4" Type="http://schemas.openxmlformats.org/officeDocument/2006/relationships/hyperlink" Target="https://blog.justins.in/wectf-2020/#kvaa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owasp.org/www-project-top-ten/"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www.hacker101.com/resources" TargetMode="External"/><Relationship Id="rId4" Type="http://schemas.openxmlformats.org/officeDocument/2006/relationships/hyperlink" Target="https://www.sans.org/blo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08B16DFC-9CE7-44E7-9F65-51182087DC5C}"/>
              </a:ext>
            </a:extLst>
          </p:cNvPr>
          <p:cNvPicPr>
            <a:picLocks noChangeAspect="1"/>
          </p:cNvPicPr>
          <p:nvPr/>
        </p:nvPicPr>
        <p:blipFill rotWithShape="1">
          <a:blip r:embed="rId2">
            <a:duotone>
              <a:schemeClr val="accent1">
                <a:shade val="45000"/>
                <a:satMod val="135000"/>
              </a:schemeClr>
              <a:prstClr val="white"/>
            </a:duotone>
            <a:alphaModFix amt="35000"/>
          </a:blip>
          <a:srcRect t="2242" r="1" b="12469"/>
          <a:stretch/>
        </p:blipFill>
        <p:spPr>
          <a:xfrm>
            <a:off x="1" y="10"/>
            <a:ext cx="12183122" cy="6857989"/>
          </a:xfrm>
          <a:prstGeom prst="rect">
            <a:avLst/>
          </a:prstGeom>
        </p:spPr>
      </p:pic>
      <p:sp>
        <p:nvSpPr>
          <p:cNvPr id="2" name="Title 1">
            <a:extLst>
              <a:ext uri="{FF2B5EF4-FFF2-40B4-BE49-F238E27FC236}">
                <a16:creationId xmlns:a16="http://schemas.microsoft.com/office/drawing/2014/main" id="{0ECCB99F-B82A-444A-994F-6F4477F0A66C}"/>
              </a:ext>
            </a:extLst>
          </p:cNvPr>
          <p:cNvSpPr>
            <a:spLocks noGrp="1"/>
          </p:cNvSpPr>
          <p:nvPr>
            <p:ph type="ctrTitle"/>
          </p:nvPr>
        </p:nvSpPr>
        <p:spPr>
          <a:xfrm>
            <a:off x="994873" y="2271449"/>
            <a:ext cx="6347918" cy="3670098"/>
          </a:xfrm>
        </p:spPr>
        <p:txBody>
          <a:bodyPr anchor="b">
            <a:normAutofit/>
          </a:bodyPr>
          <a:lstStyle/>
          <a:p>
            <a:r>
              <a:rPr lang="en-US" sz="5100">
                <a:solidFill>
                  <a:srgbClr val="FFFFFF"/>
                </a:solidFill>
              </a:rPr>
              <a:t>WECTF 2020 Recap (in preparation for this weekend’s CTF)</a:t>
            </a:r>
          </a:p>
        </p:txBody>
      </p:sp>
      <p:sp>
        <p:nvSpPr>
          <p:cNvPr id="3" name="Subtitle 2">
            <a:extLst>
              <a:ext uri="{FF2B5EF4-FFF2-40B4-BE49-F238E27FC236}">
                <a16:creationId xmlns:a16="http://schemas.microsoft.com/office/drawing/2014/main" id="{478D0833-D19C-45FA-BE84-E806BCF70574}"/>
              </a:ext>
            </a:extLst>
          </p:cNvPr>
          <p:cNvSpPr>
            <a:spLocks noGrp="1"/>
          </p:cNvSpPr>
          <p:nvPr>
            <p:ph type="subTitle" idx="1"/>
          </p:nvPr>
        </p:nvSpPr>
        <p:spPr>
          <a:xfrm>
            <a:off x="7449798" y="3544059"/>
            <a:ext cx="3633923" cy="2397488"/>
          </a:xfrm>
        </p:spPr>
        <p:txBody>
          <a:bodyPr anchor="ctr">
            <a:normAutofit/>
          </a:bodyPr>
          <a:lstStyle/>
          <a:p>
            <a:r>
              <a:rPr lang="en-US" sz="2000" dirty="0">
                <a:solidFill>
                  <a:srgbClr val="FFFFFF"/>
                </a:solidFill>
              </a:rPr>
              <a:t>After the last two CTF’s we are #330 in the US for CTF Teams!</a:t>
            </a: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751715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08B16DFC-9CE7-44E7-9F65-51182087DC5C}"/>
              </a:ext>
            </a:extLst>
          </p:cNvPr>
          <p:cNvPicPr>
            <a:picLocks noChangeAspect="1"/>
          </p:cNvPicPr>
          <p:nvPr/>
        </p:nvPicPr>
        <p:blipFill rotWithShape="1">
          <a:blip r:embed="rId2">
            <a:duotone>
              <a:schemeClr val="accent1">
                <a:shade val="45000"/>
                <a:satMod val="135000"/>
              </a:schemeClr>
              <a:prstClr val="white"/>
            </a:duotone>
            <a:alphaModFix amt="35000"/>
          </a:blip>
          <a:srcRect t="2242" r="1" b="12469"/>
          <a:stretch/>
        </p:blipFill>
        <p:spPr>
          <a:xfrm>
            <a:off x="1" y="10"/>
            <a:ext cx="12183122" cy="6857989"/>
          </a:xfrm>
          <a:prstGeom prst="rect">
            <a:avLst/>
          </a:prstGeom>
        </p:spPr>
      </p:pic>
      <p:sp>
        <p:nvSpPr>
          <p:cNvPr id="2" name="Title 1">
            <a:extLst>
              <a:ext uri="{FF2B5EF4-FFF2-40B4-BE49-F238E27FC236}">
                <a16:creationId xmlns:a16="http://schemas.microsoft.com/office/drawing/2014/main" id="{0ECCB99F-B82A-444A-994F-6F4477F0A66C}"/>
              </a:ext>
            </a:extLst>
          </p:cNvPr>
          <p:cNvSpPr>
            <a:spLocks noGrp="1"/>
          </p:cNvSpPr>
          <p:nvPr>
            <p:ph type="ctrTitle"/>
          </p:nvPr>
        </p:nvSpPr>
        <p:spPr>
          <a:xfrm>
            <a:off x="204108" y="1994132"/>
            <a:ext cx="10970232" cy="4863858"/>
          </a:xfrm>
        </p:spPr>
        <p:txBody>
          <a:bodyPr anchor="b">
            <a:noAutofit/>
          </a:bodyPr>
          <a:lstStyle/>
          <a:p>
            <a:br>
              <a:rPr lang="en-US" sz="3200" cap="none" dirty="0">
                <a:solidFill>
                  <a:srgbClr val="FFFFFF"/>
                </a:solidFill>
                <a:effectLst>
                  <a:outerShdw blurRad="38100" dist="38100" dir="2700000" algn="tl">
                    <a:srgbClr val="000000">
                      <a:alpha val="43137"/>
                    </a:srgbClr>
                  </a:outerShdw>
                </a:effectLst>
                <a:latin typeface="+mn-lt"/>
              </a:rPr>
            </a:br>
            <a:br>
              <a:rPr lang="en-US" sz="2000" cap="none" dirty="0">
                <a:solidFill>
                  <a:srgbClr val="FFFFFF"/>
                </a:solidFill>
                <a:effectLst>
                  <a:outerShdw blurRad="38100" dist="38100" dir="2700000" algn="tl">
                    <a:srgbClr val="000000">
                      <a:alpha val="43137"/>
                    </a:srgbClr>
                  </a:outerShdw>
                </a:effectLst>
                <a:latin typeface="+mn-lt"/>
              </a:rPr>
            </a:br>
            <a:r>
              <a:rPr lang="en-US" sz="2000" cap="none" dirty="0" err="1">
                <a:solidFill>
                  <a:srgbClr val="FFFFFF"/>
                </a:solidFill>
                <a:effectLst>
                  <a:outerShdw blurRad="38100" dist="38100" dir="2700000" algn="tl">
                    <a:srgbClr val="000000">
                      <a:alpha val="43137"/>
                    </a:srgbClr>
                  </a:outerShdw>
                </a:effectLst>
                <a:latin typeface="+mn-lt"/>
              </a:rPr>
              <a:t>WeCTF</a:t>
            </a:r>
            <a:r>
              <a:rPr lang="en-US" sz="2000" cap="none" dirty="0">
                <a:solidFill>
                  <a:srgbClr val="FFFFFF"/>
                </a:solidFill>
                <a:effectLst>
                  <a:outerShdw blurRad="38100" dist="38100" dir="2700000" algn="tl">
                    <a:srgbClr val="000000">
                      <a:alpha val="43137"/>
                    </a:srgbClr>
                  </a:outerShdw>
                </a:effectLst>
                <a:latin typeface="+mn-lt"/>
              </a:rPr>
              <a:t> is a Web-only CTF with both intro-level and diabolic challenges. Our vision is to help expose some of the latest vulnerabilities in the web technologies, such as side channeling and race condition, as well as reminding people about the good old times, like SQL Injection and SSRF. That said, here are a few points we would like you to know before you start playing </a:t>
            </a:r>
            <a:r>
              <a:rPr lang="en-US" sz="2000" cap="none" dirty="0" err="1">
                <a:solidFill>
                  <a:srgbClr val="FFFFFF"/>
                </a:solidFill>
                <a:effectLst>
                  <a:outerShdw blurRad="38100" dist="38100" dir="2700000" algn="tl">
                    <a:srgbClr val="000000">
                      <a:alpha val="43137"/>
                    </a:srgbClr>
                  </a:outerShdw>
                </a:effectLst>
                <a:latin typeface="+mn-lt"/>
              </a:rPr>
              <a:t>WeCTF</a:t>
            </a:r>
            <a:r>
              <a:rPr lang="en-US" sz="2000" cap="none" dirty="0">
                <a:solidFill>
                  <a:srgbClr val="FFFFFF"/>
                </a:solidFill>
                <a:effectLst>
                  <a:outerShdw blurRad="38100" dist="38100" dir="2700000" algn="tl">
                    <a:srgbClr val="000000">
                      <a:alpha val="43137"/>
                    </a:srgbClr>
                  </a:outerShdw>
                </a:effectLst>
                <a:latin typeface="+mn-lt"/>
              </a:rPr>
              <a:t>:</a:t>
            </a:r>
            <a:br>
              <a:rPr lang="en-US" sz="2000" cap="none" dirty="0">
                <a:solidFill>
                  <a:srgbClr val="FFFFFF"/>
                </a:solidFill>
                <a:effectLst>
                  <a:outerShdw blurRad="38100" dist="38100" dir="2700000" algn="tl">
                    <a:srgbClr val="000000">
                      <a:alpha val="43137"/>
                    </a:srgbClr>
                  </a:outerShdw>
                </a:effectLst>
                <a:latin typeface="+mn-lt"/>
              </a:rPr>
            </a:br>
            <a:br>
              <a:rPr lang="en-US" sz="2000" cap="none" dirty="0">
                <a:solidFill>
                  <a:srgbClr val="FFFFFF"/>
                </a:solidFill>
                <a:effectLst>
                  <a:outerShdw blurRad="38100" dist="38100" dir="2700000" algn="tl">
                    <a:srgbClr val="000000">
                      <a:alpha val="43137"/>
                    </a:srgbClr>
                  </a:outerShdw>
                </a:effectLst>
                <a:latin typeface="+mn-lt"/>
              </a:rPr>
            </a:br>
            <a:r>
              <a:rPr lang="en-US" sz="2000" cap="none" dirty="0">
                <a:solidFill>
                  <a:srgbClr val="FFFFFF"/>
                </a:solidFill>
                <a:effectLst>
                  <a:outerShdw blurRad="38100" dist="38100" dir="2700000" algn="tl">
                    <a:srgbClr val="000000">
                      <a:alpha val="43137"/>
                    </a:srgbClr>
                  </a:outerShdw>
                </a:effectLst>
                <a:latin typeface="+mn-lt"/>
              </a:rPr>
              <a:t>Programming Languages: Python, Golang, PHP, C++, </a:t>
            </a:r>
            <a:r>
              <a:rPr lang="en-US" sz="2000" cap="none" dirty="0" err="1">
                <a:solidFill>
                  <a:srgbClr val="FFFFFF"/>
                </a:solidFill>
                <a:effectLst>
                  <a:outerShdw blurRad="38100" dist="38100" dir="2700000" algn="tl">
                    <a:srgbClr val="000000">
                      <a:alpha val="43137"/>
                    </a:srgbClr>
                  </a:outerShdw>
                </a:effectLst>
                <a:latin typeface="+mn-lt"/>
              </a:rPr>
              <a:t>Javascript</a:t>
            </a:r>
            <a:r>
              <a:rPr lang="en-US" sz="2000" cap="none" dirty="0">
                <a:solidFill>
                  <a:srgbClr val="FFFFFF"/>
                </a:solidFill>
                <a:effectLst>
                  <a:outerShdw blurRad="38100" dist="38100" dir="2700000" algn="tl">
                    <a:srgbClr val="000000">
                      <a:alpha val="43137"/>
                    </a:srgbClr>
                  </a:outerShdw>
                </a:effectLst>
                <a:latin typeface="+mn-lt"/>
              </a:rPr>
              <a:t>. All challenges are coded in these languages and source code of most challenges would be released. Although it is not required (we do write a lot of comment to our code), we recommend participants to understand some basic stuffs about these programming languages.</a:t>
            </a:r>
            <a:br>
              <a:rPr lang="en-US" sz="2000" cap="none" dirty="0">
                <a:solidFill>
                  <a:srgbClr val="FFFFFF"/>
                </a:solidFill>
                <a:effectLst>
                  <a:outerShdw blurRad="38100" dist="38100" dir="2700000" algn="tl">
                    <a:srgbClr val="000000">
                      <a:alpha val="43137"/>
                    </a:srgbClr>
                  </a:outerShdw>
                </a:effectLst>
                <a:latin typeface="+mn-lt"/>
              </a:rPr>
            </a:br>
            <a:br>
              <a:rPr lang="en-US" sz="2000" cap="none" dirty="0">
                <a:solidFill>
                  <a:srgbClr val="FFFFFF"/>
                </a:solidFill>
                <a:effectLst>
                  <a:outerShdw blurRad="38100" dist="38100" dir="2700000" algn="tl">
                    <a:srgbClr val="000000">
                      <a:alpha val="43137"/>
                    </a:srgbClr>
                  </a:outerShdw>
                </a:effectLst>
                <a:latin typeface="+mn-lt"/>
              </a:rPr>
            </a:br>
            <a:r>
              <a:rPr lang="en-US" sz="2000" cap="none" dirty="0">
                <a:solidFill>
                  <a:srgbClr val="FFFFFF"/>
                </a:solidFill>
                <a:effectLst>
                  <a:outerShdw blurRad="38100" dist="38100" dir="2700000" algn="tl">
                    <a:srgbClr val="000000">
                      <a:alpha val="43137"/>
                    </a:srgbClr>
                  </a:outerShdw>
                </a:effectLst>
                <a:latin typeface="+mn-lt"/>
              </a:rPr>
              <a:t>Services: Redis, SQLite, Flask, etc. Most of the challenges are based on these services so get familiar with them! In case you would like to know where to learn, here is a great place: youtube.com</a:t>
            </a:r>
            <a:br>
              <a:rPr lang="en-US" sz="2000" cap="none" dirty="0">
                <a:solidFill>
                  <a:srgbClr val="FFFFFF"/>
                </a:solidFill>
                <a:effectLst>
                  <a:outerShdw blurRad="38100" dist="38100" dir="2700000" algn="tl">
                    <a:srgbClr val="000000">
                      <a:alpha val="43137"/>
                    </a:srgbClr>
                  </a:outerShdw>
                </a:effectLst>
                <a:latin typeface="+mn-lt"/>
              </a:rPr>
            </a:br>
            <a:br>
              <a:rPr lang="en-US" sz="3200" cap="none" dirty="0">
                <a:solidFill>
                  <a:srgbClr val="FFFFFF"/>
                </a:solidFill>
                <a:effectLst>
                  <a:outerShdw blurRad="38100" dist="38100" dir="2700000" algn="tl">
                    <a:srgbClr val="000000">
                      <a:alpha val="43137"/>
                    </a:srgbClr>
                  </a:outerShdw>
                </a:effectLst>
                <a:latin typeface="+mn-lt"/>
              </a:rPr>
            </a:br>
            <a:endParaRPr lang="en-US" sz="3200" cap="none" dirty="0">
              <a:solidFill>
                <a:srgbClr val="FFFFFF"/>
              </a:solidFill>
              <a:effectLst>
                <a:outerShdw blurRad="38100" dist="38100" dir="2700000" algn="tl">
                  <a:srgbClr val="000000">
                    <a:alpha val="43137"/>
                  </a:srgbClr>
                </a:outerShdw>
              </a:effectLst>
              <a:latin typeface="+mn-lt"/>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871894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08B16DFC-9CE7-44E7-9F65-51182087DC5C}"/>
              </a:ext>
            </a:extLst>
          </p:cNvPr>
          <p:cNvPicPr>
            <a:picLocks noChangeAspect="1"/>
          </p:cNvPicPr>
          <p:nvPr/>
        </p:nvPicPr>
        <p:blipFill rotWithShape="1">
          <a:blip r:embed="rId2">
            <a:duotone>
              <a:schemeClr val="accent1">
                <a:shade val="45000"/>
                <a:satMod val="135000"/>
              </a:schemeClr>
              <a:prstClr val="white"/>
            </a:duotone>
            <a:alphaModFix amt="35000"/>
          </a:blip>
          <a:srcRect t="2242" r="1" b="12469"/>
          <a:stretch/>
        </p:blipFill>
        <p:spPr>
          <a:xfrm>
            <a:off x="1" y="10"/>
            <a:ext cx="12183122" cy="6857989"/>
          </a:xfrm>
          <a:prstGeom prst="rect">
            <a:avLst/>
          </a:prstGeom>
        </p:spPr>
      </p:pic>
      <p:sp>
        <p:nvSpPr>
          <p:cNvPr id="2" name="Title 1">
            <a:extLst>
              <a:ext uri="{FF2B5EF4-FFF2-40B4-BE49-F238E27FC236}">
                <a16:creationId xmlns:a16="http://schemas.microsoft.com/office/drawing/2014/main" id="{0ECCB99F-B82A-444A-994F-6F4477F0A66C}"/>
              </a:ext>
            </a:extLst>
          </p:cNvPr>
          <p:cNvSpPr>
            <a:spLocks noGrp="1"/>
          </p:cNvSpPr>
          <p:nvPr>
            <p:ph type="ctrTitle"/>
          </p:nvPr>
        </p:nvSpPr>
        <p:spPr>
          <a:xfrm>
            <a:off x="994873" y="806469"/>
            <a:ext cx="6347918" cy="5135078"/>
          </a:xfrm>
        </p:spPr>
        <p:txBody>
          <a:bodyPr anchor="b">
            <a:normAutofit/>
          </a:bodyPr>
          <a:lstStyle/>
          <a:p>
            <a:r>
              <a:rPr lang="en-US" sz="3600" dirty="0">
                <a:solidFill>
                  <a:srgbClr val="FFFFFF"/>
                </a:solidFill>
                <a:effectLst>
                  <a:outerShdw blurRad="38100" dist="38100" dir="2700000" algn="tl">
                    <a:srgbClr val="000000">
                      <a:alpha val="43137"/>
                    </a:srgbClr>
                  </a:outerShdw>
                </a:effectLst>
              </a:rPr>
              <a:t>Review of last year’s Topics: (only a few)</a:t>
            </a:r>
            <a:br>
              <a:rPr lang="en-US" sz="5100" dirty="0">
                <a:solidFill>
                  <a:srgbClr val="FFFFFF"/>
                </a:solidFill>
              </a:rPr>
            </a:br>
            <a:br>
              <a:rPr lang="en-US" sz="2800" cap="none" dirty="0">
                <a:solidFill>
                  <a:schemeClr val="bg1"/>
                </a:solidFill>
                <a:latin typeface="+mn-lt"/>
              </a:rPr>
            </a:br>
            <a:br>
              <a:rPr lang="en-US" sz="4800" dirty="0">
                <a:solidFill>
                  <a:srgbClr val="FFFFFF"/>
                </a:solidFill>
                <a:effectLst>
                  <a:outerShdw blurRad="38100" dist="38100" dir="2700000" algn="tl">
                    <a:srgbClr val="000000">
                      <a:alpha val="43137"/>
                    </a:srgbClr>
                  </a:outerShdw>
                </a:effectLst>
              </a:rPr>
            </a:br>
            <a:r>
              <a:rPr lang="en-US" sz="4800" dirty="0">
                <a:solidFill>
                  <a:srgbClr val="FFFFFF"/>
                </a:solidFill>
                <a:effectLst>
                  <a:outerShdw blurRad="38100" dist="38100" dir="2700000" algn="tl">
                    <a:srgbClr val="000000">
                      <a:alpha val="43137"/>
                    </a:srgbClr>
                  </a:outerShdw>
                </a:effectLst>
              </a:rPr>
              <a:t>-</a:t>
            </a:r>
            <a:r>
              <a:rPr lang="en-US" sz="2400" cap="none" dirty="0">
                <a:solidFill>
                  <a:schemeClr val="bg1"/>
                </a:solidFill>
                <a:effectLst>
                  <a:outerShdw blurRad="38100" dist="38100" dir="2700000" algn="tl">
                    <a:srgbClr val="000000">
                      <a:alpha val="43137"/>
                    </a:srgbClr>
                  </a:outerShdw>
                </a:effectLst>
                <a:latin typeface="+mn-lt"/>
              </a:rPr>
              <a:t>Race condition </a:t>
            </a:r>
            <a:r>
              <a:rPr lang="en-US" sz="2400" cap="none" dirty="0">
                <a:solidFill>
                  <a:schemeClr val="bg1"/>
                </a:solidFill>
                <a:effectLst>
                  <a:outerShdw blurRad="38100" dist="38100" dir="2700000" algn="tl">
                    <a:srgbClr val="000000">
                      <a:alpha val="43137"/>
                    </a:srgbClr>
                  </a:outerShdw>
                </a:effectLst>
                <a:latin typeface="+mn-lt"/>
                <a:hlinkClick r:id="rId3">
                  <a:extLst>
                    <a:ext uri="{A12FA001-AC4F-418D-AE19-62706E023703}">
                      <ahyp:hlinkClr xmlns:ahyp="http://schemas.microsoft.com/office/drawing/2018/hyperlinkcolor" val="tx"/>
                    </a:ext>
                  </a:extLst>
                </a:hlinkClick>
              </a:rPr>
              <a:t>(more info here)</a:t>
            </a:r>
            <a:br>
              <a:rPr lang="en-US" sz="2400" cap="none" dirty="0">
                <a:solidFill>
                  <a:schemeClr val="bg1"/>
                </a:solidFill>
                <a:effectLst>
                  <a:outerShdw blurRad="38100" dist="38100" dir="2700000" algn="tl">
                    <a:srgbClr val="000000">
                      <a:alpha val="43137"/>
                    </a:srgbClr>
                  </a:outerShdw>
                </a:effectLst>
                <a:latin typeface="+mn-lt"/>
              </a:rPr>
            </a:br>
            <a:r>
              <a:rPr lang="en-US" sz="2400" cap="none" dirty="0">
                <a:solidFill>
                  <a:schemeClr val="bg1"/>
                </a:solidFill>
                <a:effectLst>
                  <a:outerShdw blurRad="38100" dist="38100" dir="2700000" algn="tl">
                    <a:srgbClr val="000000">
                      <a:alpha val="43137"/>
                    </a:srgbClr>
                  </a:outerShdw>
                </a:effectLst>
                <a:latin typeface="+mn-lt"/>
              </a:rPr>
              <a:t>- Golang/ Prototype Pollution </a:t>
            </a:r>
            <a:r>
              <a:rPr lang="en-US" sz="2400" cap="none" dirty="0">
                <a:solidFill>
                  <a:schemeClr val="bg1"/>
                </a:solidFill>
                <a:effectLst>
                  <a:outerShdw blurRad="38100" dist="38100" dir="2700000" algn="tl">
                    <a:srgbClr val="000000">
                      <a:alpha val="43137"/>
                    </a:srgbClr>
                  </a:outerShdw>
                </a:effectLst>
                <a:latin typeface="+mn-lt"/>
                <a:hlinkClick r:id="rId4">
                  <a:extLst>
                    <a:ext uri="{A12FA001-AC4F-418D-AE19-62706E023703}">
                      <ahyp:hlinkClr xmlns:ahyp="http://schemas.microsoft.com/office/drawing/2018/hyperlinkcolor" val="tx"/>
                    </a:ext>
                  </a:extLst>
                </a:hlinkClick>
              </a:rPr>
              <a:t>(link)</a:t>
            </a:r>
            <a:br>
              <a:rPr lang="en-US" sz="2400" cap="none" dirty="0">
                <a:solidFill>
                  <a:schemeClr val="bg1"/>
                </a:solidFill>
                <a:effectLst>
                  <a:outerShdw blurRad="38100" dist="38100" dir="2700000" algn="tl">
                    <a:srgbClr val="000000">
                      <a:alpha val="43137"/>
                    </a:srgbClr>
                  </a:outerShdw>
                </a:effectLst>
                <a:latin typeface="+mn-lt"/>
                <a:hlinkClick r:id="rId4">
                  <a:extLst>
                    <a:ext uri="{A12FA001-AC4F-418D-AE19-62706E023703}">
                      <ahyp:hlinkClr xmlns:ahyp="http://schemas.microsoft.com/office/drawing/2018/hyperlinkcolor" val="tx"/>
                    </a:ext>
                  </a:extLst>
                </a:hlinkClick>
              </a:rPr>
            </a:br>
            <a:r>
              <a:rPr lang="en-US" sz="2400" cap="none" dirty="0">
                <a:solidFill>
                  <a:schemeClr val="bg1"/>
                </a:solidFill>
                <a:effectLst>
                  <a:outerShdw blurRad="38100" dist="38100" dir="2700000" algn="tl">
                    <a:srgbClr val="000000">
                      <a:alpha val="43137"/>
                    </a:srgbClr>
                  </a:outerShdw>
                </a:effectLst>
                <a:latin typeface="+mn-lt"/>
              </a:rPr>
              <a:t>- Cross Site Request Forgery </a:t>
            </a:r>
            <a:r>
              <a:rPr lang="en-US" sz="2400" cap="none" dirty="0">
                <a:solidFill>
                  <a:schemeClr val="bg1"/>
                </a:solidFill>
                <a:effectLst>
                  <a:outerShdw blurRad="38100" dist="38100" dir="2700000" algn="tl">
                    <a:srgbClr val="000000">
                      <a:alpha val="43137"/>
                    </a:srgbClr>
                  </a:outerShdw>
                </a:effectLst>
                <a:latin typeface="+mn-lt"/>
                <a:hlinkClick r:id="rId5">
                  <a:extLst>
                    <a:ext uri="{A12FA001-AC4F-418D-AE19-62706E023703}">
                      <ahyp:hlinkClr xmlns:ahyp="http://schemas.microsoft.com/office/drawing/2018/hyperlinkcolor" val="tx"/>
                    </a:ext>
                  </a:extLst>
                </a:hlinkClick>
              </a:rPr>
              <a:t>(link)</a:t>
            </a:r>
            <a:br>
              <a:rPr lang="en-US" sz="2400" cap="none" dirty="0">
                <a:solidFill>
                  <a:schemeClr val="bg1"/>
                </a:solidFill>
                <a:effectLst>
                  <a:outerShdw blurRad="38100" dist="38100" dir="2700000" algn="tl">
                    <a:srgbClr val="000000">
                      <a:alpha val="43137"/>
                    </a:srgbClr>
                  </a:outerShdw>
                </a:effectLst>
                <a:latin typeface="+mn-lt"/>
              </a:rPr>
            </a:br>
            <a:r>
              <a:rPr lang="en-US" sz="2400" cap="none" dirty="0">
                <a:solidFill>
                  <a:schemeClr val="bg1"/>
                </a:solidFill>
                <a:effectLst>
                  <a:outerShdw blurRad="38100" dist="38100" dir="2700000" algn="tl">
                    <a:srgbClr val="000000">
                      <a:alpha val="43137"/>
                    </a:srgbClr>
                  </a:outerShdw>
                </a:effectLst>
                <a:latin typeface="+mn-lt"/>
              </a:rPr>
              <a:t>- CRLF Injection </a:t>
            </a:r>
            <a:r>
              <a:rPr lang="en-US" sz="2400" cap="none" dirty="0">
                <a:solidFill>
                  <a:schemeClr val="bg1"/>
                </a:solidFill>
                <a:effectLst>
                  <a:outerShdw blurRad="38100" dist="38100" dir="2700000" algn="tl">
                    <a:srgbClr val="000000">
                      <a:alpha val="43137"/>
                    </a:srgbClr>
                  </a:outerShdw>
                </a:effectLst>
                <a:latin typeface="+mn-lt"/>
                <a:hlinkClick r:id="rId6">
                  <a:extLst>
                    <a:ext uri="{A12FA001-AC4F-418D-AE19-62706E023703}">
                      <ahyp:hlinkClr xmlns:ahyp="http://schemas.microsoft.com/office/drawing/2018/hyperlinkcolor" val="tx"/>
                    </a:ext>
                  </a:extLst>
                </a:hlinkClick>
              </a:rPr>
              <a:t>(link) </a:t>
            </a:r>
            <a:endParaRPr lang="en-US" sz="5100" dirty="0">
              <a:solidFill>
                <a:schemeClr val="bg1"/>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380593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08B16DFC-9CE7-44E7-9F65-51182087DC5C}"/>
              </a:ext>
            </a:extLst>
          </p:cNvPr>
          <p:cNvPicPr>
            <a:picLocks noChangeAspect="1"/>
          </p:cNvPicPr>
          <p:nvPr/>
        </p:nvPicPr>
        <p:blipFill rotWithShape="1">
          <a:blip r:embed="rId2">
            <a:duotone>
              <a:schemeClr val="accent1">
                <a:shade val="45000"/>
                <a:satMod val="135000"/>
              </a:schemeClr>
              <a:prstClr val="white"/>
            </a:duotone>
            <a:alphaModFix amt="35000"/>
          </a:blip>
          <a:srcRect t="2242" r="1" b="12469"/>
          <a:stretch/>
        </p:blipFill>
        <p:spPr>
          <a:xfrm>
            <a:off x="1" y="10"/>
            <a:ext cx="12183122" cy="6857989"/>
          </a:xfrm>
          <a:prstGeom prst="rect">
            <a:avLst/>
          </a:prstGeom>
        </p:spPr>
      </p:pic>
      <p:sp>
        <p:nvSpPr>
          <p:cNvPr id="2" name="Title 1">
            <a:extLst>
              <a:ext uri="{FF2B5EF4-FFF2-40B4-BE49-F238E27FC236}">
                <a16:creationId xmlns:a16="http://schemas.microsoft.com/office/drawing/2014/main" id="{0ECCB99F-B82A-444A-994F-6F4477F0A66C}"/>
              </a:ext>
            </a:extLst>
          </p:cNvPr>
          <p:cNvSpPr>
            <a:spLocks noGrp="1"/>
          </p:cNvSpPr>
          <p:nvPr>
            <p:ph type="ctrTitle"/>
          </p:nvPr>
        </p:nvSpPr>
        <p:spPr>
          <a:xfrm>
            <a:off x="994872" y="2271449"/>
            <a:ext cx="10179467" cy="3670098"/>
          </a:xfrm>
        </p:spPr>
        <p:txBody>
          <a:bodyPr anchor="b">
            <a:normAutofit fontScale="90000"/>
          </a:bodyPr>
          <a:lstStyle/>
          <a:p>
            <a:r>
              <a:rPr lang="en-US" sz="5100" dirty="0">
                <a:solidFill>
                  <a:schemeClr val="bg1"/>
                </a:solidFill>
              </a:rPr>
              <a:t>Actual Writeups:</a:t>
            </a:r>
            <a:br>
              <a:rPr lang="en-US" sz="5100" dirty="0">
                <a:solidFill>
                  <a:schemeClr val="bg1"/>
                </a:solidFill>
              </a:rPr>
            </a:br>
            <a:r>
              <a:rPr lang="en-US" sz="5100" dirty="0">
                <a:solidFill>
                  <a:schemeClr val="bg1"/>
                </a:solidFill>
                <a:hlinkClick r:id="rId3">
                  <a:extLst>
                    <a:ext uri="{A12FA001-AC4F-418D-AE19-62706E023703}">
                      <ahyp:hlinkClr xmlns:ahyp="http://schemas.microsoft.com/office/drawing/2018/hyperlinkcolor" val="tx"/>
                    </a:ext>
                  </a:extLst>
                </a:hlinkClick>
              </a:rPr>
              <a:t>#1</a:t>
            </a:r>
            <a:br>
              <a:rPr lang="en-US" sz="5100" dirty="0">
                <a:solidFill>
                  <a:schemeClr val="bg1"/>
                </a:solidFill>
              </a:rPr>
            </a:br>
            <a:r>
              <a:rPr lang="en-US" sz="5100" dirty="0">
                <a:solidFill>
                  <a:schemeClr val="bg1"/>
                </a:solidFill>
                <a:hlinkClick r:id="rId4">
                  <a:extLst>
                    <a:ext uri="{A12FA001-AC4F-418D-AE19-62706E023703}">
                      <ahyp:hlinkClr xmlns:ahyp="http://schemas.microsoft.com/office/drawing/2018/hyperlinkcolor" val="tx"/>
                    </a:ext>
                  </a:extLst>
                </a:hlinkClick>
              </a:rPr>
              <a:t>#2</a:t>
            </a:r>
            <a:br>
              <a:rPr lang="en-US" sz="5100" dirty="0">
                <a:solidFill>
                  <a:schemeClr val="bg1"/>
                </a:solidFill>
              </a:rPr>
            </a:br>
            <a:r>
              <a:rPr lang="en-US" sz="5100" dirty="0">
                <a:solidFill>
                  <a:schemeClr val="bg1"/>
                </a:solidFill>
                <a:hlinkClick r:id="rId5">
                  <a:extLst>
                    <a:ext uri="{A12FA001-AC4F-418D-AE19-62706E023703}">
                      <ahyp:hlinkClr xmlns:ahyp="http://schemas.microsoft.com/office/drawing/2018/hyperlinkcolor" val="tx"/>
                    </a:ext>
                  </a:extLst>
                </a:hlinkClick>
              </a:rPr>
              <a:t>#3</a:t>
            </a:r>
            <a:br>
              <a:rPr lang="en-US" sz="5100" dirty="0">
                <a:solidFill>
                  <a:schemeClr val="bg1"/>
                </a:solidFill>
              </a:rPr>
            </a:br>
            <a:r>
              <a:rPr lang="en-US" sz="5100" dirty="0">
                <a:solidFill>
                  <a:schemeClr val="bg1"/>
                </a:solidFill>
                <a:hlinkClick r:id="rId6">
                  <a:extLst>
                    <a:ext uri="{A12FA001-AC4F-418D-AE19-62706E023703}">
                      <ahyp:hlinkClr xmlns:ahyp="http://schemas.microsoft.com/office/drawing/2018/hyperlinkcolor" val="tx"/>
                    </a:ext>
                  </a:extLst>
                </a:hlinkClick>
              </a:rPr>
              <a:t>#4</a:t>
            </a:r>
            <a:br>
              <a:rPr lang="en-US" sz="5100" dirty="0">
                <a:solidFill>
                  <a:schemeClr val="bg1"/>
                </a:solidFill>
              </a:rPr>
            </a:br>
            <a:r>
              <a:rPr lang="en-US" sz="5100" dirty="0">
                <a:solidFill>
                  <a:schemeClr val="bg1"/>
                </a:solidFill>
                <a:hlinkClick r:id="rId7">
                  <a:extLst>
                    <a:ext uri="{A12FA001-AC4F-418D-AE19-62706E023703}">
                      <ahyp:hlinkClr xmlns:ahyp="http://schemas.microsoft.com/office/drawing/2018/hyperlinkcolor" val="tx"/>
                    </a:ext>
                  </a:extLst>
                </a:hlinkClick>
              </a:rPr>
              <a:t>#5</a:t>
            </a:r>
            <a:endParaRPr lang="en-US" sz="2400" dirty="0">
              <a:solidFill>
                <a:schemeClr val="bg1"/>
              </a:solidFill>
              <a:latin typeface="+mn-lt"/>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70602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08B16DFC-9CE7-44E7-9F65-51182087DC5C}"/>
              </a:ext>
            </a:extLst>
          </p:cNvPr>
          <p:cNvPicPr>
            <a:picLocks noChangeAspect="1"/>
          </p:cNvPicPr>
          <p:nvPr/>
        </p:nvPicPr>
        <p:blipFill rotWithShape="1">
          <a:blip r:embed="rId2">
            <a:duotone>
              <a:schemeClr val="accent1">
                <a:shade val="45000"/>
                <a:satMod val="135000"/>
              </a:schemeClr>
              <a:prstClr val="white"/>
            </a:duotone>
            <a:alphaModFix amt="35000"/>
          </a:blip>
          <a:srcRect t="2242" r="1" b="12469"/>
          <a:stretch/>
        </p:blipFill>
        <p:spPr>
          <a:xfrm>
            <a:off x="1" y="10"/>
            <a:ext cx="12183122" cy="6857989"/>
          </a:xfrm>
          <a:prstGeom prst="rect">
            <a:avLst/>
          </a:prstGeom>
        </p:spPr>
      </p:pic>
      <p:sp>
        <p:nvSpPr>
          <p:cNvPr id="2" name="Title 1">
            <a:extLst>
              <a:ext uri="{FF2B5EF4-FFF2-40B4-BE49-F238E27FC236}">
                <a16:creationId xmlns:a16="http://schemas.microsoft.com/office/drawing/2014/main" id="{0ECCB99F-B82A-444A-994F-6F4477F0A66C}"/>
              </a:ext>
            </a:extLst>
          </p:cNvPr>
          <p:cNvSpPr>
            <a:spLocks noGrp="1"/>
          </p:cNvSpPr>
          <p:nvPr>
            <p:ph type="ctrTitle"/>
          </p:nvPr>
        </p:nvSpPr>
        <p:spPr>
          <a:xfrm>
            <a:off x="548520" y="1377323"/>
            <a:ext cx="11759594" cy="5067019"/>
          </a:xfrm>
        </p:spPr>
        <p:txBody>
          <a:bodyPr anchor="b">
            <a:normAutofit/>
          </a:bodyPr>
          <a:lstStyle/>
          <a:p>
            <a:r>
              <a:rPr lang="en-US" sz="5100" dirty="0">
                <a:solidFill>
                  <a:srgbClr val="FFFFFF"/>
                </a:solidFill>
              </a:rPr>
              <a:t>Places to Research Web Vulns: </a:t>
            </a:r>
            <a:br>
              <a:rPr lang="en-US" sz="5100" dirty="0">
                <a:solidFill>
                  <a:srgbClr val="FFFFFF"/>
                </a:solidFill>
              </a:rPr>
            </a:br>
            <a:br>
              <a:rPr lang="en-US" sz="5100" dirty="0">
                <a:solidFill>
                  <a:schemeClr val="bg1"/>
                </a:solidFill>
              </a:rPr>
            </a:br>
            <a:r>
              <a:rPr lang="en-US" sz="5100" dirty="0">
                <a:solidFill>
                  <a:schemeClr val="bg1"/>
                </a:solidFill>
              </a:rPr>
              <a:t>-</a:t>
            </a:r>
            <a:r>
              <a:rPr lang="en-US" sz="5100" dirty="0">
                <a:solidFill>
                  <a:schemeClr val="bg1"/>
                </a:solidFill>
                <a:hlinkClick r:id="rId3">
                  <a:extLst>
                    <a:ext uri="{A12FA001-AC4F-418D-AE19-62706E023703}">
                      <ahyp:hlinkClr xmlns:ahyp="http://schemas.microsoft.com/office/drawing/2018/hyperlinkcolor" val="tx"/>
                    </a:ext>
                  </a:extLst>
                </a:hlinkClick>
              </a:rPr>
              <a:t>OWASP top 10</a:t>
            </a:r>
            <a:br>
              <a:rPr lang="en-US" sz="5100" dirty="0">
                <a:solidFill>
                  <a:schemeClr val="bg1"/>
                </a:solidFill>
              </a:rPr>
            </a:br>
            <a:r>
              <a:rPr lang="en-US" sz="5100" dirty="0">
                <a:solidFill>
                  <a:schemeClr val="bg1"/>
                </a:solidFill>
              </a:rPr>
              <a:t>-</a:t>
            </a:r>
            <a:r>
              <a:rPr lang="en-US" sz="5100" dirty="0">
                <a:solidFill>
                  <a:schemeClr val="bg1"/>
                </a:solidFill>
                <a:hlinkClick r:id="rId4">
                  <a:extLst>
                    <a:ext uri="{A12FA001-AC4F-418D-AE19-62706E023703}">
                      <ahyp:hlinkClr xmlns:ahyp="http://schemas.microsoft.com/office/drawing/2018/hyperlinkcolor" val="tx"/>
                    </a:ext>
                  </a:extLst>
                </a:hlinkClick>
              </a:rPr>
              <a:t>SANS Blog</a:t>
            </a:r>
            <a:br>
              <a:rPr lang="en-US" sz="5100" dirty="0">
                <a:solidFill>
                  <a:schemeClr val="bg1"/>
                </a:solidFill>
              </a:rPr>
            </a:br>
            <a:r>
              <a:rPr lang="en-US" sz="5100" dirty="0">
                <a:solidFill>
                  <a:schemeClr val="bg1"/>
                </a:solidFill>
              </a:rPr>
              <a:t>-</a:t>
            </a:r>
            <a:r>
              <a:rPr lang="en-US" sz="5100" dirty="0">
                <a:solidFill>
                  <a:schemeClr val="bg1"/>
                </a:solidFill>
                <a:hlinkClick r:id="rId5">
                  <a:extLst>
                    <a:ext uri="{A12FA001-AC4F-418D-AE19-62706E023703}">
                      <ahyp:hlinkClr xmlns:ahyp="http://schemas.microsoft.com/office/drawing/2018/hyperlinkcolor" val="tx"/>
                    </a:ext>
                  </a:extLst>
                </a:hlinkClick>
              </a:rPr>
              <a:t>Hacker101 </a:t>
            </a:r>
            <a:r>
              <a:rPr lang="en-US" sz="5100" dirty="0" err="1">
                <a:solidFill>
                  <a:schemeClr val="bg1"/>
                </a:solidFill>
                <a:hlinkClick r:id="rId5">
                  <a:extLst>
                    <a:ext uri="{A12FA001-AC4F-418D-AE19-62706E023703}">
                      <ahyp:hlinkClr xmlns:ahyp="http://schemas.microsoft.com/office/drawing/2018/hyperlinkcolor" val="tx"/>
                    </a:ext>
                  </a:extLst>
                </a:hlinkClick>
              </a:rPr>
              <a:t>BugBounty</a:t>
            </a:r>
            <a:br>
              <a:rPr lang="en-US" sz="5100" dirty="0">
                <a:solidFill>
                  <a:schemeClr val="bg1"/>
                </a:solidFill>
              </a:rPr>
            </a:br>
            <a:endParaRPr lang="en-US" sz="5100" dirty="0">
              <a:solidFill>
                <a:schemeClr val="bg1"/>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51352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E94261F-1ED3-4E90-88E6-1347914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F3B1FE-767C-4B5E-A2F2-0B0D673C69D6}"/>
              </a:ext>
            </a:extLst>
          </p:cNvPr>
          <p:cNvSpPr>
            <a:spLocks noGrp="1"/>
          </p:cNvSpPr>
          <p:nvPr>
            <p:ph type="title"/>
          </p:nvPr>
        </p:nvSpPr>
        <p:spPr>
          <a:xfrm>
            <a:off x="1301262" y="590062"/>
            <a:ext cx="5517822" cy="2838938"/>
          </a:xfrm>
        </p:spPr>
        <p:txBody>
          <a:bodyPr vert="horz" lIns="91440" tIns="45720" rIns="91440" bIns="45720" rtlCol="0" anchor="b">
            <a:normAutofit/>
          </a:bodyPr>
          <a:lstStyle/>
          <a:p>
            <a:r>
              <a:rPr lang="en-US" sz="5400" b="1" i="0" kern="1200" cap="all" baseline="0" dirty="0">
                <a:solidFill>
                  <a:schemeClr val="bg1"/>
                </a:solidFill>
                <a:latin typeface="+mj-lt"/>
                <a:ea typeface="+mj-ea"/>
                <a:cs typeface="+mj-cs"/>
              </a:rPr>
              <a:t>This weeke</a:t>
            </a:r>
            <a:r>
              <a:rPr lang="en-US" sz="5400" b="1" cap="all" dirty="0">
                <a:solidFill>
                  <a:schemeClr val="bg1"/>
                </a:solidFill>
              </a:rPr>
              <a:t>nd: WeCTF2021</a:t>
            </a:r>
            <a:endParaRPr lang="en-US" sz="5400" b="1" i="0" kern="1200" cap="all" baseline="0" dirty="0">
              <a:solidFill>
                <a:schemeClr val="bg1"/>
              </a:solidFill>
              <a:latin typeface="+mj-lt"/>
              <a:ea typeface="+mj-ea"/>
              <a:cs typeface="+mj-cs"/>
            </a:endParaRP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FE59175-4B6E-4586-ABEE-BB7C40D4D7C1}"/>
              </a:ext>
            </a:extLst>
          </p:cNvPr>
          <p:cNvSpPr txBox="1"/>
          <p:nvPr/>
        </p:nvSpPr>
        <p:spPr>
          <a:xfrm>
            <a:off x="1301262" y="3811111"/>
            <a:ext cx="9010231" cy="1938992"/>
          </a:xfrm>
          <a:prstGeom prst="rect">
            <a:avLst/>
          </a:prstGeom>
          <a:noFill/>
        </p:spPr>
        <p:txBody>
          <a:bodyPr wrap="square" rtlCol="0">
            <a:spAutoFit/>
          </a:bodyPr>
          <a:lstStyle/>
          <a:p>
            <a:r>
              <a:rPr lang="en-US" sz="2400" b="1" dirty="0">
                <a:solidFill>
                  <a:schemeClr val="bg1"/>
                </a:solidFill>
              </a:rPr>
              <a:t>Crabtree is closed for maintenance (power outage)</a:t>
            </a:r>
          </a:p>
          <a:p>
            <a:r>
              <a:rPr lang="en-US" sz="2400" b="1" dirty="0">
                <a:solidFill>
                  <a:schemeClr val="bg1"/>
                </a:solidFill>
              </a:rPr>
              <a:t>We’ll meet at Ian’s apartment, message for info!</a:t>
            </a:r>
          </a:p>
          <a:p>
            <a:r>
              <a:rPr lang="en-US" sz="2400" b="1" dirty="0">
                <a:solidFill>
                  <a:schemeClr val="bg1"/>
                </a:solidFill>
              </a:rPr>
              <a:t>Also allowed to work remotely. </a:t>
            </a:r>
          </a:p>
          <a:p>
            <a:r>
              <a:rPr lang="en-US" sz="2400" b="1" dirty="0">
                <a:solidFill>
                  <a:schemeClr val="bg1"/>
                </a:solidFill>
              </a:rPr>
              <a:t>Starts: Saturday 11am, 6/20- Sunday 11am 6/21</a:t>
            </a:r>
          </a:p>
          <a:p>
            <a:r>
              <a:rPr lang="en-US" sz="2400" b="1" dirty="0">
                <a:solidFill>
                  <a:schemeClr val="bg1"/>
                </a:solidFill>
              </a:rPr>
              <a:t>Team Login is on </a:t>
            </a:r>
            <a:r>
              <a:rPr lang="en-US" sz="2400" b="1" dirty="0" err="1">
                <a:solidFill>
                  <a:schemeClr val="bg1"/>
                </a:solidFill>
              </a:rPr>
              <a:t>Github</a:t>
            </a:r>
            <a:r>
              <a:rPr lang="en-US" sz="2400" b="1" dirty="0">
                <a:solidFill>
                  <a:schemeClr val="bg1"/>
                </a:solidFill>
              </a:rPr>
              <a:t> -&gt; Google Docs page for CTFs</a:t>
            </a:r>
          </a:p>
        </p:txBody>
      </p:sp>
    </p:spTree>
    <p:extLst>
      <p:ext uri="{BB962C8B-B14F-4D97-AF65-F5344CB8AC3E}">
        <p14:creationId xmlns:p14="http://schemas.microsoft.com/office/powerpoint/2010/main" val="3610913832"/>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TM03457485[[fn=Mesh]]</Template>
  <TotalTime>42</TotalTime>
  <Words>348</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Nova</vt:lpstr>
      <vt:lpstr>Univers</vt:lpstr>
      <vt:lpstr>GradientVTI</vt:lpstr>
      <vt:lpstr>WECTF 2020 Recap (in preparation for this weekend’s CTF)</vt:lpstr>
      <vt:lpstr>  WeCTF is a Web-only CTF with both intro-level and diabolic challenges. Our vision is to help expose some of the latest vulnerabilities in the web technologies, such as side channeling and race condition, as well as reminding people about the good old times, like SQL Injection and SSRF. That said, here are a few points we would like you to know before you start playing WeCTF:  Programming Languages: Python, Golang, PHP, C++, Javascript. All challenges are coded in these languages and source code of most challenges would be released. Although it is not required (we do write a lot of comment to our code), we recommend participants to understand some basic stuffs about these programming languages.  Services: Redis, SQLite, Flask, etc. Most of the challenges are based on these services so get familiar with them! In case you would like to know where to learn, here is a great place: youtube.com  </vt:lpstr>
      <vt:lpstr>Review of last year’s Topics: (only a few)   -Race condition (more info here) - Golang/ Prototype Pollution (link) - Cross Site Request Forgery (link) - CRLF Injection (link) </vt:lpstr>
      <vt:lpstr>Actual Writeups: #1 #2 #3 #4 #5</vt:lpstr>
      <vt:lpstr>Places to Research Web Vulns:   -OWASP top 10 -SANS Blog -Hacker101 BugBounty </vt:lpstr>
      <vt:lpstr>This weekend: WeCTF2021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WECTF 2020 Recap (in preparation for this weekend’s CTF)</dc:title>
  <dc:creator>Ian Cook</dc:creator>
  <cp:lastModifiedBy>Ian Cook</cp:lastModifiedBy>
  <cp:revision>5</cp:revision>
  <dcterms:created xsi:type="dcterms:W3CDTF">2021-06-14T22:09:27Z</dcterms:created>
  <dcterms:modified xsi:type="dcterms:W3CDTF">2021-06-14T22:51:46Z</dcterms:modified>
</cp:coreProperties>
</file>