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2"/>
  </p:notesMasterIdLst>
  <p:sldIdLst>
    <p:sldId id="278" r:id="rId5"/>
    <p:sldId id="279" r:id="rId6"/>
    <p:sldId id="281" r:id="rId7"/>
    <p:sldId id="282" r:id="rId8"/>
    <p:sldId id="283" r:id="rId9"/>
    <p:sldId id="284" r:id="rId10"/>
    <p:sldId id="28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19" autoAdjust="0"/>
  </p:normalViewPr>
  <p:slideViewPr>
    <p:cSldViewPr snapToGrid="0">
      <p:cViewPr varScale="1">
        <p:scale>
          <a:sx n="82" d="100"/>
          <a:sy n="82" d="100"/>
        </p:scale>
        <p:origin x="41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6/30/2021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13563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56766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5341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6/30/2021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6/30/2021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6/30/2021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6/30/2021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6/30/2021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6/30/2021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6/30/2021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6/30/2021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6/30/2021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6/30/2021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6/30/2021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6/30/2021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6/30/2021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6/30/2021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6/30/2021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6/30/2021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ustinApplegate/thatsnotcrypto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ashutosh1206/Crypton" TargetMode="External"/><Relationship Id="rId3" Type="http://schemas.openxmlformats.org/officeDocument/2006/relationships/notesSlide" Target="../notesSlides/notesSlide4.xml"/><Relationship Id="rId7" Type="http://schemas.openxmlformats.org/officeDocument/2006/relationships/hyperlink" Target="https://github.com/7Hxz233/awesome-ctf-crypto" TargetMode="External"/><Relationship Id="rId12" Type="http://schemas.openxmlformats.org/officeDocument/2006/relationships/hyperlink" Target="https://www.mysterytwisterc3.org/en/" TargetMode="Externa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Relationship Id="rId6" Type="http://schemas.openxmlformats.org/officeDocument/2006/relationships/hyperlink" Target="https://www.dcode.fr/liste-outils#f0" TargetMode="External"/><Relationship Id="rId11" Type="http://schemas.openxmlformats.org/officeDocument/2006/relationships/hyperlink" Target="http://www.ctflearn.org/" TargetMode="External"/><Relationship Id="rId5" Type="http://schemas.openxmlformats.org/officeDocument/2006/relationships/image" Target="../media/image8.png"/><Relationship Id="rId10" Type="http://schemas.openxmlformats.org/officeDocument/2006/relationships/hyperlink" Target="https://ctf101.org/cryptography/overview/" TargetMode="External"/><Relationship Id="rId4" Type="http://schemas.openxmlformats.org/officeDocument/2006/relationships/image" Target="../media/image1.jpeg"/><Relationship Id="rId9" Type="http://schemas.openxmlformats.org/officeDocument/2006/relationships/hyperlink" Target="https://ctfacademy.github.io/crypto/cyberchef.ht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95428" y="1762665"/>
            <a:ext cx="3777728" cy="1026544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/>
              <a:t>0xCryptography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83143" y="3055373"/>
            <a:ext cx="4002297" cy="230862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Basic Ciphers and other Cryptography strategies found in CTFs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5615" y="465513"/>
            <a:ext cx="4963002" cy="1114537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/>
              <a:t>What is Cryptography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5614" y="1732449"/>
            <a:ext cx="5446091" cy="4058751"/>
          </a:xfrm>
        </p:spPr>
        <p:txBody>
          <a:bodyPr anchor="t">
            <a:normAutofit/>
          </a:bodyPr>
          <a:lstStyle/>
          <a:p>
            <a:pPr marL="36900" lvl="0" indent="0">
              <a:buNone/>
            </a:pPr>
            <a:r>
              <a:rPr lang="en-US" sz="2800" b="1" i="0" dirty="0">
                <a:solidFill>
                  <a:schemeClr val="tx1"/>
                </a:solidFill>
                <a:effectLst/>
                <a:latin typeface="Merriweather"/>
              </a:rPr>
              <a:t>Cryptography is the practice and study of techniques for secure communication in the presence of third parties.</a:t>
            </a:r>
          </a:p>
          <a:p>
            <a:pPr marL="36900" lvl="0" indent="0">
              <a:buNone/>
            </a:pPr>
            <a:r>
              <a:rPr lang="en-US" sz="2800" b="1" dirty="0">
                <a:solidFill>
                  <a:schemeClr val="tx1"/>
                </a:solidFill>
                <a:effectLst/>
                <a:latin typeface="Merriweather"/>
              </a:rPr>
              <a:t>In CTF’s, the goal is to crack or clone objects or algorithms to reach the flag. </a:t>
            </a:r>
            <a:endParaRPr lang="en-US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5615" y="465513"/>
            <a:ext cx="4963002" cy="1114537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/>
              <a:t>Common Ciphers: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1087" y="1732449"/>
            <a:ext cx="4963002" cy="4058751"/>
          </a:xfrm>
        </p:spPr>
        <p:txBody>
          <a:bodyPr anchor="t">
            <a:normAutofit fontScale="77500" lnSpcReduction="20000"/>
          </a:bodyPr>
          <a:lstStyle/>
          <a:p>
            <a:pPr marL="36900" lvl="0" indent="0">
              <a:buNone/>
            </a:pPr>
            <a:r>
              <a:rPr lang="en-US" sz="2400" dirty="0" err="1"/>
              <a:t>Caeser</a:t>
            </a:r>
            <a:r>
              <a:rPr lang="en-US" sz="2400" dirty="0"/>
              <a:t> Shift</a:t>
            </a:r>
          </a:p>
          <a:p>
            <a:pPr marL="36900" lvl="0" indent="0">
              <a:buNone/>
            </a:pPr>
            <a:r>
              <a:rPr lang="en-US" sz="2400" dirty="0"/>
              <a:t>ROT1/ROT13 </a:t>
            </a:r>
            <a:r>
              <a:rPr lang="en-US" sz="2400" dirty="0" err="1"/>
              <a:t>etc</a:t>
            </a:r>
            <a:r>
              <a:rPr lang="en-US" sz="2400" dirty="0"/>
              <a:t> </a:t>
            </a:r>
            <a:r>
              <a:rPr lang="en-US" sz="2400" dirty="0" err="1"/>
              <a:t>etc</a:t>
            </a:r>
            <a:r>
              <a:rPr lang="en-US" sz="2400" dirty="0"/>
              <a:t> </a:t>
            </a:r>
          </a:p>
          <a:p>
            <a:pPr marL="36900" lvl="0" indent="0">
              <a:buNone/>
            </a:pPr>
            <a:r>
              <a:rPr lang="en-US" sz="2400" dirty="0"/>
              <a:t>Baconian</a:t>
            </a:r>
          </a:p>
          <a:p>
            <a:pPr marL="36900" lvl="0" indent="0">
              <a:buNone/>
            </a:pPr>
            <a:r>
              <a:rPr lang="en-US" sz="2400" dirty="0"/>
              <a:t>Transposition</a:t>
            </a:r>
          </a:p>
          <a:p>
            <a:pPr marL="36900" lvl="0" indent="0">
              <a:buNone/>
            </a:pPr>
            <a:r>
              <a:rPr lang="en-US" sz="2400" dirty="0"/>
              <a:t>Morse Code</a:t>
            </a:r>
          </a:p>
          <a:p>
            <a:pPr marL="36900" lvl="0" indent="0">
              <a:buNone/>
            </a:pPr>
            <a:r>
              <a:rPr lang="en-US" sz="2400" dirty="0" err="1"/>
              <a:t>WigWag</a:t>
            </a:r>
            <a:endParaRPr lang="en-US" sz="2400" dirty="0"/>
          </a:p>
          <a:p>
            <a:pPr marL="36900" lvl="0" indent="0">
              <a:buNone/>
            </a:pPr>
            <a:r>
              <a:rPr lang="en-US" sz="2400" dirty="0" err="1"/>
              <a:t>Vigenere</a:t>
            </a:r>
            <a:endParaRPr lang="en-US" sz="2400" dirty="0"/>
          </a:p>
          <a:p>
            <a:pPr marL="36900" lvl="0" indent="0">
              <a:buNone/>
            </a:pPr>
            <a:r>
              <a:rPr lang="en-US" sz="2400" dirty="0"/>
              <a:t>True Codes</a:t>
            </a:r>
          </a:p>
          <a:p>
            <a:pPr marL="36900" lvl="0" indent="0">
              <a:buNone/>
            </a:pPr>
            <a:r>
              <a:rPr lang="en-US" sz="2400" dirty="0"/>
              <a:t>Enigma Code</a:t>
            </a:r>
          </a:p>
          <a:p>
            <a:pPr marL="36900" lvl="0" indent="0">
              <a:buNone/>
            </a:pPr>
            <a:r>
              <a:rPr lang="en-US" sz="2400" dirty="0"/>
              <a:t>Base 64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88569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5615" y="465513"/>
            <a:ext cx="4963002" cy="1114537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sz="4000" b="1"/>
              <a:t>Cryptography in other ways:</a:t>
            </a:r>
            <a:endParaRPr lang="en-US" sz="4000" b="1" dirty="0"/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732449"/>
            <a:ext cx="5208089" cy="4058751"/>
          </a:xfrm>
        </p:spPr>
        <p:txBody>
          <a:bodyPr anchor="t">
            <a:normAutofit/>
          </a:bodyPr>
          <a:lstStyle/>
          <a:p>
            <a:r>
              <a:rPr lang="en-US" sz="2600" b="1" dirty="0"/>
              <a:t>Key Management</a:t>
            </a:r>
          </a:p>
          <a:p>
            <a:r>
              <a:rPr lang="en-US" sz="2600" b="1" dirty="0"/>
              <a:t> Understanding Asymmetric vs Symmetric</a:t>
            </a:r>
          </a:p>
          <a:p>
            <a:r>
              <a:rPr lang="en-US" sz="2600" b="1" dirty="0"/>
              <a:t>Certificate Authorities/Servers</a:t>
            </a:r>
          </a:p>
          <a:p>
            <a:r>
              <a:rPr lang="en-US" sz="2600" b="1" dirty="0"/>
              <a:t>XOR, other Bitwise manipulations</a:t>
            </a:r>
          </a:p>
          <a:p>
            <a:r>
              <a:rPr lang="en-US" sz="2600" b="1" dirty="0"/>
              <a:t>Related: </a:t>
            </a:r>
            <a:r>
              <a:rPr lang="en-US" sz="2600" b="1"/>
              <a:t>Hashing Algorithms</a:t>
            </a:r>
            <a:endParaRPr lang="en-US" sz="26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4F1690-72EB-4A9C-B19A-B3402CED7AF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4064" y="473190"/>
            <a:ext cx="5458170" cy="5668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867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EC2E7-1C12-44AF-BE20-1FC8EF6DC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Strategies and Tools: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26305-AA85-4229-BDFB-D5503EAD4C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3200" b="1" dirty="0"/>
              <a:t>For basic Ciphers, the best strategy is experience and brute forcing</a:t>
            </a:r>
          </a:p>
          <a:p>
            <a:r>
              <a:rPr lang="en-US" sz="3200" b="1" dirty="0"/>
              <a:t>Algorithms &amp; hashing problems: </a:t>
            </a:r>
          </a:p>
          <a:p>
            <a:pPr lvl="1"/>
            <a:r>
              <a:rPr lang="en-US" sz="2800" b="1" dirty="0"/>
              <a:t>Break down the source code, comment along each step, and write a wrapping program that brute forces the hashing until results match</a:t>
            </a:r>
          </a:p>
          <a:p>
            <a:r>
              <a:rPr lang="en-US" sz="3200" b="1" dirty="0"/>
              <a:t>Lots of opensource tools and repos: check the next slide</a:t>
            </a:r>
          </a:p>
          <a:p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49744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DE733-CC52-48BC-8A07-0D7AD3DA9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from Past CTF’s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5BC01-2D7B-45EF-9598-8F4E08AFC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hlinkClick r:id="rId2"/>
              </a:rPr>
              <a:t>https://github.com/JustinApplegate/thatsnotcrypto</a:t>
            </a:r>
            <a:r>
              <a:rPr lang="en-US" sz="36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34734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102" y="0"/>
            <a:ext cx="4963002" cy="1114537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/>
              <a:t>Tools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DA9DB9-3CAC-4D03-BF8C-22C484488D61}"/>
              </a:ext>
            </a:extLst>
          </p:cNvPr>
          <p:cNvSpPr txBox="1"/>
          <p:nvPr/>
        </p:nvSpPr>
        <p:spPr>
          <a:xfrm>
            <a:off x="337102" y="1380226"/>
            <a:ext cx="1170537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hlinkClick r:id="rId6"/>
              </a:rPr>
              <a:t>https://www.dcode.fr/liste-outils#f0</a:t>
            </a:r>
            <a:endParaRPr lang="en-US" sz="3200" dirty="0"/>
          </a:p>
          <a:p>
            <a:r>
              <a:rPr lang="en-US" sz="3200" dirty="0">
                <a:hlinkClick r:id="rId7"/>
              </a:rPr>
              <a:t>https://github.com/7Hxz233/awesome-ctf-crypto</a:t>
            </a:r>
            <a:r>
              <a:rPr lang="en-US" sz="3200" dirty="0"/>
              <a:t> </a:t>
            </a:r>
          </a:p>
          <a:p>
            <a:r>
              <a:rPr lang="en-US" sz="3200" dirty="0">
                <a:hlinkClick r:id="rId8"/>
              </a:rPr>
              <a:t>https://github.com/ashutosh1206/Crypton</a:t>
            </a:r>
            <a:r>
              <a:rPr lang="en-US" sz="3200" dirty="0"/>
              <a:t> </a:t>
            </a:r>
          </a:p>
          <a:p>
            <a:r>
              <a:rPr lang="en-US" sz="3200" dirty="0">
                <a:hlinkClick r:id="rId9"/>
              </a:rPr>
              <a:t>https://ctfacademy.github.io/crypto/cyberchef.htm</a:t>
            </a:r>
            <a:r>
              <a:rPr lang="en-US" sz="3200" dirty="0"/>
              <a:t> (my personal go to)</a:t>
            </a:r>
          </a:p>
          <a:p>
            <a:r>
              <a:rPr lang="en-US" sz="3200" dirty="0">
                <a:hlinkClick r:id="rId10"/>
              </a:rPr>
              <a:t>https://ctf101.org/cryptography/overview/</a:t>
            </a:r>
            <a:r>
              <a:rPr lang="en-US" sz="3200" dirty="0"/>
              <a:t> More Explanations Here</a:t>
            </a:r>
          </a:p>
          <a:p>
            <a:endParaRPr lang="en-US" sz="3200" dirty="0"/>
          </a:p>
          <a:p>
            <a:r>
              <a:rPr lang="en-US" sz="3200" dirty="0"/>
              <a:t>Other Challenges:</a:t>
            </a:r>
          </a:p>
          <a:p>
            <a:r>
              <a:rPr lang="en-US" sz="3200" dirty="0">
                <a:hlinkClick r:id="rId11"/>
              </a:rPr>
              <a:t>www.CTFLearn.org/</a:t>
            </a:r>
            <a:r>
              <a:rPr lang="en-US" sz="3200" dirty="0"/>
              <a:t>    </a:t>
            </a:r>
          </a:p>
          <a:p>
            <a:r>
              <a:rPr lang="en-US" sz="3200" dirty="0">
                <a:hlinkClick r:id="rId12"/>
              </a:rPr>
              <a:t>https://www.mysterytwisterc3.org/en/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509017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3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4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5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{A76B1062-9E1C-453D-AA58-978AE8A9ED35}tf55705232_win32</Template>
  <TotalTime>59</TotalTime>
  <Words>250</Words>
  <Application>Microsoft Office PowerPoint</Application>
  <PresentationFormat>Widescreen</PresentationFormat>
  <Paragraphs>43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Goudy Old Style</vt:lpstr>
      <vt:lpstr>Merriweather</vt:lpstr>
      <vt:lpstr>Wingdings 2</vt:lpstr>
      <vt:lpstr>SlateVTI</vt:lpstr>
      <vt:lpstr>0xCryptography</vt:lpstr>
      <vt:lpstr>What is Cryptography</vt:lpstr>
      <vt:lpstr>Common Ciphers:</vt:lpstr>
      <vt:lpstr>Cryptography in other ways:</vt:lpstr>
      <vt:lpstr>Strategies and Tools:</vt:lpstr>
      <vt:lpstr>Example from Past CTF’s</vt:lpstr>
      <vt:lpstr>Tools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0xCryptography</dc:title>
  <dc:creator>Ian Cook</dc:creator>
  <cp:lastModifiedBy>Justin Applegate</cp:lastModifiedBy>
  <cp:revision>6</cp:revision>
  <dcterms:created xsi:type="dcterms:W3CDTF">2021-06-29T23:04:03Z</dcterms:created>
  <dcterms:modified xsi:type="dcterms:W3CDTF">2021-06-30T23:25:41Z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