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9"/>
  </p:notesMasterIdLst>
  <p:sldIdLst>
    <p:sldId id="256" r:id="rId2"/>
    <p:sldId id="257" r:id="rId3"/>
    <p:sldId id="260" r:id="rId4"/>
    <p:sldId id="259" r:id="rId5"/>
    <p:sldId id="264" r:id="rId6"/>
    <p:sldId id="262" r:id="rId7"/>
    <p:sldId id="263" r:id="rId8"/>
  </p:sldIdLst>
  <p:sldSz cx="9144000" cy="5143500" type="screen16x9"/>
  <p:notesSz cx="6858000" cy="9144000"/>
  <p:embeddedFontLst>
    <p:embeddedFont>
      <p:font typeface="Montserrat" panose="020B0604020202020204" charset="0"/>
      <p:regular r:id="rId10"/>
      <p:bold r:id="rId11"/>
      <p:italic r:id="rId12"/>
      <p:boldItalic r:id="rId13"/>
    </p:embeddedFont>
    <p:embeddedFont>
      <p:font typeface="Montserrat ExtraBold" panose="020B0604020202020204" charset="0"/>
      <p:bold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B54CA1-A7A5-4FB7-8D97-F75D98710121}">
  <a:tblStyle styleId="{61B54CA1-A7A5-4FB7-8D97-F75D987101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902334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902334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f9262ee2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f9262ee2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  <a:effectLst>
            <a:outerShdw blurRad="57150" dist="19050" dir="5400000" algn="bl" rotWithShape="0">
              <a:srgbClr val="76A5AF">
                <a:alpha val="88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144050" y="3549850"/>
            <a:ext cx="394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1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ubTitle" idx="1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3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6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59" r:id="rId5"/>
    <p:sldLayoutId id="2147483661" r:id="rId6"/>
    <p:sldLayoutId id="2147483662" r:id="rId7"/>
    <p:sldLayoutId id="2147483663" r:id="rId8"/>
    <p:sldLayoutId id="214748366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sintframewor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osintdojo.com/resource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CTF Group: OSINT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Information is everywhere, so how does one find it?</a:t>
            </a:r>
            <a:endParaRPr dirty="0"/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Quick Overview of Today’s Meeting: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dirty="0"/>
              <a:t>Review Last week’s extra challenges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dirty="0"/>
              <a:t>What is OSINT?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dirty="0"/>
              <a:t>Tools in OSINT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dirty="0"/>
              <a:t>Strategies to improve skills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dirty="0"/>
              <a:t>OSINT in CTF’s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dirty="0"/>
              <a:t>Challenges for the Week ahead</a:t>
            </a:r>
            <a:endParaRPr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508528" y="375093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OSINT : </a:t>
            </a:r>
            <a:r>
              <a:rPr lang="en-US" sz="1600" u="sng" dirty="0">
                <a:solidFill>
                  <a:schemeClr val="bg1"/>
                </a:solidFill>
              </a:rPr>
              <a:t>O</a:t>
            </a:r>
            <a:r>
              <a:rPr lang="en-US" sz="1600" dirty="0">
                <a:solidFill>
                  <a:schemeClr val="bg1"/>
                </a:solidFill>
              </a:rPr>
              <a:t>pen </a:t>
            </a:r>
            <a:r>
              <a:rPr lang="en-US" sz="1600" u="sng" dirty="0">
                <a:solidFill>
                  <a:schemeClr val="bg1"/>
                </a:solidFill>
              </a:rPr>
              <a:t>S</a:t>
            </a:r>
            <a:r>
              <a:rPr lang="en-US" sz="1600" dirty="0">
                <a:solidFill>
                  <a:schemeClr val="bg1"/>
                </a:solidFill>
              </a:rPr>
              <a:t>ource </a:t>
            </a:r>
            <a:r>
              <a:rPr lang="en-US" sz="1600" u="sng" dirty="0">
                <a:solidFill>
                  <a:schemeClr val="bg1"/>
                </a:solidFill>
              </a:rPr>
              <a:t>INT</a:t>
            </a:r>
            <a:r>
              <a:rPr lang="en-US" sz="1600" dirty="0">
                <a:solidFill>
                  <a:schemeClr val="bg1"/>
                </a:solidFill>
              </a:rPr>
              <a:t>elligience</a:t>
            </a:r>
            <a:br>
              <a:rPr lang="en-US" sz="1600" dirty="0">
                <a:solidFill>
                  <a:schemeClr val="bg1"/>
                </a:solidFill>
              </a:rPr>
            </a:b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	- A methodology for collecting, analyzing and making 	decisions based on data accessible through publicly 	available sources.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Why do we care? 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	- Information is power. It is difficult to approach any 	problem with incomplete information, or a lack of 	information. Especially in Cybersecurity. 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Where is it used?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	- In social engineering, to build pretext,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	- In Pen Testing to identify possible vectors,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	- In problem solving in general, because it’s highly likely 	someone else has faced a similar problem beforehand</a:t>
            </a:r>
            <a:br>
              <a:rPr lang="en-US" sz="1200" dirty="0">
                <a:solidFill>
                  <a:schemeClr val="bg1"/>
                </a:solidFill>
              </a:rPr>
            </a:b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>
            <a:spLocks noGrp="1"/>
          </p:cNvSpPr>
          <p:nvPr>
            <p:ph type="ctrTitle"/>
          </p:nvPr>
        </p:nvSpPr>
        <p:spPr>
          <a:xfrm>
            <a:off x="3746070" y="365969"/>
            <a:ext cx="365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TOOLS:</a:t>
            </a:r>
            <a:endParaRPr dirty="0"/>
          </a:p>
        </p:txBody>
      </p:sp>
      <p:sp>
        <p:nvSpPr>
          <p:cNvPr id="195" name="Google Shape;195;p41"/>
          <p:cNvSpPr txBox="1">
            <a:spLocks noGrp="1"/>
          </p:cNvSpPr>
          <p:nvPr>
            <p:ph type="subTitle" idx="1"/>
          </p:nvPr>
        </p:nvSpPr>
        <p:spPr>
          <a:xfrm>
            <a:off x="3463170" y="1378971"/>
            <a:ext cx="3940200" cy="2805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Collections of tools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OSINT Frameworks</a:t>
            </a:r>
          </a:p>
          <a:p>
            <a:pPr marL="0" lvl="0" indent="0"/>
            <a:r>
              <a:rPr lang="en-US" dirty="0">
                <a:hlinkClick r:id="rId3"/>
              </a:rPr>
              <a:t>https://osintframework.com/</a:t>
            </a:r>
            <a:endParaRPr lang="en-US" dirty="0"/>
          </a:p>
          <a:p>
            <a:pPr marL="0" lvl="0" indent="0"/>
            <a:endParaRPr lang="en-US" dirty="0"/>
          </a:p>
          <a:p>
            <a:pPr marL="0" lvl="0" indent="0"/>
            <a:r>
              <a:rPr lang="en-US" dirty="0"/>
              <a:t>DNS Dumpster</a:t>
            </a:r>
          </a:p>
          <a:p>
            <a:pPr marL="0" lvl="0" indent="0"/>
            <a:r>
              <a:rPr lang="en-US" u="sng" dirty="0">
                <a:solidFill>
                  <a:schemeClr val="bg1"/>
                </a:solidFill>
              </a:rPr>
              <a:t>https://dnsdumpster.com/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OSINT Dojo</a:t>
            </a:r>
          </a:p>
          <a:p>
            <a:pPr marL="0" lvl="0" indent="0"/>
            <a:r>
              <a:rPr lang="en-US" dirty="0">
                <a:hlinkClick r:id="rId4"/>
              </a:rPr>
              <a:t>https://www.osintdojo.com/resources/</a:t>
            </a:r>
            <a:endParaRPr lang="en-US" dirty="0"/>
          </a:p>
          <a:p>
            <a:pPr marL="0" lvl="0" indent="0"/>
            <a:endParaRPr lang="en-US" dirty="0"/>
          </a:p>
          <a:p>
            <a:pPr marL="0" lvl="0" indent="0"/>
            <a:r>
              <a:rPr lang="en-US" dirty="0" err="1"/>
              <a:t>SubDomain</a:t>
            </a:r>
            <a:r>
              <a:rPr lang="en-US" dirty="0"/>
              <a:t> Tool</a:t>
            </a:r>
          </a:p>
          <a:p>
            <a:pPr marL="0" lvl="0" indent="0"/>
            <a:r>
              <a:rPr lang="en-US" u="sng" dirty="0">
                <a:solidFill>
                  <a:schemeClr val="bg1"/>
                </a:solidFill>
              </a:rPr>
              <a:t>https://github.com/aboul3la/Sublist3r</a:t>
            </a:r>
            <a:endParaRPr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Strategies to improve </a:t>
            </a:r>
            <a:br>
              <a:rPr lang="en" dirty="0"/>
            </a:br>
            <a:r>
              <a:rPr lang="en" dirty="0"/>
              <a:t>search skills:</a:t>
            </a:r>
            <a:endParaRPr dirty="0"/>
          </a:p>
        </p:txBody>
      </p:sp>
      <p:cxnSp>
        <p:nvCxnSpPr>
          <p:cNvPr id="234" name="Google Shape;234;p46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39" name="Google Shape;239;p46"/>
          <p:cNvSpPr txBox="1">
            <a:spLocks noGrp="1"/>
          </p:cNvSpPr>
          <p:nvPr>
            <p:ph type="title" idx="5"/>
          </p:nvPr>
        </p:nvSpPr>
        <p:spPr>
          <a:xfrm>
            <a:off x="756753" y="1510234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Improve how we “google”</a:t>
            </a:r>
            <a:endParaRPr dirty="0"/>
          </a:p>
        </p:txBody>
      </p:sp>
      <p:sp>
        <p:nvSpPr>
          <p:cNvPr id="240" name="Google Shape;240;p46"/>
          <p:cNvSpPr txBox="1">
            <a:spLocks noGrp="1"/>
          </p:cNvSpPr>
          <p:nvPr>
            <p:ph type="subTitle" idx="6"/>
          </p:nvPr>
        </p:nvSpPr>
        <p:spPr>
          <a:xfrm>
            <a:off x="890346" y="3919841"/>
            <a:ext cx="6484060" cy="374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https://www.coforge.com/blog/advanced-google-search-tips</a:t>
            </a:r>
            <a:endParaRPr dirty="0"/>
          </a:p>
        </p:txBody>
      </p:sp>
      <p:cxnSp>
        <p:nvCxnSpPr>
          <p:cNvPr id="243" name="Google Shape;243;p46"/>
          <p:cNvCxnSpPr>
            <a:cxnSpLocks/>
          </p:cNvCxnSpPr>
          <p:nvPr/>
        </p:nvCxnSpPr>
        <p:spPr>
          <a:xfrm>
            <a:off x="1026200" y="1371225"/>
            <a:ext cx="90309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8CF6727C-7947-49E4-BAEB-0FCE0395C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150" y="1184707"/>
            <a:ext cx="4957683" cy="26356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OSINT in CT</a:t>
            </a:r>
            <a:r>
              <a:rPr lang="en-US" dirty="0"/>
              <a:t>FS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092778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Well.. To be fair, all CTF problems require some OSINT to some degree or another.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Given a file, problem or direction, the first step in CTF’s is gathering information!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Lots of Common OSINT CTF Challenges: </a:t>
            </a:r>
          </a:p>
          <a:p>
            <a:pPr marL="285750" indent="-285750"/>
            <a:r>
              <a:rPr lang="en-US" dirty="0"/>
              <a:t>Specific to the CTF (</a:t>
            </a:r>
            <a:r>
              <a:rPr lang="en-US" dirty="0" err="1"/>
              <a:t>Umass</a:t>
            </a:r>
            <a:r>
              <a:rPr lang="en-US" dirty="0"/>
              <a:t>, BYU)</a:t>
            </a:r>
          </a:p>
          <a:p>
            <a:pPr marL="285750" indent="-285750"/>
            <a:r>
              <a:rPr lang="en-US" dirty="0" err="1"/>
              <a:t>GeoLocation</a:t>
            </a:r>
            <a:r>
              <a:rPr lang="en-US" dirty="0"/>
              <a:t>/Information</a:t>
            </a:r>
          </a:p>
          <a:p>
            <a:pPr marL="285750" indent="-285750"/>
            <a:r>
              <a:rPr lang="en-US" dirty="0" err="1"/>
              <a:t>Wayback</a:t>
            </a:r>
            <a:r>
              <a:rPr lang="en-US" dirty="0"/>
              <a:t>/Domain &amp; other Web </a:t>
            </a:r>
            <a:r>
              <a:rPr lang="en-US" dirty="0" err="1"/>
              <a:t>MetaData</a:t>
            </a:r>
            <a:endParaRPr lang="en-US" dirty="0"/>
          </a:p>
          <a:p>
            <a:pPr marL="285750" indent="-285750"/>
            <a:endParaRPr lang="en-US" dirty="0"/>
          </a:p>
          <a:p>
            <a:pPr marL="0" indent="0">
              <a:buNone/>
            </a:pPr>
            <a:r>
              <a:rPr lang="en-US" dirty="0"/>
              <a:t>These types of challenges tend to be more in smaller, localized CTFs such as one hosted by a University</a:t>
            </a:r>
          </a:p>
          <a:p>
            <a:pPr marL="285750" indent="-285750"/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try it out/Demo More</a:t>
            </a:r>
            <a:endParaRPr dirty="0"/>
          </a:p>
        </p:txBody>
      </p:sp>
      <p:cxnSp>
        <p:nvCxnSpPr>
          <p:cNvPr id="222" name="Google Shape;222;p45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23" name="Google Shape;223;p45"/>
          <p:cNvSpPr txBox="1">
            <a:spLocks noGrp="1"/>
          </p:cNvSpPr>
          <p:nvPr>
            <p:ph type="title"/>
          </p:nvPr>
        </p:nvSpPr>
        <p:spPr>
          <a:xfrm>
            <a:off x="1026200" y="414022"/>
            <a:ext cx="4022708" cy="29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dirty="0"/>
              <a:t>Pick something to search and compare what the search results return:</a:t>
            </a:r>
            <a:br>
              <a:rPr lang="en" dirty="0"/>
            </a:br>
            <a:br>
              <a:rPr lang="en" dirty="0"/>
            </a:br>
            <a:r>
              <a:rPr lang="en" dirty="0"/>
              <a:t>Justin’s Website</a:t>
            </a:r>
            <a:br>
              <a:rPr lang="en" dirty="0"/>
            </a:br>
            <a:br>
              <a:rPr lang="en" dirty="0"/>
            </a:br>
            <a:r>
              <a:rPr lang="en" dirty="0"/>
              <a:t>This week’s takehome: </a:t>
            </a:r>
            <a:br>
              <a:rPr lang="en" dirty="0"/>
            </a:br>
            <a:r>
              <a:rPr lang="en-US" dirty="0"/>
              <a:t>https://sourcing.games/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349</Words>
  <Application>Microsoft Office PowerPoint</Application>
  <PresentationFormat>On-screen Show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Montserrat</vt:lpstr>
      <vt:lpstr>Arial</vt:lpstr>
      <vt:lpstr>Montserrat ExtraBold</vt:lpstr>
      <vt:lpstr>Futuristic Background by Slidesgo</vt:lpstr>
      <vt:lpstr>CTF Group: OSINT</vt:lpstr>
      <vt:lpstr>Quick Overview of Today’s Meeting:</vt:lpstr>
      <vt:lpstr>OSINT : Open Source INTelligience   - A methodology for collecting, analyzing and making  decisions based on data accessible through publicly  available sources. Why do we care?   - Information is power. It is difficult to approach any  problem with incomplete information, or a lack of  information. Especially in Cybersecurity.  Where is it used?  - In social engineering, to build pretext,  - In Pen Testing to identify possible vectors,  - In problem solving in general, because it’s highly likely  someone else has faced a similar problem beforehand </vt:lpstr>
      <vt:lpstr>TOOLS:</vt:lpstr>
      <vt:lpstr>Strategies to improve  search skills:</vt:lpstr>
      <vt:lpstr>OSINT in CTFS</vt:lpstr>
      <vt:lpstr>Let’s try it out/Demo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CTF Group: OSINT</dc:title>
  <dc:creator>Ian Cook</dc:creator>
  <cp:lastModifiedBy>Justin Applegate</cp:lastModifiedBy>
  <cp:revision>8</cp:revision>
  <dcterms:modified xsi:type="dcterms:W3CDTF">2021-07-23T19:46:17Z</dcterms:modified>
</cp:coreProperties>
</file>