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9" r:id="rId3"/>
    <p:sldId id="258" r:id="rId4"/>
    <p:sldId id="259" r:id="rId5"/>
    <p:sldId id="260" r:id="rId6"/>
    <p:sldId id="261" r:id="rId7"/>
    <p:sldId id="262" r:id="rId8"/>
    <p:sldId id="263" r:id="rId9"/>
    <p:sldId id="264" r:id="rId10"/>
    <p:sldId id="266" r:id="rId11"/>
    <p:sldId id="268" r:id="rId12"/>
    <p:sldId id="270" r:id="rId13"/>
    <p:sldId id="265"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94743" autoAdjust="0"/>
  </p:normalViewPr>
  <p:slideViewPr>
    <p:cSldViewPr snapToGrid="0">
      <p:cViewPr varScale="1">
        <p:scale>
          <a:sx n="75" d="100"/>
          <a:sy n="75" d="100"/>
        </p:scale>
        <p:origin x="7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C48D2-7E44-4C70-B8AE-A8CA59E2485B}" type="doc">
      <dgm:prSet loTypeId="urn:microsoft.com/office/officeart/2005/8/layout/gear1" loCatId="relationship" qsTypeId="urn:microsoft.com/office/officeart/2005/8/quickstyle/simple1" qsCatId="simple" csTypeId="urn:microsoft.com/office/officeart/2005/8/colors/colorful4" csCatId="colorful" phldr="1"/>
      <dgm:spPr/>
    </dgm:pt>
    <dgm:pt modelId="{F30D5372-4A11-4CA6-BB10-BE1CD85F5919}">
      <dgm:prSet phldrT="[Text]"/>
      <dgm:spPr>
        <a:solidFill>
          <a:schemeClr val="accent2">
            <a:lumMod val="75000"/>
          </a:schemeClr>
        </a:solidFill>
      </dgm:spPr>
      <dgm:t>
        <a:bodyPr/>
        <a:lstStyle/>
        <a:p>
          <a:r>
            <a:rPr lang="en-US" b="1" dirty="0"/>
            <a:t>OIT</a:t>
          </a:r>
        </a:p>
      </dgm:t>
    </dgm:pt>
    <dgm:pt modelId="{2BAB3858-F3C8-4782-9059-421992DE24D8}" type="parTrans" cxnId="{3CEB2E02-2D0A-4012-AAC4-ED1C90FAC2D6}">
      <dgm:prSet/>
      <dgm:spPr/>
      <dgm:t>
        <a:bodyPr/>
        <a:lstStyle/>
        <a:p>
          <a:endParaRPr lang="en-US"/>
        </a:p>
      </dgm:t>
    </dgm:pt>
    <dgm:pt modelId="{C9346193-A107-4E05-AC6B-50ACEC92B246}" type="sibTrans" cxnId="{3CEB2E02-2D0A-4012-AAC4-ED1C90FAC2D6}">
      <dgm:prSet/>
      <dgm:spPr/>
      <dgm:t>
        <a:bodyPr/>
        <a:lstStyle/>
        <a:p>
          <a:endParaRPr lang="en-US"/>
        </a:p>
      </dgm:t>
    </dgm:pt>
    <dgm:pt modelId="{18C80BCA-1F87-4AAD-A8DE-C54B39CBF38D}">
      <dgm:prSet phldrT="[Text]"/>
      <dgm:spPr>
        <a:solidFill>
          <a:schemeClr val="accent6">
            <a:lumMod val="75000"/>
          </a:schemeClr>
        </a:solidFill>
      </dgm:spPr>
      <dgm:t>
        <a:bodyPr/>
        <a:lstStyle/>
        <a:p>
          <a:r>
            <a:rPr lang="en-US" b="1" dirty="0"/>
            <a:t>Con Ed</a:t>
          </a:r>
        </a:p>
      </dgm:t>
    </dgm:pt>
    <dgm:pt modelId="{AC6D5317-586A-4216-98B0-7A8A535AB93C}" type="parTrans" cxnId="{545B1C23-FD2E-4746-88E8-7B267CB948EA}">
      <dgm:prSet/>
      <dgm:spPr/>
      <dgm:t>
        <a:bodyPr/>
        <a:lstStyle/>
        <a:p>
          <a:endParaRPr lang="en-US"/>
        </a:p>
      </dgm:t>
    </dgm:pt>
    <dgm:pt modelId="{A603FE08-2F53-4E16-93D6-37BCFF9909C1}" type="sibTrans" cxnId="{545B1C23-FD2E-4746-88E8-7B267CB948EA}">
      <dgm:prSet/>
      <dgm:spPr/>
      <dgm:t>
        <a:bodyPr/>
        <a:lstStyle/>
        <a:p>
          <a:endParaRPr lang="en-US"/>
        </a:p>
      </dgm:t>
    </dgm:pt>
    <dgm:pt modelId="{FF6870D0-916B-466E-90D9-85465FFF778C}">
      <dgm:prSet phldrT="[Text]"/>
      <dgm:spPr>
        <a:solidFill>
          <a:srgbClr val="0070C0"/>
        </a:solidFill>
      </dgm:spPr>
      <dgm:t>
        <a:bodyPr/>
        <a:lstStyle/>
        <a:p>
          <a:r>
            <a:rPr lang="en-US" b="1" dirty="0"/>
            <a:t>Academics</a:t>
          </a:r>
        </a:p>
      </dgm:t>
    </dgm:pt>
    <dgm:pt modelId="{C714CB96-3D14-4AA3-A443-61FD93AA5F91}" type="parTrans" cxnId="{48CCA35E-DD89-4215-9915-671EEEAE302F}">
      <dgm:prSet/>
      <dgm:spPr/>
      <dgm:t>
        <a:bodyPr/>
        <a:lstStyle/>
        <a:p>
          <a:endParaRPr lang="en-US"/>
        </a:p>
      </dgm:t>
    </dgm:pt>
    <dgm:pt modelId="{7DBAAFB9-3EBC-4E47-B2AA-1674C457A0B1}" type="sibTrans" cxnId="{48CCA35E-DD89-4215-9915-671EEEAE302F}">
      <dgm:prSet/>
      <dgm:spPr/>
      <dgm:t>
        <a:bodyPr/>
        <a:lstStyle/>
        <a:p>
          <a:endParaRPr lang="en-US"/>
        </a:p>
      </dgm:t>
    </dgm:pt>
    <dgm:pt modelId="{58334727-4B75-44E1-91DF-D42EF3D2AA79}" type="pres">
      <dgm:prSet presAssocID="{7D7C48D2-7E44-4C70-B8AE-A8CA59E2485B}" presName="composite" presStyleCnt="0">
        <dgm:presLayoutVars>
          <dgm:chMax val="3"/>
          <dgm:animLvl val="lvl"/>
          <dgm:resizeHandles val="exact"/>
        </dgm:presLayoutVars>
      </dgm:prSet>
      <dgm:spPr/>
    </dgm:pt>
    <dgm:pt modelId="{021F2D8E-F14E-45D0-A1EF-628B38498ED0}" type="pres">
      <dgm:prSet presAssocID="{F30D5372-4A11-4CA6-BB10-BE1CD85F5919}" presName="gear1" presStyleLbl="node1" presStyleIdx="0" presStyleCnt="3" custScaleX="64374" custScaleY="67090" custLinFactNeighborX="-13175" custLinFactNeighborY="-9411">
        <dgm:presLayoutVars>
          <dgm:chMax val="1"/>
          <dgm:bulletEnabled val="1"/>
        </dgm:presLayoutVars>
      </dgm:prSet>
      <dgm:spPr/>
      <dgm:t>
        <a:bodyPr/>
        <a:lstStyle/>
        <a:p>
          <a:endParaRPr lang="en-US"/>
        </a:p>
      </dgm:t>
    </dgm:pt>
    <dgm:pt modelId="{2A54D619-BB0A-4081-8074-B9BE48C30C95}" type="pres">
      <dgm:prSet presAssocID="{F30D5372-4A11-4CA6-BB10-BE1CD85F5919}" presName="gear1srcNode" presStyleLbl="node1" presStyleIdx="0" presStyleCnt="3"/>
      <dgm:spPr/>
      <dgm:t>
        <a:bodyPr/>
        <a:lstStyle/>
        <a:p>
          <a:endParaRPr lang="en-US"/>
        </a:p>
      </dgm:t>
    </dgm:pt>
    <dgm:pt modelId="{6C6CDADC-F40F-4014-82A1-19A137FE2C92}" type="pres">
      <dgm:prSet presAssocID="{F30D5372-4A11-4CA6-BB10-BE1CD85F5919}" presName="gear1dstNode" presStyleLbl="node1" presStyleIdx="0" presStyleCnt="3"/>
      <dgm:spPr/>
      <dgm:t>
        <a:bodyPr/>
        <a:lstStyle/>
        <a:p>
          <a:endParaRPr lang="en-US"/>
        </a:p>
      </dgm:t>
    </dgm:pt>
    <dgm:pt modelId="{B36C5066-848D-4452-95A0-8B088205FEF1}" type="pres">
      <dgm:prSet presAssocID="{18C80BCA-1F87-4AAD-A8DE-C54B39CBF38D}" presName="gear2" presStyleLbl="node1" presStyleIdx="1" presStyleCnt="3" custScaleX="101740" custScaleY="99510" custLinFactNeighborX="-1553" custLinFactNeighborY="-2070">
        <dgm:presLayoutVars>
          <dgm:chMax val="1"/>
          <dgm:bulletEnabled val="1"/>
        </dgm:presLayoutVars>
      </dgm:prSet>
      <dgm:spPr/>
      <dgm:t>
        <a:bodyPr/>
        <a:lstStyle/>
        <a:p>
          <a:endParaRPr lang="en-US"/>
        </a:p>
      </dgm:t>
    </dgm:pt>
    <dgm:pt modelId="{08AEFC03-511C-42A9-BB2A-8420BC85B1B2}" type="pres">
      <dgm:prSet presAssocID="{18C80BCA-1F87-4AAD-A8DE-C54B39CBF38D}" presName="gear2srcNode" presStyleLbl="node1" presStyleIdx="1" presStyleCnt="3"/>
      <dgm:spPr/>
      <dgm:t>
        <a:bodyPr/>
        <a:lstStyle/>
        <a:p>
          <a:endParaRPr lang="en-US"/>
        </a:p>
      </dgm:t>
    </dgm:pt>
    <dgm:pt modelId="{32094E28-7003-4C2F-8F5B-04C19D5F0169}" type="pres">
      <dgm:prSet presAssocID="{18C80BCA-1F87-4AAD-A8DE-C54B39CBF38D}" presName="gear2dstNode" presStyleLbl="node1" presStyleIdx="1" presStyleCnt="3"/>
      <dgm:spPr/>
      <dgm:t>
        <a:bodyPr/>
        <a:lstStyle/>
        <a:p>
          <a:endParaRPr lang="en-US"/>
        </a:p>
      </dgm:t>
    </dgm:pt>
    <dgm:pt modelId="{B43F82DE-B1B3-4772-97E3-38E262FB4D77}" type="pres">
      <dgm:prSet presAssocID="{FF6870D0-916B-466E-90D9-85465FFF778C}" presName="gear3" presStyleLbl="node1" presStyleIdx="2" presStyleCnt="3"/>
      <dgm:spPr/>
      <dgm:t>
        <a:bodyPr/>
        <a:lstStyle/>
        <a:p>
          <a:endParaRPr lang="en-US"/>
        </a:p>
      </dgm:t>
    </dgm:pt>
    <dgm:pt modelId="{2E39DA1A-165D-46E0-B403-983324797917}" type="pres">
      <dgm:prSet presAssocID="{FF6870D0-916B-466E-90D9-85465FFF778C}" presName="gear3tx" presStyleLbl="node1" presStyleIdx="2" presStyleCnt="3">
        <dgm:presLayoutVars>
          <dgm:chMax val="1"/>
          <dgm:bulletEnabled val="1"/>
        </dgm:presLayoutVars>
      </dgm:prSet>
      <dgm:spPr/>
      <dgm:t>
        <a:bodyPr/>
        <a:lstStyle/>
        <a:p>
          <a:endParaRPr lang="en-US"/>
        </a:p>
      </dgm:t>
    </dgm:pt>
    <dgm:pt modelId="{ED37E587-FD93-460E-B18E-82D7BF248754}" type="pres">
      <dgm:prSet presAssocID="{FF6870D0-916B-466E-90D9-85465FFF778C}" presName="gear3srcNode" presStyleLbl="node1" presStyleIdx="2" presStyleCnt="3"/>
      <dgm:spPr/>
      <dgm:t>
        <a:bodyPr/>
        <a:lstStyle/>
        <a:p>
          <a:endParaRPr lang="en-US"/>
        </a:p>
      </dgm:t>
    </dgm:pt>
    <dgm:pt modelId="{F3F5D85E-C39D-4F01-A440-71DCE254E474}" type="pres">
      <dgm:prSet presAssocID="{FF6870D0-916B-466E-90D9-85465FFF778C}" presName="gear3dstNode" presStyleLbl="node1" presStyleIdx="2" presStyleCnt="3"/>
      <dgm:spPr/>
      <dgm:t>
        <a:bodyPr/>
        <a:lstStyle/>
        <a:p>
          <a:endParaRPr lang="en-US"/>
        </a:p>
      </dgm:t>
    </dgm:pt>
    <dgm:pt modelId="{EF4B94B8-936C-4A76-A138-F4CFE52C60D1}" type="pres">
      <dgm:prSet presAssocID="{C9346193-A107-4E05-AC6B-50ACEC92B246}" presName="connector1" presStyleLbl="sibTrans2D1" presStyleIdx="0" presStyleCnt="3" custScaleX="85557" custScaleY="76225" custLinFactNeighborX="-11470" custLinFactNeighborY="-7940"/>
      <dgm:spPr/>
      <dgm:t>
        <a:bodyPr/>
        <a:lstStyle/>
        <a:p>
          <a:endParaRPr lang="en-US"/>
        </a:p>
      </dgm:t>
    </dgm:pt>
    <dgm:pt modelId="{8F5D29DA-62C6-49EF-A79A-7D1EE9AAD554}" type="pres">
      <dgm:prSet presAssocID="{A603FE08-2F53-4E16-93D6-37BCFF9909C1}" presName="connector2" presStyleLbl="sibTrans2D1" presStyleIdx="1" presStyleCnt="3"/>
      <dgm:spPr/>
      <dgm:t>
        <a:bodyPr/>
        <a:lstStyle/>
        <a:p>
          <a:endParaRPr lang="en-US"/>
        </a:p>
      </dgm:t>
    </dgm:pt>
    <dgm:pt modelId="{B2FA227E-139C-42EB-86DF-63D22ABE8F32}" type="pres">
      <dgm:prSet presAssocID="{7DBAAFB9-3EBC-4E47-B2AA-1674C457A0B1}" presName="connector3" presStyleLbl="sibTrans2D1" presStyleIdx="2" presStyleCnt="3"/>
      <dgm:spPr/>
      <dgm:t>
        <a:bodyPr/>
        <a:lstStyle/>
        <a:p>
          <a:endParaRPr lang="en-US"/>
        </a:p>
      </dgm:t>
    </dgm:pt>
  </dgm:ptLst>
  <dgm:cxnLst>
    <dgm:cxn modelId="{5E66A54B-74C9-4281-BDCB-187B999BEFD5}" type="presOf" srcId="{C9346193-A107-4E05-AC6B-50ACEC92B246}" destId="{EF4B94B8-936C-4A76-A138-F4CFE52C60D1}" srcOrd="0" destOrd="0" presId="urn:microsoft.com/office/officeart/2005/8/layout/gear1"/>
    <dgm:cxn modelId="{3B2ED2EF-F6A3-480C-A3E3-B2A591DB697D}" type="presOf" srcId="{FF6870D0-916B-466E-90D9-85465FFF778C}" destId="{ED37E587-FD93-460E-B18E-82D7BF248754}" srcOrd="2" destOrd="0" presId="urn:microsoft.com/office/officeart/2005/8/layout/gear1"/>
    <dgm:cxn modelId="{E79CEA94-84E4-4E32-AC47-B9EDB34E656F}" type="presOf" srcId="{7DBAAFB9-3EBC-4E47-B2AA-1674C457A0B1}" destId="{B2FA227E-139C-42EB-86DF-63D22ABE8F32}" srcOrd="0" destOrd="0" presId="urn:microsoft.com/office/officeart/2005/8/layout/gear1"/>
    <dgm:cxn modelId="{EE777420-8508-4D37-8BA1-F238584C731B}" type="presOf" srcId="{F30D5372-4A11-4CA6-BB10-BE1CD85F5919}" destId="{2A54D619-BB0A-4081-8074-B9BE48C30C95}" srcOrd="1" destOrd="0" presId="urn:microsoft.com/office/officeart/2005/8/layout/gear1"/>
    <dgm:cxn modelId="{48CCA35E-DD89-4215-9915-671EEEAE302F}" srcId="{7D7C48D2-7E44-4C70-B8AE-A8CA59E2485B}" destId="{FF6870D0-916B-466E-90D9-85465FFF778C}" srcOrd="2" destOrd="0" parTransId="{C714CB96-3D14-4AA3-A443-61FD93AA5F91}" sibTransId="{7DBAAFB9-3EBC-4E47-B2AA-1674C457A0B1}"/>
    <dgm:cxn modelId="{A407B313-4E03-4EBC-BE16-EEE57ECB927B}" type="presOf" srcId="{F30D5372-4A11-4CA6-BB10-BE1CD85F5919}" destId="{6C6CDADC-F40F-4014-82A1-19A137FE2C92}" srcOrd="2" destOrd="0" presId="urn:microsoft.com/office/officeart/2005/8/layout/gear1"/>
    <dgm:cxn modelId="{545B1C23-FD2E-4746-88E8-7B267CB948EA}" srcId="{7D7C48D2-7E44-4C70-B8AE-A8CA59E2485B}" destId="{18C80BCA-1F87-4AAD-A8DE-C54B39CBF38D}" srcOrd="1" destOrd="0" parTransId="{AC6D5317-586A-4216-98B0-7A8A535AB93C}" sibTransId="{A603FE08-2F53-4E16-93D6-37BCFF9909C1}"/>
    <dgm:cxn modelId="{0221AB46-0CDD-4D20-8E61-191980F8F658}" type="presOf" srcId="{18C80BCA-1F87-4AAD-A8DE-C54B39CBF38D}" destId="{32094E28-7003-4C2F-8F5B-04C19D5F0169}" srcOrd="2" destOrd="0" presId="urn:microsoft.com/office/officeart/2005/8/layout/gear1"/>
    <dgm:cxn modelId="{DD974BD5-A1A8-4C18-BB42-D8CF46ACB0DB}" type="presOf" srcId="{7D7C48D2-7E44-4C70-B8AE-A8CA59E2485B}" destId="{58334727-4B75-44E1-91DF-D42EF3D2AA79}" srcOrd="0" destOrd="0" presId="urn:microsoft.com/office/officeart/2005/8/layout/gear1"/>
    <dgm:cxn modelId="{BD179FFA-E37A-4833-9045-E72E05FFA171}" type="presOf" srcId="{A603FE08-2F53-4E16-93D6-37BCFF9909C1}" destId="{8F5D29DA-62C6-49EF-A79A-7D1EE9AAD554}" srcOrd="0" destOrd="0" presId="urn:microsoft.com/office/officeart/2005/8/layout/gear1"/>
    <dgm:cxn modelId="{E9467B85-DADB-4990-9FD4-6E92BE078138}" type="presOf" srcId="{FF6870D0-916B-466E-90D9-85465FFF778C}" destId="{B43F82DE-B1B3-4772-97E3-38E262FB4D77}" srcOrd="0" destOrd="0" presId="urn:microsoft.com/office/officeart/2005/8/layout/gear1"/>
    <dgm:cxn modelId="{925065D5-5DDF-4BC0-831E-77BA4B1186B6}" type="presOf" srcId="{18C80BCA-1F87-4AAD-A8DE-C54B39CBF38D}" destId="{08AEFC03-511C-42A9-BB2A-8420BC85B1B2}" srcOrd="1" destOrd="0" presId="urn:microsoft.com/office/officeart/2005/8/layout/gear1"/>
    <dgm:cxn modelId="{3CEB2E02-2D0A-4012-AAC4-ED1C90FAC2D6}" srcId="{7D7C48D2-7E44-4C70-B8AE-A8CA59E2485B}" destId="{F30D5372-4A11-4CA6-BB10-BE1CD85F5919}" srcOrd="0" destOrd="0" parTransId="{2BAB3858-F3C8-4782-9059-421992DE24D8}" sibTransId="{C9346193-A107-4E05-AC6B-50ACEC92B246}"/>
    <dgm:cxn modelId="{58B123B6-99B8-4932-8D55-584770EAE5E4}" type="presOf" srcId="{F30D5372-4A11-4CA6-BB10-BE1CD85F5919}" destId="{021F2D8E-F14E-45D0-A1EF-628B38498ED0}" srcOrd="0" destOrd="0" presId="urn:microsoft.com/office/officeart/2005/8/layout/gear1"/>
    <dgm:cxn modelId="{17B51D70-A87E-4950-B221-BB1F4296D908}" type="presOf" srcId="{FF6870D0-916B-466E-90D9-85465FFF778C}" destId="{2E39DA1A-165D-46E0-B403-983324797917}" srcOrd="1" destOrd="0" presId="urn:microsoft.com/office/officeart/2005/8/layout/gear1"/>
    <dgm:cxn modelId="{7DD209AD-0CF1-4B17-9C42-61A1617CBC09}" type="presOf" srcId="{FF6870D0-916B-466E-90D9-85465FFF778C}" destId="{F3F5D85E-C39D-4F01-A440-71DCE254E474}" srcOrd="3" destOrd="0" presId="urn:microsoft.com/office/officeart/2005/8/layout/gear1"/>
    <dgm:cxn modelId="{103B71F3-7073-4814-8D82-B11D30D05AAB}" type="presOf" srcId="{18C80BCA-1F87-4AAD-A8DE-C54B39CBF38D}" destId="{B36C5066-848D-4452-95A0-8B088205FEF1}" srcOrd="0" destOrd="0" presId="urn:microsoft.com/office/officeart/2005/8/layout/gear1"/>
    <dgm:cxn modelId="{86288B84-AC01-4B40-9027-EF7CA433E4F5}" type="presParOf" srcId="{58334727-4B75-44E1-91DF-D42EF3D2AA79}" destId="{021F2D8E-F14E-45D0-A1EF-628B38498ED0}" srcOrd="0" destOrd="0" presId="urn:microsoft.com/office/officeart/2005/8/layout/gear1"/>
    <dgm:cxn modelId="{6C885D85-0F7F-4F22-8E41-5B8836D0079B}" type="presParOf" srcId="{58334727-4B75-44E1-91DF-D42EF3D2AA79}" destId="{2A54D619-BB0A-4081-8074-B9BE48C30C95}" srcOrd="1" destOrd="0" presId="urn:microsoft.com/office/officeart/2005/8/layout/gear1"/>
    <dgm:cxn modelId="{C78F40C4-056D-440E-8FDA-61BE876D986A}" type="presParOf" srcId="{58334727-4B75-44E1-91DF-D42EF3D2AA79}" destId="{6C6CDADC-F40F-4014-82A1-19A137FE2C92}" srcOrd="2" destOrd="0" presId="urn:microsoft.com/office/officeart/2005/8/layout/gear1"/>
    <dgm:cxn modelId="{E3C557C8-6BC2-4790-8E86-C1DAF04BEEC5}" type="presParOf" srcId="{58334727-4B75-44E1-91DF-D42EF3D2AA79}" destId="{B36C5066-848D-4452-95A0-8B088205FEF1}" srcOrd="3" destOrd="0" presId="urn:microsoft.com/office/officeart/2005/8/layout/gear1"/>
    <dgm:cxn modelId="{BD606496-2368-4B9D-984E-415CCD7C7CC2}" type="presParOf" srcId="{58334727-4B75-44E1-91DF-D42EF3D2AA79}" destId="{08AEFC03-511C-42A9-BB2A-8420BC85B1B2}" srcOrd="4" destOrd="0" presId="urn:microsoft.com/office/officeart/2005/8/layout/gear1"/>
    <dgm:cxn modelId="{5E1C5407-E51E-4E3A-9712-3DA4FC62A31E}" type="presParOf" srcId="{58334727-4B75-44E1-91DF-D42EF3D2AA79}" destId="{32094E28-7003-4C2F-8F5B-04C19D5F0169}" srcOrd="5" destOrd="0" presId="urn:microsoft.com/office/officeart/2005/8/layout/gear1"/>
    <dgm:cxn modelId="{3CBFE092-7539-4BCF-80A7-DD28083338A5}" type="presParOf" srcId="{58334727-4B75-44E1-91DF-D42EF3D2AA79}" destId="{B43F82DE-B1B3-4772-97E3-38E262FB4D77}" srcOrd="6" destOrd="0" presId="urn:microsoft.com/office/officeart/2005/8/layout/gear1"/>
    <dgm:cxn modelId="{98894A81-BE35-45F0-A52F-329CFBB4DC7E}" type="presParOf" srcId="{58334727-4B75-44E1-91DF-D42EF3D2AA79}" destId="{2E39DA1A-165D-46E0-B403-983324797917}" srcOrd="7" destOrd="0" presId="urn:microsoft.com/office/officeart/2005/8/layout/gear1"/>
    <dgm:cxn modelId="{6CB8002E-DC8B-4AAB-ABD0-11DF99AC88A7}" type="presParOf" srcId="{58334727-4B75-44E1-91DF-D42EF3D2AA79}" destId="{ED37E587-FD93-460E-B18E-82D7BF248754}" srcOrd="8" destOrd="0" presId="urn:microsoft.com/office/officeart/2005/8/layout/gear1"/>
    <dgm:cxn modelId="{AFA1DB9F-A63E-4F17-8F68-6A56B7AA4F22}" type="presParOf" srcId="{58334727-4B75-44E1-91DF-D42EF3D2AA79}" destId="{F3F5D85E-C39D-4F01-A440-71DCE254E474}" srcOrd="9" destOrd="0" presId="urn:microsoft.com/office/officeart/2005/8/layout/gear1"/>
    <dgm:cxn modelId="{D8C168BD-7699-4579-BA75-0C2A5E01F391}" type="presParOf" srcId="{58334727-4B75-44E1-91DF-D42EF3D2AA79}" destId="{EF4B94B8-936C-4A76-A138-F4CFE52C60D1}" srcOrd="10" destOrd="0" presId="urn:microsoft.com/office/officeart/2005/8/layout/gear1"/>
    <dgm:cxn modelId="{55032123-D145-44FF-B395-63B7C1911C0E}" type="presParOf" srcId="{58334727-4B75-44E1-91DF-D42EF3D2AA79}" destId="{8F5D29DA-62C6-49EF-A79A-7D1EE9AAD554}" srcOrd="11" destOrd="0" presId="urn:microsoft.com/office/officeart/2005/8/layout/gear1"/>
    <dgm:cxn modelId="{24BC14A2-3E15-437F-87A5-EB98D160B82F}" type="presParOf" srcId="{58334727-4B75-44E1-91DF-D42EF3D2AA79}" destId="{B2FA227E-139C-42EB-86DF-63D22ABE8F32}"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F2D8E-F14E-45D0-A1EF-628B38498ED0}">
      <dsp:nvSpPr>
        <dsp:cNvPr id="0" name=""/>
        <dsp:cNvSpPr/>
      </dsp:nvSpPr>
      <dsp:spPr>
        <a:xfrm>
          <a:off x="3158399" y="2301470"/>
          <a:ext cx="1598515" cy="1665958"/>
        </a:xfrm>
        <a:prstGeom prst="gear9">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t>OIT</a:t>
          </a:r>
        </a:p>
      </dsp:txBody>
      <dsp:txXfrm>
        <a:off x="3479772" y="2687232"/>
        <a:ext cx="955769" cy="865003"/>
      </dsp:txXfrm>
    </dsp:sp>
    <dsp:sp modelId="{B36C5066-848D-4452-95A0-8B088205FEF1}">
      <dsp:nvSpPr>
        <dsp:cNvPr id="0" name=""/>
        <dsp:cNvSpPr/>
      </dsp:nvSpPr>
      <dsp:spPr>
        <a:xfrm>
          <a:off x="1554719" y="1506666"/>
          <a:ext cx="1837364" cy="1797092"/>
        </a:xfrm>
        <a:prstGeom prst="gear6">
          <a:avLst/>
        </a:prstGeom>
        <a:solidFill>
          <a:schemeClr val="accent6">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t>Con Ed</a:t>
          </a:r>
        </a:p>
      </dsp:txBody>
      <dsp:txXfrm>
        <a:off x="2012996" y="1961824"/>
        <a:ext cx="920810" cy="886776"/>
      </dsp:txXfrm>
    </dsp:sp>
    <dsp:sp modelId="{B43F82DE-B1B3-4772-97E3-38E262FB4D77}">
      <dsp:nvSpPr>
        <dsp:cNvPr id="0" name=""/>
        <dsp:cNvSpPr/>
      </dsp:nvSpPr>
      <dsp:spPr>
        <a:xfrm rot="20700000">
          <a:off x="2609988" y="293709"/>
          <a:ext cx="1769454" cy="1769454"/>
        </a:xfrm>
        <a:prstGeom prst="gear6">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a:t>Academics</a:t>
          </a:r>
        </a:p>
      </dsp:txBody>
      <dsp:txXfrm rot="-20700000">
        <a:off x="2998081" y="681802"/>
        <a:ext cx="993267" cy="993267"/>
      </dsp:txXfrm>
    </dsp:sp>
    <dsp:sp modelId="{EF4B94B8-936C-4A76-A138-F4CFE52C60D1}">
      <dsp:nvSpPr>
        <dsp:cNvPr id="0" name=""/>
        <dsp:cNvSpPr/>
      </dsp:nvSpPr>
      <dsp:spPr>
        <a:xfrm>
          <a:off x="2720785" y="1875308"/>
          <a:ext cx="2719392" cy="2422779"/>
        </a:xfrm>
        <a:prstGeom prst="circularArrow">
          <a:avLst>
            <a:gd name="adj1" fmla="val 4688"/>
            <a:gd name="adj2" fmla="val 299029"/>
            <a:gd name="adj3" fmla="val 2523342"/>
            <a:gd name="adj4" fmla="val 15845902"/>
            <a:gd name="adj5" fmla="val 546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5D29DA-62C6-49EF-A79A-7D1EE9AAD554}">
      <dsp:nvSpPr>
        <dsp:cNvPr id="0" name=""/>
        <dsp:cNvSpPr/>
      </dsp:nvSpPr>
      <dsp:spPr>
        <a:xfrm>
          <a:off x="1278648" y="1138662"/>
          <a:ext cx="2309347" cy="2309347"/>
        </a:xfrm>
        <a:prstGeom prst="leftCircularArrow">
          <a:avLst>
            <a:gd name="adj1" fmla="val 6452"/>
            <a:gd name="adj2" fmla="val 429999"/>
            <a:gd name="adj3" fmla="val 10489124"/>
            <a:gd name="adj4" fmla="val 14837806"/>
            <a:gd name="adj5" fmla="val 7527"/>
          </a:avLst>
        </a:prstGeom>
        <a:solidFill>
          <a:schemeClr val="accent4">
            <a:hueOff val="-246306"/>
            <a:satOff val="7355"/>
            <a:lumOff val="2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FA227E-139C-42EB-86DF-63D22ABE8F32}">
      <dsp:nvSpPr>
        <dsp:cNvPr id="0" name=""/>
        <dsp:cNvSpPr/>
      </dsp:nvSpPr>
      <dsp:spPr>
        <a:xfrm>
          <a:off x="2200695" y="-95243"/>
          <a:ext cx="2489941" cy="2489941"/>
        </a:xfrm>
        <a:prstGeom prst="circularArrow">
          <a:avLst>
            <a:gd name="adj1" fmla="val 5984"/>
            <a:gd name="adj2" fmla="val 394124"/>
            <a:gd name="adj3" fmla="val 13313824"/>
            <a:gd name="adj4" fmla="val 10508221"/>
            <a:gd name="adj5" fmla="val 6981"/>
          </a:avLst>
        </a:prstGeom>
        <a:solidFill>
          <a:schemeClr val="accent4">
            <a:hueOff val="-492612"/>
            <a:satOff val="14709"/>
            <a:lumOff val="5686"/>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B90787C-6E8E-4C56-BBC6-DD08C4A2A179}" type="datetimeFigureOut">
              <a:rPr lang="en-US" smtClean="0"/>
              <a:t>7/8/2016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E9B73BC-577B-4905-8371-F2D995046F88}" type="slidenum">
              <a:rPr lang="en-US" smtClean="0"/>
              <a:t>‹#›</a:t>
            </a:fld>
            <a:endParaRPr lang="en-US"/>
          </a:p>
        </p:txBody>
      </p:sp>
    </p:spTree>
    <p:extLst>
      <p:ext uri="{BB962C8B-B14F-4D97-AF65-F5344CB8AC3E}">
        <p14:creationId xmlns:p14="http://schemas.microsoft.com/office/powerpoint/2010/main" val="368386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apoliticalreview.com/capoliticalnewsandviews/educrats-explain-common-core-testing-where-is-the-reality-or-education/"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hlinkClick r:id="rId3"/>
              </a:rPr>
              <a:t>http://www.capoliticalreview.com/capoliticalnewsandviews/educrats-explain-common-core-testing-where-is-the-reality-or-education/</a:t>
            </a:r>
            <a:endParaRPr lang="en-US" dirty="0"/>
          </a:p>
          <a:p>
            <a:endParaRPr lang="en-US" b="0" dirty="0">
              <a:solidFill>
                <a:schemeClr val="tx1"/>
              </a:solidFill>
            </a:endParaRPr>
          </a:p>
        </p:txBody>
      </p:sp>
      <p:sp>
        <p:nvSpPr>
          <p:cNvPr id="4" name="Slide Number Placeholder 3"/>
          <p:cNvSpPr>
            <a:spLocks noGrp="1"/>
          </p:cNvSpPr>
          <p:nvPr>
            <p:ph type="sldNum" sz="quarter" idx="10"/>
          </p:nvPr>
        </p:nvSpPr>
        <p:spPr/>
        <p:txBody>
          <a:bodyPr/>
          <a:lstStyle/>
          <a:p>
            <a:fld id="{8E9B73BC-577B-4905-8371-F2D995046F88}" type="slidenum">
              <a:rPr lang="en-US" smtClean="0"/>
              <a:t>1</a:t>
            </a:fld>
            <a:endParaRPr lang="en-US"/>
          </a:p>
        </p:txBody>
      </p:sp>
    </p:spTree>
    <p:extLst>
      <p:ext uri="{BB962C8B-B14F-4D97-AF65-F5344CB8AC3E}">
        <p14:creationId xmlns:p14="http://schemas.microsoft.com/office/powerpoint/2010/main" val="188915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google.com/imgres?imgurl=http%3A%2F%2Fi.dailymail.co.uk%2Fi%2Fpix%2F2015%2F05%2F14%2F00%2F14FF5C70000005DC-0-image-m-17_1431559774605.jpg&amp;imgrefurl=http%3A%2F%2Fwww.dailymail.co.uk%2Fhealth%2Farticle-3080776%2FWeak-handshake-shows-higher-risk-heart-attack-Poor-grip-signal-chances-major-illness-premature-death.html&amp;docid=Ps0ZmdFeewCMCM&amp;tbnid=OpjQ_z8s_Lwo9M%3A&amp;w=634&amp;h=413&amp;bih=773&amp;biw=1387&amp;ved=0ahUKEwjr9sCs5ZjMAhVP5WMKHX4WCHwQMwi2AShEMEQ&amp;iact=mrc&amp;uact=8</a:t>
            </a:r>
          </a:p>
          <a:p>
            <a:endParaRPr lang="en-US" dirty="0"/>
          </a:p>
        </p:txBody>
      </p:sp>
      <p:sp>
        <p:nvSpPr>
          <p:cNvPr id="4" name="Slide Number Placeholder 3"/>
          <p:cNvSpPr>
            <a:spLocks noGrp="1"/>
          </p:cNvSpPr>
          <p:nvPr>
            <p:ph type="sldNum" sz="quarter" idx="10"/>
          </p:nvPr>
        </p:nvSpPr>
        <p:spPr/>
        <p:txBody>
          <a:bodyPr/>
          <a:lstStyle/>
          <a:p>
            <a:fld id="{8E9B73BC-577B-4905-8371-F2D995046F88}" type="slidenum">
              <a:rPr lang="en-US" smtClean="0"/>
              <a:t>7</a:t>
            </a:fld>
            <a:endParaRPr lang="en-US"/>
          </a:p>
        </p:txBody>
      </p:sp>
    </p:spTree>
    <p:extLst>
      <p:ext uri="{BB962C8B-B14F-4D97-AF65-F5344CB8AC3E}">
        <p14:creationId xmlns:p14="http://schemas.microsoft.com/office/powerpoint/2010/main" val="259463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 from: http://www.datacapsystems.com/news/2014/12/23/understanding-why-people-like-cash-and-what-that-means-for-p.html</a:t>
            </a:r>
            <a:endParaRPr lang="en-US" dirty="0"/>
          </a:p>
        </p:txBody>
      </p:sp>
      <p:sp>
        <p:nvSpPr>
          <p:cNvPr id="4" name="Slide Number Placeholder 3"/>
          <p:cNvSpPr>
            <a:spLocks noGrp="1"/>
          </p:cNvSpPr>
          <p:nvPr>
            <p:ph type="sldNum" sz="quarter" idx="10"/>
          </p:nvPr>
        </p:nvSpPr>
        <p:spPr/>
        <p:txBody>
          <a:bodyPr/>
          <a:lstStyle/>
          <a:p>
            <a:fld id="{8E9B73BC-577B-4905-8371-F2D995046F88}" type="slidenum">
              <a:rPr lang="en-US" smtClean="0"/>
              <a:t>10</a:t>
            </a:fld>
            <a:endParaRPr lang="en-US"/>
          </a:p>
        </p:txBody>
      </p:sp>
    </p:spTree>
    <p:extLst>
      <p:ext uri="{BB962C8B-B14F-4D97-AF65-F5344CB8AC3E}">
        <p14:creationId xmlns:p14="http://schemas.microsoft.com/office/powerpoint/2010/main" val="84558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 from: http://www.datacapsystems.com/news/2014/12/23/understanding-why-people-like-cash-and-what-that-means-for-p.html</a:t>
            </a:r>
            <a:endParaRPr lang="en-US" dirty="0"/>
          </a:p>
        </p:txBody>
      </p:sp>
      <p:sp>
        <p:nvSpPr>
          <p:cNvPr id="4" name="Slide Number Placeholder 3"/>
          <p:cNvSpPr>
            <a:spLocks noGrp="1"/>
          </p:cNvSpPr>
          <p:nvPr>
            <p:ph type="sldNum" sz="quarter" idx="10"/>
          </p:nvPr>
        </p:nvSpPr>
        <p:spPr/>
        <p:txBody>
          <a:bodyPr/>
          <a:lstStyle/>
          <a:p>
            <a:fld id="{8E9B73BC-577B-4905-8371-F2D995046F88}" type="slidenum">
              <a:rPr lang="en-US" smtClean="0"/>
              <a:t>11</a:t>
            </a:fld>
            <a:endParaRPr lang="en-US"/>
          </a:p>
        </p:txBody>
      </p:sp>
    </p:spTree>
    <p:extLst>
      <p:ext uri="{BB962C8B-B14F-4D97-AF65-F5344CB8AC3E}">
        <p14:creationId xmlns:p14="http://schemas.microsoft.com/office/powerpoint/2010/main" val="68475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http://blog.adigo.com/bid/318538/An-Invitation-to-Write-for-the-Adigo-Blog-Guest-Post-Guidelines</a:t>
            </a:r>
            <a:endParaRPr lang="en-US" dirty="0"/>
          </a:p>
        </p:txBody>
      </p:sp>
      <p:sp>
        <p:nvSpPr>
          <p:cNvPr id="4" name="Slide Number Placeholder 3"/>
          <p:cNvSpPr>
            <a:spLocks noGrp="1"/>
          </p:cNvSpPr>
          <p:nvPr>
            <p:ph type="sldNum" sz="quarter" idx="10"/>
          </p:nvPr>
        </p:nvSpPr>
        <p:spPr/>
        <p:txBody>
          <a:bodyPr/>
          <a:lstStyle/>
          <a:p>
            <a:fld id="{8E9B73BC-577B-4905-8371-F2D995046F88}" type="slidenum">
              <a:rPr lang="en-US" smtClean="0"/>
              <a:t>13</a:t>
            </a:fld>
            <a:endParaRPr lang="en-US"/>
          </a:p>
        </p:txBody>
      </p:sp>
    </p:spTree>
    <p:extLst>
      <p:ext uri="{BB962C8B-B14F-4D97-AF65-F5344CB8AC3E}">
        <p14:creationId xmlns:p14="http://schemas.microsoft.com/office/powerpoint/2010/main" val="107083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2013" y="430618"/>
            <a:ext cx="8947113" cy="1068574"/>
          </a:xfrm>
        </p:spPr>
        <p:txBody>
          <a:bodyPr/>
          <a:lstStyle/>
          <a:p>
            <a:pPr algn="ctr"/>
            <a:r>
              <a:rPr lang="en-US" dirty="0" smtClean="0"/>
              <a:t>BYU Online</a:t>
            </a:r>
            <a:endParaRPr lang="en-US" dirty="0"/>
          </a:p>
        </p:txBody>
      </p:sp>
      <p:sp>
        <p:nvSpPr>
          <p:cNvPr id="3" name="Subtitle 2"/>
          <p:cNvSpPr>
            <a:spLocks noGrp="1"/>
          </p:cNvSpPr>
          <p:nvPr>
            <p:ph type="subTitle" idx="1"/>
          </p:nvPr>
        </p:nvSpPr>
        <p:spPr>
          <a:xfrm>
            <a:off x="2344663" y="1637416"/>
            <a:ext cx="9010908" cy="1690575"/>
          </a:xfrm>
        </p:spPr>
        <p:txBody>
          <a:bodyPr>
            <a:normAutofit/>
          </a:bodyPr>
          <a:lstStyle/>
          <a:p>
            <a:pPr algn="ctr"/>
            <a:r>
              <a:rPr lang="en-US" sz="3600" dirty="0" smtClean="0"/>
              <a:t>What </a:t>
            </a:r>
            <a:r>
              <a:rPr lang="en-US" sz="3600" smtClean="0"/>
              <a:t>it is </a:t>
            </a:r>
            <a:r>
              <a:rPr lang="en-US" sz="3600" dirty="0" smtClean="0"/>
              <a:t>and</a:t>
            </a:r>
            <a:r>
              <a:rPr lang="en-US" sz="3600" dirty="0"/>
              <a:t> </a:t>
            </a:r>
            <a:r>
              <a:rPr lang="en-US" sz="3600" dirty="0" smtClean="0"/>
              <a:t>What it is Not</a:t>
            </a:r>
            <a:endParaRPr lang="en-US" sz="3600" dirty="0" smtClean="0"/>
          </a:p>
          <a:p>
            <a:pPr algn="ctr"/>
            <a:endParaRPr lang="en-US" sz="3600" b="1" dirty="0"/>
          </a:p>
          <a:p>
            <a:pPr algn="ctr"/>
            <a:endParaRPr lang="en-US" sz="4200" b="1" dirty="0" smtClean="0"/>
          </a:p>
          <a:p>
            <a:pPr algn="ctr"/>
            <a:endParaRPr lang="en-US" sz="4200" b="1" dirty="0"/>
          </a:p>
          <a:p>
            <a:pPr algn="ctr"/>
            <a:endParaRPr lang="en-US" b="1" dirty="0"/>
          </a:p>
        </p:txBody>
      </p:sp>
      <p:pic>
        <p:nvPicPr>
          <p:cNvPr id="1026" name="Picture 2" descr="Common Core student 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272" y="2854178"/>
            <a:ext cx="5010593" cy="334039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6093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3183" y="793897"/>
            <a:ext cx="8117633" cy="5160336"/>
          </a:xfrm>
        </p:spPr>
        <p:txBody>
          <a:bodyPr>
            <a:normAutofit fontScale="92500" lnSpcReduction="10000"/>
          </a:bodyPr>
          <a:lstStyle/>
          <a:p>
            <a:r>
              <a:rPr lang="en-US" sz="3600" dirty="0">
                <a:solidFill>
                  <a:schemeClr val="tx1">
                    <a:lumMod val="85000"/>
                    <a:lumOff val="15000"/>
                  </a:schemeClr>
                </a:solidFill>
                <a:latin typeface="+mj-lt"/>
                <a:ea typeface="+mj-ea"/>
                <a:cs typeface="+mj-cs"/>
              </a:rPr>
              <a:t>BYU </a:t>
            </a:r>
            <a:r>
              <a:rPr lang="en-US" sz="3600" dirty="0" smtClean="0">
                <a:solidFill>
                  <a:schemeClr val="tx1">
                    <a:lumMod val="85000"/>
                    <a:lumOff val="15000"/>
                  </a:schemeClr>
                </a:solidFill>
                <a:latin typeface="+mj-lt"/>
                <a:ea typeface="+mj-ea"/>
                <a:cs typeface="+mj-cs"/>
              </a:rPr>
              <a:t>Online </a:t>
            </a:r>
            <a:r>
              <a:rPr lang="en-US" sz="3600" dirty="0">
                <a:solidFill>
                  <a:schemeClr val="tx1">
                    <a:lumMod val="85000"/>
                    <a:lumOff val="15000"/>
                  </a:schemeClr>
                </a:solidFill>
                <a:latin typeface="+mj-lt"/>
                <a:ea typeface="+mj-ea"/>
                <a:cs typeface="+mj-cs"/>
              </a:rPr>
              <a:t>will be funded following these principles:</a:t>
            </a:r>
          </a:p>
          <a:p>
            <a:pPr lvl="1">
              <a:buFont typeface="+mj-lt"/>
              <a:buAutoNum type="arabicPeriod"/>
            </a:pPr>
            <a:endParaRPr lang="en-US" sz="2400" dirty="0" smtClean="0"/>
          </a:p>
          <a:p>
            <a:pPr lvl="1">
              <a:buFont typeface="+mj-lt"/>
              <a:buAutoNum type="arabicPeriod"/>
            </a:pPr>
            <a:r>
              <a:rPr lang="en-US" sz="2400" dirty="0" smtClean="0"/>
              <a:t>Faculty involvement is part of load. If coverage is needed for the development of courses, the AVP will provide funds for an adjunct.</a:t>
            </a:r>
          </a:p>
          <a:p>
            <a:pPr lvl="1">
              <a:buFont typeface="+mj-lt"/>
              <a:buAutoNum type="arabicPeriod"/>
            </a:pPr>
            <a:r>
              <a:rPr lang="en-US" sz="2400" dirty="0" smtClean="0"/>
              <a:t>Adjuncts may be carefully used and will be funded as adjuncts have been funded in day school courses.</a:t>
            </a:r>
          </a:p>
          <a:p>
            <a:pPr lvl="1">
              <a:buFont typeface="+mj-lt"/>
              <a:buAutoNum type="arabicPeriod"/>
            </a:pPr>
            <a:r>
              <a:rPr lang="en-US" sz="2400" dirty="0" smtClean="0"/>
              <a:t>TAs could be funded by college, department, or university funds. As course sections move to BYU ONLINE, TAs associated with those sections would be moved to online work.</a:t>
            </a:r>
          </a:p>
        </p:txBody>
      </p:sp>
      <p:pic>
        <p:nvPicPr>
          <p:cNvPr id="5122" name="Picture 2" descr="https://static1.squarespace.com/static/53a1c582e4b0b4f1b3a96c0c/55031058e4b0876832569891/55031059e4b0876832569b5a/1419375320967/1000w/Cas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844" y="4582633"/>
            <a:ext cx="2268827" cy="148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09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5417" y="793897"/>
            <a:ext cx="8915400" cy="3777622"/>
          </a:xfrm>
        </p:spPr>
        <p:txBody>
          <a:bodyPr>
            <a:normAutofit lnSpcReduction="10000"/>
          </a:bodyPr>
          <a:lstStyle/>
          <a:p>
            <a:pPr>
              <a:lnSpc>
                <a:spcPct val="90000"/>
              </a:lnSpc>
            </a:pPr>
            <a:r>
              <a:rPr lang="en-US" sz="3300" dirty="0">
                <a:solidFill>
                  <a:schemeClr val="tx1">
                    <a:lumMod val="85000"/>
                    <a:lumOff val="15000"/>
                  </a:schemeClr>
                </a:solidFill>
                <a:latin typeface="+mj-lt"/>
                <a:ea typeface="+mj-ea"/>
                <a:cs typeface="+mj-cs"/>
              </a:rPr>
              <a:t>BYU ONLINE will be funded following these principles:</a:t>
            </a:r>
          </a:p>
          <a:p>
            <a:pPr marL="914400" lvl="1" indent="-457200">
              <a:buFont typeface="+mj-lt"/>
              <a:buAutoNum type="arabicPeriod" startAt="4"/>
            </a:pPr>
            <a:r>
              <a:rPr lang="en-US" sz="2200" dirty="0" smtClean="0"/>
              <a:t>BYU will cover the costs of development, delivery, maintenance, student support, refreshment, etc. through various sources such as excess operating budget, general endowment, tuition transfer, new tuition if we are able to admit more students, donations, Continuing Education revenue and contributions.</a:t>
            </a:r>
          </a:p>
          <a:p>
            <a:pPr marL="914400" lvl="1" indent="-457200">
              <a:buFont typeface="+mj-lt"/>
              <a:buAutoNum type="arabicPeriod" startAt="4"/>
            </a:pPr>
            <a:r>
              <a:rPr lang="en-US" sz="2200" dirty="0" smtClean="0"/>
              <a:t>The funding model will be continually evaluated and adjusted as we learn more.</a:t>
            </a:r>
            <a:endParaRPr lang="en-US" sz="2200" dirty="0"/>
          </a:p>
        </p:txBody>
      </p:sp>
      <p:pic>
        <p:nvPicPr>
          <p:cNvPr id="5122" name="Picture 2" descr="https://static1.squarespace.com/static/53a1c582e4b0b4f1b3a96c0c/55031058e4b0876832569891/55031059e4b0876832569b5a/1419375320967/1000w/Cas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177" y="4786719"/>
            <a:ext cx="2929780" cy="192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111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818508" cy="1280890"/>
          </a:xfrm>
        </p:spPr>
        <p:txBody>
          <a:bodyPr/>
          <a:lstStyle/>
          <a:p>
            <a:r>
              <a:rPr lang="en-US" dirty="0"/>
              <a:t>Current Status </a:t>
            </a:r>
            <a:r>
              <a:rPr lang="en-US" dirty="0" smtClean="0"/>
              <a:t/>
            </a:r>
            <a:br>
              <a:rPr lang="en-US" dirty="0" smtClean="0"/>
            </a:br>
            <a:r>
              <a:rPr lang="en-US" dirty="0" smtClean="0"/>
              <a:t>of </a:t>
            </a:r>
            <a:r>
              <a:rPr lang="en-US" dirty="0"/>
              <a:t>BYU Online</a:t>
            </a:r>
          </a:p>
        </p:txBody>
      </p:sp>
      <p:sp>
        <p:nvSpPr>
          <p:cNvPr id="3" name="Content Placeholder 2"/>
          <p:cNvSpPr>
            <a:spLocks noGrp="1"/>
          </p:cNvSpPr>
          <p:nvPr>
            <p:ph idx="1"/>
          </p:nvPr>
        </p:nvSpPr>
        <p:spPr>
          <a:xfrm>
            <a:off x="1717344" y="2372034"/>
            <a:ext cx="5353307" cy="3016369"/>
          </a:xfrm>
        </p:spPr>
        <p:txBody>
          <a:bodyPr>
            <a:noAutofit/>
          </a:bodyPr>
          <a:lstStyle/>
          <a:p>
            <a:r>
              <a:rPr lang="en-US" sz="2400" dirty="0"/>
              <a:t>38 courses proposed from </a:t>
            </a:r>
            <a:r>
              <a:rPr lang="en-US" sz="2400" dirty="0" smtClean="0"/>
              <a:t>          8 </a:t>
            </a:r>
            <a:r>
              <a:rPr lang="en-US" sz="2400" dirty="0"/>
              <a:t>colleges</a:t>
            </a:r>
          </a:p>
          <a:p>
            <a:r>
              <a:rPr lang="en-US" sz="2400" dirty="0"/>
              <a:t>36 have been approved</a:t>
            </a:r>
          </a:p>
          <a:p>
            <a:r>
              <a:rPr lang="en-US" sz="2400" dirty="0"/>
              <a:t>A handful will begin in Spring 2016</a:t>
            </a:r>
          </a:p>
          <a:p>
            <a:r>
              <a:rPr lang="en-US" sz="2400" dirty="0"/>
              <a:t>Fall enrollments are anticipated to </a:t>
            </a:r>
            <a:r>
              <a:rPr lang="en-US" sz="2400" dirty="0" smtClean="0"/>
              <a:t>be </a:t>
            </a:r>
            <a:r>
              <a:rPr lang="en-US" sz="2400" dirty="0"/>
              <a:t>near 1500</a:t>
            </a:r>
          </a:p>
        </p:txBody>
      </p:sp>
      <p:sp>
        <p:nvSpPr>
          <p:cNvPr id="4" name="Rectangle 3"/>
          <p:cNvSpPr/>
          <p:nvPr/>
        </p:nvSpPr>
        <p:spPr>
          <a:xfrm>
            <a:off x="7581013" y="1692350"/>
            <a:ext cx="3859618" cy="1655518"/>
          </a:xfrm>
          <a:prstGeom prst="rect">
            <a:avLst/>
          </a:prstGeom>
        </p:spPr>
        <p:txBody>
          <a:bodyPr wrap="square">
            <a:spAutoFit/>
          </a:bodyPr>
          <a:lstStyle/>
          <a:p>
            <a:pPr algn="ctr">
              <a:lnSpc>
                <a:spcPct val="107000"/>
              </a:lnSpc>
            </a:pPr>
            <a:r>
              <a:rPr lang="en-US" sz="2400" dirty="0">
                <a:solidFill>
                  <a:schemeClr val="tx1">
                    <a:lumMod val="75000"/>
                    <a:lumOff val="25000"/>
                  </a:schemeClr>
                </a:solidFill>
              </a:rPr>
              <a:t>President’s Goal</a:t>
            </a:r>
          </a:p>
          <a:p>
            <a:pPr algn="ctr">
              <a:lnSpc>
                <a:spcPct val="107000"/>
              </a:lnSpc>
            </a:pPr>
            <a:r>
              <a:rPr lang="en-US" sz="2400" dirty="0">
                <a:solidFill>
                  <a:schemeClr val="tx1">
                    <a:lumMod val="75000"/>
                    <a:lumOff val="25000"/>
                  </a:schemeClr>
                </a:solidFill>
              </a:rPr>
              <a:t>Minimum 600-700 sections</a:t>
            </a:r>
          </a:p>
          <a:p>
            <a:pPr algn="ct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Arc 5"/>
          <p:cNvSpPr/>
          <p:nvPr/>
        </p:nvSpPr>
        <p:spPr>
          <a:xfrm rot="6072001">
            <a:off x="5150581" y="900826"/>
            <a:ext cx="4180386" cy="4894085"/>
          </a:xfrm>
          <a:prstGeom prst="arc">
            <a:avLst>
              <a:gd name="adj1" fmla="val 15415946"/>
              <a:gd name="adj2" fmla="val 20599141"/>
            </a:avLst>
          </a:prstGeom>
          <a:noFill/>
          <a:ln w="139700">
            <a:gradFill>
              <a:gsLst>
                <a:gs pos="0">
                  <a:schemeClr val="accent1">
                    <a:lumMod val="75000"/>
                  </a:schemeClr>
                </a:gs>
                <a:gs pos="73000">
                  <a:schemeClr val="accent1">
                    <a:lumMod val="45000"/>
                    <a:lumOff val="55000"/>
                  </a:schemeClr>
                </a:gs>
                <a:gs pos="100000">
                  <a:schemeClr val="accent1">
                    <a:lumMod val="30000"/>
                    <a:lumOff val="70000"/>
                  </a:schemeClr>
                </a:gs>
              </a:gsLst>
              <a:lin ang="5400000" scaled="1"/>
            </a:gradFill>
            <a:headEnd type="triangle"/>
          </a:ln>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n>
                <a:gradFill>
                  <a:gsLst>
                    <a:gs pos="100000">
                      <a:schemeClr val="accent1">
                        <a:lumMod val="75000"/>
                      </a:schemeClr>
                    </a:gs>
                    <a:gs pos="0">
                      <a:schemeClr val="accent1">
                        <a:lumMod val="45000"/>
                        <a:lumOff val="55000"/>
                      </a:schemeClr>
                    </a:gs>
                    <a:gs pos="9000">
                      <a:schemeClr val="accent1">
                        <a:lumMod val="45000"/>
                        <a:lumOff val="55000"/>
                      </a:schemeClr>
                    </a:gs>
                    <a:gs pos="0">
                      <a:schemeClr val="accent1">
                        <a:lumMod val="30000"/>
                        <a:lumOff val="70000"/>
                      </a:schemeClr>
                    </a:gs>
                  </a:gsLst>
                  <a:lin ang="5400000" scaled="1"/>
                </a:gradFill>
              </a:ln>
              <a:noFill/>
            </a:endParaRPr>
          </a:p>
        </p:txBody>
      </p:sp>
    </p:spTree>
    <p:extLst>
      <p:ext uri="{BB962C8B-B14F-4D97-AF65-F5344CB8AC3E}">
        <p14:creationId xmlns:p14="http://schemas.microsoft.com/office/powerpoint/2010/main" val="149149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www.proplend.com/wp-content/uploads/2016/02/Youre-Invit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17550">
            <a:off x="9590188" y="4578114"/>
            <a:ext cx="2074240" cy="1804589"/>
          </a:xfrm>
          <a:prstGeom prst="rect">
            <a:avLst/>
          </a:prstGeom>
          <a:noFill/>
          <a:ln>
            <a:noFill/>
          </a:ln>
        </p:spPr>
      </p:pic>
      <p:sp>
        <p:nvSpPr>
          <p:cNvPr id="2" name="Title 1"/>
          <p:cNvSpPr>
            <a:spLocks noGrp="1"/>
          </p:cNvSpPr>
          <p:nvPr>
            <p:ph type="title"/>
          </p:nvPr>
        </p:nvSpPr>
        <p:spPr/>
        <p:txBody>
          <a:bodyPr/>
          <a:lstStyle/>
          <a:p>
            <a:r>
              <a:rPr lang="en-US" dirty="0" smtClean="0"/>
              <a:t>The INVITATION</a:t>
            </a:r>
            <a:endParaRPr lang="en-US" dirty="0"/>
          </a:p>
        </p:txBody>
      </p:sp>
      <p:sp>
        <p:nvSpPr>
          <p:cNvPr id="3" name="Content Placeholder 2"/>
          <p:cNvSpPr>
            <a:spLocks noGrp="1"/>
          </p:cNvSpPr>
          <p:nvPr>
            <p:ph idx="1"/>
          </p:nvPr>
        </p:nvSpPr>
        <p:spPr>
          <a:xfrm>
            <a:off x="1828811" y="1414462"/>
            <a:ext cx="7472352" cy="5214938"/>
          </a:xfrm>
        </p:spPr>
        <p:txBody>
          <a:bodyPr>
            <a:normAutofit/>
          </a:bodyPr>
          <a:lstStyle/>
          <a:p>
            <a:r>
              <a:rPr lang="en-US" sz="2000" dirty="0" smtClean="0"/>
              <a:t>We encourage the academic community to consider courses that will help fulfill President </a:t>
            </a:r>
            <a:r>
              <a:rPr lang="en-US" sz="2000" dirty="0" err="1" smtClean="0"/>
              <a:t>Worthen’s</a:t>
            </a:r>
            <a:r>
              <a:rPr lang="en-US" sz="2000" dirty="0" smtClean="0"/>
              <a:t> Initiative. We are especially interested in:</a:t>
            </a:r>
          </a:p>
          <a:p>
            <a:pPr marL="800100" lvl="1" indent="-342900">
              <a:buFont typeface="+mj-lt"/>
              <a:buAutoNum type="arabicPeriod"/>
            </a:pPr>
            <a:r>
              <a:rPr lang="en-US" sz="2000" dirty="0" smtClean="0"/>
              <a:t>Large enrolling courses</a:t>
            </a:r>
          </a:p>
          <a:p>
            <a:pPr marL="800100" lvl="1" indent="-342900">
              <a:buFont typeface="+mj-lt"/>
              <a:buAutoNum type="arabicPeriod"/>
            </a:pPr>
            <a:r>
              <a:rPr lang="en-US" sz="2000" dirty="0" smtClean="0"/>
              <a:t>Courses required by a number of majors or minors</a:t>
            </a:r>
          </a:p>
          <a:p>
            <a:pPr marL="800100" lvl="1" indent="-342900">
              <a:buFont typeface="+mj-lt"/>
              <a:buAutoNum type="arabicPeriod"/>
            </a:pPr>
            <a:r>
              <a:rPr lang="en-US" sz="2000" dirty="0" smtClean="0"/>
              <a:t>Key prerequisite courses</a:t>
            </a:r>
          </a:p>
          <a:p>
            <a:pPr marL="800100" lvl="1" indent="-342900">
              <a:buFont typeface="+mj-lt"/>
              <a:buAutoNum type="arabicPeriod"/>
            </a:pPr>
            <a:r>
              <a:rPr lang="en-US" sz="2000" dirty="0" smtClean="0"/>
              <a:t>General Education and Religious Education courses</a:t>
            </a:r>
          </a:p>
          <a:p>
            <a:pPr marL="800100" lvl="1" indent="-342900">
              <a:buFont typeface="+mj-lt"/>
              <a:buAutoNum type="arabicPeriod"/>
            </a:pPr>
            <a:r>
              <a:rPr lang="en-US" sz="2000" dirty="0" smtClean="0"/>
              <a:t>Courses that might allow an increased admission to LEP’s</a:t>
            </a:r>
          </a:p>
          <a:p>
            <a:pPr marL="800100" lvl="1" indent="-342900">
              <a:buFont typeface="+mj-lt"/>
              <a:buAutoNum type="arabicPeriod"/>
            </a:pPr>
            <a:r>
              <a:rPr lang="en-US" sz="2000" dirty="0" smtClean="0"/>
              <a:t>Courses that serve a wide range of students across campus</a:t>
            </a:r>
          </a:p>
          <a:p>
            <a:pPr marL="800100" lvl="1" indent="-342900">
              <a:buFont typeface="+mj-lt"/>
              <a:buAutoNum type="arabicPeriod"/>
            </a:pPr>
            <a:r>
              <a:rPr lang="en-US" sz="2000" dirty="0" smtClean="0"/>
              <a:t>Major courses that help us gain important efficiencies</a:t>
            </a:r>
            <a:endParaRPr lang="en-US" sz="2000" dirty="0"/>
          </a:p>
        </p:txBody>
      </p:sp>
    </p:spTree>
    <p:extLst>
      <p:ext uri="{BB962C8B-B14F-4D97-AF65-F5344CB8AC3E}">
        <p14:creationId xmlns:p14="http://schemas.microsoft.com/office/powerpoint/2010/main" val="3762752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BYU ONLINE</a:t>
            </a:r>
          </a:p>
        </p:txBody>
      </p:sp>
      <p:sp>
        <p:nvSpPr>
          <p:cNvPr id="3" name="Content Placeholder 2"/>
          <p:cNvSpPr>
            <a:spLocks noGrp="1"/>
          </p:cNvSpPr>
          <p:nvPr>
            <p:ph idx="1"/>
          </p:nvPr>
        </p:nvSpPr>
        <p:spPr>
          <a:xfrm>
            <a:off x="2589212" y="1700214"/>
            <a:ext cx="8915400" cy="2271712"/>
          </a:xfrm>
        </p:spPr>
        <p:txBody>
          <a:bodyPr>
            <a:normAutofit/>
          </a:bodyPr>
          <a:lstStyle/>
          <a:p>
            <a:r>
              <a:rPr lang="en-US" sz="2400" b="1" dirty="0"/>
              <a:t>BYU ONLINE supports President </a:t>
            </a:r>
            <a:r>
              <a:rPr lang="en-US" sz="2400" b="1" dirty="0" err="1"/>
              <a:t>Worthen’s</a:t>
            </a:r>
            <a:r>
              <a:rPr lang="en-US" sz="2400" b="1" dirty="0"/>
              <a:t> Initiative to:</a:t>
            </a:r>
          </a:p>
          <a:p>
            <a:pPr lvl="1"/>
            <a:r>
              <a:rPr lang="en-US" sz="2400" dirty="0"/>
              <a:t>Preserve the “BYU Experience” </a:t>
            </a:r>
            <a:r>
              <a:rPr lang="en-US" sz="2400" b="1" dirty="0" smtClean="0">
                <a:solidFill>
                  <a:schemeClr val="tx1"/>
                </a:solidFill>
              </a:rPr>
              <a:t>AND</a:t>
            </a:r>
            <a:endParaRPr lang="en-US" sz="2400" b="1" dirty="0">
              <a:solidFill>
                <a:schemeClr val="tx1"/>
              </a:solidFill>
            </a:endParaRPr>
          </a:p>
          <a:p>
            <a:pPr lvl="1"/>
            <a:r>
              <a:rPr lang="en-US" sz="2400" dirty="0"/>
              <a:t>By 2020 make it possible for all students entering BYU to take 15 credits of online/blended course work to meet graduation requirements.</a:t>
            </a:r>
          </a:p>
          <a:p>
            <a:pPr marL="457200" lvl="1" indent="0">
              <a:buNone/>
            </a:pPr>
            <a:endParaRPr lang="en-US" sz="2400" dirty="0"/>
          </a:p>
          <a:p>
            <a:endParaRPr lang="en-US" dirty="0"/>
          </a:p>
        </p:txBody>
      </p:sp>
      <p:pic>
        <p:nvPicPr>
          <p:cNvPr id="4" name="Picture 2" descr="http://photo.byu.edu/wp-content/uploads/2011/08/Graduation-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3" y="4240161"/>
            <a:ext cx="2973017" cy="2123584"/>
          </a:xfrm>
          <a:prstGeom prst="rect">
            <a:avLst/>
          </a:prstGeom>
          <a:noFill/>
          <a:ln>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606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3412"/>
          </a:xfrm>
        </p:spPr>
        <p:txBody>
          <a:bodyPr>
            <a:normAutofit fontScale="90000"/>
          </a:bodyPr>
          <a:lstStyle/>
          <a:p>
            <a:r>
              <a:rPr lang="en-US" dirty="0" smtClean="0"/>
              <a:t>BYU ONLINE Goals:</a:t>
            </a:r>
            <a:br>
              <a:rPr lang="en-US" dirty="0" smtClean="0"/>
            </a:br>
            <a:endParaRPr lang="en-US" dirty="0"/>
          </a:p>
        </p:txBody>
      </p:sp>
      <p:sp>
        <p:nvSpPr>
          <p:cNvPr id="3" name="Content Placeholder 2"/>
          <p:cNvSpPr>
            <a:spLocks noGrp="1"/>
          </p:cNvSpPr>
          <p:nvPr>
            <p:ph idx="1"/>
          </p:nvPr>
        </p:nvSpPr>
        <p:spPr>
          <a:xfrm>
            <a:off x="1420960" y="1448464"/>
            <a:ext cx="10637690" cy="1694121"/>
          </a:xfrm>
        </p:spPr>
        <p:txBody>
          <a:bodyPr>
            <a:noAutofit/>
          </a:bodyPr>
          <a:lstStyle/>
          <a:p>
            <a:r>
              <a:rPr lang="en-US" sz="2400" dirty="0" smtClean="0"/>
              <a:t>Enhance the educational experience of </a:t>
            </a:r>
            <a:r>
              <a:rPr lang="en-US" sz="2400" dirty="0"/>
              <a:t>B</a:t>
            </a:r>
            <a:r>
              <a:rPr lang="en-US" sz="2400" dirty="0" smtClean="0"/>
              <a:t>YU students</a:t>
            </a:r>
          </a:p>
          <a:p>
            <a:r>
              <a:rPr lang="en-US" sz="2400" dirty="0" smtClean="0"/>
              <a:t>Improve student participation in their learning, use what we create for and learn from BYU ONLINE to improve classroom learning</a:t>
            </a:r>
          </a:p>
          <a:p>
            <a:r>
              <a:rPr lang="en-US" sz="2400" dirty="0" smtClean="0"/>
              <a:t>Create efficiencies for the University as students move from a traditional classroom to online formats</a:t>
            </a:r>
          </a:p>
        </p:txBody>
      </p:sp>
      <p:pic>
        <p:nvPicPr>
          <p:cNvPr id="8194" name="Picture 2" descr="http://photo.byu.edu/wp-content/uploads/2011/08/Aerial-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386" y="4557712"/>
            <a:ext cx="2061568" cy="1619803"/>
          </a:xfrm>
          <a:prstGeom prst="rect">
            <a:avLst/>
          </a:prstGeom>
          <a:noFill/>
          <a:ln>
            <a:solidFill>
              <a:schemeClr val="accent5">
                <a:lumMod val="50000"/>
              </a:schemeClr>
            </a:solid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420960" y="3626818"/>
            <a:ext cx="7365853" cy="2123658"/>
          </a:xfrm>
          <a:prstGeom prst="rect">
            <a:avLst/>
          </a:prstGeom>
        </p:spPr>
        <p:txBody>
          <a:bodyPr wrap="square">
            <a:spAutoFit/>
          </a:bodyPr>
          <a:lstStyle/>
          <a:p>
            <a:pPr marL="800100" lvl="1" indent="-342900">
              <a:spcBef>
                <a:spcPts val="0"/>
              </a:spcBef>
              <a:buClr>
                <a:srgbClr val="C00000"/>
              </a:buClr>
              <a:buFont typeface="+mj-lt"/>
              <a:buAutoNum type="arabicPeriod"/>
            </a:pPr>
            <a:r>
              <a:rPr lang="en-US" sz="2200" dirty="0"/>
              <a:t>Space utilization</a:t>
            </a:r>
          </a:p>
          <a:p>
            <a:pPr marL="800100" lvl="1" indent="-342900">
              <a:spcBef>
                <a:spcPts val="0"/>
              </a:spcBef>
              <a:buClr>
                <a:srgbClr val="C00000"/>
              </a:buClr>
              <a:buFont typeface="+mj-lt"/>
              <a:buAutoNum type="arabicPeriod"/>
            </a:pPr>
            <a:r>
              <a:rPr lang="en-US" sz="2200" dirty="0"/>
              <a:t>Possibly allow more students to be admitted </a:t>
            </a:r>
            <a:r>
              <a:rPr lang="en-US" sz="2200" dirty="0" smtClean="0"/>
              <a:t>to </a:t>
            </a:r>
            <a:r>
              <a:rPr lang="en-US" sz="2200" dirty="0"/>
              <a:t>limited enrollment programs.</a:t>
            </a:r>
          </a:p>
          <a:p>
            <a:pPr marL="800100" lvl="1" indent="-342900">
              <a:buClr>
                <a:srgbClr val="C00000"/>
              </a:buClr>
              <a:buFont typeface="+mj-lt"/>
              <a:buAutoNum type="arabicPeriod"/>
            </a:pPr>
            <a:r>
              <a:rPr lang="en-US" sz="2200" dirty="0" smtClean="0"/>
              <a:t>Possibly </a:t>
            </a:r>
            <a:r>
              <a:rPr lang="en-US" sz="2200" dirty="0"/>
              <a:t>allow BYU to admit some of the </a:t>
            </a:r>
            <a:r>
              <a:rPr lang="en-US" sz="2200" dirty="0" smtClean="0"/>
              <a:t>student applicants </a:t>
            </a:r>
            <a:r>
              <a:rPr lang="en-US" sz="2200" dirty="0"/>
              <a:t>who are rejected but “look just like” </a:t>
            </a:r>
            <a:r>
              <a:rPr lang="en-US" sz="2200" dirty="0" smtClean="0"/>
              <a:t>the </a:t>
            </a:r>
            <a:r>
              <a:rPr lang="en-US" sz="2200" dirty="0"/>
              <a:t>last group who are admitted</a:t>
            </a:r>
          </a:p>
        </p:txBody>
      </p:sp>
    </p:spTree>
    <p:extLst>
      <p:ext uri="{BB962C8B-B14F-4D97-AF65-F5344CB8AC3E}">
        <p14:creationId xmlns:p14="http://schemas.microsoft.com/office/powerpoint/2010/main" val="1775797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BYU ONLINE IS A PARTNERSHIP</a:t>
            </a:r>
            <a:endParaRPr lang="en-US" dirty="0"/>
          </a:p>
        </p:txBody>
      </p:sp>
      <p:sp>
        <p:nvSpPr>
          <p:cNvPr id="3" name="Content Placeholder 2"/>
          <p:cNvSpPr>
            <a:spLocks noGrp="1"/>
          </p:cNvSpPr>
          <p:nvPr>
            <p:ph idx="1"/>
          </p:nvPr>
        </p:nvSpPr>
        <p:spPr>
          <a:xfrm>
            <a:off x="2374900" y="1476371"/>
            <a:ext cx="8915400" cy="1824041"/>
          </a:xfrm>
        </p:spPr>
        <p:txBody>
          <a:bodyPr>
            <a:normAutofit fontScale="92500"/>
          </a:bodyPr>
          <a:lstStyle/>
          <a:p>
            <a:r>
              <a:rPr lang="en-US" sz="2200" dirty="0" smtClean="0"/>
              <a:t>…between the Academic Community, the Division of Continuing Education, and the Office of Information Technology.</a:t>
            </a:r>
          </a:p>
          <a:p>
            <a:r>
              <a:rPr lang="en-US" sz="2200" dirty="0"/>
              <a:t>BYU ONLINE IS NOT INDEPENDENT STUDY, </a:t>
            </a:r>
            <a:r>
              <a:rPr lang="en-US" sz="2200" dirty="0" smtClean="0"/>
              <a:t>though some products developed for </a:t>
            </a:r>
            <a:r>
              <a:rPr lang="en-US" sz="2200" dirty="0"/>
              <a:t>B</a:t>
            </a:r>
            <a:r>
              <a:rPr lang="en-US" sz="2200" dirty="0" smtClean="0"/>
              <a:t>YU ONLINE may be used in Independent Study offerings.</a:t>
            </a:r>
          </a:p>
          <a:p>
            <a:endParaRPr lang="en-US" dirty="0"/>
          </a:p>
        </p:txBody>
      </p:sp>
      <p:graphicFrame>
        <p:nvGraphicFramePr>
          <p:cNvPr id="5" name="Diagram 4"/>
          <p:cNvGraphicFramePr/>
          <p:nvPr>
            <p:extLst>
              <p:ext uri="{D42A27DB-BD31-4B8C-83A1-F6EECF244321}">
                <p14:modId xmlns:p14="http://schemas.microsoft.com/office/powerpoint/2010/main" val="1126794447"/>
              </p:ext>
            </p:extLst>
          </p:nvPr>
        </p:nvGraphicFramePr>
        <p:xfrm>
          <a:off x="3100387" y="2757261"/>
          <a:ext cx="6447649" cy="4514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4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BYU ONLINE:</a:t>
            </a:r>
            <a:endParaRPr lang="en-US" dirty="0"/>
          </a:p>
        </p:txBody>
      </p:sp>
      <p:sp>
        <p:nvSpPr>
          <p:cNvPr id="3" name="Content Placeholder 2"/>
          <p:cNvSpPr>
            <a:spLocks noGrp="1"/>
          </p:cNvSpPr>
          <p:nvPr>
            <p:ph idx="1"/>
          </p:nvPr>
        </p:nvSpPr>
        <p:spPr>
          <a:xfrm>
            <a:off x="2759332" y="1823483"/>
            <a:ext cx="3673365" cy="4394791"/>
          </a:xfrm>
        </p:spPr>
        <p:txBody>
          <a:bodyPr>
            <a:noAutofit/>
          </a:bodyPr>
          <a:lstStyle/>
          <a:p>
            <a:r>
              <a:rPr lang="en-US" sz="2400" dirty="0" smtClean="0"/>
              <a:t>BYU ONLINE focuses on enriching learning experiences for </a:t>
            </a:r>
            <a:r>
              <a:rPr lang="en-US" sz="2400" b="1" dirty="0" smtClean="0"/>
              <a:t>our matriculated on-campus student</a:t>
            </a:r>
            <a:r>
              <a:rPr lang="en-US" sz="2400" dirty="0" smtClean="0"/>
              <a:t>s. Our students are the target group for BYU ONLINE. What we learn in the online experience may also enhance in-class experiences.</a:t>
            </a:r>
            <a:endParaRPr lang="en-US" sz="2400" dirty="0"/>
          </a:p>
        </p:txBody>
      </p:sp>
      <p:pic>
        <p:nvPicPr>
          <p:cNvPr id="3078" name="Picture 6" descr="http://photo.byu.edu/wp-content/uploads/2011/08/Students-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328" y="2307280"/>
            <a:ext cx="4740284" cy="3385917"/>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82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6779675" cy="1280890"/>
          </a:xfrm>
        </p:spPr>
        <p:txBody>
          <a:bodyPr/>
          <a:lstStyle/>
          <a:p>
            <a:r>
              <a:rPr lang="en-US" dirty="0" smtClean="0"/>
              <a:t>        BYU Online</a:t>
            </a:r>
            <a:endParaRPr lang="en-US" dirty="0"/>
          </a:p>
        </p:txBody>
      </p:sp>
      <p:sp>
        <p:nvSpPr>
          <p:cNvPr id="3" name="Content Placeholder 2"/>
          <p:cNvSpPr>
            <a:spLocks noGrp="1"/>
          </p:cNvSpPr>
          <p:nvPr>
            <p:ph idx="1"/>
          </p:nvPr>
        </p:nvSpPr>
        <p:spPr>
          <a:xfrm>
            <a:off x="6964361" y="1427207"/>
            <a:ext cx="3894139" cy="4571890"/>
          </a:xfrm>
        </p:spPr>
        <p:txBody>
          <a:bodyPr>
            <a:normAutofit/>
          </a:bodyPr>
          <a:lstStyle/>
          <a:p>
            <a:r>
              <a:rPr lang="en-US" sz="2000" dirty="0" smtClean="0"/>
              <a:t>Is Semester or Term-based</a:t>
            </a:r>
          </a:p>
          <a:p>
            <a:r>
              <a:rPr lang="en-US" sz="2000" dirty="0" smtClean="0"/>
              <a:t>May use blended formats</a:t>
            </a:r>
          </a:p>
          <a:p>
            <a:r>
              <a:rPr lang="en-US" sz="2000" dirty="0" smtClean="0"/>
              <a:t>Could involve live classroom connections with faculty based on the pedagogy of the discipline</a:t>
            </a:r>
          </a:p>
          <a:p>
            <a:r>
              <a:rPr lang="en-US" sz="2000" dirty="0" smtClean="0"/>
              <a:t>Is not designed for non-matriculated students</a:t>
            </a:r>
          </a:p>
          <a:p>
            <a:r>
              <a:rPr lang="en-US" sz="2000" dirty="0" smtClean="0"/>
              <a:t>Is not traditional “distance” or “correspondence” education – though it may facilitate experiences for some students off-campus</a:t>
            </a:r>
          </a:p>
          <a:p>
            <a:endParaRPr lang="en-US" sz="2000" dirty="0"/>
          </a:p>
        </p:txBody>
      </p:sp>
      <p:pic>
        <p:nvPicPr>
          <p:cNvPr id="4" name="Picture 2" descr="South Camp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682345"/>
            <a:ext cx="2586038" cy="388460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600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9" y="624110"/>
            <a:ext cx="10201274" cy="1280890"/>
          </a:xfrm>
        </p:spPr>
        <p:txBody>
          <a:bodyPr/>
          <a:lstStyle/>
          <a:p>
            <a:r>
              <a:rPr lang="en-US" dirty="0" smtClean="0"/>
              <a:t>ROLLING OUT BYU ONLINE FOR OUR STUDENTS</a:t>
            </a:r>
            <a:endParaRPr lang="en-US" dirty="0"/>
          </a:p>
        </p:txBody>
      </p:sp>
      <p:sp>
        <p:nvSpPr>
          <p:cNvPr id="3" name="Content Placeholder 2"/>
          <p:cNvSpPr>
            <a:spLocks noGrp="1"/>
          </p:cNvSpPr>
          <p:nvPr>
            <p:ph idx="1"/>
          </p:nvPr>
        </p:nvSpPr>
        <p:spPr>
          <a:xfrm>
            <a:off x="1671639" y="1327851"/>
            <a:ext cx="9732960" cy="3777622"/>
          </a:xfrm>
        </p:spPr>
        <p:txBody>
          <a:bodyPr/>
          <a:lstStyle/>
          <a:p>
            <a:r>
              <a:rPr lang="en-US" dirty="0" smtClean="0"/>
              <a:t>To make sure that the content of the courses meets disciplinary expectations and department learning objectives, the development of courses and teaching of courses will be part of load for full-time faculty. These courses won’t be separate from the academic colleges and departments.</a:t>
            </a:r>
          </a:p>
          <a:p>
            <a:r>
              <a:rPr lang="en-US" dirty="0" smtClean="0"/>
              <a:t>Continuing Education has the expertise in online course development, pedagogy, design, creation, management, student support, online labs and tutoring, and other aspects of the delivery of courses. It will be responsible for these aspects of BYU ONLINE.</a:t>
            </a:r>
          </a:p>
          <a:p>
            <a:r>
              <a:rPr lang="en-US" dirty="0" smtClean="0"/>
              <a:t>OIT will work with BYU ONLINE to enable LMS aggregation so that students can have a single view of assignments, calendars, etc. OIT will also work to connect multiple LMSs to BYU’s backend systems (AIM, etc.).</a:t>
            </a:r>
            <a:endParaRPr lang="en-US" dirty="0"/>
          </a:p>
        </p:txBody>
      </p:sp>
      <p:pic>
        <p:nvPicPr>
          <p:cNvPr id="1028" name="Picture 4" descr="Image result for handsha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426" y="4976037"/>
            <a:ext cx="2459900" cy="160158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Image result for handshak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handshak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Image result for handshak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4017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3712" y="385762"/>
            <a:ext cx="5274413" cy="6472238"/>
          </a:xfrm>
        </p:spPr>
        <p:txBody>
          <a:bodyPr>
            <a:normAutofit fontScale="77500" lnSpcReduction="20000"/>
          </a:bodyPr>
          <a:lstStyle/>
          <a:p>
            <a:r>
              <a:rPr lang="en-US" sz="2600" dirty="0" smtClean="0"/>
              <a:t>Adjuncts may be used to teach courses that have been developed under the direction of full-time faculty, following the model we currently have for use of adjuncts in day school.</a:t>
            </a:r>
          </a:p>
          <a:p>
            <a:pPr marL="800100" lvl="1" indent="-342900">
              <a:buFont typeface="+mj-lt"/>
              <a:buAutoNum type="arabicPeriod"/>
            </a:pPr>
            <a:r>
              <a:rPr lang="en-US" sz="2600" dirty="0"/>
              <a:t>They will be academically qualified, have the right credentials</a:t>
            </a:r>
          </a:p>
          <a:p>
            <a:pPr marL="800100" lvl="1" indent="-342900">
              <a:buFont typeface="+mj-lt"/>
              <a:buAutoNum type="arabicPeriod"/>
            </a:pPr>
            <a:r>
              <a:rPr lang="en-US" sz="2600" dirty="0"/>
              <a:t>They are “known” by us, have worked with us in other situations</a:t>
            </a:r>
          </a:p>
          <a:p>
            <a:pPr marL="800100" lvl="1" indent="-342900">
              <a:buFont typeface="+mj-lt"/>
              <a:buAutoNum type="arabicPeriod"/>
            </a:pPr>
            <a:r>
              <a:rPr lang="en-US" sz="2600" dirty="0"/>
              <a:t>They have a track record and understand BYU standards, BYU learning objectives, BYU aims, etc.</a:t>
            </a:r>
          </a:p>
          <a:p>
            <a:pPr marL="800100" lvl="1" indent="-342900">
              <a:buFont typeface="+mj-lt"/>
              <a:buAutoNum type="arabicPeriod"/>
            </a:pPr>
            <a:r>
              <a:rPr lang="en-US" sz="2600" dirty="0"/>
              <a:t>They won’t be assigned all the lower division courses</a:t>
            </a:r>
          </a:p>
          <a:p>
            <a:pPr marL="800100" lvl="1" indent="-342900">
              <a:buFont typeface="+mj-lt"/>
              <a:buAutoNum type="arabicPeriod"/>
            </a:pPr>
            <a:r>
              <a:rPr lang="en-US" sz="2600" dirty="0"/>
              <a:t>They won’t be called on missions to teach for </a:t>
            </a:r>
            <a:r>
              <a:rPr lang="en-US" sz="2600" dirty="0" smtClean="0"/>
              <a:t>BYU</a:t>
            </a:r>
          </a:p>
          <a:p>
            <a:r>
              <a:rPr lang="en-US" sz="2600" dirty="0" smtClean="0"/>
              <a:t>Graduate students may also be used to teach courses that have been developed under the direction of full-time faculty, following the model used in day school.</a:t>
            </a:r>
            <a:endParaRPr lang="en-US" sz="2600" dirty="0"/>
          </a:p>
          <a:p>
            <a:endParaRPr lang="en-US" dirty="0" smtClean="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674" y="1467801"/>
            <a:ext cx="2924175" cy="4093845"/>
          </a:xfrm>
          <a:prstGeom prst="rect">
            <a:avLst/>
          </a:prstGeom>
          <a:ln>
            <a:solidFill>
              <a:schemeClr val="accent3">
                <a:lumMod val="75000"/>
              </a:schemeClr>
            </a:solidFill>
          </a:ln>
        </p:spPr>
      </p:pic>
    </p:spTree>
    <p:extLst>
      <p:ext uri="{BB962C8B-B14F-4D97-AF65-F5344CB8AC3E}">
        <p14:creationId xmlns:p14="http://schemas.microsoft.com/office/powerpoint/2010/main" val="2827729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2524" y="1441154"/>
            <a:ext cx="8915400" cy="1630326"/>
          </a:xfrm>
        </p:spPr>
        <p:txBody>
          <a:bodyPr>
            <a:noAutofit/>
          </a:bodyPr>
          <a:lstStyle/>
          <a:p>
            <a:r>
              <a:rPr lang="en-US" sz="2400" dirty="0" smtClean="0"/>
              <a:t>BYU ONLINE is not a supplemental salary/faculty overload compensation model (like Evening Classes or Independent Study).</a:t>
            </a:r>
          </a:p>
          <a:p>
            <a:r>
              <a:rPr lang="en-US" sz="2400" dirty="0" smtClean="0"/>
              <a:t>BYU ONLINE is not being done to generate revenue.</a:t>
            </a:r>
          </a:p>
          <a:p>
            <a:endParaRPr lang="en-US" sz="2400"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rot="21295625">
            <a:off x="4709795" y="3712527"/>
            <a:ext cx="2343785" cy="2490470"/>
          </a:xfrm>
          <a:prstGeom prst="rect">
            <a:avLst/>
          </a:prstGeom>
        </p:spPr>
      </p:pic>
      <p:grpSp>
        <p:nvGrpSpPr>
          <p:cNvPr id="12" name="Group 11"/>
          <p:cNvGrpSpPr/>
          <p:nvPr/>
        </p:nvGrpSpPr>
        <p:grpSpPr>
          <a:xfrm>
            <a:off x="4740275" y="3712527"/>
            <a:ext cx="2171700" cy="2202180"/>
            <a:chOff x="0" y="0"/>
            <a:chExt cx="2171700" cy="2202180"/>
          </a:xfrm>
        </p:grpSpPr>
        <p:cxnSp>
          <p:nvCxnSpPr>
            <p:cNvPr id="13" name="Straight Connector 12"/>
            <p:cNvCxnSpPr/>
            <p:nvPr/>
          </p:nvCxnSpPr>
          <p:spPr>
            <a:xfrm flipH="1">
              <a:off x="548640" y="190500"/>
              <a:ext cx="1133475" cy="1882140"/>
            </a:xfrm>
            <a:prstGeom prst="line">
              <a:avLst/>
            </a:prstGeom>
            <a:ln w="14922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0" y="0"/>
              <a:ext cx="2171700" cy="2202180"/>
            </a:xfrm>
            <a:prstGeom prst="ellipse">
              <a:avLst/>
            </a:prstGeom>
            <a:noFill/>
            <a:ln w="149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787086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293</TotalTime>
  <Words>863</Words>
  <Application>Microsoft Office PowerPoint</Application>
  <PresentationFormat>Widescreen</PresentationFormat>
  <Paragraphs>77</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BYU Online</vt:lpstr>
      <vt:lpstr>BYU ONLINE</vt:lpstr>
      <vt:lpstr>BYU ONLINE Goals: </vt:lpstr>
      <vt:lpstr>BYU ONLINE IS A PARTNERSHIP</vt:lpstr>
      <vt:lpstr>BYU ONLINE:</vt:lpstr>
      <vt:lpstr>        BYU Online</vt:lpstr>
      <vt:lpstr>ROLLING OUT BYU ONLINE FOR OUR STUDENTS</vt:lpstr>
      <vt:lpstr>PowerPoint Presentation</vt:lpstr>
      <vt:lpstr>PowerPoint Presentation</vt:lpstr>
      <vt:lpstr>PowerPoint Presentation</vt:lpstr>
      <vt:lpstr>PowerPoint Presentation</vt:lpstr>
      <vt:lpstr>Current Status  of BYU Online</vt:lpstr>
      <vt:lpstr>The INVITATION</vt:lpstr>
    </vt:vector>
  </TitlesOfParts>
  <Company>BYU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BYU Online</dc:title>
  <dc:creator>Shannon Openshaw</dc:creator>
  <cp:lastModifiedBy>Kyle Martin</cp:lastModifiedBy>
  <cp:revision>43</cp:revision>
  <cp:lastPrinted>2016-04-18T20:52:14Z</cp:lastPrinted>
  <dcterms:created xsi:type="dcterms:W3CDTF">2016-04-18T14:37:19Z</dcterms:created>
  <dcterms:modified xsi:type="dcterms:W3CDTF">2016-07-08T17:11:01Z</dcterms:modified>
</cp:coreProperties>
</file>