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265E-0296-6879-AE44-BF0E4D05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A71D-839A-09C8-ED4B-43339A51D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FD73-2068-503D-9F9F-87A9CEBF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0DC9-1F05-676E-3EFA-869CCCF4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9E3E-CBD5-719B-F70B-ADD7C48B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A9B-2426-E427-2FB4-80888044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E981D-D612-FC91-AE35-C7468099A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4DB0B-9660-C759-81BB-D17A00D2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9F8A0-A9DC-DBDE-17F5-A3A7E162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D28B-0769-914D-429A-B42EC1B7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2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BAD56-6F15-E614-B269-0B120286A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07387-BA08-8865-3878-D76919594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EDB0E-D0E7-215E-072B-0FA474B1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A6652-2C78-97E7-5018-2E9CA879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326B7-3A77-765A-47C7-F6F09E43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6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76A2-8FCE-FDC4-2BFF-47181767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5292E-9C6C-8B82-0B7E-7F6BB4B0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5CB4A-9419-161F-CB30-EB335EC5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9757-CF38-2C26-2D32-BD5DF4CF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4026-CB1F-C59B-F651-8B313A8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6B9F-2A64-17DF-C650-5F9B91CC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E75E4-719E-822D-41B5-D04D95743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B5F11-23C2-90F1-E00B-6C37F9D8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905D-5BEB-BE64-F793-B7438AA6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DA24-A477-6CD9-DD06-FF9C279C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2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70C0-6ADF-85F2-17A2-540497F4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2C45-D03A-8791-6E82-92AFF5A50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6D9D8-BB13-A8B9-B145-8B196DE42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3E379-8EC7-C473-4CB6-B4ADD077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1D49A-601D-355B-35BD-D3258BFD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1A25C-00AB-B86A-AB36-77E5FAA8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8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8476-1F49-76FA-2F9C-5D235CA2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F9021-8AE2-D24D-2F66-8B05E86E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E152B-C3CE-B886-41D3-3D4BD29A0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A2AA9-0A96-46A8-7D40-5C0635F65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5B578-770F-84B8-1590-2DE3F056F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D5367-7BC5-FC29-98E9-69096825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284A6-D0CE-6171-B5A0-36FDB533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3C349-09E7-4586-E666-887E1CE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4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044D-D35D-ED2A-FA50-01D03789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38342-8E85-0AEB-E23E-EF1C3087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D2DA5-E3AE-0A81-7E15-3D7C2541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F1915-1AC5-7BA5-CA56-DEE46904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3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C90B3-D0FF-9EE5-AEC9-93D21271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94139-CD55-A286-3D7A-2C7BF781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C75B3-E8A7-464C-9B93-F1FD1889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523C-E8F4-EF3E-9D21-A590BA7A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23404-7BA0-EB8C-FB13-0EEF9CF58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C111F-0417-0C9A-5331-63AA1A5BD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07C66-D900-2BF5-823E-E568C3C4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21058-75D2-FEA7-20C5-86BB031A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A8876-7947-634B-FB1A-58B08750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7B2B-AF98-217E-3E3D-B2589079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7834C-2F0E-3D40-88EE-1C8D0B94A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F4C2D-7F11-5BCE-EA9F-ED8F2F968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05DE0-8690-ABEB-BC35-68521449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5D08B-921D-3A37-77EE-7F58FCEC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BA3C0-F7EB-0ECB-2973-6B30020F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EC8C4-85EB-A771-CEBE-A04620E8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7924-132C-52A6-5058-8F2B1E3DD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31A7-9F82-4397-682D-66552ED0B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706BB-89C5-5A4B-B1CC-F2D85C4E3905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1621-233D-8D18-7817-AFEE8C8BA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0EA8-409E-36DA-1FFB-020FBD188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6A6A5-1BD1-21C7-712B-40415829D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Lecture 9 - Firewalls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5A0E0-5D37-49A3-123A-65B51FEC8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IT&amp;C 515R – Applications of Cybersecurity Training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erson with long hair and a beard&#10;&#10;Description automatically generated">
            <a:extLst>
              <a:ext uri="{FF2B5EF4-FFF2-40B4-BE49-F238E27FC236}">
                <a16:creationId xmlns:a16="http://schemas.microsoft.com/office/drawing/2014/main" id="{75B2095A-520E-8187-29D0-FBFD5C316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738823"/>
            <a:ext cx="5536001" cy="33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5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53E0A-6422-D6B4-A960-5BC9B676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What is a Firewall?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65184-9707-1CB9-A6A0-74090521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A firewall is a network security system that monitors and controls incoming and outgoing network traffic based on security rules.</a:t>
            </a:r>
          </a:p>
          <a:p>
            <a:r>
              <a:rPr lang="en-US" sz="2000"/>
              <a:t>Key Functions: </a:t>
            </a:r>
          </a:p>
          <a:p>
            <a:pPr lvl="1"/>
            <a:r>
              <a:rPr lang="en-US" sz="2000"/>
              <a:t>Blocks unauthorized access</a:t>
            </a:r>
          </a:p>
          <a:p>
            <a:pPr lvl="1"/>
            <a:r>
              <a:rPr lang="en-US" sz="2000"/>
              <a:t>Filters traffic based on policies</a:t>
            </a:r>
          </a:p>
          <a:p>
            <a:pPr lvl="1"/>
            <a:r>
              <a:rPr lang="en-US" sz="2000"/>
              <a:t>Logs and monitors traffic.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creature&#10;&#10;Description automatically generated">
            <a:extLst>
              <a:ext uri="{FF2B5EF4-FFF2-40B4-BE49-F238E27FC236}">
                <a16:creationId xmlns:a16="http://schemas.microsoft.com/office/drawing/2014/main" id="{2A55DFB7-14C4-D213-CDD3-F4E11A143B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97" r="1539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0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4C7FC-1047-9B52-0964-6F19E905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Types of Firewalls</a:t>
            </a:r>
            <a:endParaRPr lang="en-US" sz="48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2D198E0-4D58-8B23-3FC9-30819F0EF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Host-Based Firewalls:</a:t>
            </a:r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Protect individual devices (e.g., Linux firewalls).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 Firewalls:</a:t>
            </a:r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Protect entire networks (e.g., hardware appliances).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Packet-Filtering Firewalls:</a:t>
            </a:r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Analyze headers to allow or block traffic.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Stateful Firewalls:</a:t>
            </a:r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Track connection states for more advanced filtering.</a:t>
            </a:r>
          </a:p>
          <a:p>
            <a:endParaRPr lang="en-US" sz="2000"/>
          </a:p>
        </p:txBody>
      </p:sp>
      <p:pic>
        <p:nvPicPr>
          <p:cNvPr id="7" name="Picture 6" descr="A person with his arms out by a dinosaur&#10;&#10;Description automatically generated">
            <a:extLst>
              <a:ext uri="{FF2B5EF4-FFF2-40B4-BE49-F238E27FC236}">
                <a16:creationId xmlns:a16="http://schemas.microsoft.com/office/drawing/2014/main" id="{536BAC4D-B65B-41BD-A84B-5F051679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47370"/>
            <a:ext cx="5150277" cy="258801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EF60B-4257-B55F-850C-75D89A91D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1B17C-E5D6-8537-0B17-B2C3740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Linux Firewall Tools Overview</a:t>
            </a:r>
            <a:endParaRPr lang="en-US" sz="48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CEA31CF-3770-DB21-8F3F-1F8D24A6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34290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UFW (Uncomplicated Firewall):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Simplified interface for iptables.</a:t>
            </a:r>
          </a:p>
          <a:p>
            <a:pPr marL="34290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iptables: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low-level, rule-based packet filtering system.</a:t>
            </a:r>
            <a:endParaRPr lang="en-US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Firewalld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dynamic, modern firewall management tool.</a:t>
            </a:r>
          </a:p>
        </p:txBody>
      </p:sp>
      <p:pic>
        <p:nvPicPr>
          <p:cNvPr id="13" name="Picture 12" descr="A person standing next to a bottle of water&#10;&#10;Description automatically generated">
            <a:extLst>
              <a:ext uri="{FF2B5EF4-FFF2-40B4-BE49-F238E27FC236}">
                <a16:creationId xmlns:a16="http://schemas.microsoft.com/office/drawing/2014/main" id="{A37499D0-C96B-1CBF-6626-623C8E89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61" y="2484255"/>
            <a:ext cx="3342819" cy="371424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9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6475F-FF79-4D2D-5B96-7FFADA8E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UFW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8351-6DF1-C0C6-D85C-355B2A958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UFW is a user-friendly interface for managing iptables firewall rules</a:t>
            </a:r>
          </a:p>
          <a:p>
            <a:r>
              <a:rPr lang="en-US" sz="2000" dirty="0"/>
              <a:t>Designed to be easy to use, even for beginners.​</a:t>
            </a:r>
          </a:p>
          <a:p>
            <a:r>
              <a:rPr lang="en-US" sz="2000" dirty="0"/>
              <a:t>Default Deny Incoming</a:t>
            </a:r>
          </a:p>
          <a:p>
            <a:r>
              <a:rPr lang="en-US" sz="2000" dirty="0"/>
              <a:t>Default Allow Outgoing</a:t>
            </a:r>
          </a:p>
          <a:p>
            <a:r>
              <a:rPr lang="en-US" sz="2000" dirty="0"/>
              <a:t>Application Integration</a:t>
            </a:r>
          </a:p>
          <a:p>
            <a:r>
              <a:rPr lang="en-US" sz="2000" dirty="0"/>
              <a:t>New rules apply to new connections not </a:t>
            </a:r>
            <a:r>
              <a:rPr lang="en-US" sz="2000" dirty="0" err="1"/>
              <a:t>exisiting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of a firewall&#10;&#10;Description automatically generated">
            <a:extLst>
              <a:ext uri="{FF2B5EF4-FFF2-40B4-BE49-F238E27FC236}">
                <a16:creationId xmlns:a16="http://schemas.microsoft.com/office/drawing/2014/main" id="{70ED52DE-34CF-2C9D-6839-2F717446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95" r="563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1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BC0AD-7DA4-C6FB-D8C4-4BEC519A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Firewalld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974A-D2A3-21D6-1699-DFE4A9F72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  <a:latin typeface="Century Gothic" panose="020B0502020202020204" pitchFamily="34" charset="0"/>
              </a:rPr>
              <a:t>firewalld</a:t>
            </a:r>
            <a:r>
              <a:rPr lang="en-US" sz="2000" b="0" i="0" u="none" strike="noStrike" dirty="0">
                <a:effectLst/>
                <a:latin typeface="Century Gothic" panose="020B0502020202020204" pitchFamily="34" charset="0"/>
              </a:rPr>
              <a:t> is a dynamic firewall management tool for Linux systems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entury Gothic" panose="020B0502020202020204" pitchFamily="34" charset="0"/>
              </a:rPr>
              <a:t>Zones: </a:t>
            </a:r>
            <a:r>
              <a:rPr lang="en-US" sz="2000" b="0" i="0" u="none" strike="noStrike" dirty="0" err="1">
                <a:effectLst/>
                <a:latin typeface="Century Gothic" panose="020B0502020202020204" pitchFamily="34" charset="0"/>
              </a:rPr>
              <a:t>firewalld</a:t>
            </a:r>
            <a:r>
              <a:rPr lang="en-US" sz="2000" b="0" i="0" u="none" strike="noStrike" dirty="0">
                <a:effectLst/>
                <a:latin typeface="Century Gothic" panose="020B0502020202020204" pitchFamily="34" charset="0"/>
              </a:rPr>
              <a:t> organizes rules into predefined zones such as public, internal, and external.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entury Gothic" panose="020B0502020202020204" pitchFamily="34" charset="0"/>
              </a:rPr>
              <a:t>Rule Types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sz="2000" b="0" i="0" u="none" strike="noStrike" dirty="0">
                <a:effectLst/>
                <a:latin typeface="Century Gothic" panose="020B0502020202020204" pitchFamily="34" charset="0"/>
              </a:rPr>
              <a:t>Default Zone Rules</a:t>
            </a:r>
            <a:r>
              <a:rPr lang="en-US" sz="2000" b="0" i="0" dirty="0">
                <a:effectLst/>
                <a:latin typeface="Century Gothic" panose="020B0502020202020204" pitchFamily="34" charset="0"/>
              </a:rPr>
              <a:t>​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sz="2000" b="0" i="0" u="none" strike="noStrike" dirty="0">
                <a:effectLst/>
                <a:latin typeface="Century Gothic" panose="020B0502020202020204" pitchFamily="34" charset="0"/>
              </a:rPr>
              <a:t>Service Rules</a:t>
            </a:r>
          </a:p>
          <a:p>
            <a:pPr lvl="1" fontAlgn="base"/>
            <a:r>
              <a:rPr lang="en-US" sz="2000" b="0" i="0" u="none" strike="noStrike" dirty="0">
                <a:effectLst/>
                <a:latin typeface="Century Gothic" panose="020B0502020202020204" pitchFamily="34" charset="0"/>
              </a:rPr>
              <a:t>Port Rules</a:t>
            </a:r>
          </a:p>
          <a:p>
            <a:pPr lvl="1" fontAlgn="base"/>
            <a:r>
              <a:rPr lang="en-US" sz="2000" b="0" i="0" u="none" strike="noStrike" dirty="0">
                <a:effectLst/>
                <a:latin typeface="Century Gothic" panose="020B0502020202020204" pitchFamily="34" charset="0"/>
              </a:rPr>
              <a:t>ICMP Rules</a:t>
            </a:r>
          </a:p>
          <a:p>
            <a:pPr lvl="1" fontAlgn="base"/>
            <a:r>
              <a:rPr lang="en-US" sz="2000" b="0" i="0" u="none" strike="noStrike" dirty="0">
                <a:effectLst/>
                <a:latin typeface="Century Gothic" panose="020B0502020202020204" pitchFamily="34" charset="0"/>
              </a:rPr>
              <a:t>Masquerade and Forwarding</a:t>
            </a: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nguin on a brick wall&#10;&#10;Description automatically generated">
            <a:extLst>
              <a:ext uri="{FF2B5EF4-FFF2-40B4-BE49-F238E27FC236}">
                <a16:creationId xmlns:a16="http://schemas.microsoft.com/office/drawing/2014/main" id="{7D834F2C-ADF0-E5B4-7C53-ADBBDC6F0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57" r="27807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6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38B1B-39F2-1023-D246-2BCE41E9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iptables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415BE-381D-3ECB-BAEE-F1AC64B1D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Century Gothic" panose="020B0502020202020204" pitchFamily="34" charset="0"/>
              </a:rPr>
              <a:t>iptables allows users to filter and control network packets based on various criteria, including IP addresses, ports, and protocols.</a:t>
            </a:r>
            <a:r>
              <a:rPr lang="en-US" sz="2000" b="0" i="0">
                <a:effectLst/>
                <a:latin typeface="Century Gothic" panose="020B0502020202020204" pitchFamily="34" charset="0"/>
              </a:rPr>
              <a:t>​</a:t>
            </a:r>
            <a:endParaRPr lang="en-US" sz="2000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Century Gothic" panose="020B0502020202020204" pitchFamily="34" charset="0"/>
              </a:rPr>
              <a:t>Rule Types:</a:t>
            </a:r>
            <a:r>
              <a:rPr lang="en-US" sz="2000" b="0" i="0">
                <a:effectLst/>
                <a:latin typeface="Century Gothic" panose="020B0502020202020204" pitchFamily="34" charset="0"/>
              </a:rPr>
              <a:t>​</a:t>
            </a:r>
            <a:endParaRPr lang="en-US" sz="2000" b="0" i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sz="2000" b="0" i="0" u="none" strike="noStrike">
                <a:effectLst/>
                <a:latin typeface="Century Gothic" panose="020B0502020202020204" pitchFamily="34" charset="0"/>
              </a:rPr>
              <a:t>Input Rules</a:t>
            </a:r>
          </a:p>
          <a:p>
            <a:pPr lvl="1" fontAlgn="base"/>
            <a:r>
              <a:rPr lang="en-US" sz="2000" b="0" i="0" u="none" strike="noStrike">
                <a:effectLst/>
                <a:latin typeface="Century Gothic" panose="020B0502020202020204" pitchFamily="34" charset="0"/>
              </a:rPr>
              <a:t>Output Rules</a:t>
            </a:r>
          </a:p>
          <a:p>
            <a:pPr lvl="1" fontAlgn="base"/>
            <a:r>
              <a:rPr lang="en-US" sz="2000" b="0" i="0" u="none" strike="noStrike">
                <a:effectLst/>
                <a:latin typeface="Century Gothic" panose="020B0502020202020204" pitchFamily="34" charset="0"/>
              </a:rPr>
              <a:t>Forward Rules</a:t>
            </a:r>
          </a:p>
          <a:p>
            <a:endParaRPr lang="en-US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fire and a brick wall&#10;&#10;Description automatically generated">
            <a:extLst>
              <a:ext uri="{FF2B5EF4-FFF2-40B4-BE49-F238E27FC236}">
                <a16:creationId xmlns:a16="http://schemas.microsoft.com/office/drawing/2014/main" id="{23471B74-388F-C893-B62E-A35B511A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" b="306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2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4EA87-651B-6CA4-17EF-7A8DAC0F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Questions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B51D91-C8D3-80E5-9451-D1057A18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in a suit&#10;&#10;Description automatically generated">
            <a:extLst>
              <a:ext uri="{FF2B5EF4-FFF2-40B4-BE49-F238E27FC236}">
                <a16:creationId xmlns:a16="http://schemas.microsoft.com/office/drawing/2014/main" id="{86AE1973-FE07-ED18-7D2E-B249199E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8" r="2121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3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256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Century Gothic</vt:lpstr>
      <vt:lpstr>Symbol</vt:lpstr>
      <vt:lpstr>Office Theme</vt:lpstr>
      <vt:lpstr>Lecture 9 - Firewalls</vt:lpstr>
      <vt:lpstr>What is a Firewall?</vt:lpstr>
      <vt:lpstr>Types of Firewalls</vt:lpstr>
      <vt:lpstr>Linux Firewall Tools Overview</vt:lpstr>
      <vt:lpstr>UFW</vt:lpstr>
      <vt:lpstr>Firewalld</vt:lpstr>
      <vt:lpstr>iptables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Hayes</dc:creator>
  <cp:lastModifiedBy>Sebastian Hayes</cp:lastModifiedBy>
  <cp:revision>1</cp:revision>
  <dcterms:created xsi:type="dcterms:W3CDTF">2024-12-04T06:47:03Z</dcterms:created>
  <dcterms:modified xsi:type="dcterms:W3CDTF">2024-12-04T07:36:10Z</dcterms:modified>
</cp:coreProperties>
</file>