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4" r:id="rId7"/>
    <p:sldId id="266" r:id="rId8"/>
    <p:sldId id="265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41"/>
  </p:normalViewPr>
  <p:slideViewPr>
    <p:cSldViewPr snapToGrid="0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E9E-0130-6FB6-F4D7-184A203DC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2D8F7-7310-052A-0961-2D8CC8E4C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A63B-3B82-3026-B299-530F6EAE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A9A08-D6A7-790B-8138-65FBA2B1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FB76-FE5A-4F73-183F-EAADBFE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1AB3-4F13-F173-669B-FA86A9C0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3771F-99A7-F1E3-0CF2-D50B7BDB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2537-560C-D96B-E288-A982EAAD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30A9-1A4F-70BF-42F6-152ACF29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0D1F-0985-9189-9FFE-7C00E06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9CF65-E3B1-69B0-111D-2B5747D6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1F5AF-E5D0-31B8-E919-E8B882DEE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7124-2D0C-5FB1-2F93-31D24693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C197-494E-CD17-B282-17EA6272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B96B-13A9-7170-588C-ABBBBB62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48F3-FEB4-146D-6886-9D1F679B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EA85-2856-EB79-FA41-3F991DA4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2A35-96F3-FEE9-F27F-3D3609D8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5A72-467F-3922-B3D3-9F9AFF4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78233-BE44-CC0D-0AA5-1DC79C9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357B-9FF5-1910-63F5-F629A45A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57F3-C75D-226A-9851-B8853672C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5557-84EE-BB95-B737-9B62ACDE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0C98-2951-986A-B0E5-5F4775E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E0C1-C336-8997-6F09-EE10EB1A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9BAC-04D8-7200-0BBC-263D2081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814C-A99C-3689-833D-D5D73CB9C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BD7E1-F2C8-9C40-C443-401BB79A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11A6A-C0A5-C74E-D9FC-AA0E6BA9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BAF1B-CB63-594C-8AEA-A04FC545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2742-2557-2687-5691-5AEA0229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0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8660-4436-E68C-0EB8-74B3289E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57128-EB28-B2D0-E54C-BC82B0BAC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DED41-93BF-69DE-F9C6-1D0897CB0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41B0-B710-CCFA-8D42-214B2B810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010AA-0108-0F9C-87C4-5FA09AAC3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0A399-A630-086A-2E8E-3447E501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DB4FA-EEA4-82BD-6B96-83E41FCF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FE3AA-BF5F-9B6C-DE94-16F81E7F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43C0-FDB4-7885-0C20-464E6057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388FF-D125-6A16-9C1D-6FA38A3D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A15FB-2716-E0BA-AB58-669EE10C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40FC3-AF3B-C3E6-3AEC-42C16E23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9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489DF-0288-7C1C-8F90-F264B91F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69E54-5830-5637-672E-4D24E477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DC1AF-FCAC-BD09-E134-61EBF694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F7C9-4BC4-7AC6-E6E0-8D50D2A8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F487-CDD5-C929-7EE4-385D5D51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A6267-0921-9937-741B-665F585F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D1FEB-5BEF-3809-4B8B-D643F3D0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108A-046F-EBED-08CE-34C67A6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C75FC-9CDB-052B-7965-9F4EAD79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3F58-C0F0-7D1E-07E6-C0776C0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7DD8D-76AC-A94A-4109-D4CA4C88D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9B9B-5894-3456-58F8-9D82A4E6E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BB308-AA14-895B-9B7D-D986D455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7F1E-67F5-8114-6C9B-BA3F8E78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C02C-70CC-54C5-EB14-4D5F205C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8AFFE-83EA-2566-6F2B-B8DF5398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4EE09-DF00-727B-7BBF-4C5820CF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C55D-D95B-9806-BDF7-5768D11B7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07F17-8D0A-B149-A454-724D4C174B8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86C7-6EF9-678D-2F12-60D135287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1BF3E-FDE2-47BF-A82D-98E0EEBE3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4CC73-E0AC-044C-A81E-95911EA43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EC456-98BA-EF26-1A00-DC9C3363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Lecture 2 –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D4DDA-5ACE-CE27-181E-DDB20372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IT&amp;C 515R – Applications of Cybersecurity Training</a:t>
            </a:r>
          </a:p>
        </p:txBody>
      </p:sp>
      <p:pic>
        <p:nvPicPr>
          <p:cNvPr id="4" name="Picture 3" descr="A person in a black robe&#10;&#10;Description automatically generated">
            <a:extLst>
              <a:ext uri="{FF2B5EF4-FFF2-40B4-BE49-F238E27FC236}">
                <a16:creationId xmlns:a16="http://schemas.microsoft.com/office/drawing/2014/main" id="{07DD1C26-08F2-DF37-300F-98B4B956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600093"/>
            <a:ext cx="6439588" cy="272515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B3476-10E5-7105-8B99-8EC2D6C99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6E38E9E-F5A5-3CF8-E332-D9E3DE73A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A8713-4B34-A3F3-7385-94892C8A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Redirection and Pipelines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6DF07-565E-28DC-1BCE-686DCB054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EFE469-B848-53A8-D139-B68B74899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3D42-CB54-DFB0-8D6A-5E2FC93A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300"/>
              <a:t>&gt; (Output Redirection)  - Redirects the output of a command to a file, </a:t>
            </a:r>
            <a:r>
              <a:rPr lang="en-US" sz="1300" b="1"/>
              <a:t>overwriting</a:t>
            </a:r>
            <a:r>
              <a:rPr lang="en-US" sz="1300"/>
              <a:t> its contents if the file already exists.  </a:t>
            </a:r>
          </a:p>
          <a:p>
            <a:r>
              <a:rPr lang="en-US" sz="1300"/>
              <a:t>&gt;&gt; (Append Output)  - Redirects the output of a command to a file, </a:t>
            </a:r>
            <a:r>
              <a:rPr lang="en-US" sz="1300" b="1"/>
              <a:t>appending</a:t>
            </a:r>
            <a:r>
              <a:rPr lang="en-US" sz="1300"/>
              <a:t> its contents if the file already exists. </a:t>
            </a:r>
          </a:p>
          <a:p>
            <a:r>
              <a:rPr lang="en-US" sz="1300"/>
              <a:t>&lt; (Input Redirection)</a:t>
            </a:r>
          </a:p>
          <a:p>
            <a:r>
              <a:rPr lang="en-US" sz="1300"/>
              <a:t>| (Pipe) - Allow the output of one command to be used as the input for another command. </a:t>
            </a:r>
          </a:p>
          <a:p>
            <a:r>
              <a:rPr lang="en-US" sz="1300"/>
              <a:t>Examples:</a:t>
            </a:r>
          </a:p>
          <a:p>
            <a:pPr lvl="1"/>
            <a:r>
              <a:rPr lang="en-US" sz="1300"/>
              <a:t>ls -l | sort </a:t>
            </a:r>
          </a:p>
          <a:p>
            <a:pPr lvl="1"/>
            <a:r>
              <a:rPr lang="en-US" sz="1300"/>
              <a:t>grep "warning" log.txt | sort | uniq | wc -l</a:t>
            </a:r>
          </a:p>
          <a:p>
            <a:pPr lvl="1"/>
            <a:r>
              <a:rPr lang="en-US" sz="1300"/>
              <a:t>cat file.txt | grep “error” | sort &gt; errors_sorted.txt</a:t>
            </a:r>
          </a:p>
          <a:p>
            <a:pPr lvl="1"/>
            <a:r>
              <a:rPr lang="en-US" sz="1300"/>
              <a:t>cat file2.txt | grep “error” | sort &gt;&gt; errors_sorted.txt</a:t>
            </a:r>
          </a:p>
          <a:p>
            <a:pPr lvl="1"/>
            <a:r>
              <a:rPr lang="en-US" sz="1300"/>
              <a:t>wc &lt; file.txt</a:t>
            </a:r>
          </a:p>
          <a:p>
            <a:pPr lvl="1"/>
            <a:endParaRPr lang="en-US" sz="13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B2BBC-CE35-F242-CD40-33532470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sitting at a desk and smiling&#10;&#10;Description automatically generated">
            <a:extLst>
              <a:ext uri="{FF2B5EF4-FFF2-40B4-BE49-F238E27FC236}">
                <a16:creationId xmlns:a16="http://schemas.microsoft.com/office/drawing/2014/main" id="{C5D8EE3B-8AEB-D882-4000-93A78D59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900" y="2380586"/>
            <a:ext cx="2373281" cy="4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6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E0859-94CB-959D-DE71-BC18F63C1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3BC4-CE05-D02C-2FF0-34B6B458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Shortcuts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52BA0-D434-C6B7-1ABF-EA3C4457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Up Arrow / Down Arrow - </a:t>
            </a:r>
            <a:r>
              <a:rPr lang="en-US" sz="1800" dirty="0"/>
              <a:t>Scroll through previous commands in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Ctrl + R - </a:t>
            </a:r>
            <a:r>
              <a:rPr lang="en-US" sz="1800" dirty="0"/>
              <a:t>Search through command history interactively.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!! - </a:t>
            </a:r>
            <a:r>
              <a:rPr lang="en-US" sz="1800" dirty="0"/>
              <a:t>Execute the last command again.</a:t>
            </a:r>
          </a:p>
          <a:p>
            <a:r>
              <a:rPr lang="en-US" sz="1800" dirty="0"/>
              <a:t>sudo !! - Execute the last command with sudo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!n - </a:t>
            </a:r>
            <a:r>
              <a:rPr lang="en-US" sz="1800" dirty="0"/>
              <a:t>Execute the nth command from the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!string - </a:t>
            </a:r>
            <a:r>
              <a:rPr lang="en-US" sz="1800" dirty="0"/>
              <a:t>Re-run the most recent command starting with string.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collage of a person&#10;&#10;Description automatically generated">
            <a:extLst>
              <a:ext uri="{FF2B5EF4-FFF2-40B4-BE49-F238E27FC236}">
                <a16:creationId xmlns:a16="http://schemas.microsoft.com/office/drawing/2014/main" id="{93D2BF67-BCFD-3BF5-F8A1-D2A83008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6" b="-1"/>
          <a:stretch/>
        </p:blipFill>
        <p:spPr>
          <a:xfrm>
            <a:off x="5977788" y="638629"/>
            <a:ext cx="5425410" cy="542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EB50-99F6-40AE-0F53-1A304BCF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CEA4-E505-1900-BA6D-7A9FD308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BA72807B-89D7-F5B5-C3A1-E53F1F1A0A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94" r="22326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7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FCA80-8759-77F2-0F66-8253C1DB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300"/>
              <a:t>What is the Command Line Interface (CLI)?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E078-1E1B-E240-3F2D-34C1F094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The CLI is a text-based interface that allows users to interact with their computer.</a:t>
            </a:r>
          </a:p>
          <a:p>
            <a:r>
              <a:rPr lang="en-US" sz="1800" b="1"/>
              <a:t>Key Elements of the CLI</a:t>
            </a:r>
            <a:endParaRPr lang="en-US" sz="1800"/>
          </a:p>
          <a:p>
            <a:pPr lvl="1"/>
            <a:r>
              <a:rPr lang="en-US" sz="1800"/>
              <a:t>Shell</a:t>
            </a:r>
          </a:p>
          <a:p>
            <a:pPr lvl="1"/>
            <a:r>
              <a:rPr lang="en-US" sz="1800"/>
              <a:t>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Importance in Modern Computing</a:t>
            </a:r>
          </a:p>
          <a:p>
            <a:pPr lvl="1"/>
            <a:r>
              <a:rPr lang="en-US" sz="1800"/>
              <a:t>Efficiency and Speed</a:t>
            </a:r>
          </a:p>
          <a:p>
            <a:pPr lvl="1"/>
            <a:r>
              <a:rPr lang="en-US" sz="1800"/>
              <a:t>Automation and Scripting</a:t>
            </a:r>
          </a:p>
          <a:p>
            <a:pPr lvl="1"/>
            <a:r>
              <a:rPr lang="en-US" sz="1800"/>
              <a:t>Remote System Management</a:t>
            </a:r>
          </a:p>
          <a:p>
            <a:pPr lvl="1"/>
            <a:r>
              <a:rPr lang="en-US" sz="1800"/>
              <a:t>Access to Advanced Tools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cartoon of two people in a room&#10;&#10;Description automatically generated">
            <a:extLst>
              <a:ext uri="{FF2B5EF4-FFF2-40B4-BE49-F238E27FC236}">
                <a16:creationId xmlns:a16="http://schemas.microsoft.com/office/drawing/2014/main" id="{12672C5B-9B6D-1E8E-58BC-149CCF60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39" y="650494"/>
            <a:ext cx="4006416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4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B98B3-C031-FB5C-F256-2BB8C745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100"/>
              <a:t>Operating System Philosophy: A Meme Perspective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741863-0C89-DEA8-36F4-62BA36E2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i="1"/>
              <a:t>"With great power comes great responsibility."</a:t>
            </a:r>
            <a:r>
              <a:rPr lang="en-US" sz="2000"/>
              <a:t> Linux trusts you to make informed decisions, even risky ones, while Windows tries to shield you from yourself.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663E8A28-6804-0477-2B84-9C667C04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108" y="581892"/>
            <a:ext cx="2830062" cy="25187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black background with orange and green text&#10;&#10;Description automatically generated">
            <a:extLst>
              <a:ext uri="{FF2B5EF4-FFF2-40B4-BE49-F238E27FC236}">
                <a16:creationId xmlns:a16="http://schemas.microsoft.com/office/drawing/2014/main" id="{EE61A885-02B3-6D4A-5DD8-5A5A1C92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0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68F87-8C9C-5BC4-F0B3-581EF11E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Anatomy of a command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3">
            <a:extLst>
              <a:ext uri="{FF2B5EF4-FFF2-40B4-BE49-F238E27FC236}">
                <a16:creationId xmlns:a16="http://schemas.microsoft.com/office/drawing/2014/main" id="{9F553AA4-16BA-DC9E-A041-6A1236EE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black background with colorful squares and arrows&#10;&#10;Description automatically generated">
            <a:extLst>
              <a:ext uri="{FF2B5EF4-FFF2-40B4-BE49-F238E27FC236}">
                <a16:creationId xmlns:a16="http://schemas.microsoft.com/office/drawing/2014/main" id="{1945B065-0432-AE8A-F125-585256E6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22554"/>
            <a:ext cx="5628018" cy="21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4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644E5-7077-E91D-7F9A-6DD1025A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Basic Commands - Navigation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AA3662-170F-886A-8FD2-184387F2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man (manual)</a:t>
            </a:r>
          </a:p>
          <a:p>
            <a:r>
              <a:rPr lang="en-US" sz="2000"/>
              <a:t>cd (Change Directory)</a:t>
            </a:r>
          </a:p>
          <a:p>
            <a:r>
              <a:rPr lang="en-US" sz="2000"/>
              <a:t>pwd (Print Working Directory)</a:t>
            </a:r>
          </a:p>
          <a:p>
            <a:r>
              <a:rPr lang="en-US" sz="2000"/>
              <a:t>ls (List)</a:t>
            </a:r>
          </a:p>
          <a:p>
            <a:pPr lvl="1"/>
            <a:r>
              <a:rPr lang="en-US" sz="2000"/>
              <a:t>-a (All files, including hidden ones)</a:t>
            </a:r>
          </a:p>
          <a:p>
            <a:pPr lvl="1"/>
            <a:r>
              <a:rPr lang="en-US" sz="2000"/>
              <a:t>-l (Long format)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ass on a paper&#10;&#10;Description automatically generated">
            <a:extLst>
              <a:ext uri="{FF2B5EF4-FFF2-40B4-BE49-F238E27FC236}">
                <a16:creationId xmlns:a16="http://schemas.microsoft.com/office/drawing/2014/main" id="{7FBD92E5-42E5-1450-B662-83A6065F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71" r="12229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2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57C63-DA0D-548E-49B8-2080E718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 dirty="0"/>
              <a:t>Basic Commands – File Operations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D375-E4B1-FF32-A1DA-FE51B6DA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cp &lt;source&gt; &lt;Destination&gt; (Copy)</a:t>
            </a:r>
          </a:p>
          <a:p>
            <a:r>
              <a:rPr lang="en-US" sz="2400"/>
              <a:t>mv &lt;source&gt; &lt;Destination&gt; (Move/Rename)</a:t>
            </a:r>
          </a:p>
          <a:p>
            <a:r>
              <a:rPr lang="en-US" sz="2400"/>
              <a:t>rm &lt;file&gt; (Remove/Delete)</a:t>
            </a:r>
          </a:p>
          <a:p>
            <a:r>
              <a:rPr lang="en-US" sz="2400"/>
              <a:t>touch &lt;file&gt; (Create files)</a:t>
            </a:r>
          </a:p>
          <a:p>
            <a:r>
              <a:rPr lang="en-US" sz="2400"/>
              <a:t>cat (</a:t>
            </a:r>
            <a:r>
              <a:rPr lang="en-US" sz="2400" b="0" i="0">
                <a:effectLst/>
                <a:latin typeface="Google Sans"/>
              </a:rPr>
              <a:t>concatenate/print files)</a:t>
            </a:r>
          </a:p>
          <a:p>
            <a:r>
              <a:rPr lang="en-US" sz="2400">
                <a:latin typeface="Google Sans"/>
              </a:rPr>
              <a:t>nano &lt;file&gt; (open file to edit)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084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0299D-6441-2481-2192-BB813D94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34CC9-6F8D-DEC9-78DA-76486E70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 dirty="0"/>
              <a:t>Basic Commands – System Information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E809-77F5-4B20-EF9C-C0BE487D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whoami (current user)</a:t>
            </a:r>
          </a:p>
          <a:p>
            <a:r>
              <a:rPr lang="en-US" sz="2400"/>
              <a:t>who (current users logged in)</a:t>
            </a:r>
          </a:p>
          <a:p>
            <a:r>
              <a:rPr lang="en-US" sz="2400"/>
              <a:t>top (real-time system's performance)</a:t>
            </a:r>
          </a:p>
          <a:p>
            <a:r>
              <a:rPr lang="en-US" sz="2400"/>
              <a:t>df (Disk Free – disk used/remaining)</a:t>
            </a:r>
          </a:p>
        </p:txBody>
      </p:sp>
    </p:spTree>
    <p:extLst>
      <p:ext uri="{BB962C8B-B14F-4D97-AF65-F5344CB8AC3E}">
        <p14:creationId xmlns:p14="http://schemas.microsoft.com/office/powerpoint/2010/main" val="117477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0B39-23B7-926A-B04E-927E3B88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Linux File Permissions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file permission&#10;&#10;Description automatically generated">
            <a:extLst>
              <a:ext uri="{FF2B5EF4-FFF2-40B4-BE49-F238E27FC236}">
                <a16:creationId xmlns:a16="http://schemas.microsoft.com/office/drawing/2014/main" id="{5F37396F-7351-D279-4706-F8EFEE1F3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34" t="18653" r="36428" b="21497"/>
          <a:stretch/>
        </p:blipFill>
        <p:spPr>
          <a:xfrm>
            <a:off x="400283" y="2895292"/>
            <a:ext cx="4749861" cy="258168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DF0B7A-EC3B-B3EB-F33D-319FE55D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6" r="4" b="280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1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E63B6-A6F3-2510-8C8A-5EC13673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2D82F-6A3E-34B9-F909-51BE1409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Basic Commands – Owners and Permissions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693E-8FBF-3D2D-76A6-C8682A9B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chmod</a:t>
            </a:r>
            <a:r>
              <a:rPr lang="en-US" sz="2400" dirty="0"/>
              <a:t> &lt;permission&gt; &lt;file&gt; (change file permissions)</a:t>
            </a:r>
          </a:p>
          <a:p>
            <a:r>
              <a:rPr lang="en-US" sz="2400" dirty="0" err="1"/>
              <a:t>chown</a:t>
            </a:r>
            <a:r>
              <a:rPr lang="en-US" sz="2400" dirty="0"/>
              <a:t> &lt;user&gt;:&lt;group&gt; &lt;file&gt; (change file owner and group) </a:t>
            </a:r>
          </a:p>
        </p:txBody>
      </p:sp>
    </p:spTree>
    <p:extLst>
      <p:ext uri="{BB962C8B-B14F-4D97-AF65-F5344CB8AC3E}">
        <p14:creationId xmlns:p14="http://schemas.microsoft.com/office/powerpoint/2010/main" val="2106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476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Office Theme</vt:lpstr>
      <vt:lpstr>Lecture 2 – CLI</vt:lpstr>
      <vt:lpstr>What is the Command Line Interface (CLI)?</vt:lpstr>
      <vt:lpstr>Operating System Philosophy: A Meme Perspective</vt:lpstr>
      <vt:lpstr>Anatomy of a command </vt:lpstr>
      <vt:lpstr>Basic Commands - Navigation</vt:lpstr>
      <vt:lpstr>Basic Commands – File Operations</vt:lpstr>
      <vt:lpstr>Basic Commands – System Information</vt:lpstr>
      <vt:lpstr>Linux File Permissions</vt:lpstr>
      <vt:lpstr>Basic Commands – Owners and Permissions</vt:lpstr>
      <vt:lpstr>Redirection and Pipelines</vt:lpstr>
      <vt:lpstr>Shortcuts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1</cp:revision>
  <dcterms:created xsi:type="dcterms:W3CDTF">2024-11-26T19:25:01Z</dcterms:created>
  <dcterms:modified xsi:type="dcterms:W3CDTF">2024-11-26T21:51:06Z</dcterms:modified>
</cp:coreProperties>
</file>