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F007-5BB3-289B-DA86-99D0A42C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94FA-D90F-A650-5965-D9CD68F3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B1BA-26E1-BFA7-29FF-67C37EC7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E27D-7803-347B-E6EC-71197555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975A-9868-BF02-535E-855AA196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6F90-D47C-4121-2DEC-9AC57707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2B45-CA34-D658-FD18-CB92D096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0DF7-BDB7-C377-0884-127C17C0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3A43-2D4D-B462-7FAE-D530057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F6CE-5758-EFF7-7E7C-7AF51C22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007D0-A834-BA15-2C05-085739AD9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A6BBF-ABC7-685E-C25A-67992A2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FA54-ECDF-7BA0-C3C2-D7F1B6C5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AFB0-2943-89DF-4BB1-65D28997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2CED-C587-B5E7-F234-13503BB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570E-0D80-A80F-6211-879F774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5449-5556-9415-F061-0CB66B34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22B2-9191-329A-E690-C791F8F6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E356-C299-BD02-DB85-F6E3FFCB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96F7-1A61-DF27-2BCF-A579F556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B07-78B9-121A-B59C-309B472D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1CC5-8DAF-C301-D536-681B952C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97FA-E8AB-62D5-AEDF-1182B479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A641-9571-BF51-1FEF-ACDCAED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3B65-8F84-279F-5A38-F76C255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4952-E7EB-9311-435E-B2312D83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6463-D006-63B1-442E-7C18EA9D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2E97-001E-EF7D-AB52-282F2F39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262E-05B9-F4E0-402C-0BA561F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6A1E8-2F7C-18DD-68B8-990066BF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0A32-04EC-3E36-062C-23514FB9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3A2F-97C7-4817-5E89-8F38D9F0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AD9F-C319-5599-F6BA-3B138D68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A1ED4-688A-C5E5-4595-5F7477009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1BA2-96CF-136F-D06C-F3175A44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1B3D7-E330-22F9-0863-A77C24C8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637F-AA5D-D8B1-087E-E094A26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E902D-5459-E6FC-2033-1D3C7B4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9477-5446-26D2-DED8-D9C2946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6115-86BB-D052-0897-75137235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CAC2D-8BC4-C996-F7F2-86B95D3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E1A4-3377-74D2-2E26-C31E6B2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7BC2-FBF0-2C4D-CA57-DA288D88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924C-4113-3568-2079-AF710D89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D0680-F634-351B-7A54-D8B9891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FD47-0CCA-2BB5-62F3-C16B6D8B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873-BDC5-D290-ED40-9FFE7EA0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40C6-6666-ECE9-1848-AC9DCF34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5DC82-4C33-B6DE-ED14-CD0BCB45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C18D-CEC6-52C5-FA0C-E02F3A3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7342-EE5A-885C-30FC-C45CC42E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B563-112D-6EA8-3C44-C9484C53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B258-1BEA-4500-2224-2F2747CB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C5EE-8CF4-F2A3-9518-B56504F4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112C-78B5-D7DB-26B5-B943B6A3E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DEA6-CD10-FEF3-49CD-72BA0208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88411-77A4-4AC0-5EBC-E9DE199E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55C87-B30F-C7D6-3777-D6F82D73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89871-5D31-35DC-101B-AE6D00BF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F94A-127C-F4D6-8891-13F9C019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FE60-6B61-7311-354B-4B55096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4D021-E82F-4B46-9F38-5CDB79E06E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0FD8-B299-AE11-FD26-E91327D6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2AAA-0D94-CE05-E3B2-84E66C1F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1BF-058E-7C76-3185-D8DF380D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Lecture 7 - DNS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F2232-0416-FBD3-1309-02E4CC5A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IT&amp;C 515R – Applications of Cybersecurity Training</a:t>
            </a:r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standing at a podium&#10;&#10;Description automatically generated">
            <a:extLst>
              <a:ext uri="{FF2B5EF4-FFF2-40B4-BE49-F238E27FC236}">
                <a16:creationId xmlns:a16="http://schemas.microsoft.com/office/drawing/2014/main" id="{B89246C0-E6AC-04C4-8DC8-3A4701D2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323240"/>
            <a:ext cx="4087368" cy="5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F387-99AA-A286-AA3E-7B9FAF43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/>
              <a:t>What is Domain Name System (DNS)?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A51B-13A0-2CB7-6914-E8AD976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Maps human-readable domain names (e.g., example.com) to IP addresses (e.g., 192.168.1.1).</a:t>
            </a:r>
          </a:p>
          <a:p>
            <a:r>
              <a:rPr lang="en-US" sz="2200"/>
              <a:t>Hierarchical and distributed database.</a:t>
            </a:r>
          </a:p>
          <a:p>
            <a:r>
              <a:rPr lang="en-US" sz="2200"/>
              <a:t>Key Concepts:</a:t>
            </a:r>
          </a:p>
          <a:p>
            <a:pPr lvl="1"/>
            <a:r>
              <a:rPr lang="en-US" sz="2200"/>
              <a:t>Hostname resolution: Connecting names to resources.</a:t>
            </a:r>
          </a:p>
          <a:p>
            <a:pPr lvl="1"/>
            <a:r>
              <a:rPr lang="en-US" sz="2200"/>
              <a:t>Domain hierarchy: Root (.), TLD (.com), and subdomains (www).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A person with a mustache and a mustache holding his hand to his head&#10;&#10;Description automatically generated">
            <a:extLst>
              <a:ext uri="{FF2B5EF4-FFF2-40B4-BE49-F238E27FC236}">
                <a16:creationId xmlns:a16="http://schemas.microsoft.com/office/drawing/2014/main" id="{A9B5C7F5-D6BD-678F-1E1E-EBC7CF88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83999"/>
            <a:ext cx="5458968" cy="4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33CE-FC10-6714-3AD0-F598F5B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webpage&#10;&#10;Description automatically generated">
            <a:extLst>
              <a:ext uri="{FF2B5EF4-FFF2-40B4-BE49-F238E27FC236}">
                <a16:creationId xmlns:a16="http://schemas.microsoft.com/office/drawing/2014/main" id="{8E879883-4B65-3EAE-C108-909D4B24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256" r="25735"/>
          <a:stretch/>
        </p:blipFill>
        <p:spPr>
          <a:xfrm>
            <a:off x="5569527" y="458244"/>
            <a:ext cx="5578764" cy="58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D6836-96FD-8CEE-1DC1-DC0E91B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What is BIND9?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5822-82DD-7323-73D9-5529BA3D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100" dirty="0"/>
              <a:t>BIND: Berkeley Internet Name Domain.</a:t>
            </a:r>
          </a:p>
          <a:p>
            <a:r>
              <a:rPr lang="en-US" sz="2100" dirty="0"/>
              <a:t>Most widely used DNS server software.</a:t>
            </a:r>
          </a:p>
          <a:p>
            <a:r>
              <a:rPr lang="en-US" sz="2100" dirty="0"/>
              <a:t>Supports authoritative, recursive, and caching DNS.</a:t>
            </a:r>
          </a:p>
          <a:p>
            <a:r>
              <a:rPr lang="en-US" sz="1700" dirty="0"/>
              <a:t>Features:</a:t>
            </a:r>
          </a:p>
          <a:p>
            <a:pPr lvl="1"/>
            <a:r>
              <a:rPr lang="en-US" sz="1700" dirty="0"/>
              <a:t>Zone management.</a:t>
            </a:r>
          </a:p>
          <a:p>
            <a:pPr lvl="1"/>
            <a:r>
              <a:rPr lang="en-US" sz="1700" dirty="0"/>
              <a:t>Flexible configuration for enterprise and personal use.</a:t>
            </a:r>
          </a:p>
          <a:p>
            <a:pPr lvl="1"/>
            <a:r>
              <a:rPr lang="en-US" sz="1700" dirty="0"/>
              <a:t>Secure DNS features (DNSSEC).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 descr="A collage of two men&#10;&#10;Description automatically generated">
            <a:extLst>
              <a:ext uri="{FF2B5EF4-FFF2-40B4-BE49-F238E27FC236}">
                <a16:creationId xmlns:a16="http://schemas.microsoft.com/office/drawing/2014/main" id="{3745EDFB-3E98-5B23-D630-226E5D96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A2C99-189E-931B-14A2-00765822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CF1DD7-0296-5417-6C0B-60919428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A93F0-147C-A816-71E9-5220F3F2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DNS Record Types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F54E3A0-3A79-0BFC-7FF4-6622DD1B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534F-8BCA-C2CF-C2D4-AD83FDB7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5" name="Content Placeholder 4" descr="Two people in space suits pointing an object&#10;&#10;Description automatically generated">
            <a:extLst>
              <a:ext uri="{FF2B5EF4-FFF2-40B4-BE49-F238E27FC236}">
                <a16:creationId xmlns:a16="http://schemas.microsoft.com/office/drawing/2014/main" id="{1162D506-501A-37EF-D052-F8F1DD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49" y="2884756"/>
            <a:ext cx="5144655" cy="2890972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2DDB9C4-2E22-B702-266B-D8BE7C977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731544"/>
              </p:ext>
            </p:extLst>
          </p:nvPr>
        </p:nvGraphicFramePr>
        <p:xfrm>
          <a:off x="570557" y="2642616"/>
          <a:ext cx="5253396" cy="3375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132">
                  <a:extLst>
                    <a:ext uri="{9D8B030D-6E8A-4147-A177-3AD203B41FA5}">
                      <a16:colId xmlns:a16="http://schemas.microsoft.com/office/drawing/2014/main" val="7529530"/>
                    </a:ext>
                  </a:extLst>
                </a:gridCol>
                <a:gridCol w="1751132">
                  <a:extLst>
                    <a:ext uri="{9D8B030D-6E8A-4147-A177-3AD203B41FA5}">
                      <a16:colId xmlns:a16="http://schemas.microsoft.com/office/drawing/2014/main" val="3117154612"/>
                    </a:ext>
                  </a:extLst>
                </a:gridCol>
                <a:gridCol w="1751132">
                  <a:extLst>
                    <a:ext uri="{9D8B030D-6E8A-4147-A177-3AD203B41FA5}">
                      <a16:colId xmlns:a16="http://schemas.microsoft.com/office/drawing/2014/main" val="259876933"/>
                    </a:ext>
                  </a:extLst>
                </a:gridCol>
              </a:tblGrid>
              <a:tr h="4695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Type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Purpose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Example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3682144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A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Maps a domain to an IPv4.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 err="1">
                          <a:effectLst/>
                        </a:rPr>
                        <a:t>example.com</a:t>
                      </a:r>
                      <a:r>
                        <a:rPr lang="en-US" sz="1200" kern="100" dirty="0">
                          <a:effectLst/>
                        </a:rPr>
                        <a:t> → 192.168.1.1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3280127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AAAA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Maps a domain to an IPv6.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example.com → 2001:db8::1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1302906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CNAME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Alias of another domain.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www → example.com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6179595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MX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Mail exchange record.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Mail → </a:t>
                      </a:r>
                      <a:r>
                        <a:rPr lang="en-US" sz="1200" kern="100" dirty="0" err="1">
                          <a:effectLst/>
                        </a:rPr>
                        <a:t>mail.example.com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955422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TXT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Text data for services (e.g., SPF).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SPF → v=spf1 +all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2318198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PTR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Maps an IP address to a domain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192.168.1.1 </a:t>
                      </a:r>
                      <a:r>
                        <a:rPr lang="en-US" sz="1200" kern="100" dirty="0">
                          <a:effectLst/>
                        </a:rPr>
                        <a:t>→ </a:t>
                      </a:r>
                      <a:r>
                        <a:rPr lang="en-US" sz="1200" kern="100" dirty="0" err="1">
                          <a:effectLst/>
                        </a:rPr>
                        <a:t>example.com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632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1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B624-A08D-0439-01A2-822F89DF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Zone File Examples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6294B7-8215-CB0F-F4D2-50AB9729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1" y="2642616"/>
            <a:ext cx="4743973" cy="3605784"/>
          </a:xfrm>
          <a:prstGeom prst="rect">
            <a:avLst/>
          </a:prstGeom>
        </p:spPr>
      </p:pic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EB9408-3158-9D4A-3A77-CF2FFBF0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24563-4FF3-4A8E-4011-092906DA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Troubleshooting BIND92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5593311-A821-6339-5DF7-AD76CCAB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Zone file errors: Typos or missing entries in zone files.</a:t>
            </a:r>
          </a:p>
          <a:p>
            <a:r>
              <a:rPr lang="en-US" sz="2200" dirty="0"/>
              <a:t>Permissions: Ensure BIND9 has access to zone files.</a:t>
            </a:r>
          </a:p>
          <a:p>
            <a:r>
              <a:rPr lang="en-US" sz="2200" dirty="0"/>
              <a:t>Check syntax: </a:t>
            </a:r>
          </a:p>
          <a:p>
            <a:pPr lvl="1"/>
            <a:r>
              <a:rPr lang="en-US" sz="2200" dirty="0"/>
              <a:t>sudo named-</a:t>
            </a:r>
            <a:r>
              <a:rPr lang="en-US" sz="2200" dirty="0" err="1"/>
              <a:t>checkconf</a:t>
            </a:r>
            <a:endParaRPr lang="en-US" sz="2200" dirty="0"/>
          </a:p>
          <a:p>
            <a:pPr lvl="1"/>
            <a:r>
              <a:rPr lang="en-US" sz="2200" dirty="0"/>
              <a:t>sudo named-</a:t>
            </a:r>
            <a:r>
              <a:rPr lang="en-US" sz="2200" dirty="0" err="1"/>
              <a:t>checkzone</a:t>
            </a:r>
            <a:r>
              <a:rPr lang="en-US" sz="2200" dirty="0"/>
              <a:t> </a:t>
            </a:r>
            <a:r>
              <a:rPr lang="en-US" sz="2200" dirty="0" err="1"/>
              <a:t>example.com</a:t>
            </a:r>
            <a:r>
              <a:rPr lang="en-US" sz="2200" dirty="0"/>
              <a:t> /</a:t>
            </a:r>
            <a:r>
              <a:rPr lang="en-US" sz="2200" dirty="0" err="1"/>
              <a:t>etc</a:t>
            </a:r>
            <a:r>
              <a:rPr lang="en-US" sz="2200" dirty="0"/>
              <a:t>/bind/zones/</a:t>
            </a:r>
            <a:r>
              <a:rPr lang="en-US" sz="2200" dirty="0" err="1"/>
              <a:t>db.example.com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 descr="A person with face paint&#10;&#10;Description automatically generated">
            <a:extLst>
              <a:ext uri="{FF2B5EF4-FFF2-40B4-BE49-F238E27FC236}">
                <a16:creationId xmlns:a16="http://schemas.microsoft.com/office/drawing/2014/main" id="{FFDC9F72-D9E7-2044-4797-9DAC9010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76" r="1237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263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Lecture 7 - DNS</vt:lpstr>
      <vt:lpstr>What is Domain Name System (DNS)?</vt:lpstr>
      <vt:lpstr>How it works</vt:lpstr>
      <vt:lpstr>What is BIND9?</vt:lpstr>
      <vt:lpstr>DNS Record Types</vt:lpstr>
      <vt:lpstr>Zone File Examples</vt:lpstr>
      <vt:lpstr>Troubleshooting BIND92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2024-11-27T05:24:42Z</dcterms:created>
  <dcterms:modified xsi:type="dcterms:W3CDTF">2024-11-27T05:53:50Z</dcterms:modified>
</cp:coreProperties>
</file>