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69" r:id="rId5"/>
    <p:sldId id="27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265E-0296-6879-AE44-BF0E4D05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A71D-839A-09C8-ED4B-43339A51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FD73-2068-503D-9F9F-87A9CEBF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0DC9-1F05-676E-3EFA-869CCCF4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9E3E-CBD5-719B-F70B-ADD7C48B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5A9B-2426-E427-2FB4-80888044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E981D-D612-FC91-AE35-C7468099A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4DB0B-9660-C759-81BB-D17A00D2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F8A0-A9DC-DBDE-17F5-A3A7E162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D28B-0769-914D-429A-B42EC1B7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BAD56-6F15-E614-B269-0B120286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7387-BA08-8865-3878-D76919594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EDB0E-D0E7-215E-072B-0FA474B1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6652-2C78-97E7-5018-2E9CA879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326B7-3A77-765A-47C7-F6F09E4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6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76A2-8FCE-FDC4-2BFF-47181767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292E-9C6C-8B82-0B7E-7F6BB4B0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5CB4A-9419-161F-CB30-EB335EC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9757-CF38-2C26-2D32-BD5DF4CF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4026-CB1F-C59B-F651-8B313A8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6B9F-2A64-17DF-C650-5F9B91CC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E75E4-719E-822D-41B5-D04D9574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5F11-23C2-90F1-E00B-6C37F9D8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905D-5BEB-BE64-F793-B7438AA6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DA24-A477-6CD9-DD06-FF9C279C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0C0-6ADF-85F2-17A2-540497F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2C45-D03A-8791-6E82-92AFF5A5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6D9D8-BB13-A8B9-B145-8B196DE4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3E379-8EC7-C473-4CB6-B4ADD077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1D49A-601D-355B-35BD-D3258BFD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1A25C-00AB-B86A-AB36-77E5FAA8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8476-1F49-76FA-2F9C-5D235CA2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9021-8AE2-D24D-2F66-8B05E86E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152B-C3CE-B886-41D3-3D4BD29A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A2AA9-0A96-46A8-7D40-5C0635F65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5B578-770F-84B8-1590-2DE3F056F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5367-7BC5-FC29-98E9-69096825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284A6-D0CE-6171-B5A0-36FDB533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3C349-09E7-4586-E666-887E1CE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044D-D35D-ED2A-FA50-01D03789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38342-8E85-0AEB-E23E-EF1C3087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D2DA5-E3AE-0A81-7E15-3D7C2541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F1915-1AC5-7BA5-CA56-DEE46904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C90B3-D0FF-9EE5-AEC9-93D21271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94139-CD55-A286-3D7A-2C7BF781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75B3-E8A7-464C-9B93-F1FD1889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523C-E8F4-EF3E-9D21-A590BA7A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3404-7BA0-EB8C-FB13-0EEF9CF5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C111F-0417-0C9A-5331-63AA1A5B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7C66-D900-2BF5-823E-E568C3C4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1058-75D2-FEA7-20C5-86BB031A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A8876-7947-634B-FB1A-58B08750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7B2B-AF98-217E-3E3D-B2589079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7834C-2F0E-3D40-88EE-1C8D0B94A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F4C2D-7F11-5BCE-EA9F-ED8F2F968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05DE0-8690-ABEB-BC35-68521449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5D08B-921D-3A37-77EE-7F58FCEC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A3C0-F7EB-0ECB-2973-6B30020F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EC8C4-85EB-A771-CEBE-A04620E8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7924-132C-52A6-5058-8F2B1E3D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31A7-9F82-4397-682D-66552ED0B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706BB-89C5-5A4B-B1CC-F2D85C4E390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621-233D-8D18-7817-AFEE8C8BA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0EA8-409E-36DA-1FFB-020FBD188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5B90E-3210-484B-A5E1-EC099A22E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6A6A5-1BD1-21C7-712B-40415829D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Lecture 11 - Backups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5A0E0-5D37-49A3-123A-65B51FEC8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IT&amp;C 515R – Applications of Cybersecurity Training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llage of two men&#10;&#10;Description automatically generated">
            <a:extLst>
              <a:ext uri="{FF2B5EF4-FFF2-40B4-BE49-F238E27FC236}">
                <a16:creationId xmlns:a16="http://schemas.microsoft.com/office/drawing/2014/main" id="{3E31C470-0635-E77A-C943-7A3B26F3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31" y="953037"/>
            <a:ext cx="4718243" cy="48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9E6C2-7220-DD4B-CC32-09042142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What Are Backups?</a:t>
            </a:r>
            <a:br>
              <a:rPr lang="en-US" sz="3600"/>
            </a:br>
            <a:endParaRPr lang="en-US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81CA-69E6-32FB-FCF6-6216550B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500" dirty="0"/>
              <a:t>A backup is a copy of data stored separately to protect against loss, corruption, or accidental deletion.</a:t>
            </a:r>
          </a:p>
          <a:p>
            <a:r>
              <a:rPr lang="en-US" sz="1500" dirty="0"/>
              <a:t>Importance:</a:t>
            </a:r>
          </a:p>
          <a:p>
            <a:pPr lvl="1"/>
            <a:r>
              <a:rPr lang="en-US" sz="1500" dirty="0"/>
              <a:t>Safeguards against hardware failure</a:t>
            </a:r>
          </a:p>
          <a:p>
            <a:pPr lvl="1"/>
            <a:r>
              <a:rPr lang="en-US" sz="1500" dirty="0"/>
              <a:t>Protects against accidental deletion or corruption</a:t>
            </a:r>
          </a:p>
          <a:p>
            <a:pPr lvl="1"/>
            <a:r>
              <a:rPr lang="en-US" sz="1500" dirty="0"/>
              <a:t>Ensures business continuity in case of disasters AKA the </a:t>
            </a:r>
            <a:r>
              <a:rPr lang="en-US" sz="1500"/>
              <a:t>Redteam</a:t>
            </a:r>
            <a:endParaRPr lang="en-US" sz="1500" dirty="0"/>
          </a:p>
          <a:p>
            <a:r>
              <a:rPr lang="en-US" sz="1500" dirty="0"/>
              <a:t>Types of Backups:</a:t>
            </a:r>
          </a:p>
          <a:p>
            <a:pPr lvl="1"/>
            <a:r>
              <a:rPr lang="en-US" sz="1500" dirty="0"/>
              <a:t>Full Backup</a:t>
            </a:r>
          </a:p>
          <a:p>
            <a:pPr lvl="1"/>
            <a:r>
              <a:rPr lang="en-US" sz="1500" dirty="0"/>
              <a:t>Incremental Backup</a:t>
            </a:r>
          </a:p>
          <a:p>
            <a:pPr lvl="1"/>
            <a:r>
              <a:rPr lang="en-US" sz="1500" dirty="0"/>
              <a:t>Differential Backup</a:t>
            </a:r>
          </a:p>
          <a:p>
            <a:endParaRPr lang="en-US" sz="1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wearing sunglasses&#10;&#10;Description automatically generated">
            <a:extLst>
              <a:ext uri="{FF2B5EF4-FFF2-40B4-BE49-F238E27FC236}">
                <a16:creationId xmlns:a16="http://schemas.microsoft.com/office/drawing/2014/main" id="{A088ACDC-A068-537B-56CC-DDB2D14E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0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7CBCB-6457-A258-22BB-809365AD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What is RAID?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0A5D023F-43FC-DB85-6221-6406A9B0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Redundant Array of Independent Disks (RAID) is a data storage virtualization technology.</a:t>
            </a:r>
          </a:p>
          <a:p>
            <a:r>
              <a:rPr lang="en-US" sz="1800" dirty="0"/>
              <a:t>Protects against hardware failure but does not prevent data loss due to other factors like accidental deletion.</a:t>
            </a:r>
          </a:p>
          <a:p>
            <a:r>
              <a:rPr lang="en-US" sz="3600" b="1" dirty="0"/>
              <a:t>RAID is NOT a Backup</a:t>
            </a:r>
            <a:endParaRPr lang="en-US" sz="18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A green alien with pointy ears&#10;&#10;Description automatically generated">
            <a:extLst>
              <a:ext uri="{FF2B5EF4-FFF2-40B4-BE49-F238E27FC236}">
                <a16:creationId xmlns:a16="http://schemas.microsoft.com/office/drawing/2014/main" id="{B5F2A857-7695-F2CE-228D-5C000171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87988"/>
            <a:ext cx="5628018" cy="42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06146-2B25-82F7-6F76-809799A8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i="1">
                <a:solidFill>
                  <a:schemeClr val="tx2"/>
                </a:solidFill>
              </a:rPr>
              <a:t> What is Rsync?</a:t>
            </a:r>
            <a:br>
              <a:rPr lang="en-US" sz="3600" i="1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17854CDC-1D90-4A86-2E0E-EB301AAC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539E-17B1-E395-9FEB-DA837D92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 i="1">
                <a:solidFill>
                  <a:schemeClr val="tx2"/>
                </a:solidFill>
              </a:rPr>
              <a:t>Rsync is a command-line utility for efficiently syncing files and directories between locations.</a:t>
            </a:r>
          </a:p>
          <a:p>
            <a:r>
              <a:rPr lang="en-US" sz="1700" i="1">
                <a:solidFill>
                  <a:schemeClr val="tx2"/>
                </a:solidFill>
              </a:rPr>
              <a:t>Key Features:</a:t>
            </a:r>
          </a:p>
          <a:p>
            <a:pPr lvl="1"/>
            <a:r>
              <a:rPr lang="en-US" sz="1700" i="1">
                <a:solidFill>
                  <a:schemeClr val="tx2"/>
                </a:solidFill>
              </a:rPr>
              <a:t>Incremental file transfers</a:t>
            </a:r>
          </a:p>
          <a:p>
            <a:pPr lvl="1"/>
            <a:r>
              <a:rPr lang="en-US" sz="1700" i="1">
                <a:solidFill>
                  <a:schemeClr val="tx2"/>
                </a:solidFill>
              </a:rPr>
              <a:t>Fast and efficient</a:t>
            </a:r>
          </a:p>
          <a:p>
            <a:pPr lvl="1"/>
            <a:r>
              <a:rPr lang="en-US" sz="1700" i="1">
                <a:solidFill>
                  <a:schemeClr val="tx2"/>
                </a:solidFill>
              </a:rPr>
              <a:t>Preserves file permissions, ownership, and timestamps</a:t>
            </a:r>
          </a:p>
          <a:p>
            <a:r>
              <a:rPr lang="en-US" sz="1700" i="1">
                <a:solidFill>
                  <a:schemeClr val="tx2"/>
                </a:solidFill>
              </a:rPr>
              <a:t>Common Use Cases:</a:t>
            </a:r>
          </a:p>
          <a:p>
            <a:pPr lvl="1"/>
            <a:r>
              <a:rPr lang="en-US" sz="1700" i="1">
                <a:solidFill>
                  <a:schemeClr val="tx2"/>
                </a:solidFill>
              </a:rPr>
              <a:t>Backing up files locally</a:t>
            </a:r>
          </a:p>
          <a:p>
            <a:pPr lvl="1"/>
            <a:r>
              <a:rPr lang="en-US" sz="1700" i="1">
                <a:solidFill>
                  <a:schemeClr val="tx2"/>
                </a:solidFill>
              </a:rPr>
              <a:t>Syncing data to remote servers</a:t>
            </a:r>
          </a:p>
          <a:p>
            <a:pPr lvl="1"/>
            <a:r>
              <a:rPr lang="en-US" sz="1700" i="1">
                <a:solidFill>
                  <a:schemeClr val="tx2"/>
                </a:solidFill>
              </a:rPr>
              <a:t>Automating periodic backups</a:t>
            </a:r>
          </a:p>
          <a:p>
            <a:pPr marL="0" indent="0">
              <a:buNone/>
            </a:pPr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552291-A088-2E65-9529-DA5A5A50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9439-A904-4712-F5EF-DCD9939D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i="1"/>
              <a:t>Best Practices for Backups</a:t>
            </a:r>
            <a:endParaRPr lang="en-US" sz="4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0919-87D9-74CA-F2C0-2DC8C423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i="1"/>
              <a:t>Follow the 3-2-1 Rule</a:t>
            </a:r>
          </a:p>
          <a:p>
            <a:pPr lvl="1"/>
            <a:r>
              <a:rPr lang="en-US" sz="1600" i="1"/>
              <a:t>3 copies of your data</a:t>
            </a:r>
          </a:p>
          <a:p>
            <a:pPr lvl="1"/>
            <a:r>
              <a:rPr lang="en-US" sz="1600" i="1"/>
              <a:t>2 different storage media</a:t>
            </a:r>
          </a:p>
          <a:p>
            <a:pPr lvl="1"/>
            <a:r>
              <a:rPr lang="en-US" sz="1600" i="1"/>
              <a:t>1 copy offsite</a:t>
            </a:r>
          </a:p>
          <a:p>
            <a:r>
              <a:rPr lang="en-US" sz="1600" i="1"/>
              <a:t>Use Encryption</a:t>
            </a:r>
          </a:p>
          <a:p>
            <a:pPr lvl="1"/>
            <a:r>
              <a:rPr lang="en-US" sz="1600" i="1"/>
              <a:t>Protect sensitive data at rest and in transit</a:t>
            </a:r>
          </a:p>
          <a:p>
            <a:r>
              <a:rPr lang="en-US" sz="1600" i="1"/>
              <a:t>Test Your Backups</a:t>
            </a:r>
          </a:p>
          <a:p>
            <a:pPr lvl="1"/>
            <a:r>
              <a:rPr lang="en-US" sz="1600" i="1"/>
              <a:t>Periodically verify that backups are complete and restorable</a:t>
            </a:r>
          </a:p>
          <a:p>
            <a:r>
              <a:rPr lang="en-US" sz="1600" i="1"/>
              <a:t>Automate the Process</a:t>
            </a:r>
          </a:p>
          <a:p>
            <a:pPr lvl="1"/>
            <a:r>
              <a:rPr lang="en-US" sz="1600" i="1"/>
              <a:t>Use tools like Rsync, Rclone, or dedicated backup software</a:t>
            </a:r>
          </a:p>
          <a:p>
            <a:endParaRPr lang="en-US" sz="1600"/>
          </a:p>
        </p:txBody>
      </p:sp>
      <p:pic>
        <p:nvPicPr>
          <p:cNvPr id="14" name="Picture 13" descr="A collage of people&#10;&#10;Description automatically generated">
            <a:extLst>
              <a:ext uri="{FF2B5EF4-FFF2-40B4-BE49-F238E27FC236}">
                <a16:creationId xmlns:a16="http://schemas.microsoft.com/office/drawing/2014/main" id="{6DAB1E46-2ED0-58EB-040E-6ABE1202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267" y="2484255"/>
            <a:ext cx="3770806" cy="37142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4EA87-651B-6CA4-17EF-7A8DAC0F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Questions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B51D91-C8D3-80E5-9451-D1057A18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4" descr="A person with a mustache holding his head&#10;&#10;Description automatically generated">
            <a:extLst>
              <a:ext uri="{FF2B5EF4-FFF2-40B4-BE49-F238E27FC236}">
                <a16:creationId xmlns:a16="http://schemas.microsoft.com/office/drawing/2014/main" id="{75A80527-AD36-E78C-38B7-A5AFD110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29685"/>
            <a:ext cx="5628018" cy="31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221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Lecture 11 - Backups</vt:lpstr>
      <vt:lpstr>What Are Backups? </vt:lpstr>
      <vt:lpstr>What is RAID?</vt:lpstr>
      <vt:lpstr> What is Rsync? </vt:lpstr>
      <vt:lpstr>Best Practices for Backups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2</cp:revision>
  <dcterms:created xsi:type="dcterms:W3CDTF">2024-12-04T06:47:03Z</dcterms:created>
  <dcterms:modified xsi:type="dcterms:W3CDTF">2024-12-19T23:36:49Z</dcterms:modified>
</cp:coreProperties>
</file>