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>
      <p:cViewPr varScale="1">
        <p:scale>
          <a:sx n="90" d="100"/>
          <a:sy n="90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F007-5BB3-289B-DA86-99D0A42C9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F94FA-D90F-A650-5965-D9CD68F36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CB1BA-26E1-BFA7-29FF-67C37EC7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D021-E82F-4B46-9F38-5CDB79E06E0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4E27D-7803-347B-E6EC-71197555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0975A-9868-BF02-535E-855AA196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C736-9A70-1643-A448-9682738B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3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6F90-D47C-4121-2DEC-9AC57707D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E2B45-CA34-D658-FD18-CB92D0961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50DF7-BDB7-C377-0884-127C17C0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D021-E82F-4B46-9F38-5CDB79E06E0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93A43-2D4D-B462-7FAE-D5300574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4F6CE-5758-EFF7-7E7C-7AF51C22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C736-9A70-1643-A448-9682738B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1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007D0-A834-BA15-2C05-085739AD9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A6BBF-ABC7-685E-C25A-67992A259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DFA54-ECDF-7BA0-C3C2-D7F1B6C5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D021-E82F-4B46-9F38-5CDB79E06E0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0AFB0-2943-89DF-4BB1-65D28997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F2CED-C587-B5E7-F234-13503BB4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C736-9A70-1643-A448-9682738B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9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570E-0D80-A80F-6211-879F7744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75449-5556-9415-F061-0CB66B347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522B2-9191-329A-E690-C791F8F6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D021-E82F-4B46-9F38-5CDB79E06E0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E356-C299-BD02-DB85-F6E3FFCB9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996F7-1A61-DF27-2BCF-A579F556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C736-9A70-1643-A448-9682738B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0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DB07-78B9-121A-B59C-309B472D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81CC5-8DAF-C301-D536-681B952C4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697FA-E8AB-62D5-AEDF-1182B479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D021-E82F-4B46-9F38-5CDB79E06E0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DA641-9571-BF51-1FEF-ACDCAED9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73B65-8F84-279F-5A38-F76C255F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C736-9A70-1643-A448-9682738B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4952-E7EB-9311-435E-B2312D83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C6463-D006-63B1-442E-7C18EA9DB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32E97-001E-EF7D-AB52-282F2F392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9262E-05B9-F4E0-402C-0BA561F5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D021-E82F-4B46-9F38-5CDB79E06E0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6A1E8-2F7C-18DD-68B8-990066BF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A0A32-04EC-3E36-062C-23514FB9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C736-9A70-1643-A448-9682738B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2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3A2F-97C7-4817-5E89-8F38D9F09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9AD9F-C319-5599-F6BA-3B138D686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A1ED4-688A-C5E5-4595-5F7477009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71BA2-96CF-136F-D06C-F3175A442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1B3D7-E330-22F9-0863-A77C24C83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51637F-AA5D-D8B1-087E-E094A263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D021-E82F-4B46-9F38-5CDB79E06E0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E902D-5459-E6FC-2033-1D3C7B42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A9477-5446-26D2-DED8-D9C29466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C736-9A70-1643-A448-9682738B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3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6115-86BB-D052-0897-75137235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CAC2D-8BC4-C996-F7F2-86B95D39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D021-E82F-4B46-9F38-5CDB79E06E0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6E1A4-3377-74D2-2E26-C31E6B2D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07BC2-FBF0-2C4D-CA57-DA288D88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C736-9A70-1643-A448-9682738B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2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59924C-4113-3568-2079-AF710D89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D021-E82F-4B46-9F38-5CDB79E06E0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D0680-F634-351B-7A54-D8B98919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8FD47-0CCA-2BB5-62F3-C16B6D8B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C736-9A70-1643-A448-9682738B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7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C873-BDC5-D290-ED40-9FFE7EA0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E40C6-6666-ECE9-1848-AC9DCF349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5DC82-4C33-B6DE-ED14-CD0BCB45C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1C18D-CEC6-52C5-FA0C-E02F3A34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D021-E82F-4B46-9F38-5CDB79E06E0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C7342-EE5A-885C-30FC-C45CC42E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FB563-112D-6EA8-3C44-C9484C53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C736-9A70-1643-A448-9682738B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2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B258-1BEA-4500-2224-2F2747CB7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AC5EE-8CF4-F2A3-9518-B56504F44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2112C-78B5-D7DB-26B5-B943B6A3E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6DEA6-CD10-FEF3-49CD-72BA0208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D021-E82F-4B46-9F38-5CDB79E06E0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88411-77A4-4AC0-5EBC-E9DE199E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55C87-B30F-C7D6-3777-D6F82D73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C736-9A70-1643-A448-9682738B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6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89871-5D31-35DC-101B-AE6D00BFA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F94A-127C-F4D6-8891-13F9C019D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CFE60-6B61-7311-354B-4B550960A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14D021-E82F-4B46-9F38-5CDB79E06E0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10FD8-B299-AE11-FD26-E91327D6A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F2AAA-0D94-CE05-E3B2-84E66C1F7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E3C736-9A70-1643-A448-9682738B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4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211BF-058E-7C76-3185-D8DF380DB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Lecture 7 - DNS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F2232-0416-FBD3-1309-02E4CC5AD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IT&amp;C 515R – Applications of Cybersecurity Training</a:t>
            </a:r>
            <a:endParaRPr lang="en-US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rtoon of a person standing at a podium&#10;&#10;Description automatically generated">
            <a:extLst>
              <a:ext uri="{FF2B5EF4-FFF2-40B4-BE49-F238E27FC236}">
                <a16:creationId xmlns:a16="http://schemas.microsoft.com/office/drawing/2014/main" id="{B89246C0-E6AC-04C4-8DC8-3A4701D27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544" y="323240"/>
            <a:ext cx="4087368" cy="597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7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AF387-99AA-A286-AA3E-7B9FAF43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800"/>
              <a:t>What is Domain Name System (DNS)?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6A51B-13A0-2CB7-6914-E8AD976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Maps human-readable domain names (e.g., example.com) to IP addresses (e.g., 192.168.1.1).</a:t>
            </a:r>
          </a:p>
          <a:p>
            <a:r>
              <a:rPr lang="en-US" sz="2200"/>
              <a:t>Hierarchical and distributed database.</a:t>
            </a:r>
          </a:p>
          <a:p>
            <a:r>
              <a:rPr lang="en-US" sz="2200"/>
              <a:t>Key Concepts:</a:t>
            </a:r>
          </a:p>
          <a:p>
            <a:pPr lvl="1"/>
            <a:r>
              <a:rPr lang="en-US" sz="2200"/>
              <a:t>Hostname resolution: Connecting names to resources.</a:t>
            </a:r>
          </a:p>
          <a:p>
            <a:pPr lvl="1"/>
            <a:r>
              <a:rPr lang="en-US" sz="2200"/>
              <a:t>Domain hierarchy: Root (.), TLD (.com), and subdomains (www).</a:t>
            </a:r>
          </a:p>
          <a:p>
            <a:endParaRPr lang="en-US" sz="2200"/>
          </a:p>
          <a:p>
            <a:endParaRPr lang="en-US" sz="2200"/>
          </a:p>
        </p:txBody>
      </p:sp>
      <p:pic>
        <p:nvPicPr>
          <p:cNvPr id="5" name="Picture 4" descr="A person with a mustache and a mustache holding his hand to his head&#10;&#10;Description automatically generated">
            <a:extLst>
              <a:ext uri="{FF2B5EF4-FFF2-40B4-BE49-F238E27FC236}">
                <a16:creationId xmlns:a16="http://schemas.microsoft.com/office/drawing/2014/main" id="{A9B5C7F5-D6BD-678F-1E1E-EBC7CF883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183999"/>
            <a:ext cx="5458968" cy="449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7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F33CE-FC10-6714-3AD0-F598F5BE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it works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diagram of a webpage&#10;&#10;Description automatically generated">
            <a:extLst>
              <a:ext uri="{FF2B5EF4-FFF2-40B4-BE49-F238E27FC236}">
                <a16:creationId xmlns:a16="http://schemas.microsoft.com/office/drawing/2014/main" id="{8E879883-4B65-3EAE-C108-909D4B24E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6256" r="25735"/>
          <a:stretch/>
        </p:blipFill>
        <p:spPr>
          <a:xfrm>
            <a:off x="5569527" y="458244"/>
            <a:ext cx="5578764" cy="581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7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D6836-96FD-8CEE-1DC1-DC0E91BD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What is BIND9?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75822-82DD-7323-73D9-5529BA3D2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lnSpcReduction="10000"/>
          </a:bodyPr>
          <a:lstStyle/>
          <a:p>
            <a:r>
              <a:rPr lang="en-US" sz="2100" dirty="0"/>
              <a:t>BIND: Berkeley Internet Name Domain.</a:t>
            </a:r>
          </a:p>
          <a:p>
            <a:r>
              <a:rPr lang="en-US" sz="2100" dirty="0"/>
              <a:t>Most widely used DNS server software.</a:t>
            </a:r>
          </a:p>
          <a:p>
            <a:r>
              <a:rPr lang="en-US" sz="2100" dirty="0"/>
              <a:t>Supports authoritative, recursive, and caching DNS.</a:t>
            </a:r>
          </a:p>
          <a:p>
            <a:r>
              <a:rPr lang="en-US" sz="1700" dirty="0"/>
              <a:t>Features:</a:t>
            </a:r>
          </a:p>
          <a:p>
            <a:pPr lvl="1"/>
            <a:r>
              <a:rPr lang="en-US" sz="1700" dirty="0"/>
              <a:t>Zone management.</a:t>
            </a:r>
          </a:p>
          <a:p>
            <a:pPr lvl="1"/>
            <a:r>
              <a:rPr lang="en-US" sz="1700" dirty="0"/>
              <a:t>Flexible configuration for enterprise and personal use.</a:t>
            </a:r>
          </a:p>
          <a:p>
            <a:pPr lvl="1"/>
            <a:r>
              <a:rPr lang="en-US" sz="1700" dirty="0"/>
              <a:t>Secure DNS features (DNSSEC).</a:t>
            </a:r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4" name="Picture 3" descr="A collage of two men&#10;&#10;Description automatically generated">
            <a:extLst>
              <a:ext uri="{FF2B5EF4-FFF2-40B4-BE49-F238E27FC236}">
                <a16:creationId xmlns:a16="http://schemas.microsoft.com/office/drawing/2014/main" id="{3745EDFB-3E98-5B23-D630-226E5D964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5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0A2C99-189E-931B-14A2-007658220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CF1DD7-0296-5417-6C0B-609194281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A93F0-147C-A816-71E9-5220F3F25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DNS Record Types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F54E3A0-3A79-0BFC-7FF4-6622DD1B7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4534F-8BCA-C2CF-C2D4-AD83FDB7B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</p:txBody>
      </p:sp>
      <p:pic>
        <p:nvPicPr>
          <p:cNvPr id="5" name="Content Placeholder 4" descr="Two people in space suits pointing an object&#10;&#10;Description automatically generated">
            <a:extLst>
              <a:ext uri="{FF2B5EF4-FFF2-40B4-BE49-F238E27FC236}">
                <a16:creationId xmlns:a16="http://schemas.microsoft.com/office/drawing/2014/main" id="{1162D506-501A-37EF-D052-F8F1DD5C4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649" y="2884756"/>
            <a:ext cx="5144655" cy="2890972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D2DDB9C4-2E22-B702-266B-D8BE7C977A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0731544"/>
              </p:ext>
            </p:extLst>
          </p:nvPr>
        </p:nvGraphicFramePr>
        <p:xfrm>
          <a:off x="570557" y="2642616"/>
          <a:ext cx="5253396" cy="33752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1132">
                  <a:extLst>
                    <a:ext uri="{9D8B030D-6E8A-4147-A177-3AD203B41FA5}">
                      <a16:colId xmlns:a16="http://schemas.microsoft.com/office/drawing/2014/main" val="7529530"/>
                    </a:ext>
                  </a:extLst>
                </a:gridCol>
                <a:gridCol w="1751132">
                  <a:extLst>
                    <a:ext uri="{9D8B030D-6E8A-4147-A177-3AD203B41FA5}">
                      <a16:colId xmlns:a16="http://schemas.microsoft.com/office/drawing/2014/main" val="3117154612"/>
                    </a:ext>
                  </a:extLst>
                </a:gridCol>
                <a:gridCol w="1751132">
                  <a:extLst>
                    <a:ext uri="{9D8B030D-6E8A-4147-A177-3AD203B41FA5}">
                      <a16:colId xmlns:a16="http://schemas.microsoft.com/office/drawing/2014/main" val="259876933"/>
                    </a:ext>
                  </a:extLst>
                </a:gridCol>
              </a:tblGrid>
              <a:tr h="46956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 dirty="0">
                          <a:effectLst/>
                        </a:rPr>
                        <a:t>Type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>
                          <a:effectLst/>
                        </a:rPr>
                        <a:t>Purpose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>
                          <a:effectLst/>
                        </a:rPr>
                        <a:t>Example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83682144"/>
                  </a:ext>
                </a:extLst>
              </a:tr>
              <a:tr h="48428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 dirty="0">
                          <a:effectLst/>
                        </a:rPr>
                        <a:t>A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>
                          <a:effectLst/>
                        </a:rPr>
                        <a:t>Maps a domain to an IPv4.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 dirty="0" err="1">
                          <a:effectLst/>
                        </a:rPr>
                        <a:t>example.com</a:t>
                      </a:r>
                      <a:r>
                        <a:rPr lang="en-US" sz="1200" kern="100" dirty="0">
                          <a:effectLst/>
                        </a:rPr>
                        <a:t> → 192.168.1.1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53280127"/>
                  </a:ext>
                </a:extLst>
              </a:tr>
              <a:tr h="48428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>
                          <a:effectLst/>
                        </a:rPr>
                        <a:t>AAAA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>
                          <a:effectLst/>
                        </a:rPr>
                        <a:t>Maps a domain to an IPv6.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>
                          <a:effectLst/>
                        </a:rPr>
                        <a:t>example.com → 2001:db8::1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41302906"/>
                  </a:ext>
                </a:extLst>
              </a:tr>
              <a:tr h="48428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>
                          <a:effectLst/>
                        </a:rPr>
                        <a:t>CNAME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>
                          <a:effectLst/>
                        </a:rPr>
                        <a:t>Alias of another domain.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>
                          <a:effectLst/>
                        </a:rPr>
                        <a:t>www → example.com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96179595"/>
                  </a:ext>
                </a:extLst>
              </a:tr>
              <a:tr h="48428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 dirty="0">
                          <a:effectLst/>
                        </a:rPr>
                        <a:t>MX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>
                          <a:effectLst/>
                        </a:rPr>
                        <a:t>Mail exchange record.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 dirty="0">
                          <a:effectLst/>
                        </a:rPr>
                        <a:t>Mail → </a:t>
                      </a:r>
                      <a:r>
                        <a:rPr lang="en-US" sz="1200" kern="100" dirty="0" err="1">
                          <a:effectLst/>
                        </a:rPr>
                        <a:t>mail.example.com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955422"/>
                  </a:ext>
                </a:extLst>
              </a:tr>
              <a:tr h="48428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>
                          <a:effectLst/>
                        </a:rPr>
                        <a:t>TXT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>
                          <a:effectLst/>
                        </a:rPr>
                        <a:t>Text data for services (e.g., SPF).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 dirty="0">
                          <a:effectLst/>
                        </a:rPr>
                        <a:t>SPF → v=spf1 +all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12318198"/>
                  </a:ext>
                </a:extLst>
              </a:tr>
              <a:tr h="48428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PTR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Maps an IP address to a domain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192.168.1.1 </a:t>
                      </a:r>
                      <a:r>
                        <a:rPr lang="en-US" sz="1200" kern="100" dirty="0">
                          <a:effectLst/>
                        </a:rPr>
                        <a:t>→ </a:t>
                      </a:r>
                      <a:r>
                        <a:rPr lang="en-US" sz="1200" kern="100" dirty="0" err="1">
                          <a:effectLst/>
                        </a:rPr>
                        <a:t>example.com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6327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31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AB624-A08D-0439-01A2-822F89DF4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Zone File Examples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F6294B7-8215-CB0F-F4D2-50AB97291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61" y="2642616"/>
            <a:ext cx="4743973" cy="3605784"/>
          </a:xfrm>
          <a:prstGeom prst="rect">
            <a:avLst/>
          </a:prstGeom>
        </p:spPr>
      </p:pic>
      <p:pic>
        <p:nvPicPr>
          <p:cNvPr id="5" name="Content Placeholder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FAEB9408-3158-9D4A-3A77-CF2FFBF0D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4496" y="2894526"/>
            <a:ext cx="5614416" cy="310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6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24563-4FF3-4A8E-4011-092906DA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Troubleshooting BIND92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5593311-A821-6339-5DF7-AD76CCAB6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5785974" cy="4119172"/>
          </a:xfrm>
        </p:spPr>
        <p:txBody>
          <a:bodyPr anchor="t">
            <a:normAutofit/>
          </a:bodyPr>
          <a:lstStyle/>
          <a:p>
            <a:r>
              <a:rPr lang="en-US" sz="2200" dirty="0"/>
              <a:t>Zone file errors: Typos or missing entries in zone files.</a:t>
            </a:r>
          </a:p>
          <a:p>
            <a:r>
              <a:rPr lang="en-US" sz="2200" dirty="0"/>
              <a:t>Permissions: Ensure BIND9 has access to zone files.</a:t>
            </a:r>
          </a:p>
          <a:p>
            <a:r>
              <a:rPr lang="en-US" sz="2200" dirty="0"/>
              <a:t>Check syntax: </a:t>
            </a:r>
          </a:p>
          <a:p>
            <a:pPr lvl="1"/>
            <a:r>
              <a:rPr lang="en-US" sz="2200" dirty="0"/>
              <a:t>sudo named-</a:t>
            </a:r>
            <a:r>
              <a:rPr lang="en-US" sz="2200" dirty="0" err="1"/>
              <a:t>checkconf</a:t>
            </a:r>
            <a:endParaRPr lang="en-US" sz="2200" dirty="0"/>
          </a:p>
          <a:p>
            <a:pPr lvl="1"/>
            <a:r>
              <a:rPr lang="en-US" sz="2200" dirty="0"/>
              <a:t>sudo named-</a:t>
            </a:r>
            <a:r>
              <a:rPr lang="en-US" sz="2200" dirty="0" err="1"/>
              <a:t>checkzone</a:t>
            </a:r>
            <a:r>
              <a:rPr lang="en-US" sz="2200" dirty="0"/>
              <a:t> </a:t>
            </a:r>
            <a:r>
              <a:rPr lang="en-US" sz="2200" dirty="0" err="1"/>
              <a:t>example.com</a:t>
            </a:r>
            <a:r>
              <a:rPr lang="en-US" sz="2200" dirty="0"/>
              <a:t> /</a:t>
            </a:r>
            <a:r>
              <a:rPr lang="en-US" sz="2200" dirty="0" err="1"/>
              <a:t>etc</a:t>
            </a:r>
            <a:r>
              <a:rPr lang="en-US" sz="2200" dirty="0"/>
              <a:t>/bind/zones/</a:t>
            </a:r>
            <a:r>
              <a:rPr lang="en-US" sz="2200" dirty="0" err="1"/>
              <a:t>db.example.com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15" name="Picture 14" descr="A person with face paint&#10;&#10;Description automatically generated">
            <a:extLst>
              <a:ext uri="{FF2B5EF4-FFF2-40B4-BE49-F238E27FC236}">
                <a16:creationId xmlns:a16="http://schemas.microsoft.com/office/drawing/2014/main" id="{FFDC9F72-D9E7-2044-4797-9DAC901020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68" r="12375"/>
          <a:stretch/>
        </p:blipFill>
        <p:spPr>
          <a:xfrm>
            <a:off x="6542824" y="2093976"/>
            <a:ext cx="5073897" cy="376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263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Lecture 7 - DNS</vt:lpstr>
      <vt:lpstr>What is Domain Name System (DNS)?</vt:lpstr>
      <vt:lpstr>How it works</vt:lpstr>
      <vt:lpstr>What is BIND9?</vt:lpstr>
      <vt:lpstr>DNS Record Types</vt:lpstr>
      <vt:lpstr>Zone File Examples</vt:lpstr>
      <vt:lpstr>Troubleshooting BIND92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Hayes</dc:creator>
  <cp:lastModifiedBy>Sebastian Hayes</cp:lastModifiedBy>
  <cp:revision>3</cp:revision>
  <dcterms:created xsi:type="dcterms:W3CDTF">2024-11-27T05:24:42Z</dcterms:created>
  <dcterms:modified xsi:type="dcterms:W3CDTF">2025-01-31T01:07:58Z</dcterms:modified>
</cp:coreProperties>
</file>