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84" d="100"/>
          <a:sy n="84" d="100"/>
        </p:scale>
        <p:origin x="120"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68E3C31-AD50-40AE-BC90-1FCBF98B095C}"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DC85A-4BEE-4A66-A28C-C670275B6C74}" type="slidenum">
              <a:rPr lang="en-US" smtClean="0"/>
              <a:t>‹#›</a:t>
            </a:fld>
            <a:endParaRPr lang="en-US"/>
          </a:p>
        </p:txBody>
      </p:sp>
    </p:spTree>
    <p:extLst>
      <p:ext uri="{BB962C8B-B14F-4D97-AF65-F5344CB8AC3E}">
        <p14:creationId xmlns:p14="http://schemas.microsoft.com/office/powerpoint/2010/main" val="354070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8E3C31-AD50-40AE-BC90-1FCBF98B095C}"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DC85A-4BEE-4A66-A28C-C670275B6C74}" type="slidenum">
              <a:rPr lang="en-US" smtClean="0"/>
              <a:t>‹#›</a:t>
            </a:fld>
            <a:endParaRPr lang="en-US"/>
          </a:p>
        </p:txBody>
      </p:sp>
    </p:spTree>
    <p:extLst>
      <p:ext uri="{BB962C8B-B14F-4D97-AF65-F5344CB8AC3E}">
        <p14:creationId xmlns:p14="http://schemas.microsoft.com/office/powerpoint/2010/main" val="3395824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142999"/>
            <a:ext cx="2628900" cy="5033963"/>
          </a:xfrm>
        </p:spPr>
        <p:txBody>
          <a:bodyPr vert="eaVert"/>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1142999"/>
            <a:ext cx="7734300" cy="50339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8E3C31-AD50-40AE-BC90-1FCBF98B095C}"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DC85A-4BEE-4A66-A28C-C670275B6C74}" type="slidenum">
              <a:rPr lang="en-US" smtClean="0"/>
              <a:t>‹#›</a:t>
            </a:fld>
            <a:endParaRPr lang="en-US"/>
          </a:p>
        </p:txBody>
      </p:sp>
    </p:spTree>
    <p:extLst>
      <p:ext uri="{BB962C8B-B14F-4D97-AF65-F5344CB8AC3E}">
        <p14:creationId xmlns:p14="http://schemas.microsoft.com/office/powerpoint/2010/main" val="57384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143000"/>
            <a:ext cx="10515600" cy="5033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8E3C31-AD50-40AE-BC90-1FCBF98B095C}"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DC85A-4BEE-4A66-A28C-C670275B6C74}" type="slidenum">
              <a:rPr lang="en-US" smtClean="0"/>
              <a:t>‹#›</a:t>
            </a:fld>
            <a:endParaRPr lang="en-US"/>
          </a:p>
        </p:txBody>
      </p:sp>
    </p:spTree>
    <p:extLst>
      <p:ext uri="{BB962C8B-B14F-4D97-AF65-F5344CB8AC3E}">
        <p14:creationId xmlns:p14="http://schemas.microsoft.com/office/powerpoint/2010/main" val="2808739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143000"/>
            <a:ext cx="10515600" cy="3419475"/>
          </a:xfrm>
        </p:spPr>
        <p:txBody>
          <a:bodyPr anchor="b"/>
          <a:lstStyle>
            <a:lvl1pPr>
              <a:defRPr sz="60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8E3C31-AD50-40AE-BC90-1FCBF98B095C}"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DC85A-4BEE-4A66-A28C-C670275B6C74}" type="slidenum">
              <a:rPr lang="en-US" smtClean="0"/>
              <a:t>‹#›</a:t>
            </a:fld>
            <a:endParaRPr lang="en-US"/>
          </a:p>
        </p:txBody>
      </p:sp>
    </p:spTree>
    <p:extLst>
      <p:ext uri="{BB962C8B-B14F-4D97-AF65-F5344CB8AC3E}">
        <p14:creationId xmlns:p14="http://schemas.microsoft.com/office/powerpoint/2010/main" val="3440867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143000"/>
            <a:ext cx="5181600" cy="5033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143000"/>
            <a:ext cx="5181600" cy="5033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8E3C31-AD50-40AE-BC90-1FCBF98B095C}"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DC85A-4BEE-4A66-A28C-C670275B6C74}" type="slidenum">
              <a:rPr lang="en-US" smtClean="0"/>
              <a:t>‹#›</a:t>
            </a:fld>
            <a:endParaRPr lang="en-US"/>
          </a:p>
        </p:txBody>
      </p:sp>
    </p:spTree>
    <p:extLst>
      <p:ext uri="{BB962C8B-B14F-4D97-AF65-F5344CB8AC3E}">
        <p14:creationId xmlns:p14="http://schemas.microsoft.com/office/powerpoint/2010/main" val="6911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0525" y="114301"/>
            <a:ext cx="10964863" cy="561974"/>
          </a:xfrm>
        </p:spPr>
        <p:txBody>
          <a:bodyPr/>
          <a:lstStyle/>
          <a:p>
            <a:r>
              <a:rPr lang="en-US"/>
              <a:t>Click to edit Master title style</a:t>
            </a:r>
          </a:p>
        </p:txBody>
      </p:sp>
      <p:sp>
        <p:nvSpPr>
          <p:cNvPr id="3" name="Text Placeholder 2"/>
          <p:cNvSpPr>
            <a:spLocks noGrp="1"/>
          </p:cNvSpPr>
          <p:nvPr>
            <p:ph type="body" idx="1"/>
          </p:nvPr>
        </p:nvSpPr>
        <p:spPr>
          <a:xfrm>
            <a:off x="838200" y="11096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8200" y="19335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0612" y="11096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19335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8E3C31-AD50-40AE-BC90-1FCBF98B095C}" type="datetimeFigureOut">
              <a:rPr lang="en-US" smtClean="0"/>
              <a:t>4/22/2019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8DC85A-4BEE-4A66-A28C-C670275B6C74}" type="slidenum">
              <a:rPr lang="en-US" smtClean="0"/>
              <a:t>‹#›</a:t>
            </a:fld>
            <a:endParaRPr lang="en-US"/>
          </a:p>
        </p:txBody>
      </p:sp>
    </p:spTree>
    <p:extLst>
      <p:ext uri="{BB962C8B-B14F-4D97-AF65-F5344CB8AC3E}">
        <p14:creationId xmlns:p14="http://schemas.microsoft.com/office/powerpoint/2010/main" val="1775861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8E3C31-AD50-40AE-BC90-1FCBF98B095C}" type="datetimeFigureOut">
              <a:rPr lang="en-US" smtClean="0"/>
              <a:t>4/22/2019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DC85A-4BEE-4A66-A28C-C670275B6C74}" type="slidenum">
              <a:rPr lang="en-US" smtClean="0"/>
              <a:t>‹#›</a:t>
            </a:fld>
            <a:endParaRPr lang="en-US"/>
          </a:p>
        </p:txBody>
      </p:sp>
    </p:spTree>
    <p:extLst>
      <p:ext uri="{BB962C8B-B14F-4D97-AF65-F5344CB8AC3E}">
        <p14:creationId xmlns:p14="http://schemas.microsoft.com/office/powerpoint/2010/main" val="2357686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E3C31-AD50-40AE-BC90-1FCBF98B095C}" type="datetimeFigureOut">
              <a:rPr lang="en-US" smtClean="0"/>
              <a:t>4/22/2019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8DC85A-4BEE-4A66-A28C-C670275B6C74}" type="slidenum">
              <a:rPr lang="en-US" smtClean="0"/>
              <a:t>‹#›</a:t>
            </a:fld>
            <a:endParaRPr lang="en-US"/>
          </a:p>
        </p:txBody>
      </p:sp>
    </p:spTree>
    <p:extLst>
      <p:ext uri="{BB962C8B-B14F-4D97-AF65-F5344CB8AC3E}">
        <p14:creationId xmlns:p14="http://schemas.microsoft.com/office/powerpoint/2010/main" val="2521330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143000"/>
            <a:ext cx="3932237" cy="914400"/>
          </a:xfrm>
        </p:spPr>
        <p:txBody>
          <a:bodyPr anchor="b"/>
          <a:lstStyle>
            <a:lvl1pPr>
              <a:defRPr sz="320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5183188" y="1143000"/>
            <a:ext cx="6172200" cy="47180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8E3C31-AD50-40AE-BC90-1FCBF98B095C}"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DC85A-4BEE-4A66-A28C-C670275B6C74}" type="slidenum">
              <a:rPr lang="en-US" smtClean="0"/>
              <a:t>‹#›</a:t>
            </a:fld>
            <a:endParaRPr lang="en-US"/>
          </a:p>
        </p:txBody>
      </p:sp>
    </p:spTree>
    <p:extLst>
      <p:ext uri="{BB962C8B-B14F-4D97-AF65-F5344CB8AC3E}">
        <p14:creationId xmlns:p14="http://schemas.microsoft.com/office/powerpoint/2010/main" val="2381462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143000"/>
            <a:ext cx="3932237" cy="914400"/>
          </a:xfrm>
        </p:spPr>
        <p:txBody>
          <a:bodyPr anchor="b"/>
          <a:lstStyle>
            <a:lvl1pPr>
              <a:defRPr sz="3200">
                <a:solidFill>
                  <a:schemeClr val="tx1"/>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5183188" y="1143000"/>
            <a:ext cx="6172200" cy="4718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8E3C31-AD50-40AE-BC90-1FCBF98B095C}"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DC85A-4BEE-4A66-A28C-C670275B6C74}" type="slidenum">
              <a:rPr lang="en-US" smtClean="0"/>
              <a:t>‹#›</a:t>
            </a:fld>
            <a:endParaRPr lang="en-US"/>
          </a:p>
        </p:txBody>
      </p:sp>
    </p:spTree>
    <p:extLst>
      <p:ext uri="{BB962C8B-B14F-4D97-AF65-F5344CB8AC3E}">
        <p14:creationId xmlns:p14="http://schemas.microsoft.com/office/powerpoint/2010/main" val="1337979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790575"/>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76225" y="127794"/>
            <a:ext cx="10515600" cy="54848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DC85A-4BEE-4A66-A28C-C670275B6C74}" type="slidenum">
              <a:rPr lang="en-US" smtClean="0"/>
              <a:t>‹#›</a:t>
            </a:fld>
            <a:endParaRPr lang="en-US"/>
          </a:p>
        </p:txBody>
      </p:sp>
      <p:sp>
        <p:nvSpPr>
          <p:cNvPr id="8" name="TextBox 7"/>
          <p:cNvSpPr txBox="1"/>
          <p:nvPr userDrawn="1"/>
        </p:nvSpPr>
        <p:spPr>
          <a:xfrm>
            <a:off x="0" y="6488668"/>
            <a:ext cx="2724150" cy="338554"/>
          </a:xfrm>
          <a:prstGeom prst="rect">
            <a:avLst/>
          </a:prstGeom>
          <a:noFill/>
        </p:spPr>
        <p:txBody>
          <a:bodyPr wrap="square" rtlCol="0">
            <a:spAutoFit/>
          </a:bodyPr>
          <a:lstStyle/>
          <a:p>
            <a:r>
              <a:rPr lang="en-US" sz="1600" dirty="0">
                <a:solidFill>
                  <a:schemeClr val="bg1">
                    <a:lumMod val="65000"/>
                  </a:schemeClr>
                </a:solidFill>
              </a:rPr>
              <a:t>BYU XDL</a:t>
            </a:r>
            <a:r>
              <a:rPr lang="en-US" sz="1600" baseline="0" dirty="0">
                <a:solidFill>
                  <a:schemeClr val="bg1">
                    <a:lumMod val="65000"/>
                  </a:schemeClr>
                </a:solidFill>
              </a:rPr>
              <a:t> – Carsten Christensen</a:t>
            </a:r>
            <a:endParaRPr lang="en-US" sz="1600" dirty="0">
              <a:solidFill>
                <a:schemeClr val="bg1">
                  <a:lumMod val="65000"/>
                </a:schemeClr>
              </a:solidFill>
            </a:endParaRPr>
          </a:p>
        </p:txBody>
      </p:sp>
    </p:spTree>
    <p:extLst>
      <p:ext uri="{BB962C8B-B14F-4D97-AF65-F5344CB8AC3E}">
        <p14:creationId xmlns:p14="http://schemas.microsoft.com/office/powerpoint/2010/main" val="2393644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7C846-202D-470F-9A1C-CA655D41E45F}"/>
              </a:ext>
            </a:extLst>
          </p:cNvPr>
          <p:cNvSpPr>
            <a:spLocks noGrp="1"/>
          </p:cNvSpPr>
          <p:nvPr>
            <p:ph type="ctrTitle"/>
          </p:nvPr>
        </p:nvSpPr>
        <p:spPr/>
        <p:txBody>
          <a:bodyPr>
            <a:normAutofit/>
          </a:bodyPr>
          <a:lstStyle/>
          <a:p>
            <a:r>
              <a:rPr lang="en-US" sz="4400" dirty="0"/>
              <a:t>Door Towel Hanger Topological Optimization</a:t>
            </a:r>
          </a:p>
        </p:txBody>
      </p:sp>
      <p:sp>
        <p:nvSpPr>
          <p:cNvPr id="3" name="Subtitle 2">
            <a:extLst>
              <a:ext uri="{FF2B5EF4-FFF2-40B4-BE49-F238E27FC236}">
                <a16:creationId xmlns:a16="http://schemas.microsoft.com/office/drawing/2014/main" id="{1ECCD4B7-CBB6-40A8-8899-8368A448644B}"/>
              </a:ext>
            </a:extLst>
          </p:cNvPr>
          <p:cNvSpPr>
            <a:spLocks noGrp="1"/>
          </p:cNvSpPr>
          <p:nvPr>
            <p:ph type="subTitle" idx="1"/>
          </p:nvPr>
        </p:nvSpPr>
        <p:spPr/>
        <p:txBody>
          <a:bodyPr/>
          <a:lstStyle/>
          <a:p>
            <a:r>
              <a:rPr lang="en-US" dirty="0"/>
              <a:t>ME 578, HW 7</a:t>
            </a:r>
          </a:p>
          <a:p>
            <a:r>
              <a:rPr lang="en-US" dirty="0"/>
              <a:t>Carsten Christensen</a:t>
            </a:r>
          </a:p>
        </p:txBody>
      </p:sp>
    </p:spTree>
    <p:extLst>
      <p:ext uri="{BB962C8B-B14F-4D97-AF65-F5344CB8AC3E}">
        <p14:creationId xmlns:p14="http://schemas.microsoft.com/office/powerpoint/2010/main" val="3603376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E076-7B33-4911-9860-E59445EC0884}"/>
              </a:ext>
            </a:extLst>
          </p:cNvPr>
          <p:cNvSpPr>
            <a:spLocks noGrp="1"/>
          </p:cNvSpPr>
          <p:nvPr>
            <p:ph type="title"/>
          </p:nvPr>
        </p:nvSpPr>
        <p:spPr/>
        <p:txBody>
          <a:bodyPr>
            <a:normAutofit fontScale="90000"/>
          </a:bodyPr>
          <a:lstStyle/>
          <a:p>
            <a:r>
              <a:rPr lang="en-US" dirty="0"/>
              <a:t>Problem Statement</a:t>
            </a:r>
          </a:p>
        </p:txBody>
      </p:sp>
      <p:pic>
        <p:nvPicPr>
          <p:cNvPr id="6" name="Content Placeholder 5">
            <a:extLst>
              <a:ext uri="{FF2B5EF4-FFF2-40B4-BE49-F238E27FC236}">
                <a16:creationId xmlns:a16="http://schemas.microsoft.com/office/drawing/2014/main" id="{04178F1D-2339-4A35-A39E-70BD99D048C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2018" y="1143000"/>
            <a:ext cx="5033963" cy="5033963"/>
          </a:xfrm>
        </p:spPr>
      </p:pic>
      <p:sp>
        <p:nvSpPr>
          <p:cNvPr id="4" name="Content Placeholder 3">
            <a:extLst>
              <a:ext uri="{FF2B5EF4-FFF2-40B4-BE49-F238E27FC236}">
                <a16:creationId xmlns:a16="http://schemas.microsoft.com/office/drawing/2014/main" id="{541AF4B8-7B1F-45DC-AFFA-227EA198D1FA}"/>
              </a:ext>
            </a:extLst>
          </p:cNvPr>
          <p:cNvSpPr>
            <a:spLocks noGrp="1"/>
          </p:cNvSpPr>
          <p:nvPr>
            <p:ph sz="half" idx="2"/>
          </p:nvPr>
        </p:nvSpPr>
        <p:spPr/>
        <p:txBody>
          <a:bodyPr>
            <a:normAutofit/>
          </a:bodyPr>
          <a:lstStyle/>
          <a:p>
            <a:pPr marL="0" indent="0">
              <a:buNone/>
            </a:pPr>
            <a:r>
              <a:rPr lang="en-US" sz="1800" dirty="0"/>
              <a:t>Door-mounted towel hangars come in a variety of shapes, sizes, and materials.</a:t>
            </a:r>
          </a:p>
          <a:p>
            <a:pPr marL="0" indent="0">
              <a:buNone/>
            </a:pPr>
            <a:endParaRPr lang="en-US" sz="1800" dirty="0"/>
          </a:p>
          <a:p>
            <a:pPr marL="0" indent="0">
              <a:buNone/>
            </a:pPr>
            <a:r>
              <a:rPr lang="en-US" sz="1800" dirty="0"/>
              <a:t>I have used metal hangars and been pleased with their performance, though when they sometimes fall off, they can hurt toes or damage flooring. Plastic hangars are much less of a hazard, but tend to snap when an exceptionally wet towel is placed on them (I’ve never had one that lasted more than a few weeks).</a:t>
            </a:r>
          </a:p>
          <a:p>
            <a:pPr marL="0" indent="0">
              <a:buNone/>
            </a:pPr>
            <a:endParaRPr lang="en-US" sz="1800" dirty="0"/>
          </a:p>
          <a:p>
            <a:pPr marL="0" indent="0">
              <a:buNone/>
            </a:pPr>
            <a:r>
              <a:rPr lang="en-US" sz="1800" dirty="0"/>
              <a:t>I want to design a door-mounted towel hangar that can be 3D printed from ABS or PLA and that is sufficiently strong to hold up to 10 pounds (a VERY wet towel).</a:t>
            </a:r>
          </a:p>
        </p:txBody>
      </p:sp>
    </p:spTree>
    <p:extLst>
      <p:ext uri="{BB962C8B-B14F-4D97-AF65-F5344CB8AC3E}">
        <p14:creationId xmlns:p14="http://schemas.microsoft.com/office/powerpoint/2010/main" val="52385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5DD6F-2763-47C6-84FC-88EEB9629B54}"/>
              </a:ext>
            </a:extLst>
          </p:cNvPr>
          <p:cNvSpPr>
            <a:spLocks noGrp="1"/>
          </p:cNvSpPr>
          <p:nvPr>
            <p:ph type="title"/>
          </p:nvPr>
        </p:nvSpPr>
        <p:spPr/>
        <p:txBody>
          <a:bodyPr>
            <a:normAutofit fontScale="90000"/>
          </a:bodyPr>
          <a:lstStyle/>
          <a:p>
            <a:r>
              <a:rPr lang="en-US" dirty="0"/>
              <a:t>Part Design</a:t>
            </a:r>
          </a:p>
        </p:txBody>
      </p:sp>
      <p:pic>
        <p:nvPicPr>
          <p:cNvPr id="6" name="Content Placeholder 5">
            <a:extLst>
              <a:ext uri="{FF2B5EF4-FFF2-40B4-BE49-F238E27FC236}">
                <a16:creationId xmlns:a16="http://schemas.microsoft.com/office/drawing/2014/main" id="{7936006F-76FE-4D73-B95F-0C460027A93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32952" y="1143000"/>
            <a:ext cx="4392096" cy="5033963"/>
          </a:xfrm>
        </p:spPr>
      </p:pic>
      <p:sp>
        <p:nvSpPr>
          <p:cNvPr id="4" name="Content Placeholder 3">
            <a:extLst>
              <a:ext uri="{FF2B5EF4-FFF2-40B4-BE49-F238E27FC236}">
                <a16:creationId xmlns:a16="http://schemas.microsoft.com/office/drawing/2014/main" id="{31F94CCC-1FA2-4CF2-A6A7-975F7FF1179E}"/>
              </a:ext>
            </a:extLst>
          </p:cNvPr>
          <p:cNvSpPr>
            <a:spLocks noGrp="1"/>
          </p:cNvSpPr>
          <p:nvPr>
            <p:ph sz="half" idx="2"/>
          </p:nvPr>
        </p:nvSpPr>
        <p:spPr>
          <a:xfrm>
            <a:off x="6096000" y="2927479"/>
            <a:ext cx="5181600" cy="1465004"/>
          </a:xfrm>
        </p:spPr>
        <p:txBody>
          <a:bodyPr>
            <a:normAutofit/>
          </a:bodyPr>
          <a:lstStyle/>
          <a:p>
            <a:pPr marL="0" indent="0">
              <a:buNone/>
            </a:pPr>
            <a:r>
              <a:rPr lang="en-US" sz="1800" dirty="0"/>
              <a:t>I first designed the basic part in </a:t>
            </a:r>
            <a:r>
              <a:rPr lang="en-US" sz="1800" dirty="0" err="1"/>
              <a:t>SolidWork</a:t>
            </a:r>
            <a:r>
              <a:rPr lang="en-US" sz="1800" dirty="0"/>
              <a:t>, forming the basic design geometries of the design part. I then did some postprocessing in Inspire to define the actual design space (shown at left) and separate it from the contact surfaces.</a:t>
            </a:r>
          </a:p>
        </p:txBody>
      </p:sp>
    </p:spTree>
    <p:extLst>
      <p:ext uri="{BB962C8B-B14F-4D97-AF65-F5344CB8AC3E}">
        <p14:creationId xmlns:p14="http://schemas.microsoft.com/office/powerpoint/2010/main" val="194551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7DB6-AB40-41B5-9092-7CF167E8ADB7}"/>
              </a:ext>
            </a:extLst>
          </p:cNvPr>
          <p:cNvSpPr>
            <a:spLocks noGrp="1"/>
          </p:cNvSpPr>
          <p:nvPr>
            <p:ph type="title"/>
          </p:nvPr>
        </p:nvSpPr>
        <p:spPr/>
        <p:txBody>
          <a:bodyPr>
            <a:normAutofit fontScale="90000"/>
          </a:bodyPr>
          <a:lstStyle/>
          <a:p>
            <a:r>
              <a:rPr lang="en-US" dirty="0"/>
              <a:t>Optimization: Maximize Stiffness</a:t>
            </a:r>
          </a:p>
        </p:txBody>
      </p:sp>
      <p:pic>
        <p:nvPicPr>
          <p:cNvPr id="6" name="Content Placeholder 5">
            <a:extLst>
              <a:ext uri="{FF2B5EF4-FFF2-40B4-BE49-F238E27FC236}">
                <a16:creationId xmlns:a16="http://schemas.microsoft.com/office/drawing/2014/main" id="{590066D7-0F06-4C49-AD6C-1026A940DF5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89688" y="1143000"/>
            <a:ext cx="4678624" cy="5033963"/>
          </a:xfrm>
        </p:spPr>
      </p:pic>
      <p:sp>
        <p:nvSpPr>
          <p:cNvPr id="4" name="Content Placeholder 3">
            <a:extLst>
              <a:ext uri="{FF2B5EF4-FFF2-40B4-BE49-F238E27FC236}">
                <a16:creationId xmlns:a16="http://schemas.microsoft.com/office/drawing/2014/main" id="{1C126C26-342A-4B0B-A1A3-125FCBC82D16}"/>
              </a:ext>
            </a:extLst>
          </p:cNvPr>
          <p:cNvSpPr>
            <a:spLocks noGrp="1"/>
          </p:cNvSpPr>
          <p:nvPr>
            <p:ph sz="half" idx="2"/>
          </p:nvPr>
        </p:nvSpPr>
        <p:spPr>
          <a:xfrm>
            <a:off x="6423690" y="3082766"/>
            <a:ext cx="5181600" cy="1154430"/>
          </a:xfrm>
        </p:spPr>
        <p:txBody>
          <a:bodyPr>
            <a:normAutofit/>
          </a:bodyPr>
          <a:lstStyle/>
          <a:p>
            <a:pPr marL="0" indent="0">
              <a:buNone/>
            </a:pPr>
            <a:r>
              <a:rPr lang="en-US" sz="1800" dirty="0"/>
              <a:t>I first conducted a topological optimization in Inspire using a 0.02 m (2 cm) minimum thickness and the maximize stiffness setting to increase the speed of the analysis. The resulting topology is shown at left.</a:t>
            </a:r>
          </a:p>
        </p:txBody>
      </p:sp>
    </p:spTree>
    <p:extLst>
      <p:ext uri="{BB962C8B-B14F-4D97-AF65-F5344CB8AC3E}">
        <p14:creationId xmlns:p14="http://schemas.microsoft.com/office/powerpoint/2010/main" val="557619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F300-8CAE-4D60-8214-27076F3894ED}"/>
              </a:ext>
            </a:extLst>
          </p:cNvPr>
          <p:cNvSpPr>
            <a:spLocks noGrp="1"/>
          </p:cNvSpPr>
          <p:nvPr>
            <p:ph type="title"/>
          </p:nvPr>
        </p:nvSpPr>
        <p:spPr/>
        <p:txBody>
          <a:bodyPr>
            <a:normAutofit fontScale="90000"/>
          </a:bodyPr>
          <a:lstStyle/>
          <a:p>
            <a:r>
              <a:rPr lang="en-US" dirty="0"/>
              <a:t>Results and Discussion: Maximize Stiffness</a:t>
            </a:r>
          </a:p>
        </p:txBody>
      </p:sp>
      <p:pic>
        <p:nvPicPr>
          <p:cNvPr id="5" name="video_trial1">
            <a:hlinkClick r:id="" action="ppaction://media"/>
            <a:extLst>
              <a:ext uri="{FF2B5EF4-FFF2-40B4-BE49-F238E27FC236}">
                <a16:creationId xmlns:a16="http://schemas.microsoft.com/office/drawing/2014/main" id="{F0CF7C5C-ED96-43EB-9A3C-137656AA8630}"/>
              </a:ext>
            </a:extLst>
          </p:cNvPr>
          <p:cNvPicPr>
            <a:picLocks noGrp="1" noChangeAspect="1"/>
          </p:cNvPicPr>
          <p:nvPr>
            <p:ph sz="half" idx="1"/>
            <a:videoFile r:link="rId2"/>
            <p:extLst>
              <p:ext uri="{DAA4B4D4-6D71-4841-9C94-3DE7FCFB9230}">
                <p14:media xmlns:p14="http://schemas.microsoft.com/office/powerpoint/2010/main" r:embed="rId1"/>
              </p:ext>
            </p:extLst>
          </p:nvPr>
        </p:nvPicPr>
        <p:blipFill>
          <a:blip r:embed="rId4"/>
          <a:stretch>
            <a:fillRect/>
          </a:stretch>
        </p:blipFill>
        <p:spPr>
          <a:xfrm>
            <a:off x="919163" y="1143000"/>
            <a:ext cx="5019675" cy="5033963"/>
          </a:xfrm>
        </p:spPr>
      </p:pic>
      <p:sp>
        <p:nvSpPr>
          <p:cNvPr id="4" name="Content Placeholder 3">
            <a:extLst>
              <a:ext uri="{FF2B5EF4-FFF2-40B4-BE49-F238E27FC236}">
                <a16:creationId xmlns:a16="http://schemas.microsoft.com/office/drawing/2014/main" id="{35F488D8-9751-45F6-9865-8E305348069E}"/>
              </a:ext>
            </a:extLst>
          </p:cNvPr>
          <p:cNvSpPr>
            <a:spLocks noGrp="1"/>
          </p:cNvSpPr>
          <p:nvPr>
            <p:ph sz="half" idx="2"/>
          </p:nvPr>
        </p:nvSpPr>
        <p:spPr>
          <a:xfrm>
            <a:off x="6253164" y="1369267"/>
            <a:ext cx="5181600" cy="4119465"/>
          </a:xfrm>
        </p:spPr>
        <p:txBody>
          <a:bodyPr>
            <a:normAutofit/>
          </a:bodyPr>
          <a:lstStyle/>
          <a:p>
            <a:pPr marL="0" indent="0">
              <a:buNone/>
            </a:pPr>
            <a:r>
              <a:rPr lang="en-US" sz="1800" dirty="0"/>
              <a:t>I found the s-shaped pattern of the recommended design to be interesting, as it imitates some of the designs found in nature</a:t>
            </a:r>
          </a:p>
          <a:p>
            <a:pPr marL="0" indent="0">
              <a:buNone/>
            </a:pPr>
            <a:endParaRPr lang="en-US" sz="1800" dirty="0"/>
          </a:p>
          <a:p>
            <a:pPr marL="0" indent="0">
              <a:buNone/>
            </a:pPr>
            <a:r>
              <a:rPr lang="en-US" sz="1800" dirty="0"/>
              <a:t>The part would undergo a maximum deflection of about 0.5 in. (video left), with the maximum stress occurring along the top bridge of the part, where the design space connects to the door mount. The maximum stress was an order of magnitude less than the yield stress of ABS.</a:t>
            </a:r>
          </a:p>
          <a:p>
            <a:pPr marL="0" indent="0">
              <a:buNone/>
            </a:pPr>
            <a:endParaRPr lang="en-US" sz="1800" dirty="0"/>
          </a:p>
          <a:p>
            <a:pPr marL="0" indent="0">
              <a:buNone/>
            </a:pPr>
            <a:r>
              <a:rPr lang="en-US" sz="1800" dirty="0"/>
              <a:t>While the part was strong, the s-shape, in particular the slender segment in the middle, made me think that it could perhaps be more compliant and slimmer.</a:t>
            </a:r>
          </a:p>
        </p:txBody>
      </p:sp>
    </p:spTree>
    <p:extLst>
      <p:ext uri="{BB962C8B-B14F-4D97-AF65-F5344CB8AC3E}">
        <p14:creationId xmlns:p14="http://schemas.microsoft.com/office/powerpoint/2010/main" val="281469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92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7DB6-AB40-41B5-9092-7CF167E8ADB7}"/>
              </a:ext>
            </a:extLst>
          </p:cNvPr>
          <p:cNvSpPr>
            <a:spLocks noGrp="1"/>
          </p:cNvSpPr>
          <p:nvPr>
            <p:ph type="title"/>
          </p:nvPr>
        </p:nvSpPr>
        <p:spPr/>
        <p:txBody>
          <a:bodyPr>
            <a:normAutofit fontScale="90000"/>
          </a:bodyPr>
          <a:lstStyle/>
          <a:p>
            <a:r>
              <a:rPr lang="en-US" dirty="0"/>
              <a:t>Optimization: Minimize Mass</a:t>
            </a:r>
          </a:p>
        </p:txBody>
      </p:sp>
      <p:sp>
        <p:nvSpPr>
          <p:cNvPr id="4" name="Content Placeholder 3">
            <a:extLst>
              <a:ext uri="{FF2B5EF4-FFF2-40B4-BE49-F238E27FC236}">
                <a16:creationId xmlns:a16="http://schemas.microsoft.com/office/drawing/2014/main" id="{1C126C26-342A-4B0B-A1A3-125FCBC82D16}"/>
              </a:ext>
            </a:extLst>
          </p:cNvPr>
          <p:cNvSpPr>
            <a:spLocks noGrp="1"/>
          </p:cNvSpPr>
          <p:nvPr>
            <p:ph sz="half" idx="2"/>
          </p:nvPr>
        </p:nvSpPr>
        <p:spPr>
          <a:xfrm>
            <a:off x="6423690" y="2966799"/>
            <a:ext cx="5181600" cy="1386364"/>
          </a:xfrm>
        </p:spPr>
        <p:txBody>
          <a:bodyPr>
            <a:normAutofit/>
          </a:bodyPr>
          <a:lstStyle/>
          <a:p>
            <a:pPr marL="0" indent="0">
              <a:buNone/>
            </a:pPr>
            <a:r>
              <a:rPr lang="en-US" sz="1800" dirty="0"/>
              <a:t>I then conducted a topological optimization in Inspire using the minimize mass setting with a minimum factor of safety of 2.0 and a minimum part thickness of 0.02 m to increase the speed of the analysis. The resulting topology is shown at left.</a:t>
            </a:r>
          </a:p>
        </p:txBody>
      </p:sp>
      <p:pic>
        <p:nvPicPr>
          <p:cNvPr id="8" name="Content Placeholder 7">
            <a:extLst>
              <a:ext uri="{FF2B5EF4-FFF2-40B4-BE49-F238E27FC236}">
                <a16:creationId xmlns:a16="http://schemas.microsoft.com/office/drawing/2014/main" id="{CC5EEB8E-B9AC-4DB1-A2B9-3046C918B34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98446" y="1143000"/>
            <a:ext cx="4461107" cy="5033963"/>
          </a:xfrm>
        </p:spPr>
      </p:pic>
    </p:spTree>
    <p:extLst>
      <p:ext uri="{BB962C8B-B14F-4D97-AF65-F5344CB8AC3E}">
        <p14:creationId xmlns:p14="http://schemas.microsoft.com/office/powerpoint/2010/main" val="1280535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F300-8CAE-4D60-8214-27076F3894ED}"/>
              </a:ext>
            </a:extLst>
          </p:cNvPr>
          <p:cNvSpPr>
            <a:spLocks noGrp="1"/>
          </p:cNvSpPr>
          <p:nvPr>
            <p:ph type="title"/>
          </p:nvPr>
        </p:nvSpPr>
        <p:spPr/>
        <p:txBody>
          <a:bodyPr>
            <a:normAutofit fontScale="90000"/>
          </a:bodyPr>
          <a:lstStyle/>
          <a:p>
            <a:r>
              <a:rPr lang="en-US" dirty="0"/>
              <a:t>Results and Discussion: Minimize Mass</a:t>
            </a:r>
          </a:p>
        </p:txBody>
      </p:sp>
      <p:sp>
        <p:nvSpPr>
          <p:cNvPr id="4" name="Content Placeholder 3">
            <a:extLst>
              <a:ext uri="{FF2B5EF4-FFF2-40B4-BE49-F238E27FC236}">
                <a16:creationId xmlns:a16="http://schemas.microsoft.com/office/drawing/2014/main" id="{35F488D8-9751-45F6-9865-8E305348069E}"/>
              </a:ext>
            </a:extLst>
          </p:cNvPr>
          <p:cNvSpPr>
            <a:spLocks noGrp="1"/>
          </p:cNvSpPr>
          <p:nvPr>
            <p:ph sz="half" idx="2"/>
          </p:nvPr>
        </p:nvSpPr>
        <p:spPr>
          <a:xfrm>
            <a:off x="6253164" y="1143000"/>
            <a:ext cx="5181600" cy="5033963"/>
          </a:xfrm>
        </p:spPr>
        <p:txBody>
          <a:bodyPr>
            <a:normAutofit fontScale="92500" lnSpcReduction="10000"/>
          </a:bodyPr>
          <a:lstStyle/>
          <a:p>
            <a:pPr marL="0" indent="0">
              <a:buNone/>
            </a:pPr>
            <a:r>
              <a:rPr lang="en-US" sz="1800" dirty="0"/>
              <a:t>This round of optimization produced a much better design, eliminating the unnecessary material around the sides of the part and making, of all things, a perfect hook.</a:t>
            </a:r>
          </a:p>
          <a:p>
            <a:pPr marL="0" indent="0">
              <a:buNone/>
            </a:pPr>
            <a:endParaRPr lang="en-US" sz="1800" dirty="0"/>
          </a:p>
          <a:p>
            <a:pPr marL="0" indent="0">
              <a:buNone/>
            </a:pPr>
            <a:r>
              <a:rPr lang="en-US" sz="1800" dirty="0"/>
              <a:t>As with the first round of optimization, the part would undergo a maximum deflection of about 0.5 in. (video left), with the maximum stress occurring along the top bridge of the part, where the design space connects to the door mount. The maximum stress is one fourth of the yield strength of ABS (max stress is 10 </a:t>
            </a:r>
            <a:r>
              <a:rPr lang="en-US" sz="1800" dirty="0" err="1"/>
              <a:t>Mpa</a:t>
            </a:r>
            <a:r>
              <a:rPr lang="en-US" sz="1800" dirty="0"/>
              <a:t>, yield stress is 45 MPa).</a:t>
            </a:r>
          </a:p>
          <a:p>
            <a:pPr marL="0" indent="0">
              <a:buNone/>
            </a:pPr>
            <a:endParaRPr lang="en-US" sz="1800" dirty="0"/>
          </a:p>
          <a:p>
            <a:pPr marL="0" indent="0">
              <a:buNone/>
            </a:pPr>
            <a:r>
              <a:rPr lang="en-US" sz="1800" dirty="0"/>
              <a:t>The part is still strong enough to hold a 10 </a:t>
            </a:r>
            <a:r>
              <a:rPr lang="en-US" sz="1800" dirty="0" err="1"/>
              <a:t>lb</a:t>
            </a:r>
            <a:r>
              <a:rPr lang="en-US" sz="1800" dirty="0"/>
              <a:t> weight, but requires significantly less material and is thus cheaper to manufacture and, dare I say, more attractive.</a:t>
            </a:r>
          </a:p>
          <a:p>
            <a:pPr marL="0" indent="0">
              <a:buNone/>
            </a:pPr>
            <a:endParaRPr lang="en-US" sz="1800" dirty="0"/>
          </a:p>
          <a:p>
            <a:pPr marL="0" indent="0">
              <a:buNone/>
            </a:pPr>
            <a:r>
              <a:rPr lang="en-US" sz="1800" dirty="0"/>
              <a:t>With both optimized designs, the door would provide a failsafe mechanical stop if creep caused the hook to deflect more than intended due to an extra heavy load.</a:t>
            </a:r>
          </a:p>
        </p:txBody>
      </p:sp>
      <p:pic>
        <p:nvPicPr>
          <p:cNvPr id="7" name="video_trial2">
            <a:hlinkClick r:id="" action="ppaction://media"/>
            <a:extLst>
              <a:ext uri="{FF2B5EF4-FFF2-40B4-BE49-F238E27FC236}">
                <a16:creationId xmlns:a16="http://schemas.microsoft.com/office/drawing/2014/main" id="{2BA828B9-9DF1-4921-8C78-940DAE9E9D27}"/>
              </a:ext>
            </a:extLst>
          </p:cNvPr>
          <p:cNvPicPr>
            <a:picLocks noGrp="1" noChangeAspect="1"/>
          </p:cNvPicPr>
          <p:nvPr>
            <p:ph sz="half" idx="1"/>
            <a:videoFile r:link="rId2"/>
            <p:extLst>
              <p:ext uri="{DAA4B4D4-6D71-4841-9C94-3DE7FCFB9230}">
                <p14:media xmlns:p14="http://schemas.microsoft.com/office/powerpoint/2010/main" r:embed="rId1"/>
              </p:ext>
            </p:extLst>
          </p:nvPr>
        </p:nvPicPr>
        <p:blipFill>
          <a:blip r:embed="rId4"/>
          <a:stretch>
            <a:fillRect/>
          </a:stretch>
        </p:blipFill>
        <p:spPr>
          <a:xfrm>
            <a:off x="919163" y="1143000"/>
            <a:ext cx="5019675" cy="5033963"/>
          </a:xfrm>
        </p:spPr>
      </p:pic>
    </p:spTree>
    <p:extLst>
      <p:ext uri="{BB962C8B-B14F-4D97-AF65-F5344CB8AC3E}">
        <p14:creationId xmlns:p14="http://schemas.microsoft.com/office/powerpoint/2010/main" val="319117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10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6390E-51BB-4384-A5C9-345CDD56517A}"/>
              </a:ext>
            </a:extLst>
          </p:cNvPr>
          <p:cNvSpPr>
            <a:spLocks noGrp="1"/>
          </p:cNvSpPr>
          <p:nvPr>
            <p:ph type="title"/>
          </p:nvPr>
        </p:nvSpPr>
        <p:spPr/>
        <p:txBody>
          <a:bodyPr>
            <a:normAutofit fontScale="90000"/>
          </a:bodyPr>
          <a:lstStyle/>
          <a:p>
            <a:r>
              <a:rPr lang="en-US" dirty="0"/>
              <a:t>Final Design</a:t>
            </a:r>
          </a:p>
        </p:txBody>
      </p:sp>
      <p:pic>
        <p:nvPicPr>
          <p:cNvPr id="4" name="Picture 3">
            <a:extLst>
              <a:ext uri="{FF2B5EF4-FFF2-40B4-BE49-F238E27FC236}">
                <a16:creationId xmlns:a16="http://schemas.microsoft.com/office/drawing/2014/main" id="{72054713-3ADC-4A4F-B579-DAFAA6A1E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155" y="961844"/>
            <a:ext cx="3143689" cy="5668166"/>
          </a:xfrm>
          <a:prstGeom prst="rect">
            <a:avLst/>
          </a:prstGeom>
        </p:spPr>
      </p:pic>
    </p:spTree>
    <p:extLst>
      <p:ext uri="{BB962C8B-B14F-4D97-AF65-F5344CB8AC3E}">
        <p14:creationId xmlns:p14="http://schemas.microsoft.com/office/powerpoint/2010/main" val="4017385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XDL-CarstenChristensen_Template" id="{9A59865B-9D20-4F7E-AA0B-DBDFA4322410}" vid="{1ED9BB52-0CC5-4BCA-9E09-4B2B83CD1830}"/>
    </a:ext>
  </a:extLst>
</a:theme>
</file>

<file path=docProps/app.xml><?xml version="1.0" encoding="utf-8"?>
<Properties xmlns="http://schemas.openxmlformats.org/officeDocument/2006/extended-properties" xmlns:vt="http://schemas.openxmlformats.org/officeDocument/2006/docPropsVTypes">
  <Template>XDL-CarstenChristensen_Template</Template>
  <TotalTime>71</TotalTime>
  <Words>553</Words>
  <Application>Microsoft Office PowerPoint</Application>
  <PresentationFormat>Widescreen</PresentationFormat>
  <Paragraphs>30</Paragraphs>
  <Slides>8</Slides>
  <Notes>0</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Door Towel Hanger Topological Optimization</vt:lpstr>
      <vt:lpstr>Problem Statement</vt:lpstr>
      <vt:lpstr>Part Design</vt:lpstr>
      <vt:lpstr>Optimization: Maximize Stiffness</vt:lpstr>
      <vt:lpstr>Results and Discussion: Maximize Stiffness</vt:lpstr>
      <vt:lpstr>Optimization: Minimize Mass</vt:lpstr>
      <vt:lpstr>Results and Discussion: Minimize Mass</vt:lpstr>
      <vt:lpstr>Final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Door Towel Hanger Topological Optimization</dc:title>
  <dc:creator>Carsten Christensen</dc:creator>
  <cp:lastModifiedBy>Carsten Christensen</cp:lastModifiedBy>
  <cp:revision>7</cp:revision>
  <dcterms:created xsi:type="dcterms:W3CDTF">2019-04-23T00:03:41Z</dcterms:created>
  <dcterms:modified xsi:type="dcterms:W3CDTF">2019-04-23T01:15:18Z</dcterms:modified>
</cp:coreProperties>
</file>