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88" d="100"/>
          <a:sy n="88"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0C6341-308B-40BC-9484-0279FE10EE7E}"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48E3B-680D-4827-A9DB-09AC4B8790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10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C6341-308B-40BC-9484-0279FE10EE7E}"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178227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C6341-308B-40BC-9484-0279FE10EE7E}"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137145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0C6341-308B-40BC-9484-0279FE10EE7E}"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166615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C6341-308B-40BC-9484-0279FE10EE7E}" type="datetimeFigureOut">
              <a:rPr lang="en-US" smtClean="0"/>
              <a:t>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748E3B-680D-4827-A9DB-09AC4B87902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21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0C6341-308B-40BC-9484-0279FE10EE7E}" type="datetimeFigureOut">
              <a:rPr lang="en-US" smtClean="0"/>
              <a:t>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345705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0C6341-308B-40BC-9484-0279FE10EE7E}" type="datetimeFigureOut">
              <a:rPr lang="en-US" smtClean="0"/>
              <a:t>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383155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0C6341-308B-40BC-9484-0279FE10EE7E}" type="datetimeFigureOut">
              <a:rPr lang="en-US" smtClean="0"/>
              <a:t>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407981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0C6341-308B-40BC-9484-0279FE10EE7E}" type="datetimeFigureOut">
              <a:rPr lang="en-US" smtClean="0"/>
              <a:t>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210576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0C6341-308B-40BC-9484-0279FE10EE7E}" type="datetimeFigureOut">
              <a:rPr lang="en-US" smtClean="0"/>
              <a:t>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748E3B-680D-4827-A9DB-09AC4B879025}" type="slidenum">
              <a:rPr lang="en-US" smtClean="0"/>
              <a:t>‹#›</a:t>
            </a:fld>
            <a:endParaRPr lang="en-US"/>
          </a:p>
        </p:txBody>
      </p:sp>
    </p:spTree>
    <p:extLst>
      <p:ext uri="{BB962C8B-B14F-4D97-AF65-F5344CB8AC3E}">
        <p14:creationId xmlns:p14="http://schemas.microsoft.com/office/powerpoint/2010/main" val="55851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C6341-308B-40BC-9484-0279FE10EE7E}" type="datetimeFigureOut">
              <a:rPr lang="en-US" smtClean="0"/>
              <a:t>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748E3B-680D-4827-A9DB-09AC4B879025}" type="slidenum">
              <a:rPr lang="en-US" smtClean="0"/>
              <a:t>‹#›</a:t>
            </a:fld>
            <a:endParaRPr lang="en-US"/>
          </a:p>
        </p:txBody>
      </p:sp>
    </p:spTree>
    <p:extLst>
      <p:ext uri="{BB962C8B-B14F-4D97-AF65-F5344CB8AC3E}">
        <p14:creationId xmlns:p14="http://schemas.microsoft.com/office/powerpoint/2010/main" val="136734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0C6341-308B-40BC-9484-0279FE10EE7E}" type="datetimeFigureOut">
              <a:rPr lang="en-US" smtClean="0"/>
              <a:t>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748E3B-680D-4827-A9DB-09AC4B87902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5618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Inspire Product Redesign</a:t>
            </a:r>
          </a:p>
        </p:txBody>
      </p:sp>
      <p:sp>
        <p:nvSpPr>
          <p:cNvPr id="3" name="Subtitle 2"/>
          <p:cNvSpPr>
            <a:spLocks noGrp="1"/>
          </p:cNvSpPr>
          <p:nvPr>
            <p:ph type="subTitle" idx="1"/>
          </p:nvPr>
        </p:nvSpPr>
        <p:spPr/>
        <p:txBody>
          <a:bodyPr/>
          <a:lstStyle/>
          <a:p>
            <a:r>
              <a:rPr lang="en-US" dirty="0"/>
              <a:t>Landon Willey</a:t>
            </a:r>
          </a:p>
        </p:txBody>
      </p:sp>
    </p:spTree>
    <p:extLst>
      <p:ext uri="{BB962C8B-B14F-4D97-AF65-F5344CB8AC3E}">
        <p14:creationId xmlns:p14="http://schemas.microsoft.com/office/powerpoint/2010/main" val="302043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21942" y="286603"/>
            <a:ext cx="6133737" cy="1450757"/>
          </a:xfrm>
        </p:spPr>
        <p:txBody>
          <a:bodyPr>
            <a:normAutofit/>
          </a:bodyPr>
          <a:lstStyle/>
          <a:p>
            <a:r>
              <a:rPr lang="en-US" dirty="0"/>
              <a:t>Problem Statement</a:t>
            </a:r>
          </a:p>
        </p:txBody>
      </p:sp>
      <p:sp>
        <p:nvSpPr>
          <p:cNvPr id="3" name="Content Placeholder 2"/>
          <p:cNvSpPr>
            <a:spLocks noGrp="1"/>
          </p:cNvSpPr>
          <p:nvPr>
            <p:ph idx="1"/>
          </p:nvPr>
        </p:nvSpPr>
        <p:spPr>
          <a:xfrm>
            <a:off x="5021942" y="1845734"/>
            <a:ext cx="6133737" cy="4023360"/>
          </a:xfrm>
        </p:spPr>
        <p:txBody>
          <a:bodyPr>
            <a:normAutofit/>
          </a:bodyPr>
          <a:lstStyle/>
          <a:p>
            <a:r>
              <a:rPr lang="en-US" dirty="0"/>
              <a:t>Minimize the mass of the chassis for a laser tag robot</a:t>
            </a:r>
          </a:p>
          <a:p>
            <a:r>
              <a:rPr lang="en-US" dirty="0"/>
              <a:t>Original design is about 0.1 x 0.15 x 0.1 m</a:t>
            </a:r>
          </a:p>
          <a:p>
            <a:r>
              <a:rPr lang="en-US" dirty="0"/>
              <a:t>The part will be manufactured via 3D printer</a:t>
            </a:r>
          </a:p>
          <a:p>
            <a:r>
              <a:rPr lang="en-US" dirty="0"/>
              <a:t>Minimal mass will reduce the cost of filament to produce the part</a:t>
            </a:r>
          </a:p>
          <a:p>
            <a:endParaRPr lang="en-US" dirty="0"/>
          </a:p>
        </p:txBody>
      </p:sp>
      <p:pic>
        <p:nvPicPr>
          <p:cNvPr id="9" name="Picture 8">
            <a:extLst>
              <a:ext uri="{FF2B5EF4-FFF2-40B4-BE49-F238E27FC236}">
                <a16:creationId xmlns:a16="http://schemas.microsoft.com/office/drawing/2014/main" id="{5C39571D-3CA8-3842-9F46-7A6DA2B3D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13" y="3357153"/>
            <a:ext cx="3753532" cy="2815149"/>
          </a:xfrm>
          <a:prstGeom prst="rect">
            <a:avLst/>
          </a:prstGeom>
        </p:spPr>
      </p:pic>
      <p:sp>
        <p:nvSpPr>
          <p:cNvPr id="10" name="Rectangle 9">
            <a:extLst>
              <a:ext uri="{FF2B5EF4-FFF2-40B4-BE49-F238E27FC236}">
                <a16:creationId xmlns:a16="http://schemas.microsoft.com/office/drawing/2014/main" id="{96CDFD14-772C-7B47-9A4D-6AD5F37222CE}"/>
              </a:ext>
            </a:extLst>
          </p:cNvPr>
          <p:cNvSpPr/>
          <p:nvPr/>
        </p:nvSpPr>
        <p:spPr>
          <a:xfrm>
            <a:off x="508000" y="1001486"/>
            <a:ext cx="4513942" cy="1219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3CFF9441-F637-E54E-AC29-100430DBF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3" y="286602"/>
            <a:ext cx="3753532" cy="3070551"/>
          </a:xfrm>
          <a:prstGeom prst="rect">
            <a:avLst/>
          </a:prstGeom>
        </p:spPr>
      </p:pic>
    </p:spTree>
    <p:extLst>
      <p:ext uri="{BB962C8B-B14F-4D97-AF65-F5344CB8AC3E}">
        <p14:creationId xmlns:p14="http://schemas.microsoft.com/office/powerpoint/2010/main" val="262162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49D2022-2515-5046-A638-22ACF0F0D4C9}"/>
              </a:ext>
            </a:extLst>
          </p:cNvPr>
          <p:cNvPicPr>
            <a:picLocks noChangeAspect="1"/>
          </p:cNvPicPr>
          <p:nvPr/>
        </p:nvPicPr>
        <p:blipFill rotWithShape="1">
          <a:blip r:embed="rId2">
            <a:extLst>
              <a:ext uri="{28A0092B-C50C-407E-A947-70E740481C1C}">
                <a14:useLocalDpi xmlns:a14="http://schemas.microsoft.com/office/drawing/2010/main" val="0"/>
              </a:ext>
            </a:extLst>
          </a:blip>
          <a:srcRect l="6909"/>
          <a:stretch/>
        </p:blipFill>
        <p:spPr>
          <a:xfrm>
            <a:off x="7350629" y="1845734"/>
            <a:ext cx="3805051" cy="4023360"/>
          </a:xfrm>
          <a:prstGeom prst="rect">
            <a:avLst/>
          </a:prstGeom>
        </p:spPr>
      </p:pic>
      <p:sp>
        <p:nvSpPr>
          <p:cNvPr id="2" name="Title 1"/>
          <p:cNvSpPr>
            <a:spLocks noGrp="1"/>
          </p:cNvSpPr>
          <p:nvPr>
            <p:ph type="title"/>
          </p:nvPr>
        </p:nvSpPr>
        <p:spPr>
          <a:xfrm>
            <a:off x="1097280" y="286603"/>
            <a:ext cx="10058400" cy="1450757"/>
          </a:xfrm>
        </p:spPr>
        <p:txBody>
          <a:bodyPr>
            <a:normAutofit/>
          </a:bodyPr>
          <a:lstStyle/>
          <a:p>
            <a:r>
              <a:rPr lang="en-US"/>
              <a:t>Inspire Tools</a:t>
            </a:r>
            <a:endParaRPr lang="en-US" dirty="0"/>
          </a:p>
        </p:txBody>
      </p:sp>
      <p:sp>
        <p:nvSpPr>
          <p:cNvPr id="3" name="Content Placeholder 2"/>
          <p:cNvSpPr>
            <a:spLocks noGrp="1"/>
          </p:cNvSpPr>
          <p:nvPr>
            <p:ph idx="1"/>
          </p:nvPr>
        </p:nvSpPr>
        <p:spPr>
          <a:xfrm>
            <a:off x="1097280" y="1845734"/>
            <a:ext cx="6047799" cy="4023360"/>
          </a:xfrm>
        </p:spPr>
        <p:txBody>
          <a:bodyPr>
            <a:normAutofit/>
          </a:bodyPr>
          <a:lstStyle/>
          <a:p>
            <a:r>
              <a:rPr lang="en-US" dirty="0"/>
              <a:t>Geometry</a:t>
            </a:r>
          </a:p>
          <a:p>
            <a:pPr lvl="1"/>
            <a:r>
              <a:rPr lang="en-US" dirty="0"/>
              <a:t>Push/Pull: Created tool parts to separate the design space from the required sections</a:t>
            </a:r>
          </a:p>
          <a:p>
            <a:pPr lvl="1"/>
            <a:r>
              <a:rPr lang="en-US" dirty="0"/>
              <a:t>Intersect: Used the tool parts to separate the design space</a:t>
            </a:r>
          </a:p>
          <a:p>
            <a:r>
              <a:rPr lang="en-US" dirty="0"/>
              <a:t>Structure</a:t>
            </a:r>
          </a:p>
          <a:p>
            <a:pPr lvl="1"/>
            <a:r>
              <a:rPr lang="en-US" dirty="0"/>
              <a:t>Supports: Modeled motor contacts and roller wheel as pin supports</a:t>
            </a:r>
          </a:p>
          <a:p>
            <a:pPr lvl="1"/>
            <a:r>
              <a:rPr lang="en-US" dirty="0"/>
              <a:t>Loads: Simulated hanging PCB, servo, and outer structure as point loads</a:t>
            </a:r>
          </a:p>
          <a:p>
            <a:pPr lvl="1"/>
            <a:r>
              <a:rPr lang="en-US" dirty="0"/>
              <a:t>Gravity: Simulated the weight of the structure</a:t>
            </a:r>
          </a:p>
          <a:p>
            <a:pPr lvl="1"/>
            <a:r>
              <a:rPr lang="en-US" dirty="0"/>
              <a:t>Overhang: Constrained the overhang to less than 45 degrees to allow for 3D printing</a:t>
            </a:r>
          </a:p>
        </p:txBody>
      </p:sp>
    </p:spTree>
    <p:extLst>
      <p:ext uri="{BB962C8B-B14F-4D97-AF65-F5344CB8AC3E}">
        <p14:creationId xmlns:p14="http://schemas.microsoft.com/office/powerpoint/2010/main" val="7461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48E5AE-147C-BF41-8F26-34D8F04B5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476" y="1845735"/>
            <a:ext cx="3719203" cy="3952776"/>
          </a:xfrm>
          <a:prstGeom prst="rect">
            <a:avLst/>
          </a:prstGeom>
        </p:spPr>
      </p:pic>
      <p:sp>
        <p:nvSpPr>
          <p:cNvPr id="2" name="Title 1"/>
          <p:cNvSpPr>
            <a:spLocks noGrp="1"/>
          </p:cNvSpPr>
          <p:nvPr>
            <p:ph type="title"/>
          </p:nvPr>
        </p:nvSpPr>
        <p:spPr>
          <a:xfrm>
            <a:off x="1097280" y="286603"/>
            <a:ext cx="10058400" cy="1450757"/>
          </a:xfrm>
        </p:spPr>
        <p:txBody>
          <a:bodyPr>
            <a:normAutofit/>
          </a:bodyPr>
          <a:lstStyle/>
          <a:p>
            <a:r>
              <a:rPr lang="en-US"/>
              <a:t>Results</a:t>
            </a:r>
            <a:endParaRPr lang="en-US" dirty="0"/>
          </a:p>
        </p:txBody>
      </p:sp>
      <p:sp>
        <p:nvSpPr>
          <p:cNvPr id="3" name="Content Placeholder 2"/>
          <p:cNvSpPr>
            <a:spLocks noGrp="1"/>
          </p:cNvSpPr>
          <p:nvPr>
            <p:ph idx="1"/>
          </p:nvPr>
        </p:nvSpPr>
        <p:spPr>
          <a:xfrm>
            <a:off x="1097279" y="1845734"/>
            <a:ext cx="6029235" cy="4023360"/>
          </a:xfrm>
        </p:spPr>
        <p:txBody>
          <a:bodyPr>
            <a:normAutofit/>
          </a:bodyPr>
          <a:lstStyle/>
          <a:p>
            <a:r>
              <a:rPr lang="en-US" dirty="0"/>
              <a:t>Minimize mass with a safety factor of 2.0 was unable to produce a structure, but minimize stiffness was able to generate with a design</a:t>
            </a:r>
          </a:p>
          <a:p>
            <a:r>
              <a:rPr lang="en-US" dirty="0"/>
              <a:t>Weight was reduced from 0.32 kg to 0.16 kg</a:t>
            </a:r>
          </a:p>
          <a:p>
            <a:pPr lvl="1"/>
            <a:r>
              <a:rPr lang="en-US" dirty="0"/>
              <a:t>50% reduction</a:t>
            </a:r>
          </a:p>
          <a:p>
            <a:pPr lvl="1"/>
            <a:r>
              <a:rPr lang="en-US" dirty="0"/>
              <a:t>$11 savings per part at $0.07/gram</a:t>
            </a:r>
          </a:p>
          <a:p>
            <a:r>
              <a:rPr lang="en-US" dirty="0"/>
              <a:t>Structure appears feasible to 3D print after smoothing</a:t>
            </a:r>
          </a:p>
          <a:p>
            <a:r>
              <a:rPr lang="en-US" dirty="0"/>
              <a:t>Support structure of some features would not be sufficient to achieve necessary tolerances (i.e. for the motor mounts)</a:t>
            </a:r>
          </a:p>
        </p:txBody>
      </p:sp>
    </p:spTree>
    <p:extLst>
      <p:ext uri="{BB962C8B-B14F-4D97-AF65-F5344CB8AC3E}">
        <p14:creationId xmlns:p14="http://schemas.microsoft.com/office/powerpoint/2010/main" val="34193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215041-D9FE-1746-B160-9B4EDCCD8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19" y="3428998"/>
            <a:ext cx="2505988" cy="2661501"/>
          </a:xfrm>
          <a:prstGeom prst="rect">
            <a:avLst/>
          </a:prstGeom>
        </p:spPr>
      </p:pic>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1097280" y="1845734"/>
            <a:ext cx="10058400" cy="1535049"/>
          </a:xfrm>
        </p:spPr>
        <p:txBody>
          <a:bodyPr>
            <a:normAutofit/>
          </a:bodyPr>
          <a:lstStyle/>
          <a:p>
            <a:r>
              <a:rPr lang="en-US" dirty="0"/>
              <a:t>The inability to produce a structure when attempting to minimize mass was a common problem with the optimization of other objects as well</a:t>
            </a:r>
          </a:p>
          <a:p>
            <a:pPr lvl="1"/>
            <a:r>
              <a:rPr lang="en-US" dirty="0"/>
              <a:t>Three total objects were attempted (robot base and two different styles of shelves)</a:t>
            </a:r>
          </a:p>
          <a:p>
            <a:pPr lvl="1"/>
            <a:r>
              <a:rPr lang="en-US" dirty="0"/>
              <a:t>In each case when the minimize mass was set as the objective, the program suggested the use of more realistic loads, but gave no further information as to why the structure couldn’t be optimized</a:t>
            </a:r>
          </a:p>
        </p:txBody>
      </p:sp>
      <p:pic>
        <p:nvPicPr>
          <p:cNvPr id="5" name="Picture 4">
            <a:extLst>
              <a:ext uri="{FF2B5EF4-FFF2-40B4-BE49-F238E27FC236}">
                <a16:creationId xmlns:a16="http://schemas.microsoft.com/office/drawing/2014/main" id="{B504269B-DA02-2147-8E96-351BB4F3EDC2}"/>
              </a:ext>
            </a:extLst>
          </p:cNvPr>
          <p:cNvPicPr>
            <a:picLocks noChangeAspect="1"/>
          </p:cNvPicPr>
          <p:nvPr/>
        </p:nvPicPr>
        <p:blipFill rotWithShape="1">
          <a:blip r:embed="rId3">
            <a:extLst>
              <a:ext uri="{28A0092B-C50C-407E-A947-70E740481C1C}">
                <a14:useLocalDpi xmlns:a14="http://schemas.microsoft.com/office/drawing/2010/main" val="0"/>
              </a:ext>
            </a:extLst>
          </a:blip>
          <a:srcRect l="6909"/>
          <a:stretch/>
        </p:blipFill>
        <p:spPr>
          <a:xfrm>
            <a:off x="4964752" y="3379846"/>
            <a:ext cx="2517087" cy="2661501"/>
          </a:xfrm>
          <a:prstGeom prst="rect">
            <a:avLst/>
          </a:prstGeom>
        </p:spPr>
      </p:pic>
      <p:sp>
        <p:nvSpPr>
          <p:cNvPr id="8" name="Right Arrow 7">
            <a:extLst>
              <a:ext uri="{FF2B5EF4-FFF2-40B4-BE49-F238E27FC236}">
                <a16:creationId xmlns:a16="http://schemas.microsoft.com/office/drawing/2014/main" id="{238000FA-D348-8D48-BECA-A731BD395530}"/>
              </a:ext>
            </a:extLst>
          </p:cNvPr>
          <p:cNvSpPr/>
          <p:nvPr/>
        </p:nvSpPr>
        <p:spPr>
          <a:xfrm flipH="1">
            <a:off x="3707354" y="4134623"/>
            <a:ext cx="1059055" cy="1250253"/>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 Mass</a:t>
            </a:r>
          </a:p>
        </p:txBody>
      </p:sp>
      <p:sp>
        <p:nvSpPr>
          <p:cNvPr id="9" name="Right Arrow 8">
            <a:extLst>
              <a:ext uri="{FF2B5EF4-FFF2-40B4-BE49-F238E27FC236}">
                <a16:creationId xmlns:a16="http://schemas.microsoft.com/office/drawing/2014/main" id="{389DA831-DE16-D940-AFC8-5DA8D95CDB43}"/>
              </a:ext>
            </a:extLst>
          </p:cNvPr>
          <p:cNvSpPr/>
          <p:nvPr/>
        </p:nvSpPr>
        <p:spPr>
          <a:xfrm>
            <a:off x="7646886" y="4134623"/>
            <a:ext cx="1059053" cy="1250253"/>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Stiff</a:t>
            </a:r>
          </a:p>
        </p:txBody>
      </p:sp>
      <p:pic>
        <p:nvPicPr>
          <p:cNvPr id="11" name="Picture 10">
            <a:extLst>
              <a:ext uri="{FF2B5EF4-FFF2-40B4-BE49-F238E27FC236}">
                <a16:creationId xmlns:a16="http://schemas.microsoft.com/office/drawing/2014/main" id="{BC98A75D-F0F9-1644-A405-BCA38F1A3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2085" y="3477217"/>
            <a:ext cx="2273595" cy="2613284"/>
          </a:xfrm>
          <a:prstGeom prst="rect">
            <a:avLst/>
          </a:prstGeom>
        </p:spPr>
      </p:pic>
    </p:spTree>
    <p:extLst>
      <p:ext uri="{BB962C8B-B14F-4D97-AF65-F5344CB8AC3E}">
        <p14:creationId xmlns:p14="http://schemas.microsoft.com/office/powerpoint/2010/main" val="257606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1097280" y="1845734"/>
            <a:ext cx="5544458" cy="4023360"/>
          </a:xfrm>
        </p:spPr>
        <p:txBody>
          <a:bodyPr>
            <a:normAutofit/>
          </a:bodyPr>
          <a:lstStyle/>
          <a:p>
            <a:r>
              <a:rPr lang="en-US" dirty="0"/>
              <a:t>The minimum member size combined with runtime was a major limiting factor of the program</a:t>
            </a:r>
          </a:p>
          <a:p>
            <a:pPr lvl="1"/>
            <a:r>
              <a:rPr lang="en-US" dirty="0"/>
              <a:t>Printer has a tolerance of 0.4 mm, but Inspire couldn’t do less than 2.3 mm</a:t>
            </a:r>
          </a:p>
          <a:p>
            <a:pPr lvl="1"/>
            <a:r>
              <a:rPr lang="en-US" dirty="0"/>
              <a:t>Smallest minimum member size with &lt;30 minute runtime was 6 mm</a:t>
            </a:r>
          </a:p>
          <a:p>
            <a:pPr lvl="1"/>
            <a:r>
              <a:rPr lang="en-US" dirty="0"/>
              <a:t>For the first product optimization I attempted—the shelf shown to the right—the actual shelf had 1/16 in. diameter members, but the smallest possible member size in Inspire was 1/3 in., and increased to 1 in. to reduce runtime below 30 minutes</a:t>
            </a:r>
          </a:p>
        </p:txBody>
      </p:sp>
      <p:sp>
        <p:nvSpPr>
          <p:cNvPr id="4" name="Rectangle 3">
            <a:extLst>
              <a:ext uri="{FF2B5EF4-FFF2-40B4-BE49-F238E27FC236}">
                <a16:creationId xmlns:a16="http://schemas.microsoft.com/office/drawing/2014/main" id="{7ECD20E5-AF9A-FA4C-BE5C-730CD0B776D9}"/>
              </a:ext>
            </a:extLst>
          </p:cNvPr>
          <p:cNvSpPr/>
          <p:nvPr/>
        </p:nvSpPr>
        <p:spPr>
          <a:xfrm>
            <a:off x="6641738" y="1011981"/>
            <a:ext cx="4513942" cy="1219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D6716514-3E98-8940-8011-F15270B00E8E}"/>
              </a:ext>
            </a:extLst>
          </p:cNvPr>
          <p:cNvPicPr>
            <a:picLocks noChangeAspect="1"/>
          </p:cNvPicPr>
          <p:nvPr/>
        </p:nvPicPr>
        <p:blipFill rotWithShape="1">
          <a:blip r:embed="rId2">
            <a:extLst>
              <a:ext uri="{28A0092B-C50C-407E-A947-70E740481C1C}">
                <a14:useLocalDpi xmlns:a14="http://schemas.microsoft.com/office/drawing/2010/main" val="0"/>
              </a:ext>
            </a:extLst>
          </a:blip>
          <a:srcRect t="43363"/>
          <a:stretch/>
        </p:blipFill>
        <p:spPr>
          <a:xfrm>
            <a:off x="7085616" y="245582"/>
            <a:ext cx="2618997" cy="1977763"/>
          </a:xfrm>
          <a:prstGeom prst="rect">
            <a:avLst/>
          </a:prstGeom>
        </p:spPr>
      </p:pic>
      <p:pic>
        <p:nvPicPr>
          <p:cNvPr id="8" name="Picture 7">
            <a:extLst>
              <a:ext uri="{FF2B5EF4-FFF2-40B4-BE49-F238E27FC236}">
                <a16:creationId xmlns:a16="http://schemas.microsoft.com/office/drawing/2014/main" id="{B7F3F4F3-5532-BC4A-8404-5122E12A4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7228" y="1937657"/>
            <a:ext cx="2319867" cy="2982686"/>
          </a:xfrm>
          <a:prstGeom prst="rect">
            <a:avLst/>
          </a:prstGeom>
        </p:spPr>
      </p:pic>
      <p:pic>
        <p:nvPicPr>
          <p:cNvPr id="10" name="Picture 9">
            <a:extLst>
              <a:ext uri="{FF2B5EF4-FFF2-40B4-BE49-F238E27FC236}">
                <a16:creationId xmlns:a16="http://schemas.microsoft.com/office/drawing/2014/main" id="{00033092-3409-5644-8964-D6C0AEA72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616" y="2763854"/>
            <a:ext cx="2618998" cy="3248946"/>
          </a:xfrm>
          <a:prstGeom prst="rect">
            <a:avLst/>
          </a:prstGeom>
        </p:spPr>
      </p:pic>
      <p:sp>
        <p:nvSpPr>
          <p:cNvPr id="11" name="Bent-Up Arrow 10">
            <a:extLst>
              <a:ext uri="{FF2B5EF4-FFF2-40B4-BE49-F238E27FC236}">
                <a16:creationId xmlns:a16="http://schemas.microsoft.com/office/drawing/2014/main" id="{26B9F0C0-9854-0146-B8A5-94749DB824D9}"/>
              </a:ext>
            </a:extLst>
          </p:cNvPr>
          <p:cNvSpPr/>
          <p:nvPr/>
        </p:nvSpPr>
        <p:spPr>
          <a:xfrm flipV="1">
            <a:off x="10148491" y="864317"/>
            <a:ext cx="928915" cy="89519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a:extLst>
              <a:ext uri="{FF2B5EF4-FFF2-40B4-BE49-F238E27FC236}">
                <a16:creationId xmlns:a16="http://schemas.microsoft.com/office/drawing/2014/main" id="{D65EEC35-C7F6-9347-A965-C42AB455A052}"/>
              </a:ext>
            </a:extLst>
          </p:cNvPr>
          <p:cNvSpPr/>
          <p:nvPr/>
        </p:nvSpPr>
        <p:spPr>
          <a:xfrm rot="5400000" flipV="1">
            <a:off x="10005106" y="5011858"/>
            <a:ext cx="928915" cy="89519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67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r>
              <a:rPr lang="en-US" dirty="0"/>
              <a:t>The uniqueness of the shape determined depended heavily on the object being optimized</a:t>
            </a:r>
          </a:p>
          <a:p>
            <a:pPr lvl="1"/>
            <a:r>
              <a:rPr lang="en-US" dirty="0"/>
              <a:t>Nearly all of the examples for Inspire use truss-like structures that seem to be easily optimized by the program</a:t>
            </a:r>
          </a:p>
          <a:p>
            <a:pPr lvl="1"/>
            <a:r>
              <a:rPr lang="en-US" dirty="0"/>
              <a:t>For the robot chassis, the result for the turret tower was fairly innovative, yet the result for the base was slightly less so</a:t>
            </a:r>
          </a:p>
          <a:p>
            <a:pPr lvl="1"/>
            <a:r>
              <a:rPr lang="en-US" dirty="0"/>
              <a:t>The design for the shelf was essentially a thinner shelf; the manufacturer’s wire-frame construction was more unique than </a:t>
            </a:r>
            <a:r>
              <a:rPr lang="en-US" dirty="0" err="1"/>
              <a:t>Inspire’s</a:t>
            </a:r>
            <a:r>
              <a:rPr lang="en-US" dirty="0"/>
              <a:t> result</a:t>
            </a:r>
          </a:p>
          <a:p>
            <a:r>
              <a:rPr lang="en-US" dirty="0"/>
              <a:t>The results for the robot chassis could be significantly improved with more detail</a:t>
            </a:r>
          </a:p>
          <a:p>
            <a:pPr lvl="1"/>
            <a:r>
              <a:rPr lang="en-US" dirty="0"/>
              <a:t>A more precise measurement of loads and their locations would likely improve the optimization results</a:t>
            </a:r>
          </a:p>
          <a:p>
            <a:pPr lvl="1"/>
            <a:r>
              <a:rPr lang="en-US" dirty="0"/>
              <a:t>In some places where the optimization used the entire structure, such as the turret tower, a larger design space may result in a more optimal design</a:t>
            </a:r>
          </a:p>
        </p:txBody>
      </p:sp>
    </p:spTree>
    <p:extLst>
      <p:ext uri="{BB962C8B-B14F-4D97-AF65-F5344CB8AC3E}">
        <p14:creationId xmlns:p14="http://schemas.microsoft.com/office/powerpoint/2010/main" val="142650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Inspire is an effective tool to be able to reduce mass, even with the difficulties with the minimize mass objective optimizations</a:t>
            </a:r>
          </a:p>
          <a:p>
            <a:r>
              <a:rPr lang="en-US" dirty="0"/>
              <a:t>Minimum member size and runtime are two of the greatest limiting factors of the software</a:t>
            </a:r>
          </a:p>
          <a:p>
            <a:r>
              <a:rPr lang="en-US" dirty="0"/>
              <a:t>Inspire is able to optimize some types of structures better than others</a:t>
            </a:r>
          </a:p>
          <a:p>
            <a:r>
              <a:rPr lang="en-US" dirty="0"/>
              <a:t>To truly optimize a design, a more advanced knowledge of how to set the design up is required, especially when it comes to isolating the best design space</a:t>
            </a:r>
          </a:p>
        </p:txBody>
      </p:sp>
    </p:spTree>
    <p:extLst>
      <p:ext uri="{BB962C8B-B14F-4D97-AF65-F5344CB8AC3E}">
        <p14:creationId xmlns:p14="http://schemas.microsoft.com/office/powerpoint/2010/main" val="1994019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34</TotalTime>
  <Words>593</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Inspire Product Redesign</vt:lpstr>
      <vt:lpstr>Problem Statement</vt:lpstr>
      <vt:lpstr>Inspire Tools</vt:lpstr>
      <vt:lpstr>Results</vt:lpstr>
      <vt:lpstr>Discussion</vt:lpstr>
      <vt:lpstr>Discussion</vt:lpstr>
      <vt:lpstr>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Inspire Product Redesign</dc:title>
  <dc:creator>Landon Willey</dc:creator>
  <cp:lastModifiedBy>Landon Willey</cp:lastModifiedBy>
  <cp:revision>6</cp:revision>
  <dcterms:created xsi:type="dcterms:W3CDTF">2019-03-21T04:36:16Z</dcterms:created>
  <dcterms:modified xsi:type="dcterms:W3CDTF">2019-03-21T05:10:39Z</dcterms:modified>
</cp:coreProperties>
</file>