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65" r:id="rId5"/>
    <p:sldId id="259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66" r:id="rId30"/>
    <p:sldId id="290" r:id="rId31"/>
    <p:sldId id="291" r:id="rId32"/>
    <p:sldId id="292" r:id="rId33"/>
    <p:sldId id="294" r:id="rId34"/>
    <p:sldId id="261" r:id="rId35"/>
    <p:sldId id="262" r:id="rId36"/>
    <p:sldId id="263" r:id="rId37"/>
    <p:sldId id="295" r:id="rId38"/>
    <p:sldId id="264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488" autoAdjust="0"/>
  </p:normalViewPr>
  <p:slideViewPr>
    <p:cSldViewPr snapToGrid="0" snapToObjects="1">
      <p:cViewPr varScale="1">
        <p:scale>
          <a:sx n="63" d="100"/>
          <a:sy n="63" d="100"/>
        </p:scale>
        <p:origin x="-8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16701-0A6D-FC47-9B7D-749C2EFC92AE}" type="datetimeFigureOut">
              <a:rPr lang="en-US" smtClean="0"/>
              <a:t>8/21/14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33C6A-027D-164C-9D31-97119E704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39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SPHINX </a:t>
            </a:r>
            <a:r>
              <a:rPr lang="en-US" dirty="0" smtClean="0">
                <a:solidFill>
                  <a:schemeClr val="lt1"/>
                </a:solidFill>
              </a:rPr>
              <a:t>Sphinx looks up the word's pronunciation in the dictionary.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lt1"/>
                </a:solidFill>
              </a:rPr>
              <a:t>determines the boundaries of each sound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PRAAT scripting language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Reads a file produced by Sphinx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forced alignment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Determines pitch and other formants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33C6A-027D-164C-9D31-97119E7046A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6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6AD4-B359-FE44-BE84-788A92FE2D57}" type="datetimeFigureOut">
              <a:rPr lang="en-US" smtClean="0"/>
              <a:t>8/21/14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B383-4851-E54D-883E-8524DC5A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58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6AD4-B359-FE44-BE84-788A92FE2D57}" type="datetimeFigureOut">
              <a:rPr lang="en-US" smtClean="0"/>
              <a:t>8/21/14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B383-4851-E54D-883E-8524DC5A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6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6AD4-B359-FE44-BE84-788A92FE2D57}" type="datetimeFigureOut">
              <a:rPr lang="en-US" smtClean="0"/>
              <a:t>8/21/14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B383-4851-E54D-883E-8524DC5A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6AD4-B359-FE44-BE84-788A92FE2D57}" type="datetimeFigureOut">
              <a:rPr lang="en-US" smtClean="0"/>
              <a:t>8/21/14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B383-4851-E54D-883E-8524DC5A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5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6AD4-B359-FE44-BE84-788A92FE2D57}" type="datetimeFigureOut">
              <a:rPr lang="en-US" smtClean="0"/>
              <a:t>8/21/14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B383-4851-E54D-883E-8524DC5A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2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6AD4-B359-FE44-BE84-788A92FE2D57}" type="datetimeFigureOut">
              <a:rPr lang="en-US" smtClean="0"/>
              <a:t>8/21/14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B383-4851-E54D-883E-8524DC5A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0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6AD4-B359-FE44-BE84-788A92FE2D57}" type="datetimeFigureOut">
              <a:rPr lang="en-US" smtClean="0"/>
              <a:t>8/21/14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B383-4851-E54D-883E-8524DC5A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6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6AD4-B359-FE44-BE84-788A92FE2D57}" type="datetimeFigureOut">
              <a:rPr lang="en-US" smtClean="0"/>
              <a:t>8/21/14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B383-4851-E54D-883E-8524DC5A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2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6AD4-B359-FE44-BE84-788A92FE2D57}" type="datetimeFigureOut">
              <a:rPr lang="en-US" smtClean="0"/>
              <a:t>8/21/14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B383-4851-E54D-883E-8524DC5A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2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6AD4-B359-FE44-BE84-788A92FE2D57}" type="datetimeFigureOut">
              <a:rPr lang="en-US" smtClean="0"/>
              <a:t>8/21/14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B383-4851-E54D-883E-8524DC5A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9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6AD4-B359-FE44-BE84-788A92FE2D57}" type="datetimeFigureOut">
              <a:rPr lang="en-US" smtClean="0"/>
              <a:t>8/21/14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B383-4851-E54D-883E-8524DC5A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F6AD4-B359-FE44-BE84-788A92FE2D57}" type="datetimeFigureOut">
              <a:rPr lang="en-US" smtClean="0"/>
              <a:t>8/21/14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9B383-4851-E54D-883E-8524DC5A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3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slide" Target="slide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byu-odh.github.io/apeworm/" TargetMode="External"/><Relationship Id="rId4" Type="http://schemas.openxmlformats.org/officeDocument/2006/relationships/hyperlink" Target="https://github.com/Maxwell79" TargetMode="External"/><Relationship Id="rId5" Type="http://schemas.openxmlformats.org/officeDocument/2006/relationships/hyperlink" Target="http://www.cp.jku.at/projects/realtime/vowelworm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612" y="688532"/>
            <a:ext cx="7772400" cy="1470025"/>
          </a:xfrm>
        </p:spPr>
        <p:txBody>
          <a:bodyPr/>
          <a:lstStyle/>
          <a:p>
            <a:r>
              <a:rPr lang="en-US" dirty="0"/>
              <a:t>A New Approach to Vowel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4814" y="3565361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Presenter</a:t>
            </a:r>
          </a:p>
          <a:p>
            <a:r>
              <a:rPr lang="en-US" dirty="0" smtClean="0"/>
              <a:t>Harold H. Hendricks</a:t>
            </a:r>
          </a:p>
          <a:p>
            <a:r>
              <a:rPr lang="en-US" dirty="0" smtClean="0"/>
              <a:t>Brigham Young University</a:t>
            </a:r>
          </a:p>
          <a:p>
            <a:r>
              <a:rPr lang="en-US" dirty="0" smtClean="0"/>
              <a:t>Provo, Utah, USA</a:t>
            </a:r>
          </a:p>
        </p:txBody>
      </p:sp>
    </p:spTree>
    <p:extLst>
      <p:ext uri="{BB962C8B-B14F-4D97-AF65-F5344CB8AC3E}">
        <p14:creationId xmlns:p14="http://schemas.microsoft.com/office/powerpoint/2010/main" val="3488099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Tongue Position</a:t>
            </a:r>
            <a:endParaRPr lang="en-US" dirty="0"/>
          </a:p>
        </p:txBody>
      </p:sp>
      <p:pic>
        <p:nvPicPr>
          <p:cNvPr id="4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68989" y="1143000"/>
            <a:ext cx="3806021" cy="4719467"/>
          </a:xfrm>
        </p:spPr>
      </p:pic>
      <p:sp>
        <p:nvSpPr>
          <p:cNvPr id="5" name="TextBox 4"/>
          <p:cNvSpPr txBox="1"/>
          <p:nvPr/>
        </p:nvSpPr>
        <p:spPr>
          <a:xfrm>
            <a:off x="0" y="5715000"/>
            <a:ext cx="9144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 smtClean="0"/>
              <a:t>to </a:t>
            </a:r>
            <a:r>
              <a:rPr lang="en-US" sz="3700" i="1" dirty="0" smtClean="0"/>
              <a:t>ah</a:t>
            </a:r>
            <a:r>
              <a:rPr lang="en-US" sz="3700" dirty="0" smtClean="0"/>
              <a:t> as in </a:t>
            </a:r>
            <a:r>
              <a:rPr lang="en-US" sz="3700" i="1" dirty="0" smtClean="0"/>
              <a:t>saw</a:t>
            </a:r>
            <a:r>
              <a:rPr lang="en-US" sz="3700" dirty="0" smtClean="0"/>
              <a:t>…</a:t>
            </a:r>
            <a:endParaRPr lang="en-US" sz="3700" i="1" dirty="0" smtClean="0"/>
          </a:p>
        </p:txBody>
      </p:sp>
    </p:spTree>
    <p:extLst>
      <p:ext uri="{BB962C8B-B14F-4D97-AF65-F5344CB8AC3E}">
        <p14:creationId xmlns:p14="http://schemas.microsoft.com/office/powerpoint/2010/main" val="3801615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Tongue Position</a:t>
            </a:r>
            <a:endParaRPr lang="en-US" dirty="0"/>
          </a:p>
        </p:txBody>
      </p:sp>
      <p:pic>
        <p:nvPicPr>
          <p:cNvPr id="4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68989" y="1143000"/>
            <a:ext cx="3806021" cy="4719467"/>
          </a:xfrm>
        </p:spPr>
      </p:pic>
      <p:sp>
        <p:nvSpPr>
          <p:cNvPr id="5" name="TextBox 4"/>
          <p:cNvSpPr txBox="1"/>
          <p:nvPr/>
        </p:nvSpPr>
        <p:spPr>
          <a:xfrm>
            <a:off x="0" y="5715000"/>
            <a:ext cx="9144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 smtClean="0"/>
              <a:t>to </a:t>
            </a:r>
            <a:r>
              <a:rPr lang="en-US" sz="3700" i="1" dirty="0" smtClean="0"/>
              <a:t>o</a:t>
            </a:r>
            <a:r>
              <a:rPr lang="en-US" sz="3700" dirty="0" smtClean="0"/>
              <a:t> as in </a:t>
            </a:r>
            <a:r>
              <a:rPr lang="en-US" sz="3700" i="1" dirty="0" smtClean="0"/>
              <a:t>so</a:t>
            </a:r>
            <a:r>
              <a:rPr lang="en-US" sz="3700" dirty="0" smtClean="0"/>
              <a:t>…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2812235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Tongue Position</a:t>
            </a:r>
            <a:endParaRPr lang="en-US" dirty="0"/>
          </a:p>
        </p:txBody>
      </p:sp>
      <p:pic>
        <p:nvPicPr>
          <p:cNvPr id="4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68989" y="1143000"/>
            <a:ext cx="3806021" cy="4719467"/>
          </a:xfrm>
        </p:spPr>
      </p:pic>
      <p:sp>
        <p:nvSpPr>
          <p:cNvPr id="5" name="TextBox 4"/>
          <p:cNvSpPr txBox="1"/>
          <p:nvPr/>
        </p:nvSpPr>
        <p:spPr>
          <a:xfrm>
            <a:off x="0" y="5715000"/>
            <a:ext cx="9144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 smtClean="0"/>
              <a:t>to </a:t>
            </a:r>
            <a:r>
              <a:rPr lang="en-US" sz="3700" i="1" dirty="0" smtClean="0"/>
              <a:t>u</a:t>
            </a:r>
            <a:r>
              <a:rPr lang="en-US" sz="3700" dirty="0" smtClean="0"/>
              <a:t> as </a:t>
            </a:r>
            <a:r>
              <a:rPr lang="en-US" sz="3700" smtClean="0"/>
              <a:t>in </a:t>
            </a:r>
            <a:r>
              <a:rPr lang="en-US" sz="3700" i="1" smtClean="0"/>
              <a:t>sue</a:t>
            </a:r>
            <a:r>
              <a:rPr lang="en-US" sz="3700" smtClean="0"/>
              <a:t>…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3054962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Tongue Position</a:t>
            </a:r>
            <a:endParaRPr lang="en-US" dirty="0"/>
          </a:p>
        </p:txBody>
      </p:sp>
      <p:pic>
        <p:nvPicPr>
          <p:cNvPr id="4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68989" y="1152516"/>
            <a:ext cx="3806021" cy="4700435"/>
          </a:xfrm>
        </p:spPr>
      </p:pic>
      <p:sp>
        <p:nvSpPr>
          <p:cNvPr id="5" name="TextBox 4"/>
          <p:cNvSpPr txBox="1"/>
          <p:nvPr/>
        </p:nvSpPr>
        <p:spPr>
          <a:xfrm>
            <a:off x="0" y="5715000"/>
            <a:ext cx="9144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 smtClean="0"/>
              <a:t>and back to </a:t>
            </a:r>
            <a:r>
              <a:rPr lang="en-US" sz="3700" i="1" dirty="0" smtClean="0"/>
              <a:t>e</a:t>
            </a:r>
            <a:r>
              <a:rPr lang="en-US" sz="3700" dirty="0" smtClean="0"/>
              <a:t>.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1008349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Tongue Position</a:t>
            </a:r>
            <a:endParaRPr lang="en-US" dirty="0"/>
          </a:p>
        </p:txBody>
      </p:sp>
      <p:pic>
        <p:nvPicPr>
          <p:cNvPr id="4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68989" y="1158225"/>
            <a:ext cx="3806021" cy="4689017"/>
          </a:xfrm>
        </p:spPr>
      </p:pic>
      <p:sp>
        <p:nvSpPr>
          <p:cNvPr id="5" name="TextBox 4"/>
          <p:cNvSpPr txBox="1"/>
          <p:nvPr/>
        </p:nvSpPr>
        <p:spPr>
          <a:xfrm>
            <a:off x="0" y="5715000"/>
            <a:ext cx="9144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 smtClean="0"/>
              <a:t>This area is called the vowel space.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1598534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Tongue Position</a:t>
            </a:r>
            <a:endParaRPr lang="en-US" dirty="0"/>
          </a:p>
        </p:txBody>
      </p:sp>
      <p:pic>
        <p:nvPicPr>
          <p:cNvPr id="4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22543" y="1299384"/>
            <a:ext cx="5312163" cy="4247074"/>
          </a:xfrm>
        </p:spPr>
      </p:pic>
      <p:sp>
        <p:nvSpPr>
          <p:cNvPr id="5" name="TextBox 4"/>
          <p:cNvSpPr txBox="1"/>
          <p:nvPr/>
        </p:nvSpPr>
        <p:spPr>
          <a:xfrm>
            <a:off x="0" y="5715000"/>
            <a:ext cx="9144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 smtClean="0"/>
              <a:t>It is the same area represented by this chart.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298882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Tongue Position</a:t>
            </a:r>
            <a:endParaRPr lang="en-US" dirty="0"/>
          </a:p>
        </p:txBody>
      </p:sp>
      <p:pic>
        <p:nvPicPr>
          <p:cNvPr id="4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29180" y="1302040"/>
            <a:ext cx="5298890" cy="4241762"/>
          </a:xfrm>
        </p:spPr>
      </p:pic>
      <p:sp>
        <p:nvSpPr>
          <p:cNvPr id="5" name="TextBox 4"/>
          <p:cNvSpPr txBox="1"/>
          <p:nvPr/>
        </p:nvSpPr>
        <p:spPr>
          <a:xfrm>
            <a:off x="0" y="5715000"/>
            <a:ext cx="9144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 smtClean="0"/>
              <a:t>Height may be high, mid-high, mid-low, or low.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3052935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Tongue Position</a:t>
            </a:r>
            <a:endParaRPr lang="en-US" dirty="0"/>
          </a:p>
        </p:txBody>
      </p:sp>
      <p:pic>
        <p:nvPicPr>
          <p:cNvPr id="4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29180" y="1302040"/>
            <a:ext cx="5298890" cy="4241762"/>
          </a:xfrm>
        </p:spPr>
      </p:pic>
      <p:sp>
        <p:nvSpPr>
          <p:cNvPr id="5" name="TextBox 4"/>
          <p:cNvSpPr txBox="1"/>
          <p:nvPr/>
        </p:nvSpPr>
        <p:spPr>
          <a:xfrm>
            <a:off x="0" y="5715000"/>
            <a:ext cx="9144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 smtClean="0"/>
              <a:t>Advancement may be front, central, or back.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2683767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Tongue Position</a:t>
            </a:r>
            <a:endParaRPr lang="en-US" dirty="0"/>
          </a:p>
        </p:txBody>
      </p:sp>
      <p:pic>
        <p:nvPicPr>
          <p:cNvPr id="4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25859" y="1298056"/>
            <a:ext cx="5305530" cy="4249730"/>
          </a:xfrm>
        </p:spPr>
      </p:pic>
      <p:sp>
        <p:nvSpPr>
          <p:cNvPr id="5" name="TextBox 4"/>
          <p:cNvSpPr txBox="1"/>
          <p:nvPr/>
        </p:nvSpPr>
        <p:spPr>
          <a:xfrm>
            <a:off x="0" y="5715000"/>
            <a:ext cx="9144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 smtClean="0"/>
              <a:t>Phonetic symbols appear by tongue position.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2866299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Tongue Position</a:t>
            </a:r>
            <a:endParaRPr lang="en-US" dirty="0"/>
          </a:p>
        </p:txBody>
      </p:sp>
      <p:pic>
        <p:nvPicPr>
          <p:cNvPr id="4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25859" y="1298056"/>
            <a:ext cx="5305530" cy="4249730"/>
          </a:xfrm>
        </p:spPr>
      </p:pic>
      <p:sp>
        <p:nvSpPr>
          <p:cNvPr id="5" name="TextBox 4"/>
          <p:cNvSpPr txBox="1"/>
          <p:nvPr/>
        </p:nvSpPr>
        <p:spPr>
          <a:xfrm>
            <a:off x="0" y="5715000"/>
            <a:ext cx="9144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 smtClean="0"/>
              <a:t>However, tongue position isn’t so restricted.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442141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Where Credit is Due</a:t>
            </a:r>
            <a:endParaRPr lang="en-US" dirty="0"/>
          </a:p>
        </p:txBody>
      </p:sp>
      <p:pic>
        <p:nvPicPr>
          <p:cNvPr id="4" name="Content Placeholder 3" descr="Ian Derrick Cory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7" t="18396" r="8525" b="30987"/>
          <a:stretch/>
        </p:blipFill>
        <p:spPr>
          <a:xfrm>
            <a:off x="1211658" y="1417638"/>
            <a:ext cx="6773603" cy="3124241"/>
          </a:xfrm>
        </p:spPr>
      </p:pic>
      <p:sp>
        <p:nvSpPr>
          <p:cNvPr id="5" name="TextBox 4"/>
          <p:cNvSpPr txBox="1"/>
          <p:nvPr/>
        </p:nvSpPr>
        <p:spPr>
          <a:xfrm>
            <a:off x="1459828" y="4773956"/>
            <a:ext cx="1678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Ian Hunter</a:t>
            </a:r>
          </a:p>
          <a:p>
            <a:r>
              <a:rPr lang="en-US" dirty="0" smtClean="0"/>
              <a:t>Undergraduate</a:t>
            </a:r>
          </a:p>
          <a:p>
            <a:r>
              <a:rPr lang="en-US" dirty="0" smtClean="0"/>
              <a:t>Programmer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07817" y="4759356"/>
            <a:ext cx="1678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Derrick Craven</a:t>
            </a:r>
          </a:p>
          <a:p>
            <a:r>
              <a:rPr lang="en-US" dirty="0" smtClean="0"/>
              <a:t>Undergraduate</a:t>
            </a:r>
          </a:p>
          <a:p>
            <a:r>
              <a:rPr lang="en-US" dirty="0" smtClean="0"/>
              <a:t>Programmer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18575" y="4744756"/>
            <a:ext cx="1678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Cory Robinson</a:t>
            </a:r>
          </a:p>
          <a:p>
            <a:r>
              <a:rPr lang="en-US" dirty="0" smtClean="0"/>
              <a:t>Graduate</a:t>
            </a:r>
          </a:p>
          <a:p>
            <a:r>
              <a:rPr lang="en-US" dirty="0" smtClean="0"/>
              <a:t>Linguist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90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Tongue Position</a:t>
            </a:r>
            <a:endParaRPr lang="en-US" dirty="0"/>
          </a:p>
        </p:txBody>
      </p:sp>
      <p:pic>
        <p:nvPicPr>
          <p:cNvPr id="4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25859" y="1300709"/>
            <a:ext cx="5305530" cy="4244424"/>
          </a:xfrm>
        </p:spPr>
      </p:pic>
      <p:sp>
        <p:nvSpPr>
          <p:cNvPr id="5" name="TextBox 4"/>
          <p:cNvSpPr txBox="1"/>
          <p:nvPr/>
        </p:nvSpPr>
        <p:spPr>
          <a:xfrm>
            <a:off x="0" y="5715000"/>
            <a:ext cx="9144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 smtClean="0"/>
              <a:t>For example, consider the vowel /</a:t>
            </a:r>
            <a:r>
              <a:rPr lang="en-US" sz="3700" dirty="0" err="1" smtClean="0"/>
              <a:t>i</a:t>
            </a:r>
            <a:r>
              <a:rPr lang="en-US" sz="3700" dirty="0" smtClean="0"/>
              <a:t>/.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253861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Tongue Position</a:t>
            </a:r>
            <a:endParaRPr lang="en-US" dirty="0"/>
          </a:p>
        </p:txBody>
      </p:sp>
      <p:pic>
        <p:nvPicPr>
          <p:cNvPr id="4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27516" y="1300709"/>
            <a:ext cx="5302216" cy="4244424"/>
          </a:xfrm>
        </p:spPr>
      </p:pic>
      <p:sp>
        <p:nvSpPr>
          <p:cNvPr id="5" name="TextBox 4"/>
          <p:cNvSpPr txBox="1"/>
          <p:nvPr/>
        </p:nvSpPr>
        <p:spPr>
          <a:xfrm>
            <a:off x="0" y="5715000"/>
            <a:ext cx="9144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 smtClean="0"/>
              <a:t>The highest point is not restricted here.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4098111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Tongue Position</a:t>
            </a:r>
            <a:endParaRPr lang="en-US" dirty="0"/>
          </a:p>
        </p:txBody>
      </p:sp>
      <p:pic>
        <p:nvPicPr>
          <p:cNvPr id="4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27516" y="1300709"/>
            <a:ext cx="5302216" cy="4244424"/>
          </a:xfrm>
        </p:spPr>
      </p:pic>
      <p:sp>
        <p:nvSpPr>
          <p:cNvPr id="5" name="TextBox 4"/>
          <p:cNvSpPr txBox="1"/>
          <p:nvPr/>
        </p:nvSpPr>
        <p:spPr>
          <a:xfrm>
            <a:off x="0" y="5715000"/>
            <a:ext cx="9144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 smtClean="0"/>
              <a:t>It can occur anywhere in this range.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1978914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Tongue Position</a:t>
            </a:r>
            <a:endParaRPr lang="en-US" dirty="0"/>
          </a:p>
        </p:txBody>
      </p:sp>
      <p:pic>
        <p:nvPicPr>
          <p:cNvPr id="4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27516" y="1300709"/>
            <a:ext cx="5302216" cy="4244424"/>
          </a:xfrm>
        </p:spPr>
      </p:pic>
      <p:sp>
        <p:nvSpPr>
          <p:cNvPr id="5" name="TextBox 4"/>
          <p:cNvSpPr txBox="1"/>
          <p:nvPr/>
        </p:nvSpPr>
        <p:spPr>
          <a:xfrm>
            <a:off x="0" y="5715000"/>
            <a:ext cx="9144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 smtClean="0"/>
              <a:t>Overall boundaries are also inexact.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983126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Tongue Position</a:t>
            </a:r>
            <a:endParaRPr lang="en-US" dirty="0"/>
          </a:p>
        </p:txBody>
      </p:sp>
      <p:pic>
        <p:nvPicPr>
          <p:cNvPr id="4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25859" y="1309994"/>
            <a:ext cx="5305530" cy="4225854"/>
          </a:xfrm>
        </p:spPr>
      </p:pic>
      <p:sp>
        <p:nvSpPr>
          <p:cNvPr id="5" name="TextBox 4"/>
          <p:cNvSpPr txBox="1"/>
          <p:nvPr/>
        </p:nvSpPr>
        <p:spPr>
          <a:xfrm>
            <a:off x="0" y="5715000"/>
            <a:ext cx="9144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 smtClean="0"/>
              <a:t>So, they are replaced by a simple graph.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1741722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Tongue Position</a:t>
            </a:r>
            <a:endParaRPr lang="en-US" dirty="0"/>
          </a:p>
        </p:txBody>
      </p:sp>
      <p:pic>
        <p:nvPicPr>
          <p:cNvPr id="4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25859" y="1309994"/>
            <a:ext cx="5305530" cy="4225854"/>
          </a:xfrm>
        </p:spPr>
      </p:pic>
      <p:sp>
        <p:nvSpPr>
          <p:cNvPr id="5" name="TextBox 4"/>
          <p:cNvSpPr txBox="1"/>
          <p:nvPr/>
        </p:nvSpPr>
        <p:spPr>
          <a:xfrm>
            <a:off x="0" y="5715000"/>
            <a:ext cx="9144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 smtClean="0"/>
              <a:t>This range and graph appear in the feedback.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1640665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Tongue Position</a:t>
            </a:r>
            <a:endParaRPr lang="en-US" dirty="0"/>
          </a:p>
        </p:txBody>
      </p:sp>
      <p:pic>
        <p:nvPicPr>
          <p:cNvPr id="4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32483" y="1303362"/>
            <a:ext cx="5292282" cy="4239118"/>
          </a:xfrm>
        </p:spPr>
      </p:pic>
      <p:sp>
        <p:nvSpPr>
          <p:cNvPr id="5" name="TextBox 4"/>
          <p:cNvSpPr txBox="1"/>
          <p:nvPr/>
        </p:nvSpPr>
        <p:spPr>
          <a:xfrm>
            <a:off x="0" y="5715000"/>
            <a:ext cx="9144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 smtClean="0"/>
              <a:t>Your vowels are plotted against them as dots.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1416508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Tongue Position</a:t>
            </a:r>
            <a:endParaRPr lang="en-US" dirty="0"/>
          </a:p>
        </p:txBody>
      </p:sp>
      <p:pic>
        <p:nvPicPr>
          <p:cNvPr id="4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32483" y="1303362"/>
            <a:ext cx="5292282" cy="4239117"/>
          </a:xfrm>
        </p:spPr>
      </p:pic>
      <p:sp>
        <p:nvSpPr>
          <p:cNvPr id="5" name="TextBox 4"/>
          <p:cNvSpPr txBox="1"/>
          <p:nvPr/>
        </p:nvSpPr>
        <p:spPr>
          <a:xfrm>
            <a:off x="0" y="5715000"/>
            <a:ext cx="9144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 smtClean="0"/>
              <a:t>Small changes in position are shown by tails.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1165496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Tongue Position</a:t>
            </a:r>
            <a:endParaRPr lang="en-US" dirty="0"/>
          </a:p>
        </p:txBody>
      </p:sp>
      <p:pic>
        <p:nvPicPr>
          <p:cNvPr id="4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32482" y="1303362"/>
            <a:ext cx="5292282" cy="4239118"/>
          </a:xfrm>
        </p:spPr>
      </p:pic>
      <p:sp>
        <p:nvSpPr>
          <p:cNvPr id="5" name="TextBox 4"/>
          <p:cNvSpPr txBox="1"/>
          <p:nvPr/>
        </p:nvSpPr>
        <p:spPr>
          <a:xfrm>
            <a:off x="0" y="5715000"/>
            <a:ext cx="9144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 smtClean="0"/>
              <a:t>Likely computer errors are shown in red.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1833644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8-20 at 4.01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9780"/>
            <a:ext cx="9144000" cy="3113903"/>
          </a:xfrm>
          <a:prstGeom prst="rect">
            <a:avLst/>
          </a:prstGeom>
        </p:spPr>
      </p:pic>
      <p:sp>
        <p:nvSpPr>
          <p:cNvPr id="3" name="TextBox 2">
            <a:hlinkClick r:id="rId3" action="ppaction://hlinksldjump"/>
          </p:cNvPr>
          <p:cNvSpPr txBox="1"/>
          <p:nvPr/>
        </p:nvSpPr>
        <p:spPr>
          <a:xfrm>
            <a:off x="994369" y="5200038"/>
            <a:ext cx="450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Live demonstration worked!</a:t>
            </a:r>
          </a:p>
        </p:txBody>
      </p:sp>
    </p:spTree>
    <p:extLst>
      <p:ext uri="{BB962C8B-B14F-4D97-AF65-F5344CB8AC3E}">
        <p14:creationId xmlns:p14="http://schemas.microsoft.com/office/powerpoint/2010/main" val="1253692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Impetus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360336" cy="2221948"/>
          </a:xfrm>
        </p:spPr>
        <p:txBody>
          <a:bodyPr/>
          <a:lstStyle/>
          <a:p>
            <a:r>
              <a:rPr lang="en-US" dirty="0" smtClean="0"/>
              <a:t>How to provide students with a better method of understanding and visualizing pronunciation than by the standard waveform interface?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Shape 6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200" y="3719337"/>
            <a:ext cx="7972425" cy="2390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8683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8-20 at 4.04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73" y="0"/>
            <a:ext cx="8464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83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08-20 at 4.08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1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74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8-20 at 4.10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59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427625" y="1600200"/>
            <a:ext cx="1228500" cy="699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rm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/>
              <a:t>SWFObject</a:t>
            </a:r>
          </a:p>
        </p:txBody>
      </p:sp>
      <p:sp>
        <p:nvSpPr>
          <p:cNvPr id="91" name="Shape 91"/>
          <p:cNvSpPr/>
          <p:nvPr/>
        </p:nvSpPr>
        <p:spPr>
          <a:xfrm>
            <a:off x="2659050" y="1600200"/>
            <a:ext cx="1228500" cy="699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rmAutofit lnSpcReduction="1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Flash Recorder</a:t>
            </a:r>
          </a:p>
        </p:txBody>
      </p:sp>
      <p:sp>
        <p:nvSpPr>
          <p:cNvPr id="92" name="Shape 92"/>
          <p:cNvSpPr/>
          <p:nvPr/>
        </p:nvSpPr>
        <p:spPr>
          <a:xfrm>
            <a:off x="4801525" y="1600200"/>
            <a:ext cx="1228500" cy="699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rmAutofit fontScale="85000" lnSpcReduction="1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Flash Media Server</a:t>
            </a:r>
          </a:p>
        </p:txBody>
      </p:sp>
      <p:sp>
        <p:nvSpPr>
          <p:cNvPr id="93" name="Shape 93"/>
          <p:cNvSpPr/>
          <p:nvPr/>
        </p:nvSpPr>
        <p:spPr>
          <a:xfrm>
            <a:off x="6874962" y="1600200"/>
            <a:ext cx="1228500" cy="699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rmAutofit lnSpcReduction="1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Recording Queue</a:t>
            </a:r>
          </a:p>
        </p:txBody>
      </p:sp>
      <p:sp>
        <p:nvSpPr>
          <p:cNvPr id="94" name="Shape 94"/>
          <p:cNvSpPr/>
          <p:nvPr/>
        </p:nvSpPr>
        <p:spPr>
          <a:xfrm>
            <a:off x="6874962" y="3413575"/>
            <a:ext cx="1228500" cy="699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rm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FFMPEG</a:t>
            </a:r>
          </a:p>
        </p:txBody>
      </p:sp>
      <p:sp>
        <p:nvSpPr>
          <p:cNvPr id="95" name="Shape 95"/>
          <p:cNvSpPr/>
          <p:nvPr/>
        </p:nvSpPr>
        <p:spPr>
          <a:xfrm>
            <a:off x="4801525" y="3413575"/>
            <a:ext cx="1228500" cy="699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rm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sox</a:t>
            </a:r>
          </a:p>
        </p:txBody>
      </p:sp>
      <p:sp>
        <p:nvSpPr>
          <p:cNvPr id="96" name="Shape 96"/>
          <p:cNvSpPr/>
          <p:nvPr/>
        </p:nvSpPr>
        <p:spPr>
          <a:xfrm>
            <a:off x="427625" y="3345350"/>
            <a:ext cx="1228500" cy="699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rm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Praat</a:t>
            </a:r>
          </a:p>
        </p:txBody>
      </p:sp>
      <p:sp>
        <p:nvSpPr>
          <p:cNvPr id="97" name="Shape 97"/>
          <p:cNvSpPr/>
          <p:nvPr/>
        </p:nvSpPr>
        <p:spPr>
          <a:xfrm>
            <a:off x="1418225" y="4872750"/>
            <a:ext cx="1228500" cy="699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rm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Database</a:t>
            </a:r>
          </a:p>
        </p:txBody>
      </p:sp>
      <p:sp>
        <p:nvSpPr>
          <p:cNvPr id="98" name="Shape 98"/>
          <p:cNvSpPr/>
          <p:nvPr/>
        </p:nvSpPr>
        <p:spPr>
          <a:xfrm>
            <a:off x="2659050" y="3345350"/>
            <a:ext cx="1228500" cy="699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rm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Sphinx</a:t>
            </a:r>
          </a:p>
        </p:txBody>
      </p:sp>
      <p:sp>
        <p:nvSpPr>
          <p:cNvPr id="99" name="Shape 99"/>
          <p:cNvSpPr/>
          <p:nvPr/>
        </p:nvSpPr>
        <p:spPr>
          <a:xfrm>
            <a:off x="3649650" y="4872750"/>
            <a:ext cx="1228500" cy="699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rmAutofit lnSpcReduction="1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Results to User</a:t>
            </a:r>
          </a:p>
        </p:txBody>
      </p:sp>
      <p:sp>
        <p:nvSpPr>
          <p:cNvPr id="100" name="Shape 100"/>
          <p:cNvSpPr/>
          <p:nvPr/>
        </p:nvSpPr>
        <p:spPr>
          <a:xfrm rot="10800000">
            <a:off x="8303863" y="2105469"/>
            <a:ext cx="716400" cy="17955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 rot="10800000">
            <a:off x="1869648" y="1758299"/>
            <a:ext cx="579000" cy="383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rmAutofit fontScale="25000" lnSpcReduction="20000"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 rot="10800000">
            <a:off x="4079448" y="1758299"/>
            <a:ext cx="579000" cy="383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rmAutofit fontScale="25000" lnSpcReduction="20000"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 rot="10800000">
            <a:off x="6213048" y="1758299"/>
            <a:ext cx="579000" cy="383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rmAutofit fontScale="25000" lnSpcReduction="20000"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 rot="10800000">
            <a:off x="2860248" y="5034899"/>
            <a:ext cx="579000" cy="383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rmAutofit fontScale="25000" lnSpcReduction="20000"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1869648" y="3510900"/>
            <a:ext cx="579000" cy="383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rmAutofit fontScale="25000" lnSpcReduction="20000"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79448" y="3510900"/>
            <a:ext cx="579000" cy="383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rmAutofit fontScale="25000" lnSpcReduction="20000"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6136848" y="3587100"/>
            <a:ext cx="579000" cy="383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rmAutofit fontScale="25000" lnSpcReduction="20000"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 rot="10800000" flipH="1">
            <a:off x="80825" y="3695949"/>
            <a:ext cx="676500" cy="1795500"/>
          </a:xfrm>
          <a:prstGeom prst="bentArrow">
            <a:avLst>
              <a:gd name="adj1" fmla="val 25000"/>
              <a:gd name="adj2" fmla="val 25277"/>
              <a:gd name="adj3" fmla="val 25000"/>
              <a:gd name="adj4" fmla="val 4375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PROGRAM FLOW</a:t>
            </a:r>
          </a:p>
        </p:txBody>
      </p:sp>
    </p:spTree>
    <p:extLst>
      <p:ext uri="{BB962C8B-B14F-4D97-AF65-F5344CB8AC3E}">
        <p14:creationId xmlns:p14="http://schemas.microsoft.com/office/powerpoint/2010/main" val="346592194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time between production of vowels in the word list and the view of results causes the student to forget tongue and lip position.</a:t>
            </a:r>
          </a:p>
          <a:p>
            <a:r>
              <a:rPr lang="en-US" dirty="0" smtClean="0"/>
              <a:t>What is needed is a live visualizer.</a:t>
            </a:r>
          </a:p>
          <a:p>
            <a:r>
              <a:rPr lang="en-US" dirty="0" smtClean="0"/>
              <a:t>Maybe something like this…?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544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Vowel Worm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Demonstration video seen at CALICO 2013</a:t>
            </a:r>
          </a:p>
          <a:p>
            <a:r>
              <a:rPr lang="en-US" dirty="0" smtClean="0"/>
              <a:t>Contacted </a:t>
            </a:r>
            <a:r>
              <a:rPr lang="en-US" dirty="0" err="1"/>
              <a:t>Harald</a:t>
            </a:r>
            <a:r>
              <a:rPr lang="en-US" dirty="0"/>
              <a:t> </a:t>
            </a:r>
            <a:r>
              <a:rPr lang="en-US" dirty="0" err="1" smtClean="0"/>
              <a:t>Frostel</a:t>
            </a:r>
            <a:r>
              <a:rPr lang="en-US" dirty="0" smtClean="0"/>
              <a:t>, </a:t>
            </a:r>
            <a:r>
              <a:rPr lang="en-US" dirty="0"/>
              <a:t>Department of Computational Perception</a:t>
            </a:r>
            <a:r>
              <a:rPr lang="en-US" dirty="0" smtClean="0"/>
              <a:t> at Johannes </a:t>
            </a:r>
            <a:r>
              <a:rPr lang="en-US" dirty="0" err="1" smtClean="0"/>
              <a:t>Kepler</a:t>
            </a:r>
            <a:r>
              <a:rPr lang="en-US" dirty="0" smtClean="0"/>
              <a:t> </a:t>
            </a:r>
            <a:r>
              <a:rPr lang="en-US" dirty="0" err="1" smtClean="0"/>
              <a:t>Universität</a:t>
            </a:r>
            <a:r>
              <a:rPr lang="en-US" dirty="0" smtClean="0"/>
              <a:t>, Linz, Austria.</a:t>
            </a:r>
          </a:p>
          <a:p>
            <a:r>
              <a:rPr lang="en-US" dirty="0" smtClean="0"/>
              <a:t>Project link: http://</a:t>
            </a:r>
            <a:r>
              <a:rPr lang="en-US" dirty="0" err="1" smtClean="0"/>
              <a:t>www.cp.jku.at</a:t>
            </a:r>
            <a:r>
              <a:rPr lang="en-US" dirty="0" smtClean="0"/>
              <a:t>/projects/</a:t>
            </a:r>
            <a:r>
              <a:rPr lang="en-US" dirty="0" err="1" smtClean="0"/>
              <a:t>realtime</a:t>
            </a:r>
            <a:r>
              <a:rPr lang="en-US" dirty="0" smtClean="0"/>
              <a:t>/</a:t>
            </a:r>
            <a:r>
              <a:rPr lang="en-US" dirty="0" err="1" smtClean="0"/>
              <a:t>vowelworm.html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48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With Vowel Worm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Written in MATLAB.</a:t>
            </a:r>
          </a:p>
          <a:p>
            <a:r>
              <a:rPr lang="en-US" dirty="0"/>
              <a:t>Linear Prediction Coefficient seemed to be too slow and we couldn’t get as much raw data as we </a:t>
            </a:r>
            <a:r>
              <a:rPr lang="en-US" dirty="0" smtClean="0"/>
              <a:t>wanted.</a:t>
            </a:r>
            <a:r>
              <a:rPr lang="en-US" dirty="0" smtClean="0">
                <a:effectLst/>
              </a:rPr>
              <a:t> </a:t>
            </a:r>
            <a:endParaRPr lang="en-US" dirty="0" smtClean="0"/>
          </a:p>
          <a:p>
            <a:r>
              <a:rPr lang="en-US" dirty="0" smtClean="0"/>
              <a:t>Desired a browser-based solution.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709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MFCC - </a:t>
            </a:r>
            <a:r>
              <a:rPr lang="en-US" dirty="0"/>
              <a:t>Mel </a:t>
            </a:r>
            <a:r>
              <a:rPr lang="en-US" dirty="0" smtClean="0"/>
              <a:t>Frequency </a:t>
            </a:r>
            <a:r>
              <a:rPr lang="en-US" dirty="0" err="1"/>
              <a:t>Cepstral</a:t>
            </a:r>
            <a:r>
              <a:rPr lang="en-US" dirty="0"/>
              <a:t> </a:t>
            </a:r>
            <a:r>
              <a:rPr lang="en-US" dirty="0" err="1" smtClean="0"/>
              <a:t>Coeffients</a:t>
            </a:r>
            <a:r>
              <a:rPr lang="en-US" dirty="0" smtClean="0">
                <a:effectLst/>
              </a:rPr>
              <a:t> were easier to implement</a:t>
            </a:r>
          </a:p>
          <a:p>
            <a:r>
              <a:rPr lang="en-US" dirty="0" smtClean="0"/>
              <a:t>Converted an MFCC extractor created by David Ireland to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Browser-based, live-movement, visual feedback.</a:t>
            </a:r>
          </a:p>
          <a:p>
            <a:r>
              <a:rPr lang="en-US" dirty="0" smtClean="0"/>
              <a:t>(Still working on the accuracy.)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207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58539" cy="4142409"/>
          </a:xfrm>
        </p:spPr>
        <p:txBody>
          <a:bodyPr>
            <a:normAutofit/>
          </a:bodyPr>
          <a:lstStyle/>
          <a:p>
            <a:r>
              <a:rPr lang="en-US" dirty="0" smtClean="0"/>
              <a:t>Download our work:</a:t>
            </a:r>
            <a:r>
              <a:rPr lang="en-US" dirty="0"/>
              <a:t> </a:t>
            </a:r>
            <a:r>
              <a:rPr lang="en-US" dirty="0" smtClean="0"/>
              <a:t>*</a:t>
            </a:r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://byu-odh.github.io/apeworm</a:t>
            </a:r>
            <a:r>
              <a:rPr lang="en-US" u="sng" dirty="0" smtClean="0">
                <a:hlinkClick r:id="rId3"/>
              </a:rPr>
              <a:t>/</a:t>
            </a:r>
            <a:endParaRPr lang="en-US" u="sng" dirty="0" smtClean="0"/>
          </a:p>
          <a:p>
            <a:r>
              <a:rPr lang="en-US" dirty="0" smtClean="0"/>
              <a:t>MFCC extractor from David </a:t>
            </a:r>
            <a:r>
              <a:rPr lang="en-US" dirty="0" err="1" smtClean="0"/>
              <a:t>Ireland:</a:t>
            </a:r>
            <a:r>
              <a:rPr lang="en-US" u="sng" dirty="0" err="1" smtClean="0">
                <a:hlinkClick r:id="rId4"/>
              </a:rPr>
              <a:t>https</a:t>
            </a:r>
            <a:r>
              <a:rPr lang="en-US" u="sng" dirty="0" smtClean="0">
                <a:hlinkClick r:id="rId4"/>
              </a:rPr>
              <a:t>://github.com/Maxwell79</a:t>
            </a:r>
            <a:endParaRPr lang="en-US" dirty="0" smtClean="0"/>
          </a:p>
          <a:p>
            <a:r>
              <a:rPr lang="en-US" dirty="0" smtClean="0"/>
              <a:t>Vowel </a:t>
            </a:r>
            <a:r>
              <a:rPr lang="en-US" dirty="0" smtClean="0"/>
              <a:t>Worm from </a:t>
            </a:r>
            <a:r>
              <a:rPr lang="en-US" dirty="0" err="1" smtClean="0"/>
              <a:t>Harald</a:t>
            </a:r>
            <a:r>
              <a:rPr lang="en-US" dirty="0" smtClean="0"/>
              <a:t> </a:t>
            </a:r>
            <a:r>
              <a:rPr lang="en-US" dirty="0" err="1" smtClean="0"/>
              <a:t>Frostel</a:t>
            </a:r>
            <a:r>
              <a:rPr lang="en-US" dirty="0" smtClean="0"/>
              <a:t>: </a:t>
            </a:r>
            <a:r>
              <a:rPr lang="en-US" u="sng" dirty="0">
                <a:hlinkClick r:id="rId5"/>
              </a:rPr>
              <a:t>www.cp.jku.at/projects/realtime/vowelworm.html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06174" y="5737711"/>
            <a:ext cx="430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*Updated from yesterday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04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of Departure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4279"/>
            <a:ext cx="8229600" cy="1467104"/>
          </a:xfrm>
        </p:spPr>
        <p:txBody>
          <a:bodyPr/>
          <a:lstStyle/>
          <a:p>
            <a:r>
              <a:rPr lang="en-US" dirty="0" smtClean="0"/>
              <a:t>The vowel space chart with target ovals.</a:t>
            </a:r>
          </a:p>
          <a:p>
            <a:r>
              <a:rPr lang="en-US" dirty="0" smtClean="0"/>
              <a:t>German 101 as the test case.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5859" y="2891383"/>
            <a:ext cx="4675312" cy="374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71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Pilot Version: 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08591"/>
          </a:xfrm>
        </p:spPr>
        <p:txBody>
          <a:bodyPr/>
          <a:lstStyle/>
          <a:p>
            <a:r>
              <a:rPr lang="en-US" dirty="0" smtClean="0"/>
              <a:t>Automatic Pronunciation Evaluator</a:t>
            </a:r>
          </a:p>
          <a:p>
            <a:r>
              <a:rPr lang="en-US" dirty="0" smtClean="0"/>
              <a:t>Students record prompted words from a list.</a:t>
            </a:r>
          </a:p>
          <a:p>
            <a:r>
              <a:rPr lang="en-US" dirty="0" smtClean="0"/>
              <a:t>Pilot study conducted in 2013 with 2</a:t>
            </a:r>
            <a:r>
              <a:rPr lang="en-US" baseline="30000" dirty="0" smtClean="0"/>
              <a:t>nd</a:t>
            </a:r>
            <a:r>
              <a:rPr lang="en-US" dirty="0" smtClean="0"/>
              <a:t>-semester German students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ape.byu.edu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504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/>
            <a:r>
              <a:rPr lang="en-US" sz="4000" dirty="0" smtClean="0"/>
              <a:t>Vowels are distinguished by:</a:t>
            </a:r>
          </a:p>
          <a:p>
            <a:pPr marL="1143000" lvl="1" indent="-742950">
              <a:buFont typeface="+mj-lt"/>
              <a:buAutoNum type="arabicPeriod"/>
            </a:pPr>
            <a:r>
              <a:rPr lang="en-US" sz="3600" dirty="0" smtClean="0"/>
              <a:t>The position of the tongue</a:t>
            </a:r>
          </a:p>
          <a:p>
            <a:pPr marL="1143000" lvl="1" indent="-742950">
              <a:buFont typeface="+mj-lt"/>
              <a:buAutoNum type="arabicPeriod"/>
            </a:pPr>
            <a:r>
              <a:rPr lang="en-US" sz="3600" dirty="0" smtClean="0"/>
              <a:t>The position of the lips</a:t>
            </a:r>
          </a:p>
          <a:p>
            <a:pPr marL="1143000" lvl="1" indent="-742950">
              <a:buFont typeface="+mj-lt"/>
              <a:buAutoNum type="arabicPeriod"/>
            </a:pPr>
            <a:r>
              <a:rPr lang="en-US" sz="3600" dirty="0" smtClean="0"/>
              <a:t>The length of time pronounced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7164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Tongue Position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position of the tongue is based on it’s highest point.</a:t>
            </a:r>
          </a:p>
          <a:p>
            <a:r>
              <a:rPr lang="en-US" sz="4000" dirty="0" smtClean="0"/>
              <a:t>This point is measured by height and advancement.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21551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Tongue Position</a:t>
            </a:r>
            <a:endParaRPr lang="en-US" dirty="0"/>
          </a:p>
        </p:txBody>
      </p:sp>
      <p:pic>
        <p:nvPicPr>
          <p:cNvPr id="4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68989" y="1143000"/>
            <a:ext cx="3806021" cy="4719467"/>
          </a:xfrm>
        </p:spPr>
      </p:pic>
      <p:sp>
        <p:nvSpPr>
          <p:cNvPr id="5" name="TextBox 4"/>
          <p:cNvSpPr txBox="1"/>
          <p:nvPr/>
        </p:nvSpPr>
        <p:spPr>
          <a:xfrm>
            <a:off x="0" y="5715000"/>
            <a:ext cx="9144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 smtClean="0"/>
              <a:t>For example, it moves from </a:t>
            </a:r>
            <a:r>
              <a:rPr lang="en-US" sz="3700" i="1" dirty="0" smtClean="0"/>
              <a:t>e</a:t>
            </a:r>
            <a:r>
              <a:rPr lang="en-US" sz="3700" dirty="0" smtClean="0"/>
              <a:t> as in </a:t>
            </a:r>
            <a:r>
              <a:rPr lang="en-US" sz="3700" i="1" dirty="0" smtClean="0"/>
              <a:t>see</a:t>
            </a:r>
            <a:r>
              <a:rPr lang="en-US" sz="3700" dirty="0" smtClean="0"/>
              <a:t>…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809005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Tongue Position</a:t>
            </a:r>
            <a:endParaRPr lang="en-US" dirty="0"/>
          </a:p>
        </p:txBody>
      </p:sp>
      <p:pic>
        <p:nvPicPr>
          <p:cNvPr id="4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68989" y="1143000"/>
            <a:ext cx="3806021" cy="4719467"/>
          </a:xfrm>
        </p:spPr>
      </p:pic>
      <p:sp>
        <p:nvSpPr>
          <p:cNvPr id="5" name="TextBox 4"/>
          <p:cNvSpPr txBox="1"/>
          <p:nvPr/>
        </p:nvSpPr>
        <p:spPr>
          <a:xfrm>
            <a:off x="0" y="5715000"/>
            <a:ext cx="9144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 smtClean="0"/>
              <a:t>to </a:t>
            </a:r>
            <a:r>
              <a:rPr lang="en-US" sz="3700" i="1" dirty="0" smtClean="0"/>
              <a:t>a</a:t>
            </a:r>
            <a:r>
              <a:rPr lang="en-US" sz="3700" dirty="0" smtClean="0"/>
              <a:t> as in </a:t>
            </a:r>
            <a:r>
              <a:rPr lang="en-US" sz="3700" i="1" dirty="0" smtClean="0"/>
              <a:t>say</a:t>
            </a:r>
            <a:r>
              <a:rPr lang="en-US" sz="3700" dirty="0" smtClean="0"/>
              <a:t>…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2546567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11007</TotalTime>
  <Words>591</Words>
  <Application>Microsoft Macintosh PowerPoint</Application>
  <PresentationFormat>On-screen Show (4:3)</PresentationFormat>
  <Paragraphs>116</Paragraphs>
  <Slides>38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A New Approach to Vowel Visualization</vt:lpstr>
      <vt:lpstr>Credit Where Credit is Due</vt:lpstr>
      <vt:lpstr>The Impetus</vt:lpstr>
      <vt:lpstr>Point of Departure</vt:lpstr>
      <vt:lpstr>Pilot Version: APE</vt:lpstr>
      <vt:lpstr>The Basics</vt:lpstr>
      <vt:lpstr>Tongue Position</vt:lpstr>
      <vt:lpstr>Tongue Position</vt:lpstr>
      <vt:lpstr>Tongue Position</vt:lpstr>
      <vt:lpstr>Tongue Position</vt:lpstr>
      <vt:lpstr>Tongue Position</vt:lpstr>
      <vt:lpstr>Tongue Position</vt:lpstr>
      <vt:lpstr>Tongue Position</vt:lpstr>
      <vt:lpstr>Tongue Position</vt:lpstr>
      <vt:lpstr>Tongue Position</vt:lpstr>
      <vt:lpstr>Tongue Position</vt:lpstr>
      <vt:lpstr>Tongue Position</vt:lpstr>
      <vt:lpstr>Tongue Position</vt:lpstr>
      <vt:lpstr>Tongue Position</vt:lpstr>
      <vt:lpstr>Tongue Position</vt:lpstr>
      <vt:lpstr>Tongue Position</vt:lpstr>
      <vt:lpstr>Tongue Position</vt:lpstr>
      <vt:lpstr>Tongue Position</vt:lpstr>
      <vt:lpstr>Tongue Position</vt:lpstr>
      <vt:lpstr>Tongue Position</vt:lpstr>
      <vt:lpstr>Tongue Position</vt:lpstr>
      <vt:lpstr>Tongue Position</vt:lpstr>
      <vt:lpstr>Tongue Position</vt:lpstr>
      <vt:lpstr>PowerPoint Presentation</vt:lpstr>
      <vt:lpstr>PowerPoint Presentation</vt:lpstr>
      <vt:lpstr>PowerPoint Presentation</vt:lpstr>
      <vt:lpstr>PowerPoint Presentation</vt:lpstr>
      <vt:lpstr>PROGRAM FLOW</vt:lpstr>
      <vt:lpstr>Problem</vt:lpstr>
      <vt:lpstr>Vowel Worm</vt:lpstr>
      <vt:lpstr>Difficulties With Vowel Worm</vt:lpstr>
      <vt:lpstr>Solutions</vt:lpstr>
      <vt:lpstr>References:</vt:lpstr>
    </vt:vector>
  </TitlesOfParts>
  <Company>HTRSC BYU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Harold Hendricks</dc:creator>
  <cp:lastModifiedBy>Harold Hendricks</cp:lastModifiedBy>
  <cp:revision>28</cp:revision>
  <dcterms:created xsi:type="dcterms:W3CDTF">2014-08-13T17:27:33Z</dcterms:created>
  <dcterms:modified xsi:type="dcterms:W3CDTF">2014-08-21T09:34:46Z</dcterms:modified>
</cp:coreProperties>
</file>