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5" r:id="rId4"/>
    <p:sldId id="266" r:id="rId5"/>
    <p:sldId id="259" r:id="rId6"/>
    <p:sldId id="260" r:id="rId7"/>
    <p:sldId id="262" r:id="rId8"/>
    <p:sldId id="269" r:id="rId9"/>
    <p:sldId id="270" r:id="rId10"/>
    <p:sldId id="267" r:id="rId11"/>
    <p:sldId id="261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5EC2-72E7-D84C-94FA-CB322A15ABE6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9CF9-EF09-F846-B6C4-3EC295105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69CF9-EF09-F846-B6C4-3EC295105B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1718-D5A3-2F4A-B8EF-C88B2193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FBB66-E06C-B749-A7E0-266E72F1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63AB-0063-784E-AF70-88D5BDC1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31D9-ED05-944F-A557-EECCEB5B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DB6A-0417-8647-9A96-C260B9F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8F11-1C6E-F646-B5C6-2DDCBDF6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2D13-D0AB-A948-B02A-B718D22E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2116-0862-B049-A7E7-3309651C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B3AD-82F5-3B4B-861D-2DDDBD0F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A4BE-D81F-144A-851D-80A0292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6AE46-FF38-DC40-B566-9D37C26D6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7C91-F63B-2540-B092-BEABCBB7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9CDB-3A37-7F47-B1DD-2D49D6C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9632-6439-8E41-B27C-6FA898D9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6E53-6CC3-DB41-B0A7-C0273C47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94B0-F1D1-3543-BD74-52364B8F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83BE-48E9-754A-9362-3451EE02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1E74-925A-6F4A-B607-CD77BC7E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0371-5DD0-9342-88C5-FCEA5D26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09AE-2486-EE48-B9DE-B8B5FC3D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1A4-A588-4642-9C78-B596EB60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D25F-221D-4D4D-A7D6-F3001B71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DAC0-8ACF-2B43-909E-D08C408E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AD0A-6EBC-AC43-AA11-592C072D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B93F-3E98-9D44-BF4C-7D02874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70E-4753-6F45-8365-D845BB47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6C2C-C0C2-BD48-935D-46AA82E4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C30A-D671-744D-91FE-55CF6E8C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24785-68BF-F543-BDC8-35C8DD97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9968-4FA9-F043-9E21-8512F54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D523F-A79E-3148-B864-663F202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9E15-3EFC-5448-8AC8-BF6B8B68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2428-F4C7-FA45-9396-0FA48454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256BF-CB1E-F945-8661-E564D3AA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6D89-DA63-B74B-9DDA-BA45EEA49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A44E7-411D-DC45-AAB8-AC09E719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8D2B9-6FDB-1B4B-98B1-EDE6BCE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C493C-C209-974E-B048-B008A0EA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A082-DC22-A046-BCE5-8F49DD0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1F1F-CA98-CE4A-B3C9-58D9FBDD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B2C5A-9C56-554F-B07D-562BB271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36AAE-40F9-EC41-840E-9AABEF7B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B01C9-BC11-2C44-AB0C-21EF5E07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489B7-6100-2145-85FE-0817284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C6747-EA48-F943-B587-A7D75C53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52D8-E9BA-BB4A-918A-0DC397E6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799A-5A1F-7E4F-ABD7-FC0AADD0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600-F648-514D-9568-CA1CADB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59C0-B80F-BA4A-8960-960DA620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1588-ECB9-1545-9E60-AF3FB8C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426D-35C1-EA40-9B2A-1ED2FCF5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5DFA-2E3A-F64C-A705-E3249881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A6D3-54F6-4341-9C4D-F01DA0A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5E7B7-2D7A-C24F-8778-559E82B1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2537A-375D-1B48-803F-3CEE464D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326D-7EAE-314B-8246-614AFEFA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856C-11CB-AC4A-ACB2-5E755107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B6E8-203D-184D-8E30-8C37F4E7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C44A1-0940-004C-9286-D2E539FD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E398-A9A2-2648-A7FE-78E078C3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BF66-5DBE-2841-A106-04316488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FB90-F3E6-EA4D-A8B6-E9E69E8A39B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F8FE-9737-8C42-859B-36AD0449F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06D5-AF9C-704E-8062-99833753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tmath/18335/blob/master/notes/adjoint/adjoint.pdf" TargetMode="External"/><Relationship Id="rId4" Type="http://schemas.openxmlformats.org/officeDocument/2006/relationships/hyperlink" Target="https://opg.optica.org/oe/fulltext.cfm?uri=oe-30-3-4467&amp;id=4688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ath.mit.edu/classes/18.086/2007/levelsetnote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BF02892615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ieeexplore.ieee.org/document/1741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otonics.intec.ugent.be/download/pub_1200.pd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g.optica.org/jlt/abstract.cfm?uri=jlt-26-11-1423" TargetMode="External"/><Relationship Id="rId5" Type="http://schemas.openxmlformats.org/officeDocument/2006/relationships/hyperlink" Target="https://math.mit.edu/~stevenj/papers/OskooiRo10.pdf" TargetMode="External"/><Relationship Id="rId4" Type="http://schemas.openxmlformats.org/officeDocument/2006/relationships/hyperlink" Target="https://meep.readthedocs.io/en/latest/Yee_Lattic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brain-and-cognitive-sciences/9-641j-introduction-to-neural-networks-spring-2005/index.htm" TargetMode="External"/><Relationship Id="rId2" Type="http://schemas.openxmlformats.org/officeDocument/2006/relationships/hyperlink" Target="https://link.springer.com/article/10.1007/BF028926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ieeexplore.ieee.org/abstract/document/9571876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YUCamachoLab/emepy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g.optica.org/oe/fulltext.cfm?uri=oe-30-3-4467&amp;id=468836" TargetMode="External"/><Relationship Id="rId5" Type="http://schemas.openxmlformats.org/officeDocument/2006/relationships/hyperlink" Target="https://opg.optica.org/oe/fulltext.cfm?uri=oe-29-15-23916&amp;id=453270" TargetMode="External"/><Relationship Id="rId4" Type="http://schemas.openxmlformats.org/officeDocument/2006/relationships/hyperlink" Target="https://www.osapublishing.org/abstract.cfm?uri=FiO-2021-FTh4E.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g.optica.org/oe/fulltext.cfm?uri=oe-29-15-23916&amp;id=453270" TargetMode="External"/><Relationship Id="rId2" Type="http://schemas.openxmlformats.org/officeDocument/2006/relationships/hyperlink" Target="https://www.osapublishing.org/abstract.cfm?uri=FiO-2021-FTh4E.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opg.optica.org/oe/fulltext.cfm?uri=oe-30-3-4467&amp;id=46883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g.optica.org/oe/fulltext.cfm?uri=oe-29-15-23916&amp;id=453270" TargetMode="External"/><Relationship Id="rId2" Type="http://schemas.openxmlformats.org/officeDocument/2006/relationships/hyperlink" Target="https://www.osapublishing.org/abstract.cfm?uri=FiO-2021-FTh4E.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opg.optica.org/oe/fulltext.cfm?uri=oe-30-3-4467&amp;id=4688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A643C-D620-B649-8B48-C0BA21ABC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2940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Machine Learning in Photonics: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F8CB-0FAF-D746-AC2D-6CE7DC3A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Ian Hammond, Alec Hammond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9B5EFC7C-C01B-DC4E-AA02-4079DE53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68" y="3362401"/>
            <a:ext cx="3485264" cy="1581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21366-0AC6-FB4B-95CC-F589AEE30313}"/>
              </a:ext>
            </a:extLst>
          </p:cNvPr>
          <p:cNvSpPr txBox="1"/>
          <p:nvPr/>
        </p:nvSpPr>
        <p:spPr>
          <a:xfrm>
            <a:off x="7947030" y="3529579"/>
            <a:ext cx="201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/>
              <a:t>Py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2527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Adjoint Formulation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BC93F2EB-013B-AD44-8354-42DD0DB7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604753"/>
            <a:ext cx="7023100" cy="889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3C2101-9235-BC40-9756-27E3662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954246"/>
            <a:ext cx="6828258" cy="1246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BF0A5-568A-E74F-9F0D-ABEFE240D4A9}"/>
              </a:ext>
            </a:extLst>
          </p:cNvPr>
          <p:cNvSpPr txBox="1"/>
          <p:nvPr/>
        </p:nvSpPr>
        <p:spPr>
          <a:xfrm>
            <a:off x="3692702" y="5557561"/>
            <a:ext cx="354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Adjoint Defined for MEEP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Stephen Johnson MIT Adjoint Notes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D610B-EFD8-9548-8AF0-36FEBCE1FE41}"/>
              </a:ext>
            </a:extLst>
          </p:cNvPr>
          <p:cNvSpPr txBox="1"/>
          <p:nvPr/>
        </p:nvSpPr>
        <p:spPr>
          <a:xfrm>
            <a:off x="8382000" y="2787643"/>
            <a:ext cx="3014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Multiplier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007BF-E473-E240-90A4-288990F68BF7}"/>
              </a:ext>
            </a:extLst>
          </p:cNvPr>
          <p:cNvSpPr txBox="1"/>
          <p:nvPr/>
        </p:nvSpPr>
        <p:spPr>
          <a:xfrm>
            <a:off x="8265882" y="4299601"/>
            <a:ext cx="3017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FDTD/FDFD Adjoint</a:t>
            </a:r>
          </a:p>
        </p:txBody>
      </p:sp>
    </p:spTree>
    <p:extLst>
      <p:ext uri="{BB962C8B-B14F-4D97-AF65-F5344CB8AC3E}">
        <p14:creationId xmlns:p14="http://schemas.microsoft.com/office/powerpoint/2010/main" val="353201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2157919" y="4654529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Overlap Integrals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17BE4-C3B5-F641-88EF-8FF0E650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5" b="18675"/>
          <a:stretch/>
        </p:blipFill>
        <p:spPr>
          <a:xfrm>
            <a:off x="2422431" y="2382715"/>
            <a:ext cx="1612900" cy="209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0F23A-3643-1C41-B3E6-BBE442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699" y="2806700"/>
            <a:ext cx="5283200" cy="1244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8B37C0-4217-D341-B27F-C9CE534AD97B}"/>
              </a:ext>
            </a:extLst>
          </p:cNvPr>
          <p:cNvSpPr txBox="1"/>
          <p:nvPr/>
        </p:nvSpPr>
        <p:spPr>
          <a:xfrm>
            <a:off x="7071458" y="4290620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Phase Propagation</a:t>
            </a:r>
          </a:p>
        </p:txBody>
      </p:sp>
    </p:spTree>
    <p:extLst>
      <p:ext uri="{BB962C8B-B14F-4D97-AF65-F5344CB8AC3E}">
        <p14:creationId xmlns:p14="http://schemas.microsoft.com/office/powerpoint/2010/main" val="374129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Level Set Based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6EA60-238F-AC42-9369-C493CFDA73CD}"/>
              </a:ext>
            </a:extLst>
          </p:cNvPr>
          <p:cNvSpPr txBox="1"/>
          <p:nvPr/>
        </p:nvSpPr>
        <p:spPr>
          <a:xfrm>
            <a:off x="4078039" y="6307565"/>
            <a:ext cx="273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Implicit vs Explicit Level Set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E408BC-6B77-0944-A6EA-78D5DE18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26" y="2213601"/>
            <a:ext cx="7650034" cy="40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Proposed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81A5D0-E896-0445-87E6-4001B61D068C}"/>
                  </a:ext>
                </a:extLst>
              </p:cNvPr>
              <p:cNvSpPr txBox="1"/>
              <p:nvPr/>
            </p:nvSpPr>
            <p:spPr>
              <a:xfrm>
                <a:off x="713014" y="2276856"/>
                <a:ext cx="5774872" cy="1502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b="1" dirty="0"/>
                  <a:t>explicit </a:t>
                </a:r>
                <a:r>
                  <a:rPr lang="en-US" dirty="0"/>
                  <a:t>level set (discretization then differentiation)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Utilize </a:t>
                </a:r>
                <a:r>
                  <a:rPr lang="en-US" b="1" dirty="0"/>
                  <a:t>implicit</a:t>
                </a:r>
                <a:r>
                  <a:rPr lang="en-US" dirty="0"/>
                  <a:t> level set method of sub pixel smoothing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Forward simulation -&gt; Store </a:t>
                </a:r>
                <a:r>
                  <a:rPr lang="en-US" dirty="0" err="1"/>
                  <a:t>eigenfields</a:t>
                </a:r>
                <a:r>
                  <a:rPr lang="en-US" dirty="0"/>
                  <a:t> (E)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Adjoint simulation -&gt; Store </a:t>
                </a:r>
                <a:r>
                  <a:rPr lang="en-US" dirty="0" err="1"/>
                  <a:t>eigenfields</a:t>
                </a:r>
                <a:r>
                  <a:rPr lang="en-US" dirty="0"/>
                  <a:t> (</a:t>
                </a:r>
                <a:r>
                  <a:rPr lang="el-GR" dirty="0"/>
                  <a:t>λ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		A = EME Operator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81A5D0-E896-0445-87E6-4001B61D0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" y="2276856"/>
                <a:ext cx="5774872" cy="1502078"/>
              </a:xfrm>
              <a:prstGeom prst="rect">
                <a:avLst/>
              </a:prstGeom>
              <a:blipFill>
                <a:blip r:embed="rId3"/>
                <a:stretch>
                  <a:fillRect l="-879" t="-1681" r="-220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6277EB2-8FE4-2645-88B0-876FDECDC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352" y="4036984"/>
            <a:ext cx="2234680" cy="224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5FCB0-D692-6A47-B505-16A4684BCE19}"/>
              </a:ext>
            </a:extLst>
          </p:cNvPr>
          <p:cNvSpPr txBox="1"/>
          <p:nvPr/>
        </p:nvSpPr>
        <p:spPr>
          <a:xfrm>
            <a:off x="1018209" y="6263145"/>
            <a:ext cx="30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Subpixel Smoothing Eliminates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77FEC95-8A56-D140-8510-3C418526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384" y="4066183"/>
            <a:ext cx="2404009" cy="2243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3C9FC-F937-D944-B663-AE2215297F43}"/>
              </a:ext>
            </a:extLst>
          </p:cNvPr>
          <p:cNvSpPr txBox="1"/>
          <p:nvPr/>
        </p:nvSpPr>
        <p:spPr>
          <a:xfrm>
            <a:off x="5053841" y="6227277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Level Set Allows</a:t>
            </a:r>
          </a:p>
        </p:txBody>
      </p:sp>
      <p:pic>
        <p:nvPicPr>
          <p:cNvPr id="3074" name="Picture 2" descr="Fast icon Royalty Free Vector Image - VectorStock">
            <a:extLst>
              <a:ext uri="{FF2B5EF4-FFF2-40B4-BE49-F238E27FC236}">
                <a16:creationId xmlns:a16="http://schemas.microsoft.com/office/drawing/2014/main" id="{39B0FDD9-3997-8049-854B-AD8085C50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6" b="26692"/>
          <a:stretch/>
        </p:blipFill>
        <p:spPr bwMode="auto">
          <a:xfrm>
            <a:off x="8628611" y="4291581"/>
            <a:ext cx="3093415" cy="17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A71B88-56C7-3C47-8A8D-1AF95A04DD30}"/>
              </a:ext>
            </a:extLst>
          </p:cNvPr>
          <p:cNvSpPr txBox="1"/>
          <p:nvPr/>
        </p:nvSpPr>
        <p:spPr>
          <a:xfrm>
            <a:off x="9382793" y="6186997"/>
            <a:ext cx="16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Adjoint Routine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0B54F-836D-BF44-BE45-BF1228BADE4F}"/>
              </a:ext>
            </a:extLst>
          </p:cNvPr>
          <p:cNvSpPr txBox="1"/>
          <p:nvPr/>
        </p:nvSpPr>
        <p:spPr>
          <a:xfrm>
            <a:off x="9318480" y="3975708"/>
            <a:ext cx="1713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Fast Gradients</a:t>
            </a:r>
          </a:p>
        </p:txBody>
      </p:sp>
    </p:spTree>
    <p:extLst>
      <p:ext uri="{BB962C8B-B14F-4D97-AF65-F5344CB8AC3E}">
        <p14:creationId xmlns:p14="http://schemas.microsoft.com/office/powerpoint/2010/main" val="230687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DCF3-C89C-8746-819B-D4371E6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33D498-0388-1A42-8D71-198AAE48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" y="2196194"/>
            <a:ext cx="2778890" cy="22775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E92E12A-914F-8B4C-9461-C9309AC3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4" y="4527097"/>
            <a:ext cx="3152129" cy="22775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5719E63-F7D8-AF4E-87B6-4D84B62B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193" y="2658335"/>
            <a:ext cx="3658044" cy="304465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E533C61-A786-CA4F-B002-9C555FDF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160" y="2591724"/>
            <a:ext cx="4422917" cy="3207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232CB-23CE-8E4A-9797-294D2846D195}"/>
              </a:ext>
            </a:extLst>
          </p:cNvPr>
          <p:cNvSpPr txBox="1"/>
          <p:nvPr/>
        </p:nvSpPr>
        <p:spPr>
          <a:xfrm>
            <a:off x="5650109" y="5759464"/>
            <a:ext cx="360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Photonic Crystal EME with PML</a:t>
            </a:r>
            <a:endParaRPr lang="en-US" dirty="0"/>
          </a:p>
          <a:p>
            <a:pPr algn="ctr"/>
            <a:r>
              <a:rPr lang="en-US" dirty="0">
                <a:hlinkClick r:id="rId7"/>
              </a:rPr>
              <a:t>Dielectric Waveguide EME</a:t>
            </a:r>
            <a:endParaRPr lang="en-US" dirty="0"/>
          </a:p>
          <a:p>
            <a:pPr algn="ctr"/>
            <a:r>
              <a:rPr lang="en-US" dirty="0">
                <a:hlinkClick r:id="rId8"/>
              </a:rPr>
              <a:t>EME Advanced Boundary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DCF3-C89C-8746-819B-D4371E6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Finite Difference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D107EB-4E1D-354E-BCB7-957BB6C8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8" y="2423197"/>
            <a:ext cx="4603848" cy="32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well's Equations. A gentle introduction | by Panda the Red | Cantor's  Paradise">
            <a:extLst>
              <a:ext uri="{FF2B5EF4-FFF2-40B4-BE49-F238E27FC236}">
                <a16:creationId xmlns:a16="http://schemas.microsoft.com/office/drawing/2014/main" id="{72566A57-B924-5944-9E6F-CAE982E0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32" y="2423197"/>
            <a:ext cx="29083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969F9-2E31-BD48-B276-A3BB45DBA1ED}"/>
              </a:ext>
            </a:extLst>
          </p:cNvPr>
          <p:cNvSpPr txBox="1"/>
          <p:nvPr/>
        </p:nvSpPr>
        <p:spPr>
          <a:xfrm>
            <a:off x="4056296" y="5476568"/>
            <a:ext cx="2786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MEEP Yee Lattice 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MEEP FDTD Paper</a:t>
            </a:r>
            <a:endParaRPr lang="en-US" dirty="0"/>
          </a:p>
          <a:p>
            <a:pPr algn="ctr"/>
            <a:r>
              <a:rPr lang="en-US" dirty="0">
                <a:hlinkClick r:id="rId6"/>
              </a:rPr>
              <a:t>EMpy FD </a:t>
            </a:r>
            <a:r>
              <a:rPr lang="en-US" dirty="0" err="1">
                <a:hlinkClick r:id="rId6"/>
              </a:rPr>
              <a:t>Modesolver</a:t>
            </a:r>
            <a:r>
              <a:rPr lang="en-US" dirty="0">
                <a:hlinkClick r:id="rId6"/>
              </a:rPr>
              <a:t>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3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DCF3-C89C-8746-819B-D4371E6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Neural Network (Convolutional Autoencoder)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FBAF5-2EB0-9745-BCFB-86641D2A6311}"/>
              </a:ext>
            </a:extLst>
          </p:cNvPr>
          <p:cNvSpPr txBox="1"/>
          <p:nvPr/>
        </p:nvSpPr>
        <p:spPr>
          <a:xfrm>
            <a:off x="4149568" y="5984359"/>
            <a:ext cx="3892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Convolutional Autoencoder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MIT </a:t>
            </a:r>
            <a:r>
              <a:rPr lang="en-US" dirty="0" err="1">
                <a:hlinkClick r:id="rId3"/>
              </a:rPr>
              <a:t>OpenCourseWare</a:t>
            </a:r>
            <a:r>
              <a:rPr lang="en-US" dirty="0">
                <a:hlinkClick r:id="rId3"/>
              </a:rPr>
              <a:t> Neural Networks</a:t>
            </a:r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223FEF4-60B4-204F-950F-0D77B1C2C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324" y="2436058"/>
            <a:ext cx="8609351" cy="34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8A89E94-B15C-6640-8B33-B7098F7A0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09" y="3762491"/>
            <a:ext cx="6994385" cy="13264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566928" y="2375654"/>
            <a:ext cx="735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Convolutional Neural Networks (CNN) replace Finite Difference (FD) solver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AFFAA-0335-D048-B7DA-D56A78F21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r="15152"/>
          <a:stretch/>
        </p:blipFill>
        <p:spPr>
          <a:xfrm>
            <a:off x="8605610" y="2440179"/>
            <a:ext cx="137909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659BA-6D7F-5444-B0E3-191A9476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654" y="2567446"/>
            <a:ext cx="1379095" cy="68228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C1D3AAF-E13A-F648-8E52-6852D3B03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3"/>
          <a:stretch/>
        </p:blipFill>
        <p:spPr>
          <a:xfrm>
            <a:off x="7980136" y="3303129"/>
            <a:ext cx="3784322" cy="3072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B99BD-51D5-A740-BCD5-CC5FDC9E0771}"/>
              </a:ext>
            </a:extLst>
          </p:cNvPr>
          <p:cNvSpPr txBox="1"/>
          <p:nvPr/>
        </p:nvSpPr>
        <p:spPr>
          <a:xfrm>
            <a:off x="3333256" y="5565639"/>
            <a:ext cx="276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EMEPy Docs</a:t>
            </a:r>
            <a:endParaRPr lang="en-US" dirty="0"/>
          </a:p>
          <a:p>
            <a:pPr algn="ctr"/>
            <a:r>
              <a:rPr lang="en-US" dirty="0">
                <a:hlinkClick r:id="rId7"/>
              </a:rPr>
              <a:t>CLEO EMEPy Paper</a:t>
            </a:r>
            <a:endParaRPr lang="en-US" dirty="0"/>
          </a:p>
          <a:p>
            <a:pPr algn="ctr"/>
            <a:r>
              <a:rPr lang="en-US" dirty="0"/>
              <a:t>Optics Letters EMEPy Paper</a:t>
            </a:r>
          </a:p>
        </p:txBody>
      </p:sp>
    </p:spTree>
    <p:extLst>
      <p:ext uri="{BB962C8B-B14F-4D97-AF65-F5344CB8AC3E}">
        <p14:creationId xmlns:p14="http://schemas.microsoft.com/office/powerpoint/2010/main" val="103823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Recent 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558209" y="2198114"/>
            <a:ext cx="3612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</a:t>
            </a:r>
            <a:r>
              <a:rPr lang="en-US" dirty="0" err="1"/>
              <a:t>MultiMode</a:t>
            </a:r>
            <a:r>
              <a:rPr lang="en-US" dirty="0"/>
              <a:t> Field Propagation</a:t>
            </a:r>
          </a:p>
          <a:p>
            <a:r>
              <a:rPr lang="en-US" dirty="0"/>
              <a:t>• Recently discovered critical error!*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3D2EF1-EE44-BE48-B6C6-2A12D14E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5" y="4714154"/>
            <a:ext cx="5966189" cy="176021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7C241-874C-9B4A-BE67-37EF6007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4" y="2855466"/>
            <a:ext cx="5798340" cy="1781308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AA22A98-7771-4540-8906-B9AB737AE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r="27230"/>
          <a:stretch/>
        </p:blipFill>
        <p:spPr bwMode="auto">
          <a:xfrm rot="5400000">
            <a:off x="8404777" y="732296"/>
            <a:ext cx="2227092" cy="49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CF39C3-02CE-2543-8BB0-60D87BF23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700" y="4459396"/>
            <a:ext cx="4381317" cy="21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Density Based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6ABB4B-5E77-4242-B35E-FFC4BF942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8" t="65766" r="18560"/>
          <a:stretch/>
        </p:blipFill>
        <p:spPr>
          <a:xfrm>
            <a:off x="899402" y="3505481"/>
            <a:ext cx="5899783" cy="1865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4323E8-1D70-7D4F-A093-17C038035198}"/>
              </a:ext>
            </a:extLst>
          </p:cNvPr>
          <p:cNvSpPr txBox="1"/>
          <p:nvPr/>
        </p:nvSpPr>
        <p:spPr>
          <a:xfrm>
            <a:off x="1009934" y="2567446"/>
            <a:ext cx="300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 Pixel Based</a:t>
            </a:r>
          </a:p>
          <a:p>
            <a:r>
              <a:rPr lang="en-US" dirty="0"/>
              <a:t>• Binary material at each pixel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261156F-CBE4-7740-9CFB-C7188F10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9" y="2276856"/>
            <a:ext cx="4580499" cy="4195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C65A0-BB71-F348-AAFD-9DF3CCC5311B}"/>
              </a:ext>
            </a:extLst>
          </p:cNvPr>
          <p:cNvSpPr txBox="1"/>
          <p:nvPr/>
        </p:nvSpPr>
        <p:spPr>
          <a:xfrm>
            <a:off x="1654934" y="5560664"/>
            <a:ext cx="4486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Quantum Emitter Topology Optimization (FiO)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Photonic TopOpt for Foundry Design</a:t>
            </a:r>
            <a:endParaRPr lang="en-US" dirty="0"/>
          </a:p>
          <a:p>
            <a:pPr algn="ctr"/>
            <a:r>
              <a:rPr lang="en-US" dirty="0">
                <a:hlinkClick r:id="rId6"/>
              </a:rPr>
              <a:t>Hybrid Time/Frequency-Domain TopOpt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6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Density Based Inverse Design Broadband Robust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C65A0-BB71-F348-AAFD-9DF3CCC5311B}"/>
              </a:ext>
            </a:extLst>
          </p:cNvPr>
          <p:cNvSpPr txBox="1"/>
          <p:nvPr/>
        </p:nvSpPr>
        <p:spPr>
          <a:xfrm>
            <a:off x="7677068" y="3772007"/>
            <a:ext cx="4486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Quantum Emitter Topology Optimization (FiO)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Photonic TopOpt for Foundry Design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Hybrid Time/Frequency-Domain TopOpt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BDD139F-30CB-B24E-B71B-E84E6B68A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5" y="2221992"/>
            <a:ext cx="7675316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Density Based Inverse Design Foundry Robust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C65A0-BB71-F348-AAFD-9DF3CCC5311B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2"/>
              </a:rPr>
              <a:t>Quantum Emitter Topology Optimization (FiO)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3"/>
              </a:rPr>
              <a:t>Photonic TopOpt for Foundry Design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4"/>
              </a:rPr>
              <a:t>Hybrid Time/Frequency-Domain TopOpt</a:t>
            </a:r>
            <a:endParaRPr lang="en-US" sz="22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FF16FF-8E49-D04C-B1BB-91BD969E0B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9" r="410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27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263</Words>
  <Application>Microsoft Macintosh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American Typewriter</vt:lpstr>
      <vt:lpstr>Arial</vt:lpstr>
      <vt:lpstr>Calibri</vt:lpstr>
      <vt:lpstr>Calibri Light</vt:lpstr>
      <vt:lpstr>Cambria Math</vt:lpstr>
      <vt:lpstr>Office Theme</vt:lpstr>
      <vt:lpstr>Machine Learning in Photonics:</vt:lpstr>
      <vt:lpstr>EME Overview</vt:lpstr>
      <vt:lpstr>Finite Difference Overview</vt:lpstr>
      <vt:lpstr>Neural Network (Convolutional Autoencoder)</vt:lpstr>
      <vt:lpstr>EMEPy Overview</vt:lpstr>
      <vt:lpstr>EMEPy Recent Updates</vt:lpstr>
      <vt:lpstr>Density Based Inverse Design</vt:lpstr>
      <vt:lpstr>Density Based Inverse Design Broadband Robust</vt:lpstr>
      <vt:lpstr>Density Based Inverse Design Foundry Robust</vt:lpstr>
      <vt:lpstr>Adjoint Formulation</vt:lpstr>
      <vt:lpstr>EMEPy Inverse Design</vt:lpstr>
      <vt:lpstr>Level Set Based Inverse Design</vt:lpstr>
      <vt:lpstr>Proposed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</dc:title>
  <dc:creator>Ian Hammond</dc:creator>
  <cp:lastModifiedBy>Ian Hammond</cp:lastModifiedBy>
  <cp:revision>39</cp:revision>
  <dcterms:created xsi:type="dcterms:W3CDTF">2022-01-27T20:25:09Z</dcterms:created>
  <dcterms:modified xsi:type="dcterms:W3CDTF">2022-02-02T22:37:58Z</dcterms:modified>
</cp:coreProperties>
</file>