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4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70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06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40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76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11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46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81" algn="l" defTabSz="914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7" autoAdjust="0"/>
  </p:normalViewPr>
  <p:slideViewPr>
    <p:cSldViewPr>
      <p:cViewPr varScale="1">
        <p:scale>
          <a:sx n="96" d="100"/>
          <a:sy n="96" d="100"/>
        </p:scale>
        <p:origin x="-883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D8914-F991-4CF3-87B7-663B61009402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64E0-CA70-4720-8BB2-3F073B0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64E0-CA70-4720-8BB2-3F073B007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6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2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2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4" indent="0">
              <a:buNone/>
              <a:defRPr sz="2000" b="1"/>
            </a:lvl2pPr>
            <a:lvl3pPr marL="914070" indent="0">
              <a:buNone/>
              <a:defRPr sz="1800" b="1"/>
            </a:lvl3pPr>
            <a:lvl4pPr marL="1371106" indent="0">
              <a:buNone/>
              <a:defRPr sz="1600" b="1"/>
            </a:lvl4pPr>
            <a:lvl5pPr marL="1828140" indent="0">
              <a:buNone/>
              <a:defRPr sz="1600" b="1"/>
            </a:lvl5pPr>
            <a:lvl6pPr marL="2285176" indent="0">
              <a:buNone/>
              <a:defRPr sz="1600" b="1"/>
            </a:lvl6pPr>
            <a:lvl7pPr marL="2742211" indent="0">
              <a:buNone/>
              <a:defRPr sz="1600" b="1"/>
            </a:lvl7pPr>
            <a:lvl8pPr marL="3199246" indent="0">
              <a:buNone/>
              <a:defRPr sz="1600" b="1"/>
            </a:lvl8pPr>
            <a:lvl9pPr marL="36562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4" indent="0">
              <a:buNone/>
              <a:defRPr sz="2000" b="1"/>
            </a:lvl2pPr>
            <a:lvl3pPr marL="914070" indent="0">
              <a:buNone/>
              <a:defRPr sz="1800" b="1"/>
            </a:lvl3pPr>
            <a:lvl4pPr marL="1371106" indent="0">
              <a:buNone/>
              <a:defRPr sz="1600" b="1"/>
            </a:lvl4pPr>
            <a:lvl5pPr marL="1828140" indent="0">
              <a:buNone/>
              <a:defRPr sz="1600" b="1"/>
            </a:lvl5pPr>
            <a:lvl6pPr marL="2285176" indent="0">
              <a:buNone/>
              <a:defRPr sz="1600" b="1"/>
            </a:lvl6pPr>
            <a:lvl7pPr marL="2742211" indent="0">
              <a:buNone/>
              <a:defRPr sz="1600" b="1"/>
            </a:lvl7pPr>
            <a:lvl8pPr marL="3199246" indent="0">
              <a:buNone/>
              <a:defRPr sz="1600" b="1"/>
            </a:lvl8pPr>
            <a:lvl9pPr marL="36562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4" indent="0">
              <a:buNone/>
              <a:defRPr sz="1200"/>
            </a:lvl2pPr>
            <a:lvl3pPr marL="914070" indent="0">
              <a:buNone/>
              <a:defRPr sz="1000"/>
            </a:lvl3pPr>
            <a:lvl4pPr marL="1371106" indent="0">
              <a:buNone/>
              <a:defRPr sz="900"/>
            </a:lvl4pPr>
            <a:lvl5pPr marL="1828140" indent="0">
              <a:buNone/>
              <a:defRPr sz="900"/>
            </a:lvl5pPr>
            <a:lvl6pPr marL="2285176" indent="0">
              <a:buNone/>
              <a:defRPr sz="900"/>
            </a:lvl6pPr>
            <a:lvl7pPr marL="2742211" indent="0">
              <a:buNone/>
              <a:defRPr sz="900"/>
            </a:lvl7pPr>
            <a:lvl8pPr marL="3199246" indent="0">
              <a:buNone/>
              <a:defRPr sz="900"/>
            </a:lvl8pPr>
            <a:lvl9pPr marL="365628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4" indent="0">
              <a:buNone/>
              <a:defRPr sz="2800"/>
            </a:lvl2pPr>
            <a:lvl3pPr marL="914070" indent="0">
              <a:buNone/>
              <a:defRPr sz="2400"/>
            </a:lvl3pPr>
            <a:lvl4pPr marL="1371106" indent="0">
              <a:buNone/>
              <a:defRPr sz="2000"/>
            </a:lvl4pPr>
            <a:lvl5pPr marL="1828140" indent="0">
              <a:buNone/>
              <a:defRPr sz="2000"/>
            </a:lvl5pPr>
            <a:lvl6pPr marL="2285176" indent="0">
              <a:buNone/>
              <a:defRPr sz="2000"/>
            </a:lvl6pPr>
            <a:lvl7pPr marL="2742211" indent="0">
              <a:buNone/>
              <a:defRPr sz="2000"/>
            </a:lvl7pPr>
            <a:lvl8pPr marL="3199246" indent="0">
              <a:buNone/>
              <a:defRPr sz="2000"/>
            </a:lvl8pPr>
            <a:lvl9pPr marL="36562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4" indent="0">
              <a:buNone/>
              <a:defRPr sz="1200"/>
            </a:lvl2pPr>
            <a:lvl3pPr marL="914070" indent="0">
              <a:buNone/>
              <a:defRPr sz="1000"/>
            </a:lvl3pPr>
            <a:lvl4pPr marL="1371106" indent="0">
              <a:buNone/>
              <a:defRPr sz="900"/>
            </a:lvl4pPr>
            <a:lvl5pPr marL="1828140" indent="0">
              <a:buNone/>
              <a:defRPr sz="900"/>
            </a:lvl5pPr>
            <a:lvl6pPr marL="2285176" indent="0">
              <a:buNone/>
              <a:defRPr sz="900"/>
            </a:lvl6pPr>
            <a:lvl7pPr marL="2742211" indent="0">
              <a:buNone/>
              <a:defRPr sz="900"/>
            </a:lvl7pPr>
            <a:lvl8pPr marL="3199246" indent="0">
              <a:buNone/>
              <a:defRPr sz="900"/>
            </a:lvl8pPr>
            <a:lvl9pPr marL="365628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7" tIns="45704" rIns="91407" bIns="457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07" tIns="45704" rIns="91407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118AE-2F63-4329-BD4E-A727C85B39A0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6DB3-126E-4745-A779-C3DC12E5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7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6" indent="-342776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2" indent="-285648" algn="l" defTabSz="9140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88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22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58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94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28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64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98" indent="-228517" algn="l" defTabSz="914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7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1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4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81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WISDEM/FLORISSE/tree/devel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" y="3770105"/>
            <a:ext cx="3890129" cy="293549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91621" y="530264"/>
            <a:ext cx="8961060" cy="26609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2" rIns="91423" bIns="45712" rtlCol="0" anchor="t" anchorCtr="0">
            <a:normAutofit/>
          </a:bodyPr>
          <a:lstStyle/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4880" y="905405"/>
            <a:ext cx="1830248" cy="2209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3" tIns="45712" rIns="91423" bIns="45712" rtlCol="0" anchor="t" anchorCtr="0">
            <a:no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CaseIterator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7608" y="975323"/>
            <a:ext cx="1272497" cy="1986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3" tIns="45712" rIns="91423" bIns="45712" rtlCol="0" anchor="t" anchorCtr="0">
            <a:no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CaseIterator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4317" y="723815"/>
            <a:ext cx="1138189" cy="1809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2" rIns="91423" bIns="45712" rtlCol="0" anchor="ctr">
            <a:norm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FLORIS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1844" y="1255948"/>
            <a:ext cx="1180885" cy="495980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23" tIns="45712" rIns="91423" bIns="45712" rtlCol="0" anchor="ctr">
            <a:norm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CCBlade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936972" y="2533008"/>
            <a:ext cx="0" cy="386389"/>
          </a:xfrm>
          <a:prstGeom prst="line">
            <a:avLst/>
          </a:prstGeom>
          <a:ln w="762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1844" y="1860716"/>
            <a:ext cx="1180885" cy="495980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23" tIns="45712" rIns="91423" bIns="45712" rtlCol="0" anchor="ctr">
            <a:norm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CCBlade</a:t>
            </a:r>
            <a:endParaRPr lang="en-US" sz="12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70106" y="1473526"/>
            <a:ext cx="9830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53200" y="1016457"/>
            <a:ext cx="1074137" cy="15184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2" rIns="91423" bIns="45712" rtlCol="0" anchor="t" anchorCtr="0">
            <a:normAutofit/>
          </a:bodyPr>
          <a:lstStyle/>
          <a:p>
            <a:pPr algn="ctr"/>
            <a:endParaRPr lang="en-US" sz="10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1000" b="1" dirty="0" err="1" smtClean="0">
                <a:solidFill>
                  <a:sysClr val="windowText" lastClr="000000"/>
                </a:solidFill>
              </a:rPr>
              <a:t>wt_layout</a:t>
            </a:r>
            <a:endParaRPr lang="en-US" sz="1000" b="1" dirty="0">
              <a:solidFill>
                <a:sysClr val="windowText" lastClr="000000"/>
              </a:solidFill>
            </a:endParaRPr>
          </a:p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(Combined </a:t>
            </a:r>
            <a:r>
              <a:rPr lang="en-US" sz="900" dirty="0">
                <a:solidFill>
                  <a:sysClr val="windowText" lastClr="000000"/>
                </a:solidFill>
              </a:rPr>
              <a:t>properties of </a:t>
            </a:r>
            <a:r>
              <a:rPr lang="en-US" sz="900" dirty="0" smtClean="0">
                <a:solidFill>
                  <a:sysClr val="windowText" lastClr="000000"/>
                </a:solidFill>
              </a:rPr>
              <a:t>turbines needed for FLORIS.)</a:t>
            </a:r>
            <a:endParaRPr lang="en-US" sz="900" dirty="0">
              <a:solidFill>
                <a:sysClr val="windowText" lastClr="000000"/>
              </a:solidFill>
            </a:endParaRP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523411" y="2534942"/>
            <a:ext cx="0" cy="612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627337" y="2250548"/>
            <a:ext cx="32572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70106" y="2033365"/>
            <a:ext cx="9830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10537" y="2961663"/>
            <a:ext cx="660248" cy="156922"/>
          </a:xfrm>
          <a:prstGeom prst="rect">
            <a:avLst/>
          </a:prstGeom>
          <a:noFill/>
        </p:spPr>
        <p:txBody>
          <a:bodyPr wrap="none" lIns="91423" tIns="45712" rIns="91423" bIns="45712" rtlCol="0">
            <a:noAutofit/>
          </a:bodyPr>
          <a:lstStyle/>
          <a:p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7810517" y="3246741"/>
            <a:ext cx="567821" cy="258459"/>
          </a:xfrm>
          <a:prstGeom prst="rect">
            <a:avLst/>
          </a:prstGeom>
          <a:noFill/>
        </p:spPr>
        <p:txBody>
          <a:bodyPr wrap="none" lIns="91423" tIns="45712" rIns="91423" bIns="45712" rtlCol="0">
            <a:noAutofit/>
          </a:bodyPr>
          <a:lstStyle/>
          <a:p>
            <a:r>
              <a:rPr lang="en-US" sz="800" dirty="0"/>
              <a:t>freestream </a:t>
            </a:r>
            <a:r>
              <a:rPr lang="en-US" sz="800" dirty="0" smtClean="0"/>
              <a:t>wind speed + direction</a:t>
            </a:r>
            <a:endParaRPr lang="en-US" sz="8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088319" y="1631942"/>
            <a:ext cx="7414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296400" y="1664026"/>
            <a:ext cx="483431" cy="156922"/>
          </a:xfrm>
          <a:prstGeom prst="rect">
            <a:avLst/>
          </a:prstGeom>
          <a:noFill/>
        </p:spPr>
        <p:txBody>
          <a:bodyPr wrap="none" lIns="91423" tIns="45712" rIns="91423" bIns="45712" rtlCol="0">
            <a:noAutofit/>
          </a:bodyPr>
          <a:lstStyle/>
          <a:p>
            <a:pPr algn="ctr"/>
            <a:r>
              <a:rPr lang="en-US" sz="900" dirty="0"/>
              <a:t>Power </a:t>
            </a:r>
            <a:endParaRPr lang="en-US" sz="900" dirty="0" smtClean="0"/>
          </a:p>
          <a:p>
            <a:pPr algn="ctr"/>
            <a:r>
              <a:rPr lang="en-US" sz="900" dirty="0" smtClean="0"/>
              <a:t>of </a:t>
            </a:r>
          </a:p>
          <a:p>
            <a:pPr algn="ctr"/>
            <a:r>
              <a:rPr lang="en-US" sz="900" dirty="0" smtClean="0"/>
              <a:t>turbines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6501267" y="3322941"/>
            <a:ext cx="1179693" cy="258459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algn="ctr"/>
            <a:r>
              <a:rPr lang="en-US" sz="800" dirty="0" smtClean="0"/>
              <a:t>turbine positions</a:t>
            </a:r>
            <a:endParaRPr lang="en-US" sz="800" dirty="0"/>
          </a:p>
        </p:txBody>
      </p:sp>
      <p:cxnSp>
        <p:nvCxnSpPr>
          <p:cNvPr id="75" name="Straight Arrow Connector 74"/>
          <p:cNvCxnSpPr>
            <a:stCxn id="74" idx="0"/>
            <a:endCxn id="39" idx="2"/>
          </p:cNvCxnSpPr>
          <p:nvPr/>
        </p:nvCxnSpPr>
        <p:spPr>
          <a:xfrm flipH="1" flipV="1">
            <a:off x="7090269" y="2534942"/>
            <a:ext cx="845" cy="787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29573" y="1315612"/>
            <a:ext cx="739813" cy="38044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23" tIns="45712" rIns="91423" bIns="45712" rtlCol="0" anchor="ctr">
            <a:normAutofit/>
          </a:bodyPr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turbine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29574" y="1915807"/>
            <a:ext cx="739812" cy="38044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23" tIns="45712" rIns="91423" bIns="45712" rtlCol="0" anchor="ctr">
            <a:norm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turbine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069386" y="1489831"/>
            <a:ext cx="1978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069386" y="2093627"/>
            <a:ext cx="1978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65213" y="3246741"/>
            <a:ext cx="3821187" cy="258459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algn="ctr"/>
            <a:r>
              <a:rPr lang="en-US" sz="800" dirty="0" smtClean="0"/>
              <a:t>rotor diameter</a:t>
            </a:r>
            <a:r>
              <a:rPr lang="en-US" sz="800" dirty="0"/>
              <a:t>, </a:t>
            </a:r>
            <a:r>
              <a:rPr lang="en-US" sz="800" dirty="0" smtClean="0"/>
              <a:t>air density, viscosity, </a:t>
            </a:r>
            <a:r>
              <a:rPr lang="en-US" sz="800" dirty="0"/>
              <a:t>blade properties, etc.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94053" y="609600"/>
            <a:ext cx="762721" cy="156922"/>
          </a:xfrm>
          <a:prstGeom prst="rect">
            <a:avLst/>
          </a:prstGeom>
          <a:noFill/>
        </p:spPr>
        <p:txBody>
          <a:bodyPr wrap="none" lIns="91423" tIns="45712" rIns="91423" bIns="45712" rtlCol="0">
            <a:noAutofit/>
          </a:bodyPr>
          <a:lstStyle/>
          <a:p>
            <a:r>
              <a:rPr lang="en-US" sz="900" dirty="0"/>
              <a:t>w</a:t>
            </a:r>
            <a:r>
              <a:rPr lang="en-US" sz="900" dirty="0" smtClean="0"/>
              <a:t>ind speed at turbines</a:t>
            </a:r>
            <a:endParaRPr lang="en-US" sz="900" dirty="0"/>
          </a:p>
        </p:txBody>
      </p:sp>
      <p:cxnSp>
        <p:nvCxnSpPr>
          <p:cNvPr id="64" name="Elbow Connector 63"/>
          <p:cNvCxnSpPr/>
          <p:nvPr/>
        </p:nvCxnSpPr>
        <p:spPr>
          <a:xfrm rot="10800000" flipV="1">
            <a:off x="619761" y="828322"/>
            <a:ext cx="7333301" cy="1036038"/>
          </a:xfrm>
          <a:prstGeom prst="bentConnector3">
            <a:avLst>
              <a:gd name="adj1" fmla="val 10278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495550" y="1583371"/>
            <a:ext cx="8171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29373" y="1097280"/>
            <a:ext cx="1666495" cy="153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2" rIns="91423" bIns="45712" rtlCol="0" anchor="t" anchorCtr="0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Generic power </a:t>
            </a:r>
            <a:r>
              <a:rPr lang="en-US" sz="700" dirty="0">
                <a:solidFill>
                  <a:schemeClr val="tx1"/>
                </a:solidFill>
              </a:rPr>
              <a:t>and speed </a:t>
            </a:r>
            <a:r>
              <a:rPr lang="en-US" sz="700" dirty="0" smtClean="0">
                <a:solidFill>
                  <a:schemeClr val="tx1"/>
                </a:solidFill>
              </a:rPr>
              <a:t>controller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/>
          <p:cNvCxnSpPr>
            <a:stCxn id="96" idx="0"/>
          </p:cNvCxnSpPr>
          <p:nvPr/>
        </p:nvCxnSpPr>
        <p:spPr>
          <a:xfrm flipV="1">
            <a:off x="3575807" y="2372573"/>
            <a:ext cx="0" cy="874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681355" y="685800"/>
            <a:ext cx="846230" cy="285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700" dirty="0" err="1" smtClean="0"/>
              <a:t>fixedPointIterator</a:t>
            </a:r>
            <a:endParaRPr lang="en-US" sz="700" dirty="0"/>
          </a:p>
        </p:txBody>
      </p:sp>
      <p:sp>
        <p:nvSpPr>
          <p:cNvPr id="69" name="TextBox 68"/>
          <p:cNvSpPr txBox="1"/>
          <p:nvPr/>
        </p:nvSpPr>
        <p:spPr>
          <a:xfrm>
            <a:off x="1322876" y="629942"/>
            <a:ext cx="762721" cy="156922"/>
          </a:xfrm>
          <a:prstGeom prst="rect">
            <a:avLst/>
          </a:prstGeom>
          <a:noFill/>
        </p:spPr>
        <p:txBody>
          <a:bodyPr wrap="none" lIns="91423" tIns="45712" rIns="91423" bIns="45712" rtlCol="0">
            <a:noAutofit/>
          </a:bodyPr>
          <a:lstStyle/>
          <a:p>
            <a:pPr algn="ctr"/>
            <a:r>
              <a:rPr lang="en-US" sz="900" dirty="0" smtClean="0"/>
              <a:t>wind speed at turbines</a:t>
            </a:r>
            <a:endParaRPr lang="en-US" sz="8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495550" y="1465783"/>
            <a:ext cx="817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6666" y="118646"/>
            <a:ext cx="892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Coupled model: </a:t>
            </a:r>
            <a:r>
              <a:rPr lang="en-US" sz="1600" b="1" dirty="0" smtClean="0"/>
              <a:t>Control </a:t>
            </a:r>
            <a:r>
              <a:rPr lang="en-US" sz="1600" b="1" dirty="0"/>
              <a:t>+ </a:t>
            </a:r>
            <a:r>
              <a:rPr lang="en-US" sz="1600" b="1" dirty="0" err="1"/>
              <a:t>CCBlade</a:t>
            </a:r>
            <a:r>
              <a:rPr lang="en-US" sz="1600" b="1" dirty="0"/>
              <a:t> </a:t>
            </a:r>
            <a:r>
              <a:rPr lang="en-US" sz="1600" b="1" dirty="0" smtClean="0"/>
              <a:t>BEM + FLORIS wake model</a:t>
            </a:r>
            <a:r>
              <a:rPr lang="en-US" sz="1600" dirty="0" smtClean="0"/>
              <a:t> in </a:t>
            </a:r>
            <a:r>
              <a:rPr lang="en-US" sz="1600" dirty="0" err="1" smtClean="0"/>
              <a:t>OpenMDAO</a:t>
            </a:r>
            <a:r>
              <a:rPr lang="en-US" sz="1600" dirty="0" smtClean="0"/>
              <a:t>/WISDEM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570106" y="1501894"/>
            <a:ext cx="792714" cy="402511"/>
          </a:xfrm>
          <a:prstGeom prst="rect">
            <a:avLst/>
          </a:prstGeom>
          <a:noFill/>
        </p:spPr>
        <p:txBody>
          <a:bodyPr wrap="none" lIns="91423" tIns="45712" rIns="91423" bIns="45712" rtlCol="0">
            <a:noAutofit/>
          </a:bodyPr>
          <a:lstStyle/>
          <a:p>
            <a:r>
              <a:rPr lang="en-US" sz="900" dirty="0" smtClean="0"/>
              <a:t>axial </a:t>
            </a:r>
            <a:r>
              <a:rPr lang="en-US" sz="900" dirty="0" err="1" smtClean="0"/>
              <a:t>ind.</a:t>
            </a:r>
            <a:r>
              <a:rPr lang="en-US" sz="900" dirty="0" smtClean="0"/>
              <a:t>, CP,</a:t>
            </a:r>
          </a:p>
          <a:p>
            <a:r>
              <a:rPr lang="en-US" sz="900" dirty="0" smtClean="0"/>
              <a:t>rotor diameter</a:t>
            </a:r>
            <a:endParaRPr lang="en-US" sz="9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3727038" y="2443329"/>
            <a:ext cx="0" cy="386389"/>
          </a:xfrm>
          <a:prstGeom prst="line">
            <a:avLst/>
          </a:prstGeom>
          <a:ln w="762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560938" y="2726202"/>
            <a:ext cx="0" cy="321798"/>
          </a:xfrm>
          <a:prstGeom prst="line">
            <a:avLst/>
          </a:prstGeom>
          <a:ln w="76200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5954" y="3786828"/>
            <a:ext cx="567821" cy="247549"/>
          </a:xfrm>
          <a:prstGeom prst="rect">
            <a:avLst/>
          </a:prstGeom>
          <a:noFill/>
        </p:spPr>
        <p:txBody>
          <a:bodyPr wrap="none" lIns="91423" tIns="45712" rIns="91423" bIns="45712" rtlCol="0">
            <a:noAutofit/>
          </a:bodyPr>
          <a:lstStyle/>
          <a:p>
            <a:r>
              <a:rPr lang="en-US" sz="900" b="1" dirty="0" smtClean="0"/>
              <a:t>Example results for Princess </a:t>
            </a:r>
            <a:r>
              <a:rPr lang="en-US" sz="900" b="1" dirty="0" err="1" smtClean="0"/>
              <a:t>Amalia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Windpark</a:t>
            </a:r>
            <a:endParaRPr lang="en-US" sz="900" b="1" dirty="0"/>
          </a:p>
        </p:txBody>
      </p:sp>
      <p:sp>
        <p:nvSpPr>
          <p:cNvPr id="1049" name="TextBox 1048"/>
          <p:cNvSpPr txBox="1"/>
          <p:nvPr/>
        </p:nvSpPr>
        <p:spPr>
          <a:xfrm>
            <a:off x="4762250" y="6117861"/>
            <a:ext cx="4838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See also: </a:t>
            </a:r>
            <a:r>
              <a:rPr lang="en-US" sz="900" dirty="0" smtClean="0">
                <a:hlinkClick r:id="rId4"/>
              </a:rPr>
              <a:t>https</a:t>
            </a:r>
            <a:r>
              <a:rPr lang="en-US" sz="900" dirty="0">
                <a:hlinkClick r:id="rId4"/>
              </a:rPr>
              <a:t>://</a:t>
            </a:r>
            <a:r>
              <a:rPr lang="en-US" sz="900" dirty="0" smtClean="0">
                <a:hlinkClick r:id="rId4"/>
              </a:rPr>
              <a:t>github.com/WISDEM/FLORISSE/tree/develop</a:t>
            </a:r>
            <a:r>
              <a:rPr lang="en-US" sz="900" dirty="0" smtClean="0"/>
              <a:t> for work in progress.</a:t>
            </a:r>
            <a:endParaRPr lang="en-US" sz="900" dirty="0"/>
          </a:p>
        </p:txBody>
      </p:sp>
      <p:sp>
        <p:nvSpPr>
          <p:cNvPr id="1050" name="TextBox 1049"/>
          <p:cNvSpPr txBox="1"/>
          <p:nvPr/>
        </p:nvSpPr>
        <p:spPr>
          <a:xfrm>
            <a:off x="5100215" y="4231719"/>
            <a:ext cx="44379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Potential: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Being able to perform full comparison with SOWFA for below- and above-rated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 AEP evaluation with/without wake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Combined optimization turbine design/selection, controls and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1052" name="Oval 1051"/>
          <p:cNvSpPr/>
          <p:nvPr/>
        </p:nvSpPr>
        <p:spPr>
          <a:xfrm>
            <a:off x="152400" y="228600"/>
            <a:ext cx="340698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634880" y="3720102"/>
            <a:ext cx="340698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4" name="Oval 193"/>
          <p:cNvSpPr/>
          <p:nvPr/>
        </p:nvSpPr>
        <p:spPr>
          <a:xfrm>
            <a:off x="4967670" y="3843877"/>
            <a:ext cx="340698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19150" y="3551000"/>
            <a:ext cx="3653450" cy="2928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3" t="4763" r="6901"/>
          <a:stretch/>
        </p:blipFill>
        <p:spPr>
          <a:xfrm>
            <a:off x="783439" y="1295400"/>
            <a:ext cx="1517801" cy="129352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 rot="21231758">
            <a:off x="1437756" y="2143256"/>
            <a:ext cx="656136" cy="182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3" tIns="45712" rIns="91423" bIns="45712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uses </a:t>
            </a:r>
            <a:r>
              <a:rPr lang="en-US" sz="600" dirty="0" err="1" smtClean="0"/>
              <a:t>BroydenSolver</a:t>
            </a:r>
            <a:endParaRPr lang="en-US" sz="6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6204017" y="3606929"/>
            <a:ext cx="616055" cy="182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2" rIns="91423" bIns="45712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Assembly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98726" y="3606878"/>
            <a:ext cx="746832" cy="182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2" rIns="91423" bIns="45712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Component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09090" y="3606877"/>
            <a:ext cx="755368" cy="1828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2" rIns="91423" bIns="45712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Variable Tree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19150" y="3588463"/>
            <a:ext cx="580681" cy="221537"/>
          </a:xfrm>
          <a:prstGeom prst="rect">
            <a:avLst/>
          </a:prstGeom>
          <a:noFill/>
        </p:spPr>
        <p:txBody>
          <a:bodyPr wrap="none" lIns="91423" tIns="45712" rIns="91423" bIns="45712" rtlCol="0">
            <a:noAutofit/>
          </a:bodyPr>
          <a:lstStyle/>
          <a:p>
            <a:r>
              <a:rPr lang="en-US" sz="800" dirty="0" smtClean="0"/>
              <a:t>Legend: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8519258" y="3611982"/>
            <a:ext cx="755368" cy="182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3" tIns="45712" rIns="91423" bIns="45712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Solvers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65128" y="1602257"/>
            <a:ext cx="864445" cy="258459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rmAutofit fontScale="92500"/>
          </a:bodyPr>
          <a:lstStyle/>
          <a:p>
            <a:pPr algn="ctr"/>
            <a:r>
              <a:rPr lang="en-US" sz="800" dirty="0"/>
              <a:t>rotor speed, pitch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465128" y="1143000"/>
            <a:ext cx="864446" cy="258459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algn="ctr"/>
            <a:r>
              <a:rPr lang="en-US" sz="700" dirty="0"/>
              <a:t>turbine  properties</a:t>
            </a:r>
          </a:p>
        </p:txBody>
      </p:sp>
    </p:spTree>
    <p:extLst>
      <p:ext uri="{BB962C8B-B14F-4D97-AF65-F5344CB8AC3E}">
        <p14:creationId xmlns:p14="http://schemas.microsoft.com/office/powerpoint/2010/main" val="18830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138</Words>
  <Application>Microsoft Office PowerPoint</Application>
  <PresentationFormat>A4 Paper (210x297 mm)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NREL</cp:lastModifiedBy>
  <cp:revision>36</cp:revision>
  <dcterms:created xsi:type="dcterms:W3CDTF">2015-03-25T19:47:35Z</dcterms:created>
  <dcterms:modified xsi:type="dcterms:W3CDTF">2015-04-17T18:02:37Z</dcterms:modified>
</cp:coreProperties>
</file>