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rPr>
              <a:t>FILE HANDLING VIA </a:t>
            </a:r>
            <a:br>
              <a:rPr lang="en-US" b="1" dirty="0">
                <a:solidFill>
                  <a:schemeClr val="tx1"/>
                </a:solidFill>
              </a:rPr>
            </a:br>
            <a:r>
              <a:rPr lang="en-US" b="1" dirty="0">
                <a:solidFill>
                  <a:schemeClr val="tx1"/>
                </a:solidFill>
              </a:rPr>
              <a:t>C PROGRAM</a:t>
            </a:r>
            <a:endParaRPr lang="en-US" b="1" dirty="0">
              <a:solidFill>
                <a:schemeClr val="tx1"/>
              </a:solidFill>
            </a:endParaRPr>
          </a:p>
        </p:txBody>
      </p:sp>
      <p:sp>
        <p:nvSpPr>
          <p:cNvPr id="3" name="Subtitle 2"/>
          <p:cNvSpPr>
            <a:spLocks noGrp="1"/>
          </p:cNvSpPr>
          <p:nvPr>
            <p:ph type="subTitle" idx="1"/>
          </p:nvPr>
        </p:nvSpPr>
        <p:spPr/>
        <p:txBody>
          <a:bodyPr/>
          <a:lstStyle/>
          <a:p>
            <a:r>
              <a:rPr lang="en-US">
                <a:solidFill>
                  <a:schemeClr val="tx1"/>
                </a:solidFill>
              </a:rPr>
              <a:t>File handling refers to the method of storing data in the C program in the form of an output or input that might have been generated while running a C program in a data file, i.e., a binary file or a text file for future analysis and reference in that very program.</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Note:</a:t>
            </a:r>
            <a:endParaRPr lang="en-US" b="1"/>
          </a:p>
        </p:txBody>
      </p:sp>
      <p:sp>
        <p:nvSpPr>
          <p:cNvPr id="3" name="Content Placeholder 2"/>
          <p:cNvSpPr>
            <a:spLocks noGrp="1"/>
          </p:cNvSpPr>
          <p:nvPr>
            <p:ph idx="1"/>
          </p:nvPr>
        </p:nvSpPr>
        <p:spPr/>
        <p:txBody>
          <a:bodyPr>
            <a:normAutofit lnSpcReduction="20000"/>
          </a:bodyPr>
          <a:p>
            <a:r>
              <a:rPr lang="en-US"/>
              <a:t>It is important to know that we must declare a file-type pointer when we are working with various files in a program. This helps establish direct communication between a program and the files.</a:t>
            </a:r>
            <a:endParaRPr lang="en-US"/>
          </a:p>
          <a:p>
            <a:endParaRPr lang="en-US"/>
          </a:p>
          <a:p>
            <a:r>
              <a:rPr lang="en-US"/>
              <a:t>Here is how you can do it:</a:t>
            </a:r>
            <a:endParaRPr lang="en-US"/>
          </a:p>
          <a:p>
            <a:endParaRPr lang="en-US"/>
          </a:p>
          <a:p>
            <a:r>
              <a:rPr lang="en-US"/>
              <a:t>FILE *fpointer;</a:t>
            </a:r>
            <a:endParaRPr lang="en-US"/>
          </a:p>
          <a:p>
            <a:r>
              <a:rPr lang="en-US"/>
              <a:t>Out of all the operations/functions mentioned above, let us discuss some of the basic operations that we perform in the C language.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Operations Done in File Handling</a:t>
            </a:r>
            <a:endParaRPr lang="en-US" b="1"/>
          </a:p>
        </p:txBody>
      </p:sp>
      <p:sp>
        <p:nvSpPr>
          <p:cNvPr id="3" name="Content Placeholder 2"/>
          <p:cNvSpPr>
            <a:spLocks noGrp="1"/>
          </p:cNvSpPr>
          <p:nvPr>
            <p:ph idx="1"/>
          </p:nvPr>
        </p:nvSpPr>
        <p:spPr/>
        <p:txBody>
          <a:bodyPr>
            <a:normAutofit lnSpcReduction="10000"/>
          </a:bodyPr>
          <a:p>
            <a:pPr marL="0" indent="0">
              <a:buNone/>
            </a:pPr>
            <a:r>
              <a:rPr lang="en-US"/>
              <a:t>The process of file handling enables a user to update, create, open, read, write, and ultimately delete the file/content in the file that exists on the C program’s local file system. Here are the primary operations that you can perform on a file in a C program:</a:t>
            </a:r>
            <a:endParaRPr lang="en-US"/>
          </a:p>
          <a:p>
            <a:pPr marL="0" indent="0">
              <a:buNone/>
            </a:pPr>
            <a:endParaRPr lang="en-US"/>
          </a:p>
          <a:p>
            <a:r>
              <a:rPr lang="en-US"/>
              <a:t>Opening a file that already exists</a:t>
            </a:r>
            <a:endParaRPr lang="en-US"/>
          </a:p>
          <a:p>
            <a:r>
              <a:rPr lang="en-US"/>
              <a:t>Creating a new file</a:t>
            </a:r>
            <a:endParaRPr lang="en-US"/>
          </a:p>
          <a:p>
            <a:r>
              <a:rPr lang="en-US"/>
              <a:t>Reading content/ data from the existing file</a:t>
            </a:r>
            <a:endParaRPr lang="en-US"/>
          </a:p>
          <a:p>
            <a:r>
              <a:rPr lang="en-US"/>
              <a:t>Writing more data into the file</a:t>
            </a:r>
            <a:endParaRPr lang="en-US"/>
          </a:p>
          <a:p>
            <a:r>
              <a:rPr lang="en-US"/>
              <a:t>Deleting the data in the file or the file altogether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Opening a File in the Program – to create and edit data</a:t>
            </a:r>
            <a:endParaRPr lang="en-US" b="1"/>
          </a:p>
        </p:txBody>
      </p:sp>
      <p:sp>
        <p:nvSpPr>
          <p:cNvPr id="3" name="Content Placeholder 2"/>
          <p:cNvSpPr>
            <a:spLocks noGrp="1"/>
          </p:cNvSpPr>
          <p:nvPr>
            <p:ph idx="1"/>
          </p:nvPr>
        </p:nvSpPr>
        <p:spPr/>
        <p:txBody>
          <a:bodyPr>
            <a:normAutofit/>
          </a:bodyPr>
          <a:p>
            <a:r>
              <a:rPr lang="en-US"/>
              <a:t>We open a file with the help of the fopen() function that is defined in the header file- stdio.h.</a:t>
            </a:r>
            <a:endParaRPr lang="en-US"/>
          </a:p>
          <a:p>
            <a:r>
              <a:rPr lang="en-US"/>
              <a:t>Here is the syntax that we follow when opening a file:</a:t>
            </a:r>
            <a:endParaRPr lang="en-US"/>
          </a:p>
          <a:p>
            <a:pPr marL="0" indent="0">
              <a:buNone/>
            </a:pPr>
            <a:r>
              <a:rPr lang="en-US"/>
              <a:t>ptr = fopen (“openfile” , “openingmode”);</a:t>
            </a:r>
            <a:endParaRPr lang="en-US"/>
          </a:p>
          <a:p>
            <a:r>
              <a:rPr lang="en-US"/>
              <a:t>Let us take a look at an example for the same,</a:t>
            </a:r>
            <a:endParaRPr lang="en-US"/>
          </a:p>
          <a:p>
            <a:pPr marL="0" indent="0">
              <a:buNone/>
            </a:pPr>
            <a:r>
              <a:rPr lang="en-US"/>
              <a:t>fopen (“E:\\myprogram\\recentprogram.txt” , “w”);</a:t>
            </a:r>
            <a:endParaRPr lang="en-US"/>
          </a:p>
          <a:p>
            <a:pPr marL="0" indent="0">
              <a:buNone/>
            </a:pPr>
            <a:r>
              <a:rPr lang="en-US"/>
              <a:t>fopen (“E:\\myprogram\\previousprogram.bin” , “rb”);</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Here, if we suppose that the file – recentprogram.txt doesn’t really exist in the E:\\myprogram location. Here, we have used the mode “w”. Thus, the first function will create a new file with the name recentprogram.txt and then open it for writing (since we have used the “w” mode).</a:t>
            </a:r>
            <a:endParaRPr lang="en-US"/>
          </a:p>
          <a:p>
            <a:r>
              <a:rPr lang="en-US"/>
              <a:t>The “w” here refers to writing mode. It allows a programmer to overwrite/edit and create the contents in a program file.</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p>
            <a:r>
              <a:rPr lang="en-US"/>
              <a:t>Now, let us take a look at the second binary previousprogram.bin file that is present in the E:\\myprogram location. Thus, the second function here will open the file (that already exists) for reading in the “rb” binary mode.</a:t>
            </a:r>
            <a:endParaRPr lang="en-US"/>
          </a:p>
          <a:p>
            <a:r>
              <a:rPr lang="en-US"/>
              <a:t>The “rb” refers to the reading mode. It only allows you to read a file, but not overwrite it. Thus, it will only read this available file in the program.</a:t>
            </a:r>
            <a:endParaRPr lang="en-US"/>
          </a:p>
          <a:p>
            <a:r>
              <a:rPr lang="en-US"/>
              <a:t>Let us take a look at a few more opening modes used in the C programs: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3-06-11 203757"/>
          <p:cNvPicPr>
            <a:picLocks noChangeAspect="1"/>
          </p:cNvPicPr>
          <p:nvPr>
            <p:ph idx="1"/>
          </p:nvPr>
        </p:nvPicPr>
        <p:blipFill>
          <a:blip r:embed="rId1"/>
          <a:stretch>
            <a:fillRect/>
          </a:stretch>
        </p:blipFill>
        <p:spPr>
          <a:xfrm>
            <a:off x="2783840" y="1953260"/>
            <a:ext cx="6623050" cy="4095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3-06-11 203813"/>
          <p:cNvPicPr>
            <a:picLocks noChangeAspect="1"/>
          </p:cNvPicPr>
          <p:nvPr>
            <p:ph idx="1"/>
          </p:nvPr>
        </p:nvPicPr>
        <p:blipFill>
          <a:blip r:embed="rId1"/>
          <a:stretch>
            <a:fillRect/>
          </a:stretch>
        </p:blipFill>
        <p:spPr>
          <a:xfrm>
            <a:off x="2973070" y="1825625"/>
            <a:ext cx="6245225"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3-06-11 203825"/>
          <p:cNvPicPr>
            <a:picLocks noChangeAspect="1"/>
          </p:cNvPicPr>
          <p:nvPr>
            <p:ph idx="1"/>
          </p:nvPr>
        </p:nvPicPr>
        <p:blipFill>
          <a:blip r:embed="rId1"/>
          <a:stretch>
            <a:fillRect/>
          </a:stretch>
        </p:blipFill>
        <p:spPr>
          <a:xfrm>
            <a:off x="3359785" y="1825625"/>
            <a:ext cx="5471795"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do we close a file?</a:t>
            </a:r>
            <a:endParaRPr lang="en-US" b="1"/>
          </a:p>
        </p:txBody>
      </p:sp>
      <p:sp>
        <p:nvSpPr>
          <p:cNvPr id="3" name="Content Placeholder 2"/>
          <p:cNvSpPr>
            <a:spLocks noGrp="1"/>
          </p:cNvSpPr>
          <p:nvPr>
            <p:ph idx="1"/>
          </p:nvPr>
        </p:nvSpPr>
        <p:spPr/>
        <p:txBody>
          <a:bodyPr>
            <a:normAutofit lnSpcReduction="10000"/>
          </a:bodyPr>
          <a:p>
            <a:r>
              <a:rPr lang="en-US"/>
              <a:t>Once we write/read a file in a program, we need to close it (for both binary and text files). To close a file, we utilise the fclose() function in a program.</a:t>
            </a:r>
            <a:endParaRPr lang="en-US"/>
          </a:p>
          <a:p>
            <a:r>
              <a:rPr lang="en-US"/>
              <a:t>Here is how the program would look like:</a:t>
            </a:r>
            <a:endParaRPr lang="en-US"/>
          </a:p>
          <a:p>
            <a:pPr marL="0" indent="0">
              <a:buNone/>
            </a:pPr>
            <a:endParaRPr lang="en-US"/>
          </a:p>
          <a:p>
            <a:r>
              <a:rPr lang="en-US"/>
              <a:t>fclose(fptr);</a:t>
            </a:r>
            <a:endParaRPr lang="en-US"/>
          </a:p>
          <a:p>
            <a:pPr marL="0" indent="0">
              <a:buNone/>
            </a:pPr>
            <a:endParaRPr lang="en-US"/>
          </a:p>
          <a:p>
            <a:r>
              <a:rPr lang="en-US"/>
              <a:t>In this case, the fptr refers to the file pointer that is associated with that file that needs to be closed in a program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6940" y="614045"/>
            <a:ext cx="10515600" cy="1325563"/>
          </a:xfrm>
        </p:spPr>
        <p:txBody>
          <a:bodyPr>
            <a:normAutofit fontScale="90000"/>
          </a:bodyPr>
          <a:p>
            <a:r>
              <a:rPr lang="en-US" b="1"/>
              <a:t>How do we read and write the data to the text file?</a:t>
            </a:r>
            <a:endParaRPr lang="en-US" b="1"/>
          </a:p>
        </p:txBody>
      </p:sp>
      <p:sp>
        <p:nvSpPr>
          <p:cNvPr id="3" name="Content Placeholder 2"/>
          <p:cNvSpPr>
            <a:spLocks noGrp="1"/>
          </p:cNvSpPr>
          <p:nvPr>
            <p:ph idx="1"/>
          </p:nvPr>
        </p:nvSpPr>
        <p:spPr>
          <a:xfrm>
            <a:off x="1064260" y="2762250"/>
            <a:ext cx="10515600" cy="4351338"/>
          </a:xfrm>
        </p:spPr>
        <p:txBody>
          <a:bodyPr/>
          <a:p>
            <a:r>
              <a:rPr lang="en-US"/>
              <a:t>We utilise the fscanf() and fprintf() to write and read the data to the text file. These are basically the file versions of the scanf() and printf(). But there is a major difference, i.e., both fscanf() and fprintf() expect a pointer pointing towards the structure FILE in the program.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What is a File in C?</a:t>
            </a:r>
            <a:endParaRPr lang="en-US" b="1"/>
          </a:p>
        </p:txBody>
      </p:sp>
      <p:sp>
        <p:nvSpPr>
          <p:cNvPr id="3" name="Content Placeholder 2"/>
          <p:cNvSpPr>
            <a:spLocks noGrp="1"/>
          </p:cNvSpPr>
          <p:nvPr>
            <p:ph idx="1"/>
          </p:nvPr>
        </p:nvSpPr>
        <p:spPr/>
        <p:txBody>
          <a:bodyPr/>
          <a:p>
            <a:r>
              <a:rPr lang="en-US"/>
              <a:t>A file refers to a source in which a program stores the information/data in the form of bytes of sequence on a disk (permanently). The content available on a file isn’t volatile like the compiler memory in C. But the program can perform various operations, such as creating, opening, reading a file, or even manipulating the data present inside the file. This process is known as file handling in C.</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Example #1: Writing Data to the Text File in a Program</a:t>
            </a:r>
            <a:endParaRPr lang="en-US" b="1"/>
          </a:p>
        </p:txBody>
      </p:sp>
      <p:sp>
        <p:nvSpPr>
          <p:cNvPr id="3" name="Content Placeholder 2"/>
          <p:cNvSpPr>
            <a:spLocks noGrp="1"/>
          </p:cNvSpPr>
          <p:nvPr>
            <p:ph idx="1"/>
          </p:nvPr>
        </p:nvSpPr>
        <p:spPr>
          <a:xfrm>
            <a:off x="859790" y="1825625"/>
            <a:ext cx="10515600" cy="4351338"/>
          </a:xfrm>
        </p:spPr>
        <p:txBody>
          <a:bodyPr/>
          <a:p>
            <a:r>
              <a:rPr lang="en-US"/>
              <a:t>The program mentioned here would take the number given by then store it in the currentprogram.txt file.</a:t>
            </a:r>
            <a:endParaRPr lang="en-US"/>
          </a:p>
          <a:p>
            <a:endParaRPr lang="en-US"/>
          </a:p>
          <a:p>
            <a:r>
              <a:rPr lang="en-US"/>
              <a:t>Once we compile this program and run it on the system, we will be able to witness a currentprogram.txt text file created in the C drive of our computer! Also, when we open this file, then we will be able to see what integer we entered as an input while coding.</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Example #2: Reading Information from the Text File in a Program</a:t>
            </a:r>
            <a:endParaRPr lang="en-US" b="1"/>
          </a:p>
        </p:txBody>
      </p:sp>
      <p:sp>
        <p:nvSpPr>
          <p:cNvPr id="3" name="Content Placeholder 2"/>
          <p:cNvSpPr>
            <a:spLocks noGrp="1"/>
          </p:cNvSpPr>
          <p:nvPr>
            <p:ph idx="1"/>
          </p:nvPr>
        </p:nvSpPr>
        <p:spPr/>
        <p:txBody>
          <a:bodyPr>
            <a:normAutofit lnSpcReduction="10000"/>
          </a:bodyPr>
          <a:p>
            <a:r>
              <a:rPr lang="en-US"/>
              <a:t>The program given here would read the integer that we have input in the currentprogram.txt file and then print the integer as an output on the computer screen.</a:t>
            </a:r>
            <a:endParaRPr lang="en-US"/>
          </a:p>
          <a:p>
            <a:endParaRPr lang="en-US"/>
          </a:p>
          <a:p>
            <a:r>
              <a:rPr lang="en-US"/>
              <a:t>In case you were successful in creating the file with the help of Example 1, then the running of the program in Example 2 will generate the integer that you have input.</a:t>
            </a:r>
            <a:endParaRPr lang="en-US"/>
          </a:p>
          <a:p>
            <a:endParaRPr lang="en-US"/>
          </a:p>
          <a:p>
            <a:r>
              <a:rPr lang="en-US"/>
              <a:t>You can also use other functions such as fputc(), fgetchar(), etc., in a similar manner in the program.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7805"/>
            <a:ext cx="10515600" cy="1325563"/>
          </a:xfrm>
        </p:spPr>
        <p:txBody>
          <a:bodyPr>
            <a:normAutofit fontScale="90000"/>
          </a:bodyPr>
          <a:p>
            <a:r>
              <a:rPr lang="en-US" b="1"/>
              <a:t>How do we Read and Write the Data to the Binary File in a Program?</a:t>
            </a:r>
            <a:endParaRPr lang="en-US" b="1"/>
          </a:p>
        </p:txBody>
      </p:sp>
      <p:sp>
        <p:nvSpPr>
          <p:cNvPr id="3" name="Content Placeholder 2"/>
          <p:cNvSpPr>
            <a:spLocks noGrp="1"/>
          </p:cNvSpPr>
          <p:nvPr>
            <p:ph idx="1"/>
          </p:nvPr>
        </p:nvSpPr>
        <p:spPr>
          <a:xfrm>
            <a:off x="838200" y="1340485"/>
            <a:ext cx="10515600" cy="4644390"/>
          </a:xfrm>
        </p:spPr>
        <p:txBody>
          <a:bodyPr>
            <a:normAutofit fontScale="60000"/>
          </a:bodyPr>
          <a:p>
            <a:r>
              <a:rPr lang="en-US"/>
              <a:t>We have to use the functions fwrite() and fread() for writing to and reading from a file present on a disk respectively, for the binary files.</a:t>
            </a:r>
            <a:endParaRPr lang="en-US"/>
          </a:p>
          <a:p>
            <a:pPr marL="0" indent="0">
              <a:buNone/>
            </a:pPr>
            <a:r>
              <a:rPr lang="en-US" sz="3000" b="1"/>
              <a:t>When Writing to the Binary File</a:t>
            </a:r>
            <a:endParaRPr lang="en-US" sz="3000" b="1"/>
          </a:p>
          <a:p>
            <a:pPr marL="0" indent="0">
              <a:buNone/>
            </a:pPr>
            <a:r>
              <a:rPr lang="en-US" sz="3000"/>
              <a:t>We utilise the function fwrite() for writing the data into a binary file in the program. This function would primarily take four arguments:</a:t>
            </a:r>
            <a:endParaRPr lang="en-US" sz="3000"/>
          </a:p>
          <a:p>
            <a:pPr marL="0" indent="0">
              <a:buNone/>
            </a:pPr>
            <a:endParaRPr lang="en-US" sz="3000"/>
          </a:p>
          <a:p>
            <a:pPr marL="0" indent="0">
              <a:buNone/>
            </a:pPr>
            <a:r>
              <a:rPr lang="en-US" sz="3000"/>
              <a:t>the address of the data that would be written on the disk</a:t>
            </a:r>
            <a:endParaRPr lang="en-US" sz="3000"/>
          </a:p>
          <a:p>
            <a:pPr marL="0" indent="0">
              <a:buNone/>
            </a:pPr>
            <a:r>
              <a:rPr lang="en-US" sz="3000"/>
              <a:t>the size of this data</a:t>
            </a:r>
            <a:endParaRPr lang="en-US" sz="3000"/>
          </a:p>
          <a:p>
            <a:pPr marL="0" indent="0">
              <a:buNone/>
            </a:pPr>
            <a:r>
              <a:rPr lang="en-US" sz="3000"/>
              <a:t>total number of such types of data on the disk</a:t>
            </a:r>
            <a:endParaRPr lang="en-US" sz="3000"/>
          </a:p>
          <a:p>
            <a:pPr marL="0" indent="0">
              <a:buNone/>
            </a:pPr>
            <a:r>
              <a:rPr lang="en-US" sz="3000"/>
              <a:t>the pointers to those files where we would be writing</a:t>
            </a:r>
            <a:endParaRPr lang="en-US" sz="3000"/>
          </a:p>
          <a:p>
            <a:pPr marL="0" indent="0">
              <a:buNone/>
            </a:pPr>
            <a:r>
              <a:rPr lang="en-US" sz="3000"/>
              <a:t>It would go something in this line:</a:t>
            </a:r>
            <a:endParaRPr lang="en-US" sz="3000"/>
          </a:p>
          <a:p>
            <a:pPr marL="0" indent="0">
              <a:buNone/>
            </a:pPr>
            <a:endParaRPr lang="en-US" sz="3000"/>
          </a:p>
          <a:p>
            <a:pPr marL="0" indent="0">
              <a:buNone/>
            </a:pPr>
            <a:r>
              <a:rPr lang="en-US" sz="3000"/>
              <a:t>fwrite (address_of_Data, size_of_Data, numbers_of_Data, pointerToFile);</a:t>
            </a:r>
            <a:endParaRPr lang="en-US" sz="3000"/>
          </a:p>
          <a:p>
            <a:pPr marL="0" indent="0">
              <a:buNone/>
            </a:pPr>
            <a:endParaRPr lang="en-US" sz="30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When Reading from the Binary File</a:t>
            </a:r>
            <a:endParaRPr lang="en-US" b="1"/>
          </a:p>
        </p:txBody>
      </p:sp>
      <p:sp>
        <p:nvSpPr>
          <p:cNvPr id="3" name="Content Placeholder 2"/>
          <p:cNvSpPr>
            <a:spLocks noGrp="1"/>
          </p:cNvSpPr>
          <p:nvPr>
            <p:ph idx="1"/>
          </p:nvPr>
        </p:nvSpPr>
        <p:spPr/>
        <p:txBody>
          <a:bodyPr/>
          <a:p>
            <a:r>
              <a:rPr lang="en-US"/>
              <a:t>Just like the above-used function fwrite(), the function fread() also takes 4 arguments (lik above).</a:t>
            </a:r>
            <a:endParaRPr lang="en-US"/>
          </a:p>
          <a:p>
            <a:endParaRPr lang="en-US"/>
          </a:p>
          <a:p>
            <a:r>
              <a:rPr lang="en-US"/>
              <a:t>It would go something like this:</a:t>
            </a:r>
            <a:endParaRPr lang="en-US"/>
          </a:p>
          <a:p>
            <a:endParaRPr lang="en-US"/>
          </a:p>
          <a:p>
            <a:r>
              <a:rPr lang="en-US"/>
              <a:t>fread (address_of_Data, size_of_Data, numbers_of_Data, pointerToFile);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Why Do We Need File Handling in C?</a:t>
            </a:r>
            <a:endParaRPr lang="en-US" b="1"/>
          </a:p>
        </p:txBody>
      </p:sp>
      <p:sp>
        <p:nvSpPr>
          <p:cNvPr id="3" name="Content Placeholder 2"/>
          <p:cNvSpPr>
            <a:spLocks noGrp="1"/>
          </p:cNvSpPr>
          <p:nvPr>
            <p:ph idx="1"/>
          </p:nvPr>
        </p:nvSpPr>
        <p:spPr/>
        <p:txBody>
          <a:bodyPr/>
          <a:p>
            <a:r>
              <a:rPr lang="en-US"/>
              <a:t>There are times when the output generated out of a program after its compilation and running do not serve our intended purpose. In such cases, we might want to check the program’s output various times. Now, compiling and running the very same program multiple times becomes a tedious task for any programmer. It is exactly where file handling becomes useful</a:t>
            </a:r>
            <a:endParaRPr lang="en-US"/>
          </a:p>
          <a:p>
            <a:r>
              <a:rPr lang="en-US"/>
              <a:t>Let us look at a few reasons why file handling makes programming easier for all:</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Few reasons why file handling makes programming easier</a:t>
            </a:r>
            <a:endParaRPr lang="en-US" b="1"/>
          </a:p>
        </p:txBody>
      </p:sp>
      <p:sp>
        <p:nvSpPr>
          <p:cNvPr id="3" name="Content Placeholder 2"/>
          <p:cNvSpPr>
            <a:spLocks noGrp="1"/>
          </p:cNvSpPr>
          <p:nvPr>
            <p:ph idx="1"/>
          </p:nvPr>
        </p:nvSpPr>
        <p:spPr/>
        <p:txBody>
          <a:bodyPr/>
          <a:p>
            <a:r>
              <a:rPr lang="en-US"/>
              <a:t>Reusability: File handling allows us to preserve the information/data generated after we run the program.</a:t>
            </a:r>
            <a:endParaRPr lang="en-US"/>
          </a:p>
          <a:p>
            <a:r>
              <a:rPr lang="en-US"/>
              <a:t>Saves Time: Some programs might require a large amount of input from their users. In such cases, file handling allows you to easily access a part of a code using individual commands.</a:t>
            </a:r>
            <a:endParaRPr lang="en-US"/>
          </a:p>
          <a:p>
            <a:r>
              <a:rPr lang="en-US"/>
              <a:t>Commendable storage capacity: When storing data in files, you can leave behind the worry of storing all the info in bulk in any program.</a:t>
            </a:r>
            <a:endParaRPr lang="en-US"/>
          </a:p>
          <a:p>
            <a:r>
              <a:rPr lang="en-US"/>
              <a:t>Portability: The contents available in any file can be transferred to another one without any data loss in the computer system. This saves a lot of effort and minimises the risk of flawed coding.</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Types of Files in a C Program</a:t>
            </a:r>
            <a:endParaRPr lang="en-US" b="1"/>
          </a:p>
        </p:txBody>
      </p:sp>
      <p:sp>
        <p:nvSpPr>
          <p:cNvPr id="3" name="Content Placeholder 2"/>
          <p:cNvSpPr>
            <a:spLocks noGrp="1"/>
          </p:cNvSpPr>
          <p:nvPr>
            <p:ph idx="1"/>
          </p:nvPr>
        </p:nvSpPr>
        <p:spPr/>
        <p:txBody>
          <a:bodyPr/>
          <a:p>
            <a:pPr marL="0" indent="0">
              <a:buNone/>
            </a:pPr>
            <a:endParaRPr lang="en-US"/>
          </a:p>
          <a:p>
            <a:pPr marL="0" indent="0">
              <a:buNone/>
            </a:pPr>
            <a:r>
              <a:rPr lang="en-US"/>
              <a:t>When referring to file handling, we refer to files in the form of data files. Now, these data files are available in 2 distinct forms in the C language, namely: </a:t>
            </a:r>
            <a:endParaRPr lang="en-US"/>
          </a:p>
          <a:p>
            <a:endParaRPr lang="en-US"/>
          </a:p>
          <a:p>
            <a:r>
              <a:rPr lang="en-US"/>
              <a:t>Text Files</a:t>
            </a:r>
            <a:endParaRPr lang="en-US"/>
          </a:p>
          <a:p>
            <a:r>
              <a:rPr lang="en-US"/>
              <a:t>Binary Files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Text Files</a:t>
            </a:r>
            <a:endParaRPr lang="en-US" b="1"/>
          </a:p>
        </p:txBody>
      </p:sp>
      <p:sp>
        <p:nvSpPr>
          <p:cNvPr id="3" name="Content Placeholder 2"/>
          <p:cNvSpPr>
            <a:spLocks noGrp="1"/>
          </p:cNvSpPr>
          <p:nvPr>
            <p:ph idx="1"/>
          </p:nvPr>
        </p:nvSpPr>
        <p:spPr/>
        <p:txBody>
          <a:bodyPr>
            <a:normAutofit fontScale="90000" lnSpcReduction="20000"/>
          </a:bodyPr>
          <a:p>
            <a:r>
              <a:rPr lang="en-US"/>
              <a:t>The text files are the most basic/simplest types of files that a user can create in a C program. We create the text files using an extension .txt with the help of a simple text editor. In general, we can use notepads for the creation of .txt files. These files store info internally in ASCII character format, but when we open these files, the content/text opens in a human-readable form.</a:t>
            </a:r>
            <a:endParaRPr lang="en-US"/>
          </a:p>
          <a:p>
            <a:endParaRPr lang="en-US"/>
          </a:p>
          <a:p>
            <a:r>
              <a:rPr lang="en-US"/>
              <a:t>Text files are, thus, very easy to access as well as use. But there’s one major disadvantage; it lacks security. Since a .txt file can be accessed easily, information isn’t very secure in it. Added to this, text files consume a very large space in storage.</a:t>
            </a:r>
            <a:endParaRPr lang="en-US"/>
          </a:p>
          <a:p>
            <a:endParaRPr lang="en-US"/>
          </a:p>
          <a:p>
            <a:r>
              <a:rPr lang="en-US"/>
              <a:t>To solve these problems, we have a different type of file in C programs, known as binary files.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Binary Files</a:t>
            </a:r>
            <a:endParaRPr lang="en-US" b="1"/>
          </a:p>
        </p:txBody>
      </p:sp>
      <p:sp>
        <p:nvSpPr>
          <p:cNvPr id="3" name="Content Placeholder 2"/>
          <p:cNvSpPr>
            <a:spLocks noGrp="1"/>
          </p:cNvSpPr>
          <p:nvPr>
            <p:ph idx="1"/>
          </p:nvPr>
        </p:nvSpPr>
        <p:spPr/>
        <p:txBody>
          <a:bodyPr>
            <a:normAutofit lnSpcReduction="10000"/>
          </a:bodyPr>
          <a:p>
            <a:r>
              <a:rPr lang="en-US"/>
              <a:t>The binary files store info and data in the binary format of 0’s and 1’s (the binary number system). Thus, the files occupy comparatively lesser space in the storage. In simpler words, the binary files store data and info the same way a computer holds the info in its memory. Thus, it can be accessed very easily as compared to a text file.</a:t>
            </a:r>
            <a:endParaRPr lang="en-US"/>
          </a:p>
          <a:p>
            <a:endParaRPr lang="en-US"/>
          </a:p>
          <a:p>
            <a:r>
              <a:rPr lang="en-US"/>
              <a:t>The binary files are created with the extension .bin in a program, and it overcomes the drawback of the text files in a program since humans can’t read it; only machines can. Thus, the information becomes much more secure. Thus, binary files are safest in terms of storing data files in a C program.</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Operators/Functions that We Use for File Handling in C</a:t>
            </a:r>
            <a:endParaRPr lang="en-US" b="1"/>
          </a:p>
        </p:txBody>
      </p:sp>
      <p:sp>
        <p:nvSpPr>
          <p:cNvPr id="3" name="Content Placeholder 2"/>
          <p:cNvSpPr>
            <a:spLocks noGrp="1"/>
          </p:cNvSpPr>
          <p:nvPr>
            <p:ph idx="1"/>
          </p:nvPr>
        </p:nvSpPr>
        <p:spPr/>
        <p:txBody>
          <a:bodyPr/>
          <a:p>
            <a:endParaRPr lang="en-US"/>
          </a:p>
          <a:p>
            <a:endParaRPr lang="en-US"/>
          </a:p>
          <a:p>
            <a:r>
              <a:rPr lang="en-US"/>
              <a:t>We can use a variety of functions in order to open a file, read it, write more data, create a new file, close or delete a file, search for a file, etc. These are known as file handling operators in C.</a:t>
            </a:r>
            <a:endParaRPr lang="en-US"/>
          </a:p>
          <a:p>
            <a:endParaRPr lang="en-US"/>
          </a:p>
          <a:p>
            <a:r>
              <a:rPr lang="en-US"/>
              <a:t>Here’s a list of functions that allow you to do so:</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Functions and their roles</a:t>
            </a:r>
            <a:endParaRPr lang="en-US" b="1"/>
          </a:p>
        </p:txBody>
      </p:sp>
      <p:graphicFrame>
        <p:nvGraphicFramePr>
          <p:cNvPr id="5" name="Content Placeholder 4"/>
          <p:cNvGraphicFramePr/>
          <p:nvPr>
            <p:ph idx="1"/>
          </p:nvPr>
        </p:nvGraphicFramePr>
        <p:xfrm>
          <a:off x="838200" y="922655"/>
          <a:ext cx="10515600" cy="5361940"/>
        </p:xfrm>
        <a:graphic>
          <a:graphicData uri="http://schemas.openxmlformats.org/drawingml/2006/table">
            <a:tbl>
              <a:tblPr firstRow="1" bandRow="1">
                <a:tableStyleId>{5C22544A-7EE6-4342-B048-85BDC9FD1C3A}</a:tableStyleId>
              </a:tblPr>
              <a:tblGrid>
                <a:gridCol w="5257800"/>
                <a:gridCol w="5257800"/>
              </a:tblGrid>
              <a:tr h="429260">
                <a:tc>
                  <a:txBody>
                    <a:bodyPr/>
                    <a:p>
                      <a:pPr>
                        <a:buNone/>
                      </a:pPr>
                      <a:r>
                        <a:rPr lang="en-US"/>
                        <a:t>Description of Function</a:t>
                      </a:r>
                      <a:endParaRPr lang="en-US"/>
                    </a:p>
                  </a:txBody>
                  <a:tcPr/>
                </a:tc>
                <a:tc>
                  <a:txBody>
                    <a:bodyPr/>
                    <a:p>
                      <a:pPr>
                        <a:buNone/>
                      </a:pPr>
                      <a:r>
                        <a:rPr lang="en-US"/>
                        <a:t>Functions</a:t>
                      </a:r>
                      <a:endParaRPr lang="en-US"/>
                    </a:p>
                  </a:txBody>
                  <a:tcPr/>
                </a:tc>
              </a:tr>
              <a:tr h="429260">
                <a:tc>
                  <a:txBody>
                    <a:bodyPr/>
                    <a:p>
                      <a:pPr>
                        <a:buNone/>
                      </a:pPr>
                      <a:r>
                        <a:rPr lang="en-US"/>
                        <a:t>used to open an existing file or a new file</a:t>
                      </a:r>
                      <a:endParaRPr lang="en-US"/>
                    </a:p>
                  </a:txBody>
                  <a:tcPr/>
                </a:tc>
                <a:tc>
                  <a:txBody>
                    <a:bodyPr/>
                    <a:p>
                      <a:pPr>
                        <a:buNone/>
                      </a:pPr>
                      <a:r>
                        <a:rPr lang="en-US"/>
                        <a:t>fopen()</a:t>
                      </a:r>
                      <a:endParaRPr lang="en-US"/>
                    </a:p>
                  </a:txBody>
                  <a:tcPr/>
                </a:tc>
              </a:tr>
              <a:tr h="429260">
                <a:tc>
                  <a:txBody>
                    <a:bodyPr/>
                    <a:p>
                      <a:pPr>
                        <a:buNone/>
                      </a:pPr>
                      <a:r>
                        <a:rPr lang="en-US"/>
                        <a:t>writing data into an available file</a:t>
                      </a:r>
                      <a:endParaRPr lang="en-US"/>
                    </a:p>
                  </a:txBody>
                  <a:tcPr/>
                </a:tc>
                <a:tc>
                  <a:txBody>
                    <a:bodyPr/>
                    <a:p>
                      <a:pPr>
                        <a:buNone/>
                      </a:pPr>
                      <a:r>
                        <a:rPr lang="en-US"/>
                        <a:t>fprintf()</a:t>
                      </a:r>
                      <a:endParaRPr lang="en-US"/>
                    </a:p>
                  </a:txBody>
                  <a:tcPr/>
                </a:tc>
              </a:tr>
              <a:tr h="429260">
                <a:tc>
                  <a:txBody>
                    <a:bodyPr/>
                    <a:p>
                      <a:pPr>
                        <a:buNone/>
                      </a:pPr>
                      <a:r>
                        <a:rPr lang="en-US"/>
                        <a:t>reading the data available in a file</a:t>
                      </a:r>
                      <a:endParaRPr lang="en-US"/>
                    </a:p>
                  </a:txBody>
                  <a:tcPr/>
                </a:tc>
                <a:tc>
                  <a:txBody>
                    <a:bodyPr/>
                    <a:p>
                      <a:pPr>
                        <a:buNone/>
                      </a:pPr>
                      <a:r>
                        <a:rPr lang="en-US"/>
                        <a:t>fscanf()</a:t>
                      </a:r>
                      <a:endParaRPr lang="en-US"/>
                    </a:p>
                  </a:txBody>
                  <a:tcPr/>
                </a:tc>
              </a:tr>
              <a:tr h="429260">
                <a:tc>
                  <a:txBody>
                    <a:bodyPr/>
                    <a:p>
                      <a:pPr>
                        <a:buNone/>
                      </a:pPr>
                      <a:r>
                        <a:rPr lang="en-US"/>
                        <a:t>writing any character into the program file</a:t>
                      </a:r>
                      <a:endParaRPr lang="en-US"/>
                    </a:p>
                  </a:txBody>
                  <a:tcPr/>
                </a:tc>
                <a:tc>
                  <a:txBody>
                    <a:bodyPr/>
                    <a:p>
                      <a:pPr>
                        <a:buNone/>
                      </a:pPr>
                      <a:r>
                        <a:rPr lang="en-US"/>
                        <a:t>fputc()</a:t>
                      </a:r>
                      <a:endParaRPr lang="en-US"/>
                    </a:p>
                  </a:txBody>
                  <a:tcPr/>
                </a:tc>
              </a:tr>
              <a:tr h="429260">
                <a:tc>
                  <a:txBody>
                    <a:bodyPr/>
                    <a:p>
                      <a:pPr>
                        <a:buNone/>
                      </a:pPr>
                      <a:r>
                        <a:rPr lang="en-US"/>
                        <a:t>reading the character from an available file</a:t>
                      </a:r>
                      <a:endParaRPr lang="en-US"/>
                    </a:p>
                  </a:txBody>
                  <a:tcPr/>
                </a:tc>
                <a:tc>
                  <a:txBody>
                    <a:bodyPr/>
                    <a:p>
                      <a:pPr>
                        <a:buNone/>
                      </a:pPr>
                      <a:r>
                        <a:rPr lang="en-US"/>
                        <a:t>fgetc()</a:t>
                      </a:r>
                      <a:endParaRPr lang="en-US"/>
                    </a:p>
                  </a:txBody>
                  <a:tcPr/>
                </a:tc>
              </a:tr>
              <a:tr h="429260">
                <a:tc>
                  <a:txBody>
                    <a:bodyPr/>
                    <a:p>
                      <a:pPr>
                        <a:buNone/>
                      </a:pPr>
                      <a:r>
                        <a:rPr lang="en-US"/>
                        <a:t>used to close the program file</a:t>
                      </a:r>
                      <a:endParaRPr lang="en-US"/>
                    </a:p>
                  </a:txBody>
                  <a:tcPr/>
                </a:tc>
                <a:tc>
                  <a:txBody>
                    <a:bodyPr/>
                    <a:p>
                      <a:pPr>
                        <a:buNone/>
                      </a:pPr>
                      <a:r>
                        <a:rPr lang="en-US"/>
                        <a:t>fclose()</a:t>
                      </a:r>
                      <a:endParaRPr lang="en-US"/>
                    </a:p>
                  </a:txBody>
                  <a:tcPr/>
                </a:tc>
              </a:tr>
              <a:tr h="429260">
                <a:tc>
                  <a:txBody>
                    <a:bodyPr/>
                    <a:p>
                      <a:pPr>
                        <a:buNone/>
                      </a:pPr>
                      <a:r>
                        <a:rPr lang="en-US"/>
                        <a:t>used to set the file pointer to the intended file position</a:t>
                      </a:r>
                      <a:endParaRPr lang="en-US"/>
                    </a:p>
                  </a:txBody>
                  <a:tcPr/>
                </a:tc>
                <a:tc>
                  <a:txBody>
                    <a:bodyPr/>
                    <a:p>
                      <a:pPr>
                        <a:buNone/>
                      </a:pPr>
                      <a:r>
                        <a:rPr lang="en-US"/>
                        <a:t>fseek()</a:t>
                      </a:r>
                      <a:endParaRPr lang="en-US"/>
                    </a:p>
                  </a:txBody>
                  <a:tcPr/>
                </a:tc>
              </a:tr>
              <a:tr h="429260">
                <a:tc>
                  <a:txBody>
                    <a:bodyPr/>
                    <a:p>
                      <a:pPr>
                        <a:buNone/>
                      </a:pPr>
                      <a:r>
                        <a:rPr lang="en-US"/>
                        <a:t>writing an integer into an available file</a:t>
                      </a:r>
                      <a:endParaRPr lang="en-US"/>
                    </a:p>
                  </a:txBody>
                  <a:tcPr/>
                </a:tc>
                <a:tc>
                  <a:txBody>
                    <a:bodyPr/>
                    <a:p>
                      <a:pPr>
                        <a:buNone/>
                      </a:pPr>
                      <a:r>
                        <a:rPr lang="en-US"/>
                        <a:t>fputw()</a:t>
                      </a:r>
                      <a:endParaRPr lang="en-US"/>
                    </a:p>
                  </a:txBody>
                  <a:tcPr/>
                </a:tc>
              </a:tr>
              <a:tr h="429260">
                <a:tc>
                  <a:txBody>
                    <a:bodyPr/>
                    <a:p>
                      <a:pPr>
                        <a:buNone/>
                      </a:pPr>
                      <a:r>
                        <a:rPr lang="en-US"/>
                        <a:t>used to read an integer from the given file</a:t>
                      </a:r>
                      <a:endParaRPr lang="en-US"/>
                    </a:p>
                  </a:txBody>
                  <a:tcPr/>
                </a:tc>
                <a:tc>
                  <a:txBody>
                    <a:bodyPr/>
                    <a:p>
                      <a:pPr>
                        <a:buNone/>
                      </a:pPr>
                      <a:r>
                        <a:rPr lang="en-US"/>
                        <a:t>fgetw()</a:t>
                      </a:r>
                      <a:endParaRPr lang="en-US"/>
                    </a:p>
                  </a:txBody>
                  <a:tcPr/>
                </a:tc>
              </a:tr>
              <a:tr h="429260">
                <a:tc>
                  <a:txBody>
                    <a:bodyPr/>
                    <a:p>
                      <a:pPr>
                        <a:buNone/>
                      </a:pPr>
                      <a:r>
                        <a:rPr lang="en-US"/>
                        <a:t>used for reading the current position of a file</a:t>
                      </a:r>
                      <a:endParaRPr lang="en-US"/>
                    </a:p>
                  </a:txBody>
                  <a:tcPr/>
                </a:tc>
                <a:tc>
                  <a:txBody>
                    <a:bodyPr/>
                    <a:p>
                      <a:pPr>
                        <a:buNone/>
                      </a:pPr>
                      <a:r>
                        <a:rPr lang="en-US"/>
                        <a:t>ftell()</a:t>
                      </a:r>
                      <a:endParaRPr lang="en-US"/>
                    </a:p>
                  </a:txBody>
                  <a:tcPr/>
                </a:tc>
              </a:tr>
              <a:tr h="429260">
                <a:tc>
                  <a:txBody>
                    <a:bodyPr/>
                    <a:p>
                      <a:pPr>
                        <a:buNone/>
                      </a:pPr>
                      <a:r>
                        <a:rPr lang="en-US"/>
                        <a:t>sets an intended file pointer to the file’s beginning itself</a:t>
                      </a:r>
                      <a:endParaRPr lang="en-US"/>
                    </a:p>
                  </a:txBody>
                  <a:tcPr/>
                </a:tc>
                <a:tc>
                  <a:txBody>
                    <a:bodyPr/>
                    <a:p>
                      <a:pPr>
                        <a:buNone/>
                      </a:pPr>
                      <a:r>
                        <a:rPr lang="en-US"/>
                        <a:t>rewind()</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8980</Words>
  <Application>WPS Presentation</Application>
  <PresentationFormat>Widescreen</PresentationFormat>
  <Paragraphs>187</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VIA  C PROGRAM</dc:title>
  <dc:creator/>
  <cp:lastModifiedBy>user</cp:lastModifiedBy>
  <cp:revision>2</cp:revision>
  <dcterms:created xsi:type="dcterms:W3CDTF">2023-06-11T19:08:50Z</dcterms:created>
  <dcterms:modified xsi:type="dcterms:W3CDTF">2023-06-11T19:12:36Z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2578FC52D16D4B379C1FF70A5BBE2F49</vt:lpwstr>
  </property>
  <property fmtid="{D5CDD505-2E9C-101B-9397-08002B2CF9AE}" pid="3" name="KSOProductBuildVer">
    <vt:lpwstr>1033-11.2.0.11219</vt:lpwstr>
  </property>
</Properties>
</file>