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93" r:id="rId5"/>
    <p:sldId id="290" r:id="rId6"/>
    <p:sldId id="294" r:id="rId7"/>
    <p:sldId id="295" r:id="rId8"/>
    <p:sldId id="289" r:id="rId9"/>
    <p:sldId id="274" r:id="rId10"/>
    <p:sldId id="275" r:id="rId11"/>
    <p:sldId id="302" r:id="rId12"/>
    <p:sldId id="298" r:id="rId13"/>
    <p:sldId id="300" r:id="rId14"/>
    <p:sldId id="301" r:id="rId15"/>
    <p:sldId id="299" r:id="rId16"/>
    <p:sldId id="297" r:id="rId17"/>
    <p:sldId id="3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3" autoAdjust="0"/>
    <p:restoredTop sz="94660"/>
  </p:normalViewPr>
  <p:slideViewPr>
    <p:cSldViewPr snapToGrid="0">
      <p:cViewPr>
        <p:scale>
          <a:sx n="150" d="100"/>
          <a:sy n="15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D7D18-40E8-4043-B6D6-1D43673B1FAB}" type="datetimeFigureOut">
              <a:rPr lang="zh-CN" altLang="en-US" smtClean="0"/>
              <a:t>2025/5/17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21298-982F-4367-A6C6-348943B4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6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21298-982F-4367-A6C6-348943B4AD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5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5/17/2025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3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8.e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0.emf"/><Relationship Id="rId4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Drawing.vsdx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6.em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1.w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10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7.wmf"/><Relationship Id="rId18" Type="http://schemas.openxmlformats.org/officeDocument/2006/relationships/image" Target="../media/image18.wmf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1.bin"/><Relationship Id="rId2" Type="http://schemas.openxmlformats.org/officeDocument/2006/relationships/oleObject" Target="../embeddings/oleObject5.bin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png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5.wmf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34156-CE59-F468-B9DA-ED3B2C656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观测器建模及</a:t>
            </a:r>
            <a:r>
              <a:rPr lang="en-US" altLang="zh-CN" dirty="0"/>
              <a:t>S</a:t>
            </a:r>
            <a:r>
              <a:rPr lang="zh-CN" altLang="en-US" dirty="0"/>
              <a:t>函数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B615E9-3421-C427-64FE-84B735C9C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MATLAB-Based Algorithm Modeling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1B83A6-641E-0582-AEF9-FCFA7FF87F9E}"/>
              </a:ext>
            </a:extLst>
          </p:cNvPr>
          <p:cNvSpPr txBox="1"/>
          <p:nvPr/>
        </p:nvSpPr>
        <p:spPr>
          <a:xfrm>
            <a:off x="10222044" y="536630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BZ</a:t>
            </a:r>
          </a:p>
        </p:txBody>
      </p:sp>
    </p:spTree>
    <p:extLst>
      <p:ext uri="{BB962C8B-B14F-4D97-AF65-F5344CB8AC3E}">
        <p14:creationId xmlns:p14="http://schemas.microsoft.com/office/powerpoint/2010/main" val="361939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CFBD3-08F0-CCEA-9005-C1339A743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E83F8B-164D-2119-99D7-1793160F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94"/>
          <a:stretch/>
        </p:blipFill>
        <p:spPr>
          <a:xfrm>
            <a:off x="6830901" y="2441335"/>
            <a:ext cx="2921423" cy="113853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33E2DA1-029C-CB8F-76CF-1859AD11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无感观测：扩展卡尔曼观测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EB12639-BF4B-2815-B3CD-46F9AEEA753D}"/>
              </a:ext>
            </a:extLst>
          </p:cNvPr>
          <p:cNvSpPr/>
          <p:nvPr/>
        </p:nvSpPr>
        <p:spPr>
          <a:xfrm>
            <a:off x="6571623" y="2432868"/>
            <a:ext cx="3974079" cy="227031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6C5201-2F35-9C5B-D5CA-DECEC940C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902" y="3544499"/>
            <a:ext cx="3585040" cy="98490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0917A54-2D03-DCDB-712F-E1E7B67B72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127522"/>
              </p:ext>
            </p:extLst>
          </p:nvPr>
        </p:nvGraphicFramePr>
        <p:xfrm>
          <a:off x="952245" y="2115079"/>
          <a:ext cx="4826000" cy="353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440" imgH="1498320" progId="Equation.DSMT4">
                  <p:embed/>
                </p:oleObj>
              </mc:Choice>
              <mc:Fallback>
                <p:oleObj name="Equation" r:id="rId4" imgW="2044440" imgH="1498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2245" y="2115079"/>
                        <a:ext cx="4826000" cy="3535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531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97C3B-CAF9-8ABC-5CE9-83891EE5C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AFE28-2DD9-1A70-AAD8-36177917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无感观测：扩展卡尔曼观测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FFD718-27E3-AC74-5030-99052922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382" y="2379505"/>
            <a:ext cx="3858806" cy="3179657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3ECE671-5BCA-096C-8978-F2027F522B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530178"/>
              </p:ext>
            </p:extLst>
          </p:nvPr>
        </p:nvGraphicFramePr>
        <p:xfrm>
          <a:off x="800099" y="1712912"/>
          <a:ext cx="5022626" cy="1640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71720" imgH="1231560" progId="Equation.DSMT4">
                  <p:embed/>
                </p:oleObj>
              </mc:Choice>
              <mc:Fallback>
                <p:oleObj name="Equation" r:id="rId3" imgW="3771720" imgH="1231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099" y="1712912"/>
                        <a:ext cx="5022626" cy="1640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74F08BF-6AC6-46EA-79EA-6408CE4DA9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215312"/>
              </p:ext>
            </p:extLst>
          </p:nvPr>
        </p:nvGraphicFramePr>
        <p:xfrm>
          <a:off x="838200" y="3583090"/>
          <a:ext cx="5343940" cy="2401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12920" imgH="1803240" progId="Equation.DSMT4">
                  <p:embed/>
                </p:oleObj>
              </mc:Choice>
              <mc:Fallback>
                <p:oleObj name="Equation" r:id="rId5" imgW="401292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583090"/>
                        <a:ext cx="5343940" cy="2401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681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E1F05-74BE-0011-C9F8-D639C9A7F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67B7C-332B-688C-264F-38B5F485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无感观测：扩展卡尔曼观测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D5BF12C-AD13-32E9-1766-830F29E1F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080201"/>
              </p:ext>
            </p:extLst>
          </p:nvPr>
        </p:nvGraphicFramePr>
        <p:xfrm>
          <a:off x="7443667" y="3227341"/>
          <a:ext cx="3728882" cy="249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7960" imgH="1726920" progId="Equation.DSMT4">
                  <p:embed/>
                </p:oleObj>
              </mc:Choice>
              <mc:Fallback>
                <p:oleObj name="Equation" r:id="rId2" imgW="2577960" imgH="172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43667" y="3227341"/>
                        <a:ext cx="3728882" cy="2498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377A1C4-F634-20CC-6F8D-C2C43B7EE1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388355"/>
              </p:ext>
            </p:extLst>
          </p:nvPr>
        </p:nvGraphicFramePr>
        <p:xfrm>
          <a:off x="734492" y="2534311"/>
          <a:ext cx="6102782" cy="2637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00900" imgH="2117060" progId="Equation.DSMT4">
                  <p:embed/>
                </p:oleObj>
              </mc:Choice>
              <mc:Fallback>
                <p:oleObj name="Equation" r:id="rId4" imgW="4900900" imgH="21170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4492" y="2534311"/>
                        <a:ext cx="6102782" cy="2637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D82E8DA-9874-1E5B-0CF5-470BDA86C1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334032"/>
              </p:ext>
            </p:extLst>
          </p:nvPr>
        </p:nvGraphicFramePr>
        <p:xfrm>
          <a:off x="8584208" y="1868931"/>
          <a:ext cx="14478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8028" imgH="780508" progId="Equation.DSMT4">
                  <p:embed/>
                </p:oleObj>
              </mc:Choice>
              <mc:Fallback>
                <p:oleObj name="Equation" r:id="rId6" imgW="1448028" imgH="78050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84208" y="1868931"/>
                        <a:ext cx="1447800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45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1B108-FDAC-E6D4-A112-917D8AD88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635AA-3A63-7519-785E-488C81FE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无感观测：扩展卡尔曼观测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F966DDE-3F06-42F1-F541-531FD9A9FC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835209"/>
              </p:ext>
            </p:extLst>
          </p:nvPr>
        </p:nvGraphicFramePr>
        <p:xfrm>
          <a:off x="4243120" y="2225575"/>
          <a:ext cx="2428051" cy="867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680" imgH="634680" progId="Equation.DSMT4">
                  <p:embed/>
                </p:oleObj>
              </mc:Choice>
              <mc:Fallback>
                <p:oleObj name="Equation" r:id="rId2" imgW="1777680" imgH="6346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59B5AE6-2E5E-AE18-0716-BE07B7DBA0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43120" y="2225575"/>
                        <a:ext cx="2428051" cy="867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B5F2B40-35E8-B431-9FC1-1EBD10574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354679"/>
              </p:ext>
            </p:extLst>
          </p:nvPr>
        </p:nvGraphicFramePr>
        <p:xfrm>
          <a:off x="7419567" y="1592119"/>
          <a:ext cx="33909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90840" imgH="2336760" progId="Equation.DSMT4">
                  <p:embed/>
                </p:oleObj>
              </mc:Choice>
              <mc:Fallback>
                <p:oleObj name="Equation" r:id="rId4" imgW="3390840" imgH="233676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9E2873B-D096-25D8-E6F2-F4DE47039A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19567" y="1592119"/>
                        <a:ext cx="3390900" cy="233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30BD467-D1BA-CF8A-1006-D62A8356C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553573"/>
              </p:ext>
            </p:extLst>
          </p:nvPr>
        </p:nvGraphicFramePr>
        <p:xfrm>
          <a:off x="7419567" y="4470113"/>
          <a:ext cx="3378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77880" imgH="1371600" progId="Equation.DSMT4">
                  <p:embed/>
                </p:oleObj>
              </mc:Choice>
              <mc:Fallback>
                <p:oleObj name="Equation" r:id="rId6" imgW="3377880" imgH="1371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78A1A31B-9F33-22AA-B86D-82DE61AFA4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19567" y="4470113"/>
                        <a:ext cx="33782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DF6131A-CD30-3711-7382-3844F696C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128488"/>
              </p:ext>
            </p:extLst>
          </p:nvPr>
        </p:nvGraphicFramePr>
        <p:xfrm>
          <a:off x="971726" y="3898041"/>
          <a:ext cx="3666514" cy="253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11200" imgH="1600200" progId="Equation.DSMT4">
                  <p:embed/>
                </p:oleObj>
              </mc:Choice>
              <mc:Fallback>
                <p:oleObj name="Equation" r:id="rId8" imgW="2311200" imgH="1600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1726" y="3898041"/>
                        <a:ext cx="3666514" cy="2538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24903D4-7564-B326-63C1-8595B026B5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265772"/>
              </p:ext>
            </p:extLst>
          </p:nvPr>
        </p:nvGraphicFramePr>
        <p:xfrm>
          <a:off x="979488" y="1690688"/>
          <a:ext cx="242252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21901" imgH="1937230" progId="Equation.DSMT4">
                  <p:embed/>
                </p:oleObj>
              </mc:Choice>
              <mc:Fallback>
                <p:oleObj name="Equation" r:id="rId10" imgW="2421901" imgH="193723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79488" y="1690688"/>
                        <a:ext cx="2422525" cy="193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13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CC512-469E-E900-6881-620C6DF46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E0327-F003-8BD8-595A-4690ABF7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无感观测：扩展卡尔曼观测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E4A331E-F0AB-68E9-076C-62E5CDBD05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907544"/>
              </p:ext>
            </p:extLst>
          </p:nvPr>
        </p:nvGraphicFramePr>
        <p:xfrm>
          <a:off x="995680" y="2516981"/>
          <a:ext cx="3500119" cy="2765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1625400" progId="Equation.DSMT4">
                  <p:embed/>
                </p:oleObj>
              </mc:Choice>
              <mc:Fallback>
                <p:oleObj name="Equation" r:id="rId2" imgW="2057400" imgH="1625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5680" y="2516981"/>
                        <a:ext cx="3500119" cy="2765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4F9022F-6218-1DE7-53B3-4A17997FA4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181357"/>
              </p:ext>
            </p:extLst>
          </p:nvPr>
        </p:nvGraphicFramePr>
        <p:xfrm>
          <a:off x="9336405" y="729977"/>
          <a:ext cx="144780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8028" imgH="781948" progId="Equation.DSMT4">
                  <p:embed/>
                </p:oleObj>
              </mc:Choice>
              <mc:Fallback>
                <p:oleObj name="Equation" r:id="rId4" imgW="1448028" imgH="78194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36405" y="729977"/>
                        <a:ext cx="1447800" cy="782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ECE98AF-0C5A-5245-BC4E-CB723EB8F919}"/>
              </a:ext>
            </a:extLst>
          </p:cNvPr>
          <p:cNvSpPr txBox="1"/>
          <p:nvPr/>
        </p:nvSpPr>
        <p:spPr>
          <a:xfrm>
            <a:off x="924559" y="2117278"/>
            <a:ext cx="35712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连续时间状态方程：</a:t>
            </a:r>
            <a:endParaRPr lang="en-US" altLang="zh-CN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endParaRPr lang="en-US" altLang="zh-CN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离散化模型：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先验状态估计：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预测误差：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61806F-FBC8-B837-47EC-01BDFBFA201B}"/>
              </a:ext>
            </a:extLst>
          </p:cNvPr>
          <p:cNvSpPr txBox="1"/>
          <p:nvPr/>
        </p:nvSpPr>
        <p:spPr>
          <a:xfrm>
            <a:off x="5318760" y="2104026"/>
            <a:ext cx="6192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将真实状态与预测状态代入</a:t>
            </a:r>
            <a:r>
              <a:rPr lang="zh-CN" altLang="en-US" sz="1800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：</a:t>
            </a:r>
            <a:endParaRPr lang="en-US" altLang="zh-CN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endParaRPr lang="en-US" altLang="zh-CN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整理得：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泰勒展开，得线性与非线性部分：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预测误差：</a:t>
            </a:r>
            <a:endParaRPr lang="zh-CN" altLang="en-US" dirty="0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E5E6BE2-2D50-CDF0-87F4-71D717A36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016211"/>
              </p:ext>
            </p:extLst>
          </p:nvPr>
        </p:nvGraphicFramePr>
        <p:xfrm>
          <a:off x="5395181" y="2488047"/>
          <a:ext cx="6352792" cy="321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3680" imgH="2108160" progId="Equation.DSMT4">
                  <p:embed/>
                </p:oleObj>
              </mc:Choice>
              <mc:Fallback>
                <p:oleObj name="Equation" r:id="rId6" imgW="4063680" imgH="2108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5181" y="2488047"/>
                        <a:ext cx="6352792" cy="3211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4421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30D3D-E4DE-E9AD-381A-85A50DA88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BFB5A-C414-CBC0-836F-070F75D3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无感观测：扩展卡尔曼观测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52F9F1D-0456-CCD4-2885-2F324647EC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105903"/>
              </p:ext>
            </p:extLst>
          </p:nvPr>
        </p:nvGraphicFramePr>
        <p:xfrm>
          <a:off x="6890280" y="2289174"/>
          <a:ext cx="3570287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5960" imgH="1371600" progId="Equation.DSMT4">
                  <p:embed/>
                </p:oleObj>
              </mc:Choice>
              <mc:Fallback>
                <p:oleObj name="Equation" r:id="rId2" imgW="2145960" imgH="1371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90280" y="2289174"/>
                        <a:ext cx="3570287" cy="227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F5699B4-2A03-FD2D-1E10-2ADC2FA52295}"/>
                  </a:ext>
                </a:extLst>
              </p:cNvPr>
              <p:cNvSpPr txBox="1"/>
              <p:nvPr/>
            </p:nvSpPr>
            <p:spPr>
              <a:xfrm>
                <a:off x="971852" y="5167312"/>
                <a:ext cx="9895115" cy="995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600" spc="10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若</a:t>
                </a:r>
                <a:r>
                  <a:rPr lang="zh-CN" altLang="en-US" sz="1600" b="0" i="0" spc="100" dirty="0">
                    <a:solidFill>
                      <a:prstClr val="black"/>
                    </a:solidFill>
                    <a:latin typeface="+mj-lt"/>
                    <a:ea typeface="幼圆" panose="02010509060101010101" pitchFamily="49" charset="-122"/>
                    <a:cs typeface="+mn-ea"/>
                    <a:sym typeface="+mn-lt"/>
                  </a:rPr>
                  <a:t>非线性系统</a:t>
                </a:r>
                <a:r>
                  <a:rPr lang="zh-CN" altLang="en-US" sz="1600" i="0" spc="100" dirty="0">
                    <a:solidFill>
                      <a:prstClr val="black"/>
                    </a:solidFill>
                    <a:latin typeface="+mj-lt"/>
                    <a:ea typeface="幼圆" panose="02010509060101010101" pitchFamily="49" charset="-122"/>
                    <a:cs typeface="+mn-ea"/>
                    <a:sym typeface="+mn-lt"/>
                  </a:rPr>
                  <a:t>使用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6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ea"/>
                            <a:sym typeface="+mn-lt"/>
                          </a:rPr>
                          <m:t>𝑃</m:t>
                        </m:r>
                      </m:e>
                      <m:sub>
                        <m:r>
                          <a:rPr lang="en-US" altLang="zh-CN" sz="16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ea"/>
                            <a:sym typeface="+mn-lt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ea"/>
                            <a:sym typeface="+mn-lt"/>
                          </a:rPr>
                          <m:t>−</m:t>
                        </m:r>
                      </m:sup>
                    </m:sSubSup>
                    <m:r>
                      <a:rPr lang="en-US" altLang="zh-CN" sz="1600" i="1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600" i="1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+mn-ea"/>
                        <a:sym typeface="+mn-lt"/>
                      </a:rPr>
                      <m:t>𝐴</m:t>
                    </m:r>
                    <m:sSub>
                      <m:sSubPr>
                        <m:ctrlPr>
                          <a:rPr lang="en-US" altLang="zh-CN" sz="16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ea"/>
                            <a:sym typeface="+mn-lt"/>
                          </a:rPr>
                          <m:t>𝑃</m:t>
                        </m:r>
                      </m:e>
                      <m:sub>
                        <m:r>
                          <a:rPr lang="en-US" altLang="zh-CN" sz="16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ea"/>
                            <a:sym typeface="+mn-lt"/>
                          </a:rPr>
                          <m:t>𝑘</m:t>
                        </m:r>
                        <m:r>
                          <a:rPr lang="en-US" altLang="zh-CN" sz="16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ea"/>
                            <a:sym typeface="+mn-lt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16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6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ea"/>
                            <a:sym typeface="+mn-lt"/>
                          </a:rPr>
                          <m:t>𝐴</m:t>
                        </m:r>
                      </m:e>
                      <m:sup>
                        <m:r>
                          <a:rPr lang="en-US" altLang="zh-CN" sz="16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ea"/>
                            <a:sym typeface="+mn-lt"/>
                          </a:rPr>
                          <m:t>𝑇</m:t>
                        </m:r>
                      </m:sup>
                    </m:sSup>
                    <m:r>
                      <a:rPr lang="en-US" altLang="zh-CN" sz="1600" i="1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+mn-ea"/>
                        <a:sym typeface="+mn-lt"/>
                      </a:rPr>
                      <m:t>+</m:t>
                    </m:r>
                    <m:r>
                      <a:rPr lang="en-US" altLang="zh-CN" sz="1600" i="1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+mn-ea"/>
                        <a:sym typeface="+mn-lt"/>
                      </a:rPr>
                      <m:t>𝑄</m:t>
                    </m:r>
                  </m:oMath>
                </a14:m>
                <a:r>
                  <a:rPr lang="en-US" altLang="zh-CN" sz="1600" spc="10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,</a:t>
                </a:r>
                <a:r>
                  <a:rPr lang="zh-CN" altLang="en-US" sz="1600" spc="10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 代替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6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ea"/>
                            <a:sym typeface="+mn-lt"/>
                          </a:rPr>
                          <m:t>𝑃</m:t>
                        </m:r>
                      </m:e>
                      <m:sub>
                        <m:r>
                          <a:rPr lang="en-US" altLang="zh-CN" sz="16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ea"/>
                            <a:sym typeface="+mn-lt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ea"/>
                            <a:sym typeface="+mn-lt"/>
                          </a:rPr>
                          <m:t>−</m:t>
                        </m:r>
                      </m:sup>
                    </m:sSubSup>
                    <m:r>
                      <a:rPr lang="en-US" altLang="zh-CN" sz="1600" i="1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600" i="1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+mn-ea"/>
                        <a:sym typeface="+mn-lt"/>
                      </a:rPr>
                      <m:t>𝐹</m:t>
                    </m:r>
                    <m:sSub>
                      <m:sSubPr>
                        <m:ctrlPr>
                          <a:rPr lang="en-US" altLang="zh-CN" sz="16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ea"/>
                            <a:sym typeface="+mn-lt"/>
                          </a:rPr>
                          <m:t>𝑃</m:t>
                        </m:r>
                      </m:e>
                      <m:sub>
                        <m:r>
                          <a:rPr lang="en-US" altLang="zh-CN" sz="16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ea"/>
                            <a:sym typeface="+mn-lt"/>
                          </a:rPr>
                          <m:t>𝑘</m:t>
                        </m:r>
                        <m:r>
                          <a:rPr lang="en-US" altLang="zh-CN" sz="16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ea"/>
                            <a:sym typeface="+mn-lt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16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6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ea"/>
                            <a:sym typeface="+mn-lt"/>
                          </a:rPr>
                          <m:t>𝐹</m:t>
                        </m:r>
                      </m:e>
                      <m:sup>
                        <m:r>
                          <a:rPr lang="en-US" altLang="zh-CN" sz="16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  <a:cs typeface="+mn-ea"/>
                            <a:sym typeface="+mn-lt"/>
                          </a:rPr>
                          <m:t>𝑇</m:t>
                        </m:r>
                      </m:sup>
                    </m:sSup>
                    <m:r>
                      <a:rPr lang="en-US" altLang="zh-CN" sz="1600" i="1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+mn-ea"/>
                        <a:sym typeface="+mn-lt"/>
                      </a:rPr>
                      <m:t>+</m:t>
                    </m:r>
                    <m:r>
                      <a:rPr lang="en-US" altLang="zh-CN" sz="1600" i="1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+mn-ea"/>
                        <a:sym typeface="+mn-lt"/>
                      </a:rPr>
                      <m:t>𝑄</m:t>
                    </m:r>
                    <m:r>
                      <a:rPr lang="en-US" altLang="zh-CN" sz="1600" i="1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zh-CN" altLang="en-US" sz="1600" i="0" spc="100" dirty="0">
                    <a:solidFill>
                      <a:prstClr val="black"/>
                    </a:solidFill>
                    <a:latin typeface="+mj-lt"/>
                    <a:ea typeface="幼圆" panose="02010509060101010101" pitchFamily="49" charset="-122"/>
                    <a:cs typeface="+mn-ea"/>
                    <a:sym typeface="+mn-lt"/>
                  </a:rPr>
                  <a:t>，可能会导致</a:t>
                </a:r>
                <a:r>
                  <a:rPr lang="zh-CN" altLang="en-US" sz="1600" spc="10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协方差估计失效，失去修正非线性漂移的能力；</a:t>
                </a:r>
                <a:endParaRPr lang="en-US" altLang="zh-CN" sz="1600" spc="100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F5699B4-2A03-FD2D-1E10-2ADC2FA52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52" y="5167312"/>
                <a:ext cx="9895115" cy="995657"/>
              </a:xfrm>
              <a:prstGeom prst="rect">
                <a:avLst/>
              </a:prstGeom>
              <a:blipFill>
                <a:blip r:embed="rId4"/>
                <a:stretch>
                  <a:fillRect l="-308" b="-7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C7B8065-FEF5-39D0-F941-900B2785DF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167449"/>
              </p:ext>
            </p:extLst>
          </p:nvPr>
        </p:nvGraphicFramePr>
        <p:xfrm>
          <a:off x="1300464" y="2070228"/>
          <a:ext cx="3443462" cy="2717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49360" imgH="1854000" progId="Equation.DSMT4">
                  <p:embed/>
                </p:oleObj>
              </mc:Choice>
              <mc:Fallback>
                <p:oleObj name="Equation" r:id="rId5" imgW="2349360" imgH="18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0464" y="2070228"/>
                        <a:ext cx="3443462" cy="2717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354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29835-BBDF-58D8-59B2-C770172C8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309D4-7541-7309-82A0-5A24F501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离散时间的</a:t>
            </a:r>
            <a:r>
              <a:rPr lang="en-US" altLang="zh-CN" dirty="0"/>
              <a:t>S</a:t>
            </a:r>
            <a:r>
              <a:rPr lang="zh-CN" altLang="en-US" dirty="0"/>
              <a:t>函数：</a:t>
            </a:r>
            <a:r>
              <a:rPr lang="en-US" altLang="zh-CN" dirty="0"/>
              <a:t>S-Function Builder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730930-BB74-C792-8DAD-15D4B2767239}"/>
              </a:ext>
            </a:extLst>
          </p:cNvPr>
          <p:cNvSpPr txBox="1"/>
          <p:nvPr/>
        </p:nvSpPr>
        <p:spPr>
          <a:xfrm>
            <a:off x="5882640" y="2387282"/>
            <a:ext cx="3647439" cy="2958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spc="100" dirty="0" err="1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ekf_sfunc_Start_wrapper</a:t>
            </a:r>
            <a:endParaRPr lang="en-US" altLang="zh-CN" sz="1600" spc="100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spc="100" dirty="0" err="1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ekf_sfunc_Outputs_wrapper</a:t>
            </a:r>
            <a:endParaRPr lang="en-US" altLang="zh-CN" sz="1600" spc="100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spc="100" dirty="0" err="1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ekf_sfunc_Update_wrapper</a:t>
            </a:r>
            <a:endParaRPr lang="en-US" altLang="zh-CN" sz="1600" spc="100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600" spc="100" dirty="0" err="1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ekf_sfunc_Terminate_wrapper</a:t>
            </a:r>
            <a:endParaRPr lang="en-US" altLang="zh-CN" sz="1600" spc="100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600" spc="10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Sample mode: Discrete</a:t>
            </a:r>
          </a:p>
          <a:p>
            <a:pPr>
              <a:lnSpc>
                <a:spcPct val="200000"/>
              </a:lnSpc>
            </a:pPr>
            <a:r>
              <a:rPr lang="en-US" altLang="zh-CN" sz="1600" spc="10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Sample time value: Inherited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BBFDA4-61A2-5229-755D-9D84DCEC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52" y="1839329"/>
            <a:ext cx="4411738" cy="4164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9CD59E0-7F10-7FA6-5077-B4C0A075C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433" y="1345564"/>
            <a:ext cx="2602441" cy="208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69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47072-2EE7-45C9-D91B-0AFF152BD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57177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2773D-4F04-03E6-72CA-69586F7E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65414"/>
          </a:xfrm>
        </p:spPr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DE2D33-0A7D-D4CC-FB36-88E07875C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79814"/>
            <a:ext cx="5256212" cy="4311704"/>
          </a:xfrm>
        </p:spPr>
        <p:txBody>
          <a:bodyPr>
            <a:normAutofit fontScale="92500"/>
          </a:bodyPr>
          <a:lstStyle/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latin typeface="youyuan" panose="02010509060101010101" pitchFamily="49" charset="-122"/>
                <a:ea typeface="youyuan" panose="02010509060101010101" pitchFamily="49" charset="-122"/>
              </a:rPr>
              <a:t>Background</a:t>
            </a:r>
          </a:p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 err="1">
                <a:latin typeface="youyuan" panose="02010509060101010101" pitchFamily="49" charset="-122"/>
                <a:ea typeface="youyuan" panose="02010509060101010101" pitchFamily="49" charset="-122"/>
              </a:rPr>
              <a:t>Cordic</a:t>
            </a:r>
            <a:endParaRPr lang="en-US" altLang="zh-CN" sz="4000" dirty="0">
              <a:latin typeface="youyuan" panose="02010509060101010101" pitchFamily="49" charset="-122"/>
              <a:ea typeface="youyuan" panose="02010509060101010101" pitchFamily="49" charset="-122"/>
            </a:endParaRPr>
          </a:p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latin typeface="youyuan" panose="02010509060101010101" pitchFamily="49" charset="-122"/>
                <a:ea typeface="youyuan" panose="02010509060101010101" pitchFamily="49" charset="-122"/>
              </a:rPr>
              <a:t>SMO</a:t>
            </a:r>
          </a:p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latin typeface="youyuan" panose="02010509060101010101" pitchFamily="49" charset="-122"/>
                <a:ea typeface="youyuan" panose="02010509060101010101" pitchFamily="49" charset="-122"/>
              </a:rPr>
              <a:t>EKF</a:t>
            </a:r>
          </a:p>
          <a:p>
            <a:pPr marL="571500" indent="-5715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4000" dirty="0">
                <a:latin typeface="youyuan" panose="02010509060101010101" pitchFamily="49" charset="-122"/>
                <a:ea typeface="youyuan" panose="02010509060101010101" pitchFamily="49" charset="-122"/>
              </a:rPr>
              <a:t>S-Function Builder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32252D-D1A1-CEA1-EBBC-079F95F76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226" y="1987734"/>
            <a:ext cx="4931855" cy="31633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038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C4862-121F-6C6D-A628-8AE7AB504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5A8F7-3224-67B9-6F2C-08E46855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角度观测：极对数和角速度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140365-32FF-D147-C56E-5E6671CB2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3"/>
          <a:stretch/>
        </p:blipFill>
        <p:spPr bwMode="auto">
          <a:xfrm>
            <a:off x="6557962" y="1838790"/>
            <a:ext cx="4795838" cy="245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FC10BA2-37BB-F843-F8DD-7C5ED94BA56B}"/>
              </a:ext>
            </a:extLst>
          </p:cNvPr>
          <p:cNvSpPr txBox="1"/>
          <p:nvPr/>
        </p:nvSpPr>
        <p:spPr>
          <a:xfrm>
            <a:off x="651327" y="1991155"/>
            <a:ext cx="5508171" cy="3943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b="1" spc="10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电角度：</a:t>
            </a:r>
            <a:r>
              <a:rPr lang="zh-CN" altLang="en-US" sz="1600" spc="10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电机的电学信号控制下，电机转子旋转一定的角度，此角度表现为电信号上的相位差。电角度通常以电气度数为单位，一个完整的电周期相当于</a:t>
            </a:r>
            <a:r>
              <a:rPr lang="en-US" altLang="zh-CN" sz="1600" spc="10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360</a:t>
            </a:r>
            <a:r>
              <a:rPr lang="zh-CN" altLang="en-US" sz="1600" spc="10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度电角度。</a:t>
            </a:r>
          </a:p>
          <a:p>
            <a:pPr>
              <a:lnSpc>
                <a:spcPct val="200000"/>
              </a:lnSpc>
            </a:pPr>
            <a:r>
              <a:rPr lang="zh-CN" altLang="en-US" sz="1600" b="1" spc="10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电周期：</a:t>
            </a:r>
            <a:r>
              <a:rPr lang="zh-CN" altLang="en-US" sz="1600" spc="10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一个电周期是一对磁极转一圈的时间。</a:t>
            </a:r>
          </a:p>
          <a:p>
            <a:pPr>
              <a:lnSpc>
                <a:spcPct val="200000"/>
              </a:lnSpc>
            </a:pPr>
            <a:r>
              <a:rPr lang="zh-CN" altLang="en-US" sz="1600" b="1" spc="10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机械角度：</a:t>
            </a:r>
            <a:r>
              <a:rPr lang="zh-CN" altLang="en-US" sz="1600" spc="10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电机转子在物理上旋转的角度，通常以机械度数为单位表示。一个完整的机械周期相当于</a:t>
            </a:r>
            <a:r>
              <a:rPr lang="en-US" altLang="zh-CN" sz="1600" spc="10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360</a:t>
            </a:r>
            <a:r>
              <a:rPr lang="zh-CN" altLang="en-US" sz="1600" spc="10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度机械角度。</a:t>
            </a:r>
          </a:p>
          <a:p>
            <a:pPr>
              <a:lnSpc>
                <a:spcPct val="200000"/>
              </a:lnSpc>
            </a:pPr>
            <a:r>
              <a:rPr lang="zh-CN" altLang="en-US" sz="1600" b="1" spc="10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机械周期：</a:t>
            </a:r>
            <a:r>
              <a:rPr lang="zh-CN" altLang="en-US" sz="1600" spc="10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一个机械周期是转子转一圈的时间。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37117FC-EF7D-120B-A6D5-93D1D9F7AEBE}"/>
                  </a:ext>
                </a:extLst>
              </p:cNvPr>
              <p:cNvSpPr txBox="1"/>
              <p:nvPr/>
            </p:nvSpPr>
            <p:spPr>
              <a:xfrm>
                <a:off x="6328837" y="4440260"/>
                <a:ext cx="5211836" cy="1916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Cambria Math" panose="02040503050406030204" pitchFamily="18" charset="0"/>
                  </a:rPr>
                  <a:t>机械转速</a:t>
                </a:r>
                <a:r>
                  <a:rPr lang="zh-CN" altLang="en-US" i="0" dirty="0">
                    <a:latin typeface="+mj-lt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60(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𝑃𝑀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电子角速度：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zh-CN" alt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zh-CN" alt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zh-CN" altLang="en-US" i="1" dirty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电子角度</m:t>
                      </m:r>
                      <m:r>
                        <a:rPr lang="zh-CN" altLang="en-US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b="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zh-CN" altLang="en-US" b="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b="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nary>
                      <m:r>
                        <a:rPr lang="zh-CN" altLang="en-US" b="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CN" altLang="en-US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37117FC-EF7D-120B-A6D5-93D1D9F7A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837" y="4440260"/>
                <a:ext cx="5211836" cy="1916679"/>
              </a:xfrm>
              <a:prstGeom prst="rect">
                <a:avLst/>
              </a:prstGeom>
              <a:blipFill>
                <a:blip r:embed="rId4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61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DFF31-B28E-C1FC-220D-3EC91C887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D38F6-018C-EEF4-870D-9D4D8E21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角度观测：有感观测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2B7AAF-B2AD-8F14-2EAA-D9B3D79490F1}"/>
              </a:ext>
            </a:extLst>
          </p:cNvPr>
          <p:cNvSpPr txBox="1"/>
          <p:nvPr/>
        </p:nvSpPr>
        <p:spPr>
          <a:xfrm>
            <a:off x="838200" y="4625394"/>
            <a:ext cx="5953684" cy="1481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𝑀是统计到的编码器脉冲数，𝐶是编码器单圈总脉冲数，</a:t>
            </a:r>
            <a:r>
              <a:rPr lang="en-US" altLang="zh-CN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T</a:t>
            </a:r>
            <a:r>
              <a:rPr lang="zh-CN" altLang="en-US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是一个已知的时间间隔，𝑛是当前转速。设采用</a:t>
            </a:r>
            <a:r>
              <a:rPr lang="en-US" altLang="zh-CN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1250</a:t>
            </a:r>
            <a:r>
              <a:rPr lang="zh-CN" altLang="en-US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线编码器，采集</a:t>
            </a:r>
            <a:r>
              <a:rPr lang="en-US" altLang="zh-CN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A</a:t>
            </a:r>
            <a:r>
              <a:rPr lang="zh-CN" altLang="en-US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，</a:t>
            </a:r>
            <a:r>
              <a:rPr lang="en-US" altLang="zh-CN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B</a:t>
            </a:r>
            <a:r>
              <a:rPr lang="zh-CN" altLang="en-US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通道变化沿，则每旋转一圈可完成</a:t>
            </a:r>
            <a:r>
              <a:rPr lang="en-US" altLang="zh-CN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5000</a:t>
            </a:r>
            <a:r>
              <a:rPr lang="zh-CN" altLang="en-US" sz="1600" spc="100" dirty="0">
                <a:solidFill>
                  <a:prstClr val="black"/>
                </a:solidFill>
                <a:latin typeface="youyuan" panose="02010509060101010101" pitchFamily="49" charset="-122"/>
                <a:ea typeface="youyuan" panose="02010509060101010101" pitchFamily="49" charset="-122"/>
                <a:cs typeface="+mn-ea"/>
                <a:sym typeface="+mn-lt"/>
              </a:rPr>
              <a:t>次脉冲计数。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EEF6D9-5FA2-B5B5-4CC3-05AD826888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729" y="1690688"/>
            <a:ext cx="2631758" cy="325411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90317C1-197A-7AA4-4692-F2ADCD057886}"/>
                  </a:ext>
                </a:extLst>
              </p:cNvPr>
              <p:cNvSpPr txBox="1"/>
              <p:nvPr/>
            </p:nvSpPr>
            <p:spPr>
              <a:xfrm>
                <a:off x="8763035" y="5201018"/>
                <a:ext cx="1464469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CT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90317C1-197A-7AA4-4692-F2ADCD057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35" y="5201018"/>
                <a:ext cx="1464469" cy="618311"/>
              </a:xfrm>
              <a:prstGeom prst="rect">
                <a:avLst/>
              </a:prstGeom>
              <a:blipFill>
                <a:blip r:embed="rId3"/>
                <a:stretch>
                  <a:fillRect r="-4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809121B-5592-207D-9CA8-B3D636D174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209226"/>
              </p:ext>
            </p:extLst>
          </p:nvPr>
        </p:nvGraphicFramePr>
        <p:xfrm>
          <a:off x="838200" y="1962393"/>
          <a:ext cx="5745379" cy="2391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629026" imgH="2914418" progId="Visio.Drawing.15">
                  <p:embed/>
                </p:oleObj>
              </mc:Choice>
              <mc:Fallback>
                <p:oleObj name="Visio" r:id="rId4" imgW="5629026" imgH="2914418" progId="Visio.Drawing.15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096CC01-9714-443C-064C-F139924BED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62393"/>
                        <a:ext cx="5745379" cy="2391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235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4B9BB-2A3D-0E60-25C0-3E9233673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73A3A-A14F-30EC-5C07-16A8B598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角度观测：三步迭代</a:t>
            </a:r>
            <a:r>
              <a:rPr lang="en-US" altLang="zh-CN" dirty="0" err="1"/>
              <a:t>Cordic</a:t>
            </a:r>
            <a:r>
              <a:rPr lang="zh-CN" altLang="en-US" dirty="0"/>
              <a:t>算法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79CB84B-3F63-64F6-26A0-CF5BE02ACE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006320"/>
              </p:ext>
            </p:extLst>
          </p:nvPr>
        </p:nvGraphicFramePr>
        <p:xfrm>
          <a:off x="2342388" y="1597520"/>
          <a:ext cx="7308633" cy="803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404041" imgH="818943" progId="Visio.Drawing.15">
                  <p:embed/>
                </p:oleObj>
              </mc:Choice>
              <mc:Fallback>
                <p:oleObj name="Visio" r:id="rId2" imgW="7404041" imgH="818943" progId="Visio.Drawing.15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FE4216A-40D1-DC96-1EDC-501E482CF0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388" y="1597520"/>
                        <a:ext cx="7308633" cy="8032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D3FCE7B1-1AB0-6957-FECC-0C0C84B777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842235"/>
              </p:ext>
            </p:extLst>
          </p:nvPr>
        </p:nvGraphicFramePr>
        <p:xfrm>
          <a:off x="7444663" y="5074493"/>
          <a:ext cx="33432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120" imgH="672840" progId="Equation.DSMT4">
                  <p:embed/>
                </p:oleObj>
              </mc:Choice>
              <mc:Fallback>
                <p:oleObj name="Equation" r:id="rId4" imgW="218412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44663" y="5074493"/>
                        <a:ext cx="3343275" cy="1030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781AF6CF-2272-3E81-E5AF-D79985AF0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0811" y="2447154"/>
            <a:ext cx="3714680" cy="2514933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166198B-37E6-26F9-2CD7-F5744ECA1E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196775"/>
              </p:ext>
            </p:extLst>
          </p:nvPr>
        </p:nvGraphicFramePr>
        <p:xfrm>
          <a:off x="1294259" y="2767482"/>
          <a:ext cx="4350695" cy="1618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73320" imgH="1143000" progId="Equation.DSMT4">
                  <p:embed/>
                </p:oleObj>
              </mc:Choice>
              <mc:Fallback>
                <p:oleObj name="Equation" r:id="rId7" imgW="307332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4259" y="2767482"/>
                        <a:ext cx="4350695" cy="1618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17439B0-5845-B8E7-E36E-7D44DC1EA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099885"/>
              </p:ext>
            </p:extLst>
          </p:nvPr>
        </p:nvGraphicFramePr>
        <p:xfrm>
          <a:off x="1204461" y="4866990"/>
          <a:ext cx="238601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73120" imgH="736560" progId="Equation.DSMT4">
                  <p:embed/>
                </p:oleObj>
              </mc:Choice>
              <mc:Fallback>
                <p:oleObj name="Equation" r:id="rId9" imgW="147312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04461" y="4866990"/>
                        <a:ext cx="2386013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B0DAB2-BBA3-5698-2A22-D9C78938D6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073656"/>
              </p:ext>
            </p:extLst>
          </p:nvPr>
        </p:nvGraphicFramePr>
        <p:xfrm>
          <a:off x="4217399" y="4866990"/>
          <a:ext cx="2376487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23880" imgH="482400" progId="Equation.DSMT4">
                  <p:embed/>
                </p:oleObj>
              </mc:Choice>
              <mc:Fallback>
                <p:oleObj name="Equation" r:id="rId11" imgW="1523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17399" y="4866990"/>
                        <a:ext cx="2376487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91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CF49C-6368-5948-E05E-5D4F9570E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B5880-ACC1-AF50-2B7F-7BCC4F00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角度观测：三步迭代</a:t>
            </a:r>
            <a:r>
              <a:rPr lang="en-US" altLang="zh-CN" dirty="0" err="1"/>
              <a:t>Cordic</a:t>
            </a:r>
            <a:r>
              <a:rPr lang="zh-CN" altLang="en-US" dirty="0"/>
              <a:t>算法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4C75B38-D43A-A765-ACC0-33CCEDEC5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064036"/>
              </p:ext>
            </p:extLst>
          </p:nvPr>
        </p:nvGraphicFramePr>
        <p:xfrm>
          <a:off x="970540" y="3214371"/>
          <a:ext cx="1770038" cy="752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431640" progId="Equation.DSMT4">
                  <p:embed/>
                </p:oleObj>
              </mc:Choice>
              <mc:Fallback>
                <p:oleObj name="Equation" r:id="rId2" imgW="1015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0540" y="3214371"/>
                        <a:ext cx="1770038" cy="752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9ED5AF9-093D-4A1C-8170-FC19AC3A06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393820"/>
              </p:ext>
            </p:extLst>
          </p:nvPr>
        </p:nvGraphicFramePr>
        <p:xfrm>
          <a:off x="970540" y="5360613"/>
          <a:ext cx="1659410" cy="685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393480" progId="Equation.DSMT4">
                  <p:embed/>
                </p:oleObj>
              </mc:Choice>
              <mc:Fallback>
                <p:oleObj name="Equation" r:id="rId4" imgW="952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0540" y="5360613"/>
                        <a:ext cx="1659410" cy="6858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89A700E-4910-FDB3-B4FE-76419DC159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934704"/>
              </p:ext>
            </p:extLst>
          </p:nvPr>
        </p:nvGraphicFramePr>
        <p:xfrm>
          <a:off x="3679307" y="3753229"/>
          <a:ext cx="4187867" cy="141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33640" imgH="990360" progId="Equation.DSMT4">
                  <p:embed/>
                </p:oleObj>
              </mc:Choice>
              <mc:Fallback>
                <p:oleObj name="Equation" r:id="rId6" imgW="293364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79307" y="3753229"/>
                        <a:ext cx="4187867" cy="141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A20E78C-0B77-613B-5209-C809EA2E50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751114"/>
              </p:ext>
            </p:extLst>
          </p:nvPr>
        </p:nvGraphicFramePr>
        <p:xfrm>
          <a:off x="8512694" y="3099149"/>
          <a:ext cx="2157385" cy="1414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11280" imgH="990360" progId="Equation.DSMT4">
                  <p:embed/>
                </p:oleObj>
              </mc:Choice>
              <mc:Fallback>
                <p:oleObj name="Equation" r:id="rId8" imgW="151128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512694" y="3099149"/>
                        <a:ext cx="2157385" cy="1414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F8D0295-91B0-B2E7-9271-4DE694AA74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2637"/>
              </p:ext>
            </p:extLst>
          </p:nvPr>
        </p:nvGraphicFramePr>
        <p:xfrm>
          <a:off x="8512694" y="4929617"/>
          <a:ext cx="2354514" cy="111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81080" imgH="939600" progId="Equation.DSMT4">
                  <p:embed/>
                </p:oleObj>
              </mc:Choice>
              <mc:Fallback>
                <p:oleObj name="Equation" r:id="rId10" imgW="19810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12694" y="4929617"/>
                        <a:ext cx="2354514" cy="1116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F5E87CB-0763-D4F0-4B80-3F9F9CD4E0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816970"/>
              </p:ext>
            </p:extLst>
          </p:nvPr>
        </p:nvGraphicFramePr>
        <p:xfrm>
          <a:off x="970541" y="4262354"/>
          <a:ext cx="1659410" cy="796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52200" imgH="457200" progId="Equation.DSMT4">
                  <p:embed/>
                </p:oleObj>
              </mc:Choice>
              <mc:Fallback>
                <p:oleObj name="Equation" r:id="rId12" imgW="952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70541" y="4262354"/>
                        <a:ext cx="1659410" cy="796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27FFE1D-040E-643A-9CB8-D5B18713C808}"/>
                  </a:ext>
                </a:extLst>
              </p:cNvPr>
              <p:cNvSpPr txBox="1"/>
              <p:nvPr/>
            </p:nvSpPr>
            <p:spPr>
              <a:xfrm>
                <a:off x="510155" y="1690688"/>
                <a:ext cx="2998559" cy="985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定值迭代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27FFE1D-040E-643A-9CB8-D5B18713C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55" y="1690688"/>
                <a:ext cx="2998559" cy="9855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71344BD-6AFA-86D9-B8DD-7E65C9F16786}"/>
                  </a:ext>
                </a:extLst>
              </p:cNvPr>
              <p:cNvSpPr txBox="1"/>
              <p:nvPr/>
            </p:nvSpPr>
            <p:spPr>
              <a:xfrm>
                <a:off x="4413520" y="1690688"/>
                <a:ext cx="2831027" cy="985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旋转迭代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71344BD-6AFA-86D9-B8DD-7E65C9F16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520" y="1690688"/>
                <a:ext cx="2831027" cy="98559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95DCD30-332C-0DF1-1557-A5FAC43AE366}"/>
                  </a:ext>
                </a:extLst>
              </p:cNvPr>
              <p:cNvSpPr txBox="1"/>
              <p:nvPr/>
            </p:nvSpPr>
            <p:spPr>
              <a:xfrm>
                <a:off x="8338117" y="1741126"/>
                <a:ext cx="2194151" cy="886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合并迭代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95DCD30-332C-0DF1-1557-A5FAC43AE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117" y="1741126"/>
                <a:ext cx="2194151" cy="88607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32EC3E4-4503-98B9-BF2E-C93B13936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34005"/>
              </p:ext>
            </p:extLst>
          </p:nvPr>
        </p:nvGraphicFramePr>
        <p:xfrm>
          <a:off x="9193213" y="938213"/>
          <a:ext cx="20955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095200" imgH="177480" progId="Equation.DSMT4">
                  <p:embed/>
                </p:oleObj>
              </mc:Choice>
              <mc:Fallback>
                <p:oleObj name="Equation" r:id="rId17" imgW="2095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93213" y="938213"/>
                        <a:ext cx="20955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720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CE6C4-2D11-74DF-3EC7-16CE90DA2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示&#10;&#10;AI 生成的内容可能不正确。">
            <a:extLst>
              <a:ext uri="{FF2B5EF4-FFF2-40B4-BE49-F238E27FC236}">
                <a16:creationId xmlns:a16="http://schemas.microsoft.com/office/drawing/2014/main" id="{0C70B05D-E58E-9618-2EE5-DFA0FC5E2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448333"/>
            <a:ext cx="3532413" cy="28562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9608C36-FB9F-4071-707C-D4B32E02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无感观测：滑膜理论概要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30">
                <a:extLst>
                  <a:ext uri="{FF2B5EF4-FFF2-40B4-BE49-F238E27FC236}">
                    <a16:creationId xmlns:a16="http://schemas.microsoft.com/office/drawing/2014/main" id="{69DB15A7-287F-8C74-D1DC-F4FFABD60273}"/>
                  </a:ext>
                </a:extLst>
              </p:cNvPr>
              <p:cNvSpPr txBox="1"/>
              <p:nvPr/>
            </p:nvSpPr>
            <p:spPr>
              <a:xfrm>
                <a:off x="6221187" y="1517763"/>
                <a:ext cx="5707904" cy="4503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en-US" altLang="zh-CN" sz="1600" b="1" spc="10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Consider: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600" i="1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i="1" spc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600" spc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spc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zh-CN" sz="1600" spc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 </m:t>
                      </m:r>
                      <m:sSub>
                        <m:sSubPr>
                          <m:ctrlPr>
                            <a:rPr lang="en-US" altLang="zh-CN" sz="1600" i="1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600" spc="100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600" i="1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i="1" spc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600" spc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spc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zh-CN" sz="1600" spc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 </m:t>
                      </m:r>
                      <m:sSub>
                        <m:sSubPr>
                          <m:ctrlPr>
                            <a:rPr lang="en-US" altLang="zh-CN" sz="1600" i="1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sz="1600" spc="100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600" i="1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i="1" spc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600" spc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spc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  <m:r>
                        <a:rPr lang="en-US" altLang="zh-CN" sz="1600" spc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 </m:t>
                      </m:r>
                      <m:sSub>
                        <m:sSubPr>
                          <m:ctrlPr>
                            <a:rPr lang="en-US" altLang="zh-CN" sz="1600" i="1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spc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i="1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  <m:r>
                        <a:rPr lang="en-US" altLang="zh-CN" sz="1600" spc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  <m:r>
                        <a:rPr lang="en-US" altLang="zh-CN" sz="1600" spc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a:rPr lang="en-US" altLang="zh-CN" sz="1600" spc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𝒖</m:t>
                      </m:r>
                      <m:r>
                        <a:rPr lang="en-US" altLang="zh-CN" sz="1600" spc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a:rPr lang="en-US" altLang="zh-CN" sz="1600" spc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𝒅</m:t>
                      </m:r>
                      <m:d>
                        <m:dPr>
                          <m:ctrlPr>
                            <a:rPr lang="en-US" altLang="zh-CN" sz="1600" i="1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altLang="zh-CN" sz="1600" spc="100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spc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𝑺𝒕𝒆𝒑</m:t>
                      </m:r>
                      <m:r>
                        <a:rPr lang="en-US" altLang="zh-CN" sz="1600" spc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𝟏</m:t>
                      </m:r>
                      <m:r>
                        <a:rPr lang="en-US" altLang="zh-CN" sz="1600" spc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:</m:t>
                      </m:r>
                    </m:oMath>
                  </m:oMathPara>
                </a14:m>
                <a:endParaRPr lang="en-US" altLang="zh-CN" sz="1600" spc="100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spc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𝒔</m:t>
                      </m:r>
                      <m:r>
                        <a:rPr lang="en-US" altLang="zh-CN" sz="1600" spc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 </m:t>
                      </m:r>
                      <m:sSub>
                        <m:sSubPr>
                          <m:ctrlPr>
                            <a:rPr lang="en-US" altLang="zh-CN" sz="1600" i="1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spc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𝟐</m:t>
                          </m:r>
                        </m:sub>
                      </m:sSub>
                      <m:r>
                        <a:rPr lang="en-US" altLang="zh-CN" sz="1600" spc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𝒄</m:t>
                          </m:r>
                        </m:e>
                        <m:sub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𝟑</m:t>
                          </m:r>
                        </m:sub>
                      </m:sSub>
                      <m:r>
                        <a:rPr lang="en-US" altLang="zh-CN" sz="1600" spc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    </m:t>
                      </m:r>
                      <m:d>
                        <m:dPr>
                          <m:ctrlPr>
                            <a:rPr lang="en-US" altLang="zh-CN" sz="1600" i="1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pc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600" spc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1600" spc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=</m:t>
                          </m:r>
                          <m:r>
                            <a:rPr lang="en-US" altLang="zh-CN" sz="1600" spc="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zh-CN" sz="1600" spc="100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1600" spc="10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The trajectory in </a:t>
                </a:r>
                <a14:m>
                  <m:oMath xmlns:m="http://schemas.openxmlformats.org/officeDocument/2006/math">
                    <m:r>
                      <a:rPr lang="en-US" altLang="zh-CN" sz="1600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𝒔</m:t>
                    </m:r>
                    <m:r>
                      <a:rPr lang="en-US" altLang="zh-CN" sz="1600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600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𝟎</m:t>
                    </m:r>
                    <m:r>
                      <a:rPr lang="en-US" altLang="zh-CN" sz="1600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en-US" altLang="zh-CN" sz="1600" spc="10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will be driver to </a:t>
                </a:r>
                <a14:m>
                  <m:oMath xmlns:m="http://schemas.openxmlformats.org/officeDocument/2006/math">
                    <m:r>
                      <a:rPr lang="en-US" altLang="zh-CN" sz="1600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𝒙</m:t>
                    </m:r>
                    <m:r>
                      <a:rPr lang="en-US" altLang="zh-CN" sz="1600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600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𝟎</m:t>
                    </m:r>
                  </m:oMath>
                </a14:m>
                <a:r>
                  <a:rPr lang="en-US" altLang="zh-CN" sz="1600" spc="10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;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spc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𝑺𝒕𝒆𝒑</m:t>
                      </m:r>
                      <m:r>
                        <a:rPr lang="en-US" altLang="zh-CN" sz="1600" spc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𝟐</m:t>
                      </m:r>
                      <m:r>
                        <a:rPr lang="en-US" altLang="zh-CN" sz="1600" spc="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:</m:t>
                      </m:r>
                    </m:oMath>
                  </m:oMathPara>
                </a14:m>
                <a:endParaRPr lang="en-US" altLang="zh-CN" sz="1600" spc="100" dirty="0">
                  <a:solidFill>
                    <a:prstClr val="black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1600" spc="10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Design </a:t>
                </a:r>
                <a14:m>
                  <m:oMath xmlns:m="http://schemas.openxmlformats.org/officeDocument/2006/math">
                    <m:r>
                      <a:rPr lang="en-US" altLang="zh-CN" sz="1600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𝒖</m:t>
                    </m:r>
                  </m:oMath>
                </a14:m>
                <a:r>
                  <a:rPr lang="en-US" altLang="zh-CN" sz="1600" spc="10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 </a:t>
                </a:r>
                <a:r>
                  <a:rPr lang="en-US" altLang="zh-CN" sz="1600" spc="100" dirty="0" err="1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s.t.</a:t>
                </a:r>
                <a:r>
                  <a:rPr lang="en-US" altLang="zh-CN" sz="1600" spc="10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spc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𝒔</m:t>
                    </m:r>
                    <m:r>
                      <a:rPr lang="en-US" altLang="zh-CN" sz="1600" spc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∙</m:t>
                    </m:r>
                    <m:acc>
                      <m:accPr>
                        <m:chr m:val="̇"/>
                        <m:ctrlPr>
                          <a:rPr lang="en-US" altLang="zh-CN" sz="1600" i="1" spc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r>
                          <a:rPr lang="en-US" altLang="zh-CN" sz="1600" spc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𝒔</m:t>
                        </m:r>
                      </m:e>
                    </m:acc>
                    <m:r>
                      <a:rPr lang="en-US" altLang="zh-CN" sz="1600" spc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&lt;−</m:t>
                    </m:r>
                    <m:r>
                      <a:rPr lang="zh-CN" altLang="en-US" sz="1600" spc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𝝈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 spc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600" spc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𝒔</m:t>
                        </m:r>
                      </m:e>
                    </m:d>
                  </m:oMath>
                </a14:m>
                <a:r>
                  <a:rPr lang="zh-CN" altLang="en-US" sz="1600" spc="10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，</a:t>
                </a:r>
                <a:r>
                  <a:rPr lang="en-US" altLang="zh-CN" sz="1600" spc="10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where </a:t>
                </a:r>
                <a14:m>
                  <m:oMath xmlns:m="http://schemas.openxmlformats.org/officeDocument/2006/math">
                    <m:r>
                      <a:rPr lang="zh-CN" altLang="en-US" spc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𝝈</m:t>
                    </m:r>
                    <m:r>
                      <a:rPr lang="en-US" altLang="zh-CN" b="0" i="1" spc="1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&gt;0</m:t>
                    </m:r>
                  </m:oMath>
                </a14:m>
                <a:r>
                  <a:rPr lang="en-US" altLang="zh-CN" sz="1600" spc="100" dirty="0">
                    <a:solidFill>
                      <a:prstClr val="black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;</a:t>
                </a:r>
              </a:p>
            </p:txBody>
          </p:sp>
        </mc:Choice>
        <mc:Fallback xmlns="">
          <p:sp>
            <p:nvSpPr>
              <p:cNvPr id="3" name="文本框 30">
                <a:extLst>
                  <a:ext uri="{FF2B5EF4-FFF2-40B4-BE49-F238E27FC236}">
                    <a16:creationId xmlns:a16="http://schemas.microsoft.com/office/drawing/2014/main" id="{69DB15A7-287F-8C74-D1DC-F4FFABD60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187" y="1517763"/>
                <a:ext cx="5707904" cy="4503797"/>
              </a:xfrm>
              <a:prstGeom prst="rect">
                <a:avLst/>
              </a:prstGeom>
              <a:blipFill>
                <a:blip r:embed="rId3"/>
                <a:stretch>
                  <a:fillRect l="-641" b="-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2E374A7-998C-C28A-3CD4-032AD8C8FF1A}"/>
              </a:ext>
            </a:extLst>
          </p:cNvPr>
          <p:cNvSpPr txBox="1"/>
          <p:nvPr/>
        </p:nvSpPr>
        <p:spPr>
          <a:xfrm>
            <a:off x="749753" y="4304620"/>
            <a:ext cx="5037364" cy="197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spc="10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设计滑模平面和趋近律使控制量误差趋向于</a:t>
            </a:r>
            <a:r>
              <a:rPr lang="en-US" altLang="zh-CN" sz="1600" spc="10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0</a:t>
            </a:r>
            <a:r>
              <a:rPr lang="zh-CN" altLang="en-US" sz="1600" spc="10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；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spc="10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控制器𝒖可以让系统稳定在平衡点𝒔；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spc="10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滑模控制是非线性控制；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spc="100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  <a:sym typeface="+mn-lt"/>
              </a:rPr>
              <a:t>滑模控制的优点是设计简单，鲁棒性强；</a:t>
            </a:r>
          </a:p>
        </p:txBody>
      </p:sp>
    </p:spTree>
    <p:extLst>
      <p:ext uri="{BB962C8B-B14F-4D97-AF65-F5344CB8AC3E}">
        <p14:creationId xmlns:p14="http://schemas.microsoft.com/office/powerpoint/2010/main" val="1250699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876B0-A476-8B8F-6169-66D3B160D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30365-FEA8-4C99-7ECA-1DC96882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无感观测：滑膜观测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31">
                <a:extLst>
                  <a:ext uri="{FF2B5EF4-FFF2-40B4-BE49-F238E27FC236}">
                    <a16:creationId xmlns:a16="http://schemas.microsoft.com/office/drawing/2014/main" id="{5E5A50C9-AEB4-FD24-C021-AA2BE56832C7}"/>
                  </a:ext>
                </a:extLst>
              </p:cNvPr>
              <p:cNvSpPr txBox="1"/>
              <p:nvPr/>
            </p:nvSpPr>
            <p:spPr>
              <a:xfrm>
                <a:off x="501791" y="1302618"/>
                <a:ext cx="11188418" cy="158145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1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𝑑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𝑒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𝑑𝑡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1600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6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60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𝛽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：定子电压；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𝛽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：定子电流；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𝐿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：定子电感；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𝜔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：电角速度；</a:t>
                </a:r>
                <a:endParaRPr lang="en-US" altLang="zh-CN" sz="2000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3" name="文本框 31">
                <a:extLst>
                  <a:ext uri="{FF2B5EF4-FFF2-40B4-BE49-F238E27FC236}">
                    <a16:creationId xmlns:a16="http://schemas.microsoft.com/office/drawing/2014/main" id="{5E5A50C9-AEB4-FD24-C021-AA2BE5683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91" y="1302618"/>
                <a:ext cx="11188418" cy="15814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1">
                <a:extLst>
                  <a:ext uri="{FF2B5EF4-FFF2-40B4-BE49-F238E27FC236}">
                    <a16:creationId xmlns:a16="http://schemas.microsoft.com/office/drawing/2014/main" id="{1012457D-0E0A-27B5-718A-0238754A6313}"/>
                  </a:ext>
                </a:extLst>
              </p:cNvPr>
              <p:cNvSpPr txBox="1"/>
              <p:nvPr/>
            </p:nvSpPr>
            <p:spPr>
              <a:xfrm>
                <a:off x="501791" y="2866561"/>
                <a:ext cx="11188417" cy="8458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1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zh-CN" altLang="en-US" sz="1600" i="0" dirty="0">
                    <a:solidFill>
                      <a:schemeClr val="tx1"/>
                    </a:solidFill>
                    <a:effectLst/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扩展</a:t>
                </a:r>
                <a:r>
                  <a:rPr lang="zh-CN" altLang="en-US" sz="1600" i="0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反电动势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与电角度相关</a:t>
                </a:r>
                <a:r>
                  <a:rPr lang="zh-CN" altLang="en-US" sz="1600" i="0" dirty="0">
                    <a:solidFill>
                      <a:schemeClr val="tx1"/>
                    </a:solidFill>
                    <a:effectLst/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 smtClean="0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𝛽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600" b="0" i="1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𝑒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16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altLang="zh-CN" sz="16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𝑑𝑡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zh-CN" altLang="en-US" sz="1600" b="0" i="1" smtClea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zh-CN" altLang="en-US" sz="1600" b="0" i="1" smtClea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𝑒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zh-CN" sz="16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altLang="zh-CN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zh-CN" altLang="en-US" sz="1600" dirty="0">
                  <a:solidFill>
                    <a:schemeClr val="tx1"/>
                  </a:solidFill>
                  <a:effectLst/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" name="文本框 31">
                <a:extLst>
                  <a:ext uri="{FF2B5EF4-FFF2-40B4-BE49-F238E27FC236}">
                    <a16:creationId xmlns:a16="http://schemas.microsoft.com/office/drawing/2014/main" id="{1012457D-0E0A-27B5-718A-0238754A6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91" y="2866561"/>
                <a:ext cx="11188417" cy="845809"/>
              </a:xfrm>
              <a:prstGeom prst="rect">
                <a:avLst/>
              </a:prstGeom>
              <a:blipFill>
                <a:blip r:embed="rId3"/>
                <a:stretch>
                  <a:fillRect l="-21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31">
                <a:extLst>
                  <a:ext uri="{FF2B5EF4-FFF2-40B4-BE49-F238E27FC236}">
                    <a16:creationId xmlns:a16="http://schemas.microsoft.com/office/drawing/2014/main" id="{BBAC4C69-418F-0480-3031-611549535FFF}"/>
                  </a:ext>
                </a:extLst>
              </p:cNvPr>
              <p:cNvSpPr txBox="1"/>
              <p:nvPr/>
            </p:nvSpPr>
            <p:spPr>
              <a:xfrm>
                <a:off x="501791" y="3795583"/>
                <a:ext cx="11188418" cy="222516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1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𝑆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𝑑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将电流微分项换到等式左边：</a:t>
                </a:r>
                <a:endParaRPr lang="en-US" altLang="zh-CN" sz="1600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sz="1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altLang="zh-CN" sz="16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altLang="zh-CN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altLang="zh-CN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US" altLang="zh-CN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altLang="zh-CN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altLang="zh-CN" sz="16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60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altLang="zh-CN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US" altLang="zh-CN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altLang="zh-CN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−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altLang="zh-CN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5" name="文本框 31">
                <a:extLst>
                  <a:ext uri="{FF2B5EF4-FFF2-40B4-BE49-F238E27FC236}">
                    <a16:creationId xmlns:a16="http://schemas.microsoft.com/office/drawing/2014/main" id="{BBAC4C69-418F-0480-3031-611549535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91" y="3795583"/>
                <a:ext cx="11188418" cy="2225161"/>
              </a:xfrm>
              <a:prstGeom prst="rect">
                <a:avLst/>
              </a:prstGeom>
              <a:blipFill>
                <a:blip r:embed="rId4"/>
                <a:stretch>
                  <a:fillRect l="-21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79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074B3-36FC-811B-C99D-9EB83D12E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28643-91B5-30B7-6760-DDC59E60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无感观测：滑膜观测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31">
                <a:extLst>
                  <a:ext uri="{FF2B5EF4-FFF2-40B4-BE49-F238E27FC236}">
                    <a16:creationId xmlns:a16="http://schemas.microsoft.com/office/drawing/2014/main" id="{EE954615-B857-2430-D46F-FD1B51A2D624}"/>
                  </a:ext>
                </a:extLst>
              </p:cNvPr>
              <p:cNvSpPr txBox="1"/>
              <p:nvPr/>
            </p:nvSpPr>
            <p:spPr>
              <a:xfrm>
                <a:off x="501791" y="1690688"/>
                <a:ext cx="11188418" cy="413369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1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zh-CN" altLang="en-US" sz="1600" b="1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设计滑模观测器：</a:t>
                </a:r>
                <a:endParaRPr lang="en-US" altLang="zh-CN" sz="1600" b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zh-CN" altLang="en-US" sz="1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zh-CN" altLang="en-US" sz="1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zh-CN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𝑆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zh-CN" alt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zh-CN" alt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h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∙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𝑠𝑖𝑔𝑛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zh-CN" alt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h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∙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𝑠𝑖𝑔𝑛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zh-CN" altLang="en-US" sz="1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zh-CN" alt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𝛽</m:t>
                                    </m:r>
                                  </m:sub>
                                </m:s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h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∙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𝑠𝑖𝑔𝑛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zh-CN" alt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𝛼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h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∙</m:t>
                                </m:r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  <m:t>𝑠𝑖𝑔𝑛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zh-CN" alt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𝛽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𝛽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：滑模观测器的输入值；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𝛽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：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观测器估计到的电流值；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zh-CN" alt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zh-CN" alt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+mn-ea"/>
                                          <a:sym typeface="+mn-lt"/>
                                        </a:rPr>
                                        <m:t>𝛽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：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电流观测误差；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𝑠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𝑖𝑔𝑛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：符号函数；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h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：滑膜增益；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𝐸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𝛼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r>
                      <m:rPr>
                        <m:brk m:alnAt="7"/>
                      </m:rP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h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∙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𝑠𝑖𝑔𝑛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𝑖</m:t>
                            </m:r>
                          </m:e>
                          <m:sub>
                            <m:r>
                              <a:rPr lang="zh-CN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−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𝑖</m:t>
                        </m:r>
                      </m:e>
                      <m:sub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𝛼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  <m:r>
                      <a:rPr lang="zh-CN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施加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负修正，使得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𝑖</m:t>
                            </m:r>
                          </m:e>
                          <m:sub>
                            <m:r>
                              <a:rPr lang="zh-CN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+mn-ea"/>
                    <a:sym typeface="+mn-lt"/>
                  </a:rPr>
                  <a:t>的微分方程减小；</a:t>
                </a:r>
                <a:endParaRPr lang="en-US" altLang="zh-CN" sz="1600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8" name="文本框 31">
                <a:extLst>
                  <a:ext uri="{FF2B5EF4-FFF2-40B4-BE49-F238E27FC236}">
                    <a16:creationId xmlns:a16="http://schemas.microsoft.com/office/drawing/2014/main" id="{EE954615-B857-2430-D46F-FD1B51A2D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91" y="1690688"/>
                <a:ext cx="11188418" cy="4133696"/>
              </a:xfrm>
              <a:prstGeom prst="rect">
                <a:avLst/>
              </a:prstGeom>
              <a:blipFill>
                <a:blip r:embed="rId2"/>
                <a:stretch>
                  <a:fillRect l="-21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28589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C31EB8A-1E4D-4B70-B4FF-C03AA6CAAA1B}">
  <we:reference id="wa104381909" version="3.14.3.0" store="en-001" storeType="OMEX"/>
  <we:alternateReferences>
    <we:reference id="wa104381909" version="3.14.3.0" store="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frac&gt;&lt;mi&gt;d&lt;/mi&gt;&lt;mrow&gt;&lt;mi&gt;d&lt;/mi&gt;&lt;mi&gt;t&lt;/mi&gt;&lt;/mrow&gt;&lt;/mfrac&gt;&lt;mfenced open=\\\&quot;[\\\&quot; close=\\\&quot;]\\\&quot;&gt;&lt;mtable&gt;&lt;mtr&gt;&lt;mtd&gt;&lt;msub&gt;&lt;mi&gt;i&lt;/mi&gt;&lt;mi&gt;&amp;#x3B1;&lt;/mi&gt;&lt;/msub&gt;&lt;/mtd&gt;&lt;/mtr&gt;&lt;mtr&gt;&lt;mtd&gt;&lt;msub&gt;&lt;mi&gt;i&lt;/mi&gt;&lt;mi&gt;&amp;#x3B2;&lt;/mi&gt;&lt;/msub&gt;&lt;/mtd&gt;&lt;/mtr&gt;&lt;/mtable&gt;&lt;/mfenced&gt;&lt;mo&gt;=&lt;/mo&gt;&lt;mfenced open=\\\&quot;[\\\&quot; close=\\\&quot;]\\\&quot;&gt;&lt;mtable&gt;&lt;mtr&gt;&lt;mtd&gt;&lt;mo&gt;-&lt;/mo&gt;&lt;msub&gt;&lt;mi&gt;R&lt;/mi&gt;&lt;mi&gt;S&lt;/mi&gt;&lt;/msub&gt;&lt;msub&gt;&lt;mo&gt;/&lt;/mo&gt;&lt;msub&gt;&lt;mi&gt;L&lt;/mi&gt;&lt;mi&gt;d&lt;/mi&gt;&lt;/msub&gt;&lt;/msub&gt;&lt;/mtd&gt;&lt;mtd&gt;&lt;mn&gt;0&lt;/mn&gt;&lt;/mtd&gt;&lt;/mtr&gt;&lt;mtr&gt;&lt;mtd&gt;&lt;mn&gt;0&lt;/mn&gt;&lt;/mtd&gt;&lt;mtd&gt;&lt;mo&gt;-&lt;/mo&gt;&lt;msub&gt;&lt;mi&gt;R&lt;/mi&gt;&lt;mi&gt;S&lt;/mi&gt;&lt;/msub&gt;&lt;msub&gt;&lt;mo&gt;/&lt;/mo&gt;&lt;msub&gt;&lt;mi&gt;L&lt;/mi&gt;&lt;mi&gt;d&lt;/mi&gt;&lt;/msub&gt;&lt;/msub&gt;&lt;/mtd&gt;&lt;/mtr&gt;&lt;/mtable&gt;&lt;/mfenced&gt;&lt;mfenced open=\\\&quot;[\\\&quot; close=\\\&quot;]\\\&quot;&gt;&lt;mtable&gt;&lt;mtr&gt;&lt;mtd&gt;&lt;msub&gt;&lt;mi&gt;i&lt;/mi&gt;&lt;mi&gt;&amp;#x3B1;&lt;/mi&gt;&lt;/msub&gt;&lt;/mtd&gt;&lt;/mtr&gt;&lt;mtr&gt;&lt;mtd&gt;&lt;msub&gt;&lt;mi&gt;i&lt;/mi&gt;&lt;mi&gt;&amp;#x3B2;&lt;/mi&gt;&lt;/msub&gt;&lt;/mtd&gt;&lt;/mtr&gt;&lt;/mtable&gt;&lt;/mfenced&gt;&lt;mo&gt;+&lt;/mo&gt;&lt;mfrac&gt;&lt;mn&gt;1&lt;/mn&gt;&lt;msub&gt;&lt;mi&gt;L&lt;/mi&gt;&lt;mi&gt;d&lt;/mi&gt;&lt;/msub&gt;&lt;/mfrac&gt;&lt;mfenced open=\\\&quot;[\\\&quot; close=\\\&quot;]\\\&quot;&gt;&lt;mtable&gt;&lt;mtr&gt;&lt;mtd&gt;&lt;msub&gt;&lt;mi&gt;u&lt;/mi&gt;&lt;mi&gt;&amp;#x3B1;&lt;/mi&gt;&lt;/msub&gt;&lt;/mtd&gt;&lt;/mtr&gt;&lt;mtr&gt;&lt;mtd&gt;&lt;msub&gt;&lt;mi&gt;u&lt;/mi&gt;&lt;mi&gt;&amp;#x3B2;&lt;/mi&gt;&lt;/msub&gt;&lt;/mtd&gt;&lt;/mtr&gt;&lt;/mtable&gt;&lt;/mfenced&gt;&lt;mo&gt;-&lt;/mo&gt;&lt;mfrac&gt;&lt;mrow&gt;&lt;msub&gt;&lt;mi&gt;&amp;#x3C6;&lt;/mi&gt;&lt;mi&gt;f&lt;/mi&gt;&lt;/msub&gt;&lt;msub&gt;&lt;mi&gt;&amp;#x3C9;&lt;/mi&gt;&lt;mi&gt;e&lt;/mi&gt;&lt;/msub&gt;&lt;/mrow&gt;&lt;msub&gt;&lt;mi&gt;L&lt;/mi&gt;&lt;mi&gt;d&lt;/mi&gt;&lt;/msub&gt;&lt;/mfrac&gt;&lt;mfenced open=\\\&quot;[\\\&quot; close=\\\&quot;]\\\&quot;&gt;&lt;mtable&gt;&lt;mtr&gt;&lt;mtd&gt;&lt;mo&gt;-&lt;/mo&gt;&lt;mi&gt;sin&lt;/mi&gt;&lt;msub&gt;&lt;mi&gt;&amp;#x3B8;&lt;/mi&gt;&lt;mi&gt;e&lt;/mi&gt;&lt;/msub&gt;&lt;/mtd&gt;&lt;/mtr&gt;&lt;mtr&gt;&lt;mtd&gt;&lt;mi&gt;cos&lt;/mi&gt;&lt;msub&gt;&lt;mi&gt;&amp;#x3B8;&lt;/mi&gt;&lt;mi&gt;e&lt;/mi&gt;&lt;/msub&gt;&lt;/mtd&gt;&lt;/mtr&gt;&lt;/mtable&gt;&lt;/mfenced&gt;&lt;mspace linebreak=\\\&quot;newline\\\&quot;/&gt;&lt;mfrac&gt;&lt;mi&gt;d&lt;/mi&gt;&lt;mrow&gt;&lt;mi&gt;d&lt;/mi&gt;&lt;mi&gt;t&lt;/mi&gt;&lt;/mrow&gt;&lt;/mfrac&gt;&lt;msub&gt;&lt;mi&gt;&amp;#x3B8;&lt;/mi&gt;&lt;mi&gt;e&lt;/mi&gt;&lt;/msub&gt;&lt;mo&gt;=&lt;/mo&gt;&lt;msub&gt;&lt;mi&gt;&amp;#x3C9;&lt;/mi&gt;&lt;mi&gt;e&lt;/mi&gt;&lt;/msub&gt;&lt;mspace linebreak=\\\&quot;newline\\\&quot;/&gt;&lt;mfrac&gt;&lt;mi&gt;d&lt;/mi&gt;&lt;mrow&gt;&lt;mi&gt;d&lt;/mi&gt;&lt;mi&gt;t&lt;/mi&gt;&lt;/mrow&gt;&lt;/mfrac&gt;&lt;msub&gt;&lt;mi&gt;&amp;#x3C9;&lt;/mi&gt;&lt;mi&gt;e&lt;/mi&gt;&lt;/msub&gt;&lt;mo&gt;=&lt;/mo&gt;&lt;mn&gt;0&lt;/mn&gt;&lt;/mstyle&gt;&lt;/math&gt;\&quot;,\&quot;base64Image\&quot;:\&quot;iVBORw0KGgoAAAANSUhEUgAABcIAAAICCAYAAADswb7uAAAACXBIWXMAAA7EAAAOxAGVKw4bAAAABGJhU0UAAAEDQDbyZQAAaOpJREFUeNrs3Q/kXfX/OPCXmUlmzMxMJjIzmcRMksmYJJkZycxkxiTJJCZJkpEkk4xkMjNjJkkSyUySmMkkicxkMpGZzMz4/O7re8/9vV/39T733nPv+77f73PPeTw4Pp92z7nvc17/z/O+zuuEAMyC/01hA4BpuqtvAgAAAKZJIByAuhEIBwAAAKZKIByAuhEIBwAAAKZKIByAuhEIBwAAAKZK4AAA/RkAAADQaAIHAOjPAAAAgEYTOABAfwYAAAA0msABAPozAAAAoNEEDgDQnwEAAACNJnAAgP4MAAAAaDSBAwD0ZwAAAECjCRwAoD8DAAAAGk3gAAD9GQAAANBoAgcA6M8AAACARhM4AEB/BgAAADSawAEA+jMAAACg0QQOANCfAQAAAI0mcACA/gwAAABoNIEDpmVFZ/snKUtvSBJq6onOtr+zvdrZXu5sL3S2TZJFfwYAAAA0l8AB0/J0VpYekSTUyKrOdqyz3UjK6N3Odj/57x9CN0iO/gwAAABoGIEDpuXjpBz9Ijmoka2d7bekfH7Q2TYWn63sbAc62/Xk83ckmf4MAAAAaBaBg+l5riQ9R21xNmqclfpvZ/s2dAN0u2b0+tOZtm8rDtTE40X96pXNIwP2W9/Z/kz2+1DS6c8AAABY3Bu3STZGuyudBQ4WWZxZ+mRneyX0zz6dZPsjdNctnhVPZef/qOJADWzobH8n5fL8iP23Z+X4iCRsZH9m3GXchfsq5U57AAAYsBmABYFwpmN16F9qIZ0BfrSzrSn2i8HzuCZxXIrh35L9T8/I9X6YnPPvsp+a+C6rT5srHHMu2f+/YK37JvZnxl3GXbivUu60BwCAAZsBWBAIZ3rOlaTvp0P2j7NXy2aSfzYD13otOd/3ZD018EJWj76reFz+dMOXkrJx/Zlxl3EX7quUO+0BAGDAZgAWBMKZnm9L0nfviGPi7NP7Jcc9WePrzJeT2C7rqYH8R6XDYxx7Izt2m+RsVH9m3GXchfsq5U57ANpEdQ/0TzW/cUPeuMbZsaKz3cvSNv73qgrHni/Jl7M1vtbjyXlek/XUwM6SOvTQGMefDtWf5GD2+jP9njEJyhDyEtpYjwT5oJ9AuE6eFuaN8rc4dpWkbdWlGY6UHPt3ja/19+Q8P5L11MCnWf25MebxB7Lj41rhKyRrY/oz/Z4xCcoQ8hLaWI8E+aCfQLhOnhbmjfK3OI6XpO3rFY99seTYuzW9zq1hdpZwoT3+zMrlF2Me/2RJHXxGsjamP9PvGZOgDCEvoY31SJAP+gmE6+RpYd4of4vjSknaPlrx2IMlx96q6XW+E2Zj1jrtsa6k/nwy5nesKvmODyRtY/oz/Z4xCcoQ8hLUI0C9koi0MG+Uv+nbUJKu46ydfbLk+HM1vdarYfJgIyyGvSX15+AE3/Nf9h1fS9rG9Gf6PWMSlCHkJahHgHolEWlh3ih/07e/JF1PVTw2rkN8o+T4PTW8zi3ZOe6W9dTAqyX1Z+8E33M1+47bkrYx/Zl+z5gEZQh5CeoRoF5JRFqYN8rf9J0Lkwfi3iw59nJNr/ON5Bz/DV4mSD18VlKHnp3ge74q+R5lvBn9mX7PmARlCHkJ6hGgXklEWpg3yt90xUDZ7SxN74XumsOjPFeSH/90tkdqeq2Xw/gz3mGxnS+pR09P8D0XSr7nEcnbiP5Mv2dMgjKEvAT1CFCvJCItzBvlb7qeKknT70ccs7qzHS857q/O9nhNr3NTdq7PyXpq4suSurRxgu8pe7LD8j/N6M/0e8YkKEPIS1CPWA4bi/hAnCwXl2J8UpKoVxIReeMaZ9m7JWn6QZi/pMJDnW1f6C7jcCvb/37ovjBzbY2v8/XkfP8LloygPr4uqYOrJ/ieMyXf4wefZvRn+j1jEpQh5CWoRyyHH7M8+du9tHolEZE3rnGW/VySpr3tbrHdH/B5PPat0J1tXXeXkvM+K9upkWkFwk8HgfCm9mf6PWMSlCHkJahH1CFP4vb4DF5HDN7vD92naG+EuVhHnOUeYxqr1CtmORFjAOGLolDHX682yRvXSKm1oXx5k7jWcAzO/RbmB8Hjf+8LkwXqlsuGMNmLQGEpCIQbT816INy4y5gEZQh5CepRM10Osz8j/NnOdq04//iE+yPFNbycXFe8zrXqFbOaiB9k53dF3rhGSr1Ykp7vZ/t8VrLPCzN2nWkHF9c2WynrqZGyl1yumeB7zgZrhDe1PzPuMiZBGUJegnrEcogTHH4s7qN/CbO3Rvj7SXl6qeTz9D1LZ9UrZjURy2bXPShvXCNDG/1BgbMnSvb5bsau82Jy7udlOzVTtrb3zgm+53zJ9zwieRvRnxl3GZOgDCEvQT2Cye+zXhuwz96szG1Vr5jFRMyDe/FR3ZXyxjUuki/C4DW2F2M7N8Vzv5l9951Q/pjT1ZLzeHhGykt8vCld3uWAJpya+aCkfj0zwfd8WfI9XmTTjP7MuMuYBGUIeQnqEVSXBsGHzfRel5W5d9QrZjERt3W2f5PzOyJvXOMimtVA+I6S7/5iwL5HS/Z9e0bKy6HQvyzKA5pwauZASf3aM8H3fJ99x21J25j+zLjLmARlCHkJ6hFU825ShuKLMdeOUe6+VK+Y1URcWwQSNssb17jIZjUQ/lbJd788YN/4K+m9bN/rM1Je0kf2v9Z8U0O7SuriJE8u3ArVfthi9voz4y5jEpQh5CWoRzDanqwMvThmubupXiER5Y1rbKaLYbzlTqqsJ143q0P/siiHZDs1tDIrp2UvrR1lRcl3HJe0jenP9HvGJChDyEtQj2C4jaH/KcUfJyh3d9QrJKK8cY3NkweI4/bniGPKZq3W/cWT6ZIT8XrXynpq6oewsCc/tpbUz2cla2P6M/2eMQnKEPIS1CMY7pus/OyocMzK7Jh76hUSUd64xuZ5oSQdT1Y47npJJ7G+xteZLlvzvWynxt7J6tbvC6zTg158y2z2Z/o9YxKUIeQlqEcst4c62+uhni9F35eVne8qHpe/LPOueoVElDeusXlOlaTj3grHvV1y3Os1vcZVoX9d85dlOzW2paRurRnj+E+yYz+XpI3qz/R7xiQoQ8hLUI8YRwxWxydED3a2Y6G7TOjeMe8xogeKY+PEst5T5avHPD6u072h5LNHis9eK87ziQmvNU4AupaVnZ0Vj30mO+4/9YpZTcRYEeJjEOvljWtknr/D/JndVX7V3RTmL6lytabX+GJ2nhtlOzX3Y1Zm949x7O/ZsU9Jzkb1Z8ZdxiQoQ7MijidXJZu8BNSjpW+H3+1st0P/LOf7yf+P7yPaF4Y/hRoDxGdC/+Sy3ra6wjnEoPvZ5Pj0/WLx5epflXxv3K6EboB8HEdLvmPSuMHf6hV1TsR40/Vg6K5dHCvZW6G7ruovSSV/SN64Rvo8VpKG341x/Dclxz9Rw+tMX+75g2xnBuTLm3xR8bjHFzDwYzb6M+MuYxKUoaWu69uKfunDzvZtxT4pBj7+S67lV3kJqEdLKo7TepNrbna2I2HuR8nYtu8s2vRe+t4a8D1xSdSrRTteFqwuC4THfztQjA3vlhzTC4QfGvB5HozeMEaflS/heniMNMuXqPxavaLOifh4UUgvhe56qPl5/SpvXCPzvFGShu+McfzekuM/q9k1rsw616OynRlxJfS/4LVKUPHTrD4+Ixkb158ZdxmToAwttkdDN9j9V5j/9F/c3q7wHfmsupPykgWIwa0YMLsQujNbD5TsE9f2jTNfrxZj/7hdK8ZGj87Y9cZgZfzx6VTR18ZA4I0w/MmKOJs3Bjt/Ct3g4yth9p/MUo8W5uMk7Z4cst/pMHwZkPRdQx+GaoHw7UWsIT7V+kMoD4S/Vfz/34r/H/uNV0N3UkW+/+mK15z3PbfDeE8knc+OP6d/YlYScVVRmdLzOiFvXCPzlHUy+8YclN4M85dW2TDFc4zriMV1wr4rOrJ7RdDl59D/6278RftyyfF7svPbJNuZEdtCf4Bx1FrfW7OAhbXBm9mfGXcZk6AMLbYVRb2Oa8e+V3JeT1b4jm/D+O+fkZeUibNY/yrSMQbCN5fsE3/4/7e4VzhYlOH1xf1Cb/mHPTNwrfGcP0rGfzEIF9d1HudlhHFpsm+S6z6qHrXSmuS+4LcR+8aZ4zdCtRdDPhfGXxrl4ZJjek9sHxtwTL5USryWtRXO7/uwsB9h/wqTTxJUr3Tyyy6/IXtW3rhG+uwJ5Y8evTjm97xf8h3TCsDFQGDvRReXi3Pu/aIbO9w40+GP4mbr3oC/eyZYJoLZrqfpWnwvDdhvXdbvXQzdH5FoXn9m3GVMwngeqXjzrAyVeyA7pxigWzHimI2h/4fZ+0WgRXvAOGI56s0kjWOhgwP2ezaUrzuc3+/E2a51XrIrjvFuFecag3ELXW4yfd/MUfWoddInt7+psP8bFdN4Sxg/EB7C/LXFY1/y/JD9N4XxJ+xtLDlm5xhptqHk+Cb+iKteNTQR14bJXv4nb1xjG8SblziT+nYoD4THx+qeHOP7tgz4nhggX7XAetx7keelITddu5K/ebDkWtPrfHMJ0zm2OddD+SPF+eNaOxVLhohlPH3y4qMw92TDimJQ+Efy+dkgCN7k/sy4y5iEatYV7WXsh59Thib2fHZOFyoccyw75kftAWPakYx97ofBAbPNyVi/bEJM/kPOuzW93hPJOcZJQBun8J37sn75IfWoVQ6E/pdjjro36AWBR/3QuS5MFgjPYw+vVDjm6pj197Vs/3/GTLMXS66tie+7aWS9igX3qbB0b+auYyLuD81f4F7HoXOcxPuh/E3PZVvsMD+u+L0/DPiO+LcuTniu74bqj+BeLPbbkf377jC3RmDcti5Dmq/MBrfpjN2tiiQVxUHnh2HwG9/jFteEfE5SNb4/M+4yJmH0vVCc2XYryQuB8Mm9nZ3TqxWO+SM75j3tAWOI76D4N1QLmKWznh+pkBeXani9n2Zju8dG3FfEpRq+DKOf4s0Dlm+rR62Sv8vr/Yr39KvGLFeTBsKrPIV+IYz31Pk3FeMcVbcb+qf6iUsGxF9GDxY3x3GNnd+Sm+I9LU7Ec9k5tfXleALhzLJfxsjXOCC8F0b/gr1c1mflNM5wWSOLmUAs47uKvj8+2XGoGOg+JGla058ZdxmTMFicAflnSV4IhE8uX+t71EsHd4Xyl6JpD6gizkr9O0m3L4fsm/4I+23FvLhds+s9mp3fsRH7p4G+eO/zwIgxY/rd36lHrbI2zJ8A9/YU7peXMhCejy9PjyjvVSf8Vd1ON7RszHS9io1kXED++oBM29jSRFxRUsnaOutSIJxZdneMfI1vVa/zY7dPZ+X0I9kLTNifGXcZkzDf9tA/M1QgfDpWZoGFmxWOyWfk1Xmigvagfi6G/jWEh/3Q/3uy74EB+6wqKY91EWd+p0/2/TGirrxaUq52jVEOb6tHrfNBSRr+WtybTqqugfCnwsLWBy8LpDf1Jc+NqVcfhflr/LY1EXdm53PdTbVAODMpHRhuH7FvfDrmVI2vJR+4PiN7gQn7M+MuYxLmbChujOMSZFuLG9kzQSB8WnZn53NmxP7bSq7BUknag6ry9X2HLanzbKg2Mzovk3drdL1XsnN7aci+sW27UVKutoxRDu+pRwv2RZjujONR27kFnm+sF5cHfHd8p9Akk2frGgg/HBa2PvjukrZiVWimxvRPr2QX8mmLE/Hd7HxOhfYSCGeWpY9FjnrTdezEN9f4Wr4IZkYB0+nPjLuMSZizKcy9PLjn6SAQPi3Hs/PZP2L/r0uu4Q3tgfaggriMQ7ou+N3i36qUtWH3CS+Eeq75W3Zew+4P9paUqfsjjslnw99Vj6Z6TzcLgfAoLtE5KBgeg9PHxrw3rWsg/PMFpt3J0I5lURrVP+UzH/a1OBHzSr43tJdAOLPsVGjGi5byx6y+krXAAvoz4y5jEoZbGwTCpyVfbmbYMhVPF+OdfNbqdu2B9qCCd7L0Ojlk3xjYS58cHfZeik+y771Qk+vN69bxEft/XlKmrow4Zku2/y31aMFmMRAexZnhnw35O/FdgzsqflddA+FfZfu+POb9+j/Z8U+H5mpM/5S/mXttSxNxQ5j/K+nq0F4C4cyyR0vydxZfwLYreIkcML3+zLjLmIThVgeB8Gl4MPQHG4ctvRlnnsaXlH6QHXNbe6A9qCAGoW5m6fXkkP1fzvZ9fMi+v4TxXka5FDaXlI9RL6H9reSYUe8cymeRe1kmz4T+tfXzMdzrFb6jroHwXxfQ7+/Pjv1F/1R/j2QXcbXFiXgwO5dLbqoFwplp75fk8Wszdg3HxxzoAvrsWQmEG3cZk9SRQPh07AvVZ+jGAHgM1B0IizObUXvQbM+E8ZYv+TbZ998h+z0Sxg84L4V8LfQ/R+wffyi4X3ItT4w47vVs/w/VI4ryFMvGP6E8IP7WiOPrGgj/L9t3wxhpcik79qD+qf7ym5CPW5yIeUV52w2ZQDgz31H/VJLPh2foGi6H+q1LCMxuf2bcZUzCcALh05EvKTFo2aP4OH0M0sUlUPLlG45oD7QHFXwcqge7VoX+oPCwH1vezr73ck2u93x2Xp9P0Kb9NsHf2a0ekZWr46H8R5ZtQ46rayD8brZv1XXPH5+gbumfauBcWN61GeuSiLGg578CPRHaTSCcJojrAF4ryetnZ+Dc14450AX02bMSCDfuMiap8829QPjCXQ39j8yvKdknLp8SZ7P21je+np3/Zu2B9qCCH0L1l7Lmy30cGrJvfv/wUk2u97cw3ktot4fJJgWly838rR61TqwrJyvsF3/M/DdL5w+G7F/XQPj9CctKvu77Hv3TbPg7G6Ssamki7szO419tn0A4jfFwmP/ypVjHN9X8vF8My/ciY6CZ/ZlxlzEJwwmEL9ya7Dx+GrBf/IE/rsu6shirpcdcy/ZdqT1ggPxH1aeG7Ju/8G/QvcCeUN9ZnnfCeC/l2xrGXwo3D56/px61TgyE/1Fx37y+DHup7KzMCK8inw3+pf5pNuRvAr7Y4kR8Mwxfky7OHj1gAOYamVlxEHizBm3eONJHhAfNpgIYpz8z7jImYTiB8IXL1wd/v2SfI0XgofcIff6ysVPZ/mdD9wc07QG5fCbnsIl9f4Zqa2vnL8ncXePrfWDE/g+G8QLnUfqOonthvPWS1aNm6D09sa3i/ukPUsMCwhtDPQPhf01QVn5O9r85w/WkdfXqUBhvYfsmJ+KF7DzSm68tRUf5kBsy18hMe7ykE63zzW36xM5Psg+YQn9m3GVMwnAC4QuXrw/+TPb5rtANrr2c/NupMPgpuPhywPPaAwa4VzGt8kmAnw3Y73C236czer0965N9v6iwf1y6LA0KfqAetdLeMct/umTPsCVVdpfky44K3z9JIDxf535YIDxf4mTUBLQjYfaWXW1NvYqPBcWXR8THX+4UW/w1fV3xef4LyRMtTsS/s/NYW/z7xqIj2BPaRyCcJno2y/O63lg9GprxSCJQr/7MuMuYhOEEwhfuxzD4pWM7i4DGmeyYHwa0CTHtr4X2PRWnPajut4pp9UoYveRgDBr/k+wTy/JiLcsTYzInQncmaQxux2Uo3gqjX9J3fcyy8W4Y7wW0aTr9NeN1Tz2aXC8QHp9AGDUr/MHQ/wPNsMD2vpJ8qfKewvwHoCqB8G+zY84O2ff1UD2wvTn0B+aP6p/qIRa8n0pOsLd9W+yXLhNwq+WJmFes2DE9WTT+b7qpFgin9uKg8emK+6ZLjtyu6fUcDeM/xgi016wFwo27jEnqSiB84fK1VmMQZU1Rt2NQJQYX8+Uc8nWPYyA8LpcSfzR7VHvAEPm631sH7PdlGL7kYLyX+D7Z5+cw94PMtD0WurGYGJfZFPrX1f98xLH5ZMZhS8Fsyerj+yO+e23ojxHtUo9aK32xbHxKb+OQfU+MUX6/LMmXcyOO2VJyzKix4qqSseblIftvyPZ/Y8B+cbz6e4X99E9LKP5a+WGYH/R+rigI8fO3wtwvoOMUvqYn4p+h/EeDtt6MtaXj0Dk2x6NjtGPpC2Du1fR6vknO8U4YPTsEaLdZC4QbdxmT1JVA+MLdDYMnZA0KLt4u2Te+RPdJ7YH2YIT8hXUfluyzIvQHua5kn8c4Sbpk11eh2rrFk4izzuMPPH8lf2NvNu4fZleoNlkm1rPebPneJMnvR3z312G82ePqUXPtzdIu/kDyalF+e+KPTqezepM/QbGxKEvxB6tfRvQNb4f5s8PXZeUyPZ9B/UP8ofXzAX/n1SH31e+F4S+V3VC0Hb3JdC/on5a/XsUCkj5SFh/pGfRY6fkwf8b4wZYnYuxA4lvL46/DcaH/uEbQjtBuAuHMWmf9RcV9V4wx2FwOK7PB+gXZC0ypPzPuMiZhOIHwhbs4IADxZRgcXIzjuD+LNiEGwOOa4Zu0B9qDit7P0uto6A925esSp+texwkyveBWfEr+lUU+17PF30r/ztYw91TE6QrfkU6Y+bjk8zRg1/u+q8V/bx9w79ELaMY6eEg9cm8dBget72X3qjeH1JudQ76nbLudlMnLYf7LYct+MD2W/L0LYf5M8HyLde3dAeebrit+ojiPNcX13UzuzfVPNahX8VeZdG2s+AvjliH7Hyg5+Yc0TrQwb5S/5ogd4F8V900D4b/U8FrydcxfnuA74i/q6xQL0Gfr94xJGItA+MLF9VPjBK04Mzz+0BVn8z2vaGkPFll8qeq/oT8mEp8WPRnmr0F/qfis93TSn8XYee0in+MTYS6QmC8PFANrT1X8nrXFNfSu55Xi/mZNkQ4xYHe/uKa0XsZ/vxHmXmAbzyEuQdSLJcVg+ePqESX3znGJqxgcfyl0XygbtziZdldo3pPLcf3x+PTEnaIfiz+QfVPUp82KQz3qVRysXQ79v6CMWsx+f3biv2qcaGneKH/N0Ztdsa3CvunSKO/X8Fo+ysrlw2Mev6UY0E9j0PNwEQCIwfj4YqtHFDWY6f5Mv2dMwuh7K4Fw5OVsimPXOPs7TvyLS219UmzpDNF7xb/FSTRxaYOlDGz17lfOT+n7YiDyu9D9wSkG7GIsKD6R8d6A+4d1xWdxtngvyBcnEsUfBZ5Xj4BZqVf5YvN7KhxzODvmhMaJluaN8tccPxZ5WGV5lJPFvnfD+EHmpXA1KZPXJjg+DoiPT+E84mOlMfh9P7lxWKmowUz3Z/o9YxKGEwhHXjbLhjD/HWrLYU2YC8gfkS3qEahXk3k1O4FPKh6Xv1n5+TYnIq3OG+WvOdIXMw1b2y99IqaO69/lg/UzYx5/rDhumo819tYh/F4xg5nvz/R7xiQMJxCOvGyW/Gn4N5bpPA4m5/CYbFGPQL0aX5zFeCf0zxp8sOKx34X+R4NWtjURlyHP4qNIvxR5F7cYWHom2y+uHfZise2QN66RkdaW5GUMIPdeBhMfk4wv6ui9BCY+NvhSTa/lSHYdJysetyp0X/wTj/ljyud0q/jetxU1mPn+zLjLuIvhBMK1B9qDZjmXpeX2ZTqPC2HuiVTUIxgmvsPxraKfiksfxbhtXMYoLuv6QJvr1YXsj++veNyK0L9G1ncap0W3siiwMd2vF4Pp3gsHei/oeC3Jn+tJejwhb1wjI8WbmBj4XlXUofjSjrg0yKXQv2bed0WHUteXSK4obtDSMhk7vL3FteViJxhfqnMsazfem+I5PZZ879OKGsx8f2bcZdzFcALh2gPtQbP8k6TjP8s4xu/FYC62OC+WOrinHjFr4uTmD4u6cSnph3Yn5fh0W8caj2V/+OoYxz6XHXvMgG1Rre9sP4e5l5Kuzz7fUXwW1+CNL6Hbk6TFF/LGNdIKm4oB4JWSMjnJNs3HLY8W33knNO+N4NDG/sy4y7iL4QTCtQfag+bYkaXjuSX82+crjtvfaUE+LFdwTz1ilsR+6I8w+D2O/0vuy1vZP53J/vDhMY49FerxaFAbGqe4XMNvxXXdDN1fQMv8Xuzzbuj+OtobkG2VN64RllnvhcxfSQpoRH9m3GXcxXAC4doD7UFzvJml44FlOo+Pk3PY27I8WM7gnnrErHi06KtiOf285PPNSTm+2cb+KX3bcG+t26prfK8O/euK36xBhje5cUqXr3lhyH69dcvSJRFOyhvXCMssfYzzVckBjejPjLuMuxh9vyQQrj2Ql81wMUvHjct0Huk72ta3KP2XO7inHjELYptwoyij8QfcsmWCPkzK8Qdt7J/ytx5/Psax+S+ip2uQ6U1tnJ5PrumnEfuezNLgzjJ20m3rOHSO0BVfIhVnacT1MmPw+9PQXRO8Vze2SiJoRH9m3GXcxXAC4doD7UEzxMmC95M0/HUZz+VumHv3T1vUIbinHjELvk3K6K6Sz3cmn8enK9a0sX86m/3RFyoeFx8P+yc79kWd/KJJ1/p9ZsS+x7M0eNdg2jXCEoovrblXtFuxo40zwT9N+pu/JBE0pj8z7jLuYjiBcO2BvGyGvVkafrxM5/Focg5nW5T+dQjuqUfUXTrR+dKAevJvmHtyqbU/1F7O/uijFY87UXLC63Tyi2J7cj3XK+z/WbL/38UA3ADMNcJiizMzvgpzL4VKl9mq05upgen1Z8Zdxl0MtyYIhGsP5GVTysLhZHtkmc4jDXS91pK0r0twTz2i7n5Pyuee5N9jXxRfpBufaokT1uKPtqva3D/dyf7oigrHPB361xWP2xWd/KJ5L4z3y3P648ZRg2nXCEsg9h29mRqxDcofV0wD4S9ILmhMf2bcZdzFcE8EgXDtgbxkej5N8nFnS665LsE99Yg625WUzbiMUJyUFp9iikt2/Re6P+bG+rKxZue9LPXq/ph/dGORqOey4/I1mDZ0tmd18lPxTXI9+0bs+1DofyRoRdsLuGuEJfFRUebjIHRzyee9x0ljn7NWckFj+jPjLuMuhnulJC9eMq7VHshLJnQpGXOvaMH11im4px5RZ58kZfNWUV/iU9rx3Y47jDX65TPChzUgMbgdX0wQH8G5kB33fLJf/GUu/houED4dt5Pr2Txi3w+SfQ8p4K4RlkD6Esz3BuzzRpibLQ40pz8z7jLuYrC4dMLfJXkRZzeuN67VHshLxhQD370n839syTXXKbinHlFnPydl84kG3nNM1aXsj745YL/HO9u1znaq+O9r2XG9R1AeKL7zhE5+atJZ+8N+9Y0/YtxN9t2rgLtGWAJXi/Ie259B74rorR3+nuSCRvVnxl3GXfSLAdC4hMaXYf5SkukWJyOdL+6ZDod6zuxUhrQH1MvjSR6ebMk11ym4px5RZ3fCeEtet7p/ei37o3HAFtczW1Uk3o6ikY2DgE+T4/KB3cOh+zjYpWJbqXGamnsVr+fT7Nr3J5+9uox50qaOQ+dI26Rrf38+YJ8Hk3bsaUkGjerPjLuMu+h3NwwOfg/bVs1wO9Bk2gPq5EBo3zt36hTcU49oQn9lrFE0Jt+PGJjFN/AeGpLI+Usz17YtERfZ9QqN/44sv9JfieNSNRcNpl0jLILPw+jZT70fXO+EdqxlCG3qz4y7jLvQDjSZ9oC6jrsfbsk11ym4px5RZ+lSXptG7Luls51t+1gjdurHQvexk7tFYxMT8evQnR2+uuSYn0tOOO6/RuM0dWeS6ylbByvmzx/JoOuz4v/HNQnXFh3mQR2Ha4RF8GdS3suWRVmV3ESek1zQuP7MuMu4C+1Ak2kPqJNeDOZWi665TsE99Yg6S9/j+PGQ/Q4XfdSTxhrji+szxQBInOEXl0LZLxEXzZPJ9byffRYfs/s2K+wvZmnwo7xxjbBIRs3SiGuC9wLhR5J/XyfpoBH9mXGXcRfagSbTHlAXcfJib836Cy267joF99Qj6mxXVj5jfem95DlOTttX9Emxnmw31jBgmwUfF9dzvyjA0bbO9kPoPoJ3IOsk46Aszu6Pb1ReL29cIyySdN2+vK2JS6WcDnOzxrcU//560VEDs9+fGXcZd6EdaDrtAXXwRJJ/r7fouusU3FOPqLsTYfiy17Ff2mCsYcA2S+JjdT+FbuDpTtHgxyVt1sgb1wjL5JukvJ8pBqRxtnecCf5n0T71Zo3Hx4dfKz4DmtGfGXcZk6AdaAPtAcvtUJJ/j7Xs2usS3FOPmAUHij6q11/9Gro/IG2v6fmqVxJR3rhGmClPDhiQ3uhsjxT7pMunXJBk0Kj+TL9nTIIyhLxk8fXWq7/e0uuvQ3BPPQL1SiIib5Q/CLs72+XQfQz4ZujO2kjXAD9b/Ptbkgoa15/p94xJUIaQlyy+q6F8rXrUI1CvJKJElDeuEQCWoD/T7xmToAwhL1lca5K82yI51CNQr5CI8sY1AsDS92f6PWMSlCHkJdOzsuTfXiry7SvJox6BeoVElDeuEQCWpz/T7xmToAwhL5mO94v8+auzPZT8+6Xi37dJIvUI1CskorxxjQCwPP2Zfs+YJNqd/a3Vkl8ZQl4ytrtJHu0q/u2JYG1w9QjUKySivHGNALDs/Zl+z5gkEghXhpCXLNzpJI/ii+cf72w3OtsFSaMegXqFRJQ3rhEAlrc/0+8Zk0QC4coQ8pKFi+uDv9PZroXu7PCrne0VyaIegXqFRJQ3rhEAlr8/0+8Zk0QC4coQ8hLUI0C9koi0LG+UPwDa1J/p94xJIoFwZQh5CeoRoF5JRFqWN8ofAG3qz/R7xiSRQLgyhLwE9QhQryQiLcsb5Q+ANvVn+j1jkkggXBlCXoJ6BKhXEpGW5Y3yB0Cb+jP9njFJJBCuDCEvQT0C1CuJyJTy5pOS45diO6z8AaDP1u8ZEw8lEK4MIS9BPQLUK4nIlPJGIBwA6tdn6/eMiSOBcGUIeQnqEaBeSUSmlDcC4QBQvz5bv2dMHAmEK0PIS1CPAPVKItKyvFH+AGhTf6bfMyaJBMKVIeQlqEfAktSr/7Vo0zjpOFwjANSnP9PvGZNEdQ2E/8/mvgp5qT2waROhWf2TxknjZADmGgFgOfoz/Z4xSSQQ7r4K7cGspYHNpk2EGe2fNE4aJwMw1wgAy9Gf6feaNyZZrveyHBT4cl9FLe9RvljisnluidLAZtMmghiaRETeuEYAEAhv8ZikSYFwjGtZeF42JRAO2kRQryQi8sY1AsDE/Zl+r3ljEoFw1G95mRIIB20iqFcSEXmj/AHQ+j5bv2dMEtV1jXCMa5GXoB6BeiURkTeuEQAW3J/p94xJIoFwZQh5CeoRoF5JRKaUN8v1mO5h5Q8AfbZ+z5h4KIFwZQh5CeoRoF5JRKaUNwLhAFC/Plu/Z0wcCYQrQ8hLUI8A9UoiMqW8EQgHgPr12fo9Y+JIIFwZQl6CegSoVxKRluWN8gdAm/oz/Z4xSSQQrgwhL0E9AtQriUjL8kb5A6BN/Zl+z5gkEghXhpCXoB4B6pVEpGV5o/wB0Kb+TL9nTBIJhCtDyEtQjwD1SiLSsrxR/gBoU3+m3zMmiQTClSHkJahHgHolEWlZ3ih/ALSpP9PvGZNEAuHKEPIS1CNAvZKItCxvlD8A2tSf6feMSSKBcGUIeQnqEaBeSURaljfKHwBt6s/0e8YkkUC4MoS8BPUIaE29WtHZnupsqyQiLc8b5Q+ANvVn+j1jkkggXBlCXoJ6BDSuXm3rbM93toOd7cPOdq6z/dbZ7hcnvEci0vK8Uf4AaFN/pt8zJoke6myHk22l5FeGkJegHgGzXq+OdbavOtv1kpON20aJSMvzRvkDoE39mX7PmARlCHkJ6hHQ+Hr1UXayv0tE5I3yB0Cr+jP9njFJEz3d2f4Nc0+9Vtluh+6kIWUIeYk2ST0CGlivXslO9lOJiLxR/gBoVX+m3zMmabL4HqRnOtuNMDjY9G6ox1OxyhDyUpvU9DZJPQL1almdyU52n0SsJL486IvOdrez/djZNingrhEAZrQ/M+4yJmmDN0J5wOmQMoS8RJukHgHtqFd/ZCe7ViJW8kF2flcUcNcIADPanxl3GZO0wSsl6XlFGUJeok1Sj4B21KtHshO9KhEr+7rkHB9UwF0jAMxgf2bcZUzSBp+XpOfryhDyEm2SegS0o14dzE704zGPv9DZDrc0Ec9l5xcf1V2pgLtGAJjB/sy4y5ikDX4pSc+tyhDyEm2SegS0o17lNxV7xzi2t57Vky1NxG2h+8bn3vkdUcBdIwDMaH9m3GVM0nQbS9LymjKEvESbpB4B7alXfycneb+zrap43IHimP9anohxPfU9nW2zAu4aqbUnOtv+zvZqZ3u5s70Q2vWiNai7FZ3tn6TNfUOSLHl/ZtxlTNJ0h0rS8qQyhLxEm6QeAe2oV1uyk7xY8bjDyTHnNE4KuGukpuIPe8c6243Q/yj9/eS/fwjdIDmwvJ7O2txHJMmS92f6PWOSpjtXkpZ7lSHkJdok9QhoR73Kf4F8a8T+D3S2T7JjjrQ9ERVwgXBqKa6t91uSfx+E7uOHUVxTNj7Vcj35/B1JBsvq46Q+/iI5lqU/0+8ZkzRZfOrkvywd74XqT8MqQ8hLtEnqEc2uk/EJ8vgDVZxId7fYroZurFTdnJF69VRxYxkz7k6xne1s64rP818gh82KjI+h/l5yYQ9rnBRw10jNPB6qrSO7vrP9mez3oaRjGT1X0u6M2u4XA7RY3r8N3R98ds3o9adPbrytOCxLf6bfMyZpsp0l6fidMoS8RJukHkmO1ns2dNfnj2Xhs9B9MjUGxl9Oysjl0F2ij5rWqx2d7achN87fFvvdTP7t1oDvOprtN+qGfIXGSQF3jSyjDaH/3QfnR+y/PSzdUy4wTHxSIb58+pXQ/zTDJNsfobsO/qx4Kjv/RxWHZenP9HvGJE32bkk6vqEMIS/RJqlHkqPV3k/KwUsln6cTiM9KrvrVq3gT/WGYH/SOs8xWFZ+/Vfz7vmy/srW+HxzzxvtWCxunGPiPPzysV8BdI7XwXZZvVV6olnZu8RFFaxOz3FaH/qV70h+c4w/Ua5J+Pz7NFZf2+bdk/9Mzcr3p2OV32b9s/ZlxlzFJk10uScdHlaGZtbK4v+1t2gO0SahHjOtMUgZeG7DP3qysbJVs9alXcbmTH5I/+E/oLmdSJs6QzGeMH6zwN/I1xV9uSeMUb7rijwK7ikoQf0yIgbNfwtxL9x5SwF0jy+6FMNnjhfls1C8lJTVQ9gKlT4fsH5+GKJtJ/tkMXOu15Hzfk/XL1p8ZdxmTNNXakjS8rgwtu1jXtxXjt/iDaJzA9UWF42IQPF1b+Vd5iTYJ9YgxpUHwYTO912VlxbvFalKv1mc3v3FZgC1D9j9QcoJVbijym/KtTUrEIeJ6w193tkuhu856fl6/KuCukVrIg4CHxzj2RnbsNsnJMvu2pB3aO+KY+DTD/ZLjnqzxdebLE22X9cvWnxl3GZM01YslaXhKGVoWccZrDHb/NaC/enuC/DwpL9EmoR4xhnRpohgHWDtGeTFprgb1Kj4+nT5WczuMDuDsn/CGIn3s+lpLG6f46F0ebDuhgLtGll3ZC2fGmTF4OlSfeQuLLc6Su5eVyXuh2uPf50vqQp3Xszu+xGMLg1LjLmOS9il7wmavMrRs/Vus13GJr/fCZD/cfisvtQfaJNQjJrQny/sXxywvNyXh8terL7M/tKfCMYcnuKF4PDvm8xY3TvkN2bMKuGtk2X2a5deNMY/Pn5T5L0z35b8wjl0lbVDVpX6OlBz7d42v9ffkPD+S9cvanxl3GZM01a0w/30LDyhDy+6B7JzuVBh7bQz9M8nj/39QXqJNQj2igtiHpBN8f5ygvNyRjMtbr17N/sgnFY/7LDvu+QrHvJ4ds6+ljVO+nlecobdSAXeNLLs/s/z6YszjnyzJ82ckK8vkeEl5fL3isWWP296t6XVuDbOzhEsb+jPjLmOSJtpRkn4XlaFaeD47pwsVjjmWHfOjvESbhHpERd9k+b6jwjErS8aiLFO9ejj0r5sYHyeu+mv4dxPcUKQF5n4YvYZOUxunfFmZrxVwgXCW3bqS/PpkzO9YVfIdH0halsmVkvL4aMVjD5Yce6um1/lOmI1Z623pz4y7jEma6J2S9DumDNXC29k5vVrhmD+yY96Tl2iTUI+oYF+Y7GnbPNZwV1IuX726kP2B/RWPy9cd/W6CY660uHHK1/M6qoALhLPs9pbk18EJvue/IODC8ttQUp7HWTv7ZMnx52p6rVfD5D9eMf3+zLjLmKSJfihJv23KUC3ka32P+sG3bNmw3fISbRLq0VDxnQzxCZxDofuE6aHi/nkak1vjOwufK+693yjGaXHJ0fj+roUuMxon7D5bfPex5LzXTPBdK4r7qTTPd1Y89pkwfwlVlqFePZZ9+dUxjn0ujP/r4+7smPdb2jjFynM7O6etCrhAOMvu1TCdF85czb7jtqRlGewvKc+nxuinbpQcv6eG17lFMKN2/ZlxlzFJ08Qb9Pthdt6Z0KYyFAMc6USrKi8fyx9pvxfa+T4X7YE2CfWoihg3vJC0tfeydjeWxTgxdpKlCWNg/WJSnvPv7t1Lx4kuD03QP7ybjQHvJn8r/v8Yk4wzvH+v+J1Hs3MbZ3Lvi+psPerVmezLD49x7Kns2O0VjsnXKn2mpY3Tzux8rivgAuHUwmcl+TXJy9S+KvkeL8xkqZ0Lk/+w82bJsZdrep1vJOf4r7pWi/7MuMuYpGnK3pnwuTJUizKUT7Q6M2L/bSXXYKkk7YE2CfVovhhI/jAZY8dlqDYnn28K3fcrpNf/YcXvjk+ufh/mAunHs++OE13iklV3Q/8M6pcrfv+DybnFH0iPhO4SpqG4V4hjw/RpoirLP64oxpCTxlDf0fcsf72KjwGkv7TcDtVfGhR/gUzXFb9Z8bifw/L88l63xundMNkMPQXcNbK4zpfk19MTfM+Fku95RPKyhMpmwN5LBoDDPFdSfv+pcRm+rD+tXX9m3GVM0jSfl6TdPmWoFmUon2g1apnPr0uu4Q15qT3QJqEe9YnLnfQCyfFp540D9ttakgbHR3x3DHL3njyNge5dQ/aNE25vZt9/osL5f5zsP2ym+ulQfZmS/Aeo2xXvrQbFGs6pPktfr/JHpsf5BTGfKXa6wjH54ztft7hxuhwWvvSCAu4amb4vS/Jr4wTfUzYT13INLKWnSsrg9xX66eMlx/3V2R6v6XVuys71OVlfi/7MuMuYpGn+ztLtftFmLlR86uwRZWhB8tmIwx6dj5Mb7oX5S39t1x5oD7RJM9smqUfTF4O7P4W5Sa8bRux/paQ8rhuw7/qsDX6twvnENvpu9jfeGrL/mjAXe/xtxHc/WJxPlRdXfp+dw8kx0/Wv7Ph3VJ+lr1dnsy9+oeJx8Zehf7JjX6xwXP5m1Tda2jhtWKROSwF3jSxc2SyhSernmZLvEaBjKb1bUgY/CPOfxHqo6J/jskC3Svqnk2E6L8BZLK+H/sclLYtSj/7MuMuYpEkeL0m3S1P43ti2xtlku5WhiT0Y+idaDVvjNQZ2/iz6wvSY29oD7YE2aabbJPVo+j5JruelCvu/N8a9bzrx7NoY5/R2yd8YNFFnb7LPNxW++40Kebex5O/vHOP8N4TpvItMvVqgfHbMoxWPO1FyUusqHJevvbu9pY3TwUXotBRw18h0TCsQfjoIhLO8fi4pg+lLYu6G+S9Z6m3x2DjLYtMMXOel5LzPyvba9GfGXcYkTfJGSbodm8L3xnVUZ/G9BnUqQ/lEq2Gz82IAPM4MPBA8mq490CY1qU1Sj6brsdD/VGgVD4f+pZPj5JSyp6rzd7a8N8Z5xR8z/6k4pjuQ3fc8MOK7e0HqYWX/tTB/2chxlK3r/5Dqs/T16k4Y/0VuvcfJJnlL6h8LKDRNapzyJRPeVsAFwqkNgXCaYG0oX97kQlHGYyAgD4LfLwIKszRTNp9ZYVZFffoz4y5jkia5WJJuC53Q81jR7p5Shhbkk4r9wI4ivWO+5WsrH9EeaA+0STPdJqlH05WuHDHO0h8xVvhlcb+xY8A++TKkz495bh+WpPe2kv32Zvu8X+G7fwjD1/v+JgyeZDTJdkPVWZ56dX/ML95YZFZ+Q/FByY3ps9m/5Wt45r+8H+1se1rQOMUfG/7LzuUJBVwgnNooe8nlmgUOIKwRzlIrm3GQDwA/K9nnhRm7zpdD/4tAV8r62vRnxl3GJE3xYMk9050Ffmf8sbI3QWjPEl3HmjC9Za7qVIauhv4fdNcMyMO4JErv5W3Xs/PfrD3QHmiTZrpNUo+m54HQP/H1xSl+98owf1LtuDOiy96B9M6AMp3/rbfD5E87rCj5voVupwPLUq/yGeHDXggXg9txBll8HCAPFKW/4sSZZHHJlTwQnj+WeiD5LL4h9oeWNE75oyD/Kt8C4dRK2dreOyf4nvMl3+PFMyyVKi9rfaJkn+9m7DrTGVHnZXut+jPjLmOSpnihJM0uLuD74j1Vb+mqO2FxliCI5f7V0P3B84vQfdHZNNfGr0sZWpOdx08D9oszwH8tgjAPZ8dcKwnUaA/QJs1Wm6QeTU8+k/rZKX73MyVptWrM7ygLSH8xYN8PSv5e7AuenuDcn1pgjKDsvD3Jukz16lL2xW8O2O/xYpDQe0zm2oDC+0DxnScq3JT3fvnZGrovNdnQksbpzTB8ZnxsaA4o4K6RZVPWYT4zwfd8WfI91tubLV+E6f7qP2qb5hqlN8P8mUJl5e9qyXk8PCP5szb0z4g6oMjWqj8z7jImaYqzA26kJxGX4Pg3LP7a1E92tv2d7fvQ/+6HppWhfH3w9wekeVwftvfo/P7smFMl+b1Te4A2aabaJPVoet4Ni/dE88Gw8EB4dCX7jr8H7Bfjk5cH3HfFerRxjL95OCxsffDdYf77mlYFlqVe5Yu9x18ojhYZEm+Y47o+J4sbzU+T4+6V3DTHwPalYiv7JT1/BG1t0SD+WfxvWxqnfDZ9evO1pUiPaS+YHxuA10N31v2dIv9i8OOtMPqlAToO19g2B0rya5JHBL/PvuO2pJ05sxoI31Hy3YNmShwt2XdW1k8+lI1fHlBka9WfGXcZdzXBpjD4Uej4BFl898egGY3xfig+CRafnI0vA7tW8h37Fvn802WyPmhgGcrXB88nLuwq8u/l5N9ODcmDeG98XnuANmnm2iT1aHrOhoVPCBvk1ZK0mqQdzCecDVsaaH0YHAyP9+fxJbNVJqt9vsD7tpPBsii1qVcrSoI1+fZvcbOZGtT4xl9m1g74O2X7x19Rdrascfo7zP9BIIq/RsUXmU17Ta746Hv8EeKr0J19H4r//a34+3Egtk7H4Rrpu2n635DASVW3QrVAJPU1q4Hwt0q+++UB+64r6dOvz0j+pC+2/VpxrV1/Ztxl3DXL4r3L7iTfFmOLbe9izwZL+4PnG1iGfgyDn7zbWQQ5zmTH/DCgTYgBxBgYXKM9QJs0c22Se/3Fu/+Z5vIdZS+63DrB9+SrTdwdsX8Mtn82pOzHerVjxHd8VfHealD9/Sc7/mnN2vLWq5gp8VeQn4sCdK8YNMSbyjhTrOwXxZ9LTurrEQOH2OjFoPr94sbj4zDeowhNaZzygEMc/DxZpMmbU/5bsXLdGRBceT5M9iZgHYdrbLqVYf4LaN4f8ztWlHzHcUnLErkYxlvupMp64nWzOqtjh2R77foz4y7jrlm1r6QPX4ztyyW4lt6Ep2m/TLguZehudh7bivvRN4s8/DHMn22YvyMrBsLjkg3xR7NHtQdok2ayTXKvPz15IPz1KX73kZK0em6C7zmdfcetisfF2e2/Dyj/90dc668LOO98Sa5fNGuzWa/ir9t/Fp37pSJjJWI1fw6oeNO+GYuPTcUfHm6E8h8zVk3QcOg4XGNb5LOFxp2pu7Ukz5+VrCyB1SU3S3+OOKbsKYi6v3jyQDZwXSvra9efGXcZd7G8YpCp90PQxYaWobthcFDv5wF9w+1Q/gT0k9oD7QEz2ya515+efGmUaT51+WJJWh2awjn+MMaxccJaDHj/M6DveGvAcf9l+43zjsP83YwHNQf6p7YlYpwd8Gtx4x4rU/zFbcci/J3ejMAjFdLknrxxjfR5J8uv38c8Pn+b+2K9gR1Glb2qs83y93jEfmF9ja8zna3yvWyvZX9m3GXcxfLaExbv3Q91KUMXw+CZrYPWSY6P+f9ZtAkxWB3XDN+kPdAeMNNtknv96fkozJ8pPek9QT7r//FQvrb9uPI1wj+f4DtiH3E8lD9tsa1k//yH16r39vk1/6Yp0D9JxMWxt7jGm0Mq6KoaVUaBcOpmS0mejbNm5CdT6JxhEqdKym6Vtf3eLjnu9Zpe46rQv9zFy7K9lv2ZcZdxF8vrRJLHTza0DG0O3ZmAMUARf+iKMxef1x5oD2hdm+Ref3rKJtVM8mLTOOngcsm/38y++68Jvvtq9h0vDmiLT1Y8z38rXO/9CfM4X2pmj6ZA/yQRF0evYTgxZJ9nQ33WLhYIp47yFzCNswRUvvbYU5KTJZK/GLDqGoybSgZ4V2t6jfljlRtley37M+Mu4y6WV2890/+UIe2BvKThbZJ7/elZX3JPEP/7iTG/468B988nStJrnO/O3+cVy1PZS15jIPyPit+5JzufCyX73J0gj/PZ4F9qBvRPEnFxpGu9PjNkvxNJw7FR3rhG5sl/Df9iwg7viqRkiTxW0tZ8N8bx3yxwYLpU0pd7/iDba9ufGXcZd7H4HulsH4ZugCn+8Bln2r1clLFJ33OiDGkPYNbaJPf60/V1yTXFvNxa4dgYBI8vg/xpwOcPh/mB9lNjnNtz2bGDfkzsPZ2zreL3pmuAlwWs/5ogj3/O0m+DJkL/JBEXx/kwNwtw0ON4D4a5xz+OyBvXyEBXQv8v4Q9VOObTLK+fkYwskTdK2pp3xjh+b8nxn9XsGuMskHRGxlHZXtv+zLjLuIvF80DoBpvuF8GG3UX5i0Go+FTau0n+HlaGtAfykoa3SerRdG0P5e9fiC8bfmVI+xafdrlelINHh3z/8TB/xvnmiueWToiJwek1I+5rPq34vb+F4e9Xypc4GbVs6pFs/2c1E/onibg4Hgxz66YOmwX4Xph8rSd54xrbJP6CfCdUX+t7a+j/hdva4CylX0ramn1jHB8Htfm6fbFPmebshXij9FrRR90uvj/WsZ+zG6OdoXxdwfzRxU2yvbb9mXGXcReLI7bJvR/qPy75/GDo/8FwkzKkPZCXNLxNUo+m72QoD4b3ZjefDd33YsXtdOguQ1L1PUNxKZN8GdJLFc5pR3aPsnPIvr1A+P0welZ42n7/L5S/VP31UD2wvbm4zzFxR72SiEtgf3J9byWBjSfD3C9sh4qO6BV54xqpZE/WMb40YL91of+X5IuhG/SDpSqnZQPVF8f8nvdLvmNaP+jEQei14jsvF+fcW9NvddEvxUH0t0WdK/u7Z4Jlh2alPzPuMu5i+jYm7ejZAfs8n+TtH8qQ9kBe0oI2ST2avvgU5qUwOBg+aDtd8fvXh/6nrwfNxE7LWm95knth9IuR0ydd/wzDl6E6UeG+Z0MWE3hjSEzg9wr7oX+SiFOSPibSeznfqZJrP1VUUHnjGqkmrvmYzpT9KMzNZog3OftC/6/gcSAoCM5SiOUvzqS+PWAw+ntxE17VlgHfEwPkqxZwnmvD3Is8L4XBj1Sm66seLLnW9DrfXOKbgd6jnsMG//H8dhpPGXcZd7EI4oy1X5K2fdA4I32h8CfKkPZAXtKCNkk9WhxxosqXoXoQ/P0Jvv989h1xpvju5F4hlrOXk3vxGNSu8g6jfMnHePyroRuA74lPc59O9vmqGPMP8l6y79WSz9OnI+I9wQuaCfVKIi5+MKS3wP+dpOGIwYfnikq5IszN9rse6rNYv0A4syDetHwY+gNxcVZPGhj7qahvsBRie36v4sA0ltWPK37vDwO+I/6tixOea7o25KjA/MVQ/lji7uI6etvWZUjzODgue9v9xWU6nzr3Z8Zdxl1MV/oOkh1D9nsn2W+vMqQ9kJe0oE1SjxbXgdD/5HO+XRpRBkbZnYz/03XD0yV14o8tcYmRqhNz9g4533vZPVQMkld9UicN3J8o7g3WFMf3gvUXguUb1SuJuCR2hv5fsgZ5IFR79ETeuEYG3+zEWatxtmqciXuo6GgfkjQw0C9jtH/vhOEvGltu68P8GSZrWpSXAuHGXSy9p0L/U2fDfJMEEVYpQ9oDeUkL2iT1aGnEF2C+WNwDx+2FKd8Dry3uqw9l99kPT+H+fVvxXS8l53+wuK8f954jpsH3ofvDZwzW3yrK+duh+ks/Ua8k4hS8Haq/nCC9eZc3rhFgsd0do/2Lg+ofa3wtT2ft+UfGU8Zdxl0ssvRJnWFPn8RAa2+W20VlSHsgL2lJm6QegXpFCxPx+1Dt0aRVof+REHnjGgEWW7qE0PYR+8aX35yq8bW8mrXnzxhPGXcZd7GIHkvy6ocR+x5O9j2mDGkP5CUtaZPUI1CvaFkirkyCDHdG7Js+undb3rhGgCXwd9L+fTNi3/hW9zo/VvhF6A9krGhZXgqEG3extI4neTVqDdOrofqPjsqQ9kBe0pQ2ST0C9YqWJeJzyXVdGLHv62PsK29cI8A0nMrawPdm9Dpi0Dt9uc5XxlPGXcZdLLJ0tvHjQ/bbn+z3jzKkPZCXtKhNUo9om7g2+1tFffyvuD/5K3RfyvyAekUbEvGj5LpeHbFvup7Xy/LGNQIsgUdL2sGjM3gduxpwDUvVnxl3GXcxHXeSvBr0BEp8wdj1UP3ldcqQ9kBe0qQ2ST2iLR7sbB+GbuD7Umd7ovj33Un5O61e0YZEvJxc17Yh+21N9ou/Gq2RN64RYIm8X9IWvjZj13A8O/9HjaeMu4y7WGT3KuRVXLLpp2S//cln+zrbamVIeyAvaXCbpB7RBo90tj+KMnZiSDm8o17R9ERck1zTvyP2/TTZ92154xoBltCK7Kaotx2eoWtIAx43jKdaGQg37mKp3Q6Df3yL61OfC911eq8k+z1UfB6fYjmjDGkP5CUNb5PUI5ou1rWbRfn6vOTzzUn5u6le0fREfCG5pnMjKk7vRS7xV6QH5I1rBFhi6zvbtZI28dkZOPe12Tl/bjzVykC4cRdL7WySV/Ex6BhQWlG0m7+EuSUH7ib7rS0+j/uvVoa0B/KShrdJ6hFNv3+6UZSt3wb0IR8m5e8D9YqmJ2L6ArIjA/ZZWXRKvUfxHpM3rhFgmTycDObSmXSban7eL2bnvM94qpWBcOMullp8Gd29knzL1wG9m312ubh5Voa0B/KSprdJ6hFN9m1StnaVfL4z+Tz+2LpGvaLpifhHck1bB+xzpvg8dljPyRvXCLDMYn91M2sXL9b8nD9PzvV+gwaZi9WfGXcZdzE9T3e2n4syFdf+/KakbL1dfP5n8f9XKUPaA3lJS9ok9Yim2h/6n8DIxSD4v8Xn8UfXjeoVTU/ETaH/pSu5VcngK1aO3fLGNQLURJxRdDtrG5+r8fn+nZznT8ZTrQyEG3eBMqQ9ANQjlsrvSbnak/x7XGLondCdnBN/cDoemvdjk3olEUsdyq6p9zbmNcVnvUpzPtT7lyGBcIB2ejZrG8/X9Dwfzc7zPeOpVgbCjbtAGdIeAOoRS2FXUqbispJxqa1nOtvJ0P0B9nroBsM3qle0KRHPJdfzRui+mCJWiPh4UnxU77POtl3euEaAJRZfmvR0xX3TJUdu1/R6jmZt+NMtzts2B8KNu0AZ0h4A6hFL4ZOkTN0K3WD4F53tzc62Q72irYn4T5hbq3S1vHGNADXxaBEkqGJ70jbeq+n1fJOcYwxyrDCeamUg3LgLlCHtAaAesRR+TsrUE+oVErG7tmrvWn6UN64RoEb2hu6MhSpWhP4gc93ExxDvJed4wXiqlYFw4y5QhrQHgHrEUrmTlKkV6hUSMYTXkmt5V964RoAaOdbZ/qq4bxoI/6WG15KvY/7yBN/xdmdb17L+zLjLmAT3VU2lPQDUIxbbvZaXKfVKIs7zZWjOWqUC4QDNcrZo67ZV2DddGuX9Gl7LR1n7/fCYx2/pbH9O4TxWFH/7udANxp/pbI/UuD8z7jImwX1VU2kPAPWIxXY7KVObKtxvnFWvaHIixpvh3q9DTVirVCAcoFl+LNq6KsujnCz2vRvGDzIvhatJ231tguO/62zHp3Ae8YWdMfh9P8ytp76yxv2ZcZcxCe6rmkh7AKhHLIULSZn6eMh+hzvb353tSfWKJifi88l1nJE3rhGgZu4m7d0rQ/bbn+x3qIbXsSFru8ftc48Vxz0+xXPqvbjz+5r3Z8ZdxiS4r2oi7QGgHrEUdmXlKgbDNxefreps+0J38lEMgm9Xr2h6In6dXMdOeeMaAWpkbUmbdyYZoK0o+q7TxWfxsb+XanotR7LrOFnxuDg4/aA45o8pn9Ot4nvfrnl/ZtxlTIL7qibSHgDqEUvlREn5Srf49O0G9Yo2JOKLxbZP3rhGgJp5JnQD3zEYHIPecTZDXBrkUmf7L3Rni8fgd1wy5K1Q35dIxnP/JWu74wtA9xbXlnugsz0VurPAryfHvDfFc3osLP+6tG0MhBt3gTKkPQDUI5bDgdCd+X2n2H4N3dnh29UrJKK8cY0ALFR8GU18aeeVMHwGRtXtsSme29Gw/OvStvVlmcYkoAzJS0A9AvVKIiJvXCMAS+DLog/5agb6M/2eMQnKEPIS1CNAvZKItDBvlD8AFiLOAL9X9CGvzkB/pt8zJkEZQl6CegSoVxKRFuaN8gdAVQ+H7stx/gzd4PenobsmeK8P2ToD/Zl+z5gEZQh5CeoRoF7VJBEn2RjtrnRWiQGYWHyBaAx+xzXKd4buTPAYCD8b5l7YOQv9mXGXcRfuq5Q77QG0sU0E1CsDNgMwgXBlCYAhHgjdtb9jH/FFZ1uZfLY76T9Oz0h/Ztxl3IX7KuVOewBtbBMB9cqAzQBMIFxZAmCAOOv726J/uBy6QfFUGgh/YUb6M+Mu4y7cVyl32gNoY5sIqFcGbAZgAuHKEgADfFT0DXFJlM0ln+8tPr/f2dbOSH9m3GXchfsq5U57ANpEdQ/0T6BzBID/k74E870B+7wR5maL688AAOp7ry/IB/0EwkHnCAD/52rRL8QB4roB+/TWDn9PfwYAUOt7fUE+6CcQDjpHAOhb+/vzAfs8GLpLpsR9ntafAQDU+l5fkA/6CYSDzhEA/i/43esX9g7Y57Xi8zuh+1JN/RkAAABQWwIHAOT+TPqFsmVRVnW268Xn5/RnAAAAQN0JHACQuzeiX4hrgvcC4UeSf1+nPwMAAADqSOAAgNydpF9Yn30Wl0o5HeZmjW8p/v31zrZLfwYAAADUkcABALlvkn7hTOguhRJne8eZ4DEAvibMzRpfHbrrhb+nPwMAAADqSuAAgNyTofyt6Dc62yPFPunyKRf0ZwAAAECdCRwAUGZ3Z7vc2e52tpud7UToXwP8bPHvb+nPAAAAgLoTOABAfwYAAAA0msABAPozAAAAoNEEDgDQnwEAAACNJnAAgP4MAAAAaDSBAwD0ZwAAAECjCRwAoD8DAAAAGk3gAAD9GQAAANBoAgcA6M8AAACARhM4AEB/BgAAADTa/6awAcA03dU3AQAAANMkEA5A3QiEAwAAAFMlEA5A3QiEAwAAAFMlEA5A3QiEAwAAAAAAAAAAAAAAAAAAAAAAAAAAAAAAAAAAAAAAAAAAAAAAAAAAAAAAAAAAAAAAAAAAAAAAAAAAAAAAAAAAAAAAAAAAAAAAAAAAAAAAAAAAAAAAAAAAAAAAAAAAAAAAAAAAAAAAAAAAAAAAAAAAAAAAAAAAAAAAAAAAAAAAAAAAAAAAAAAAAAAAAAAAAAAAAAAAAAAAAAAAAAAAAAAAAAAAAAAAAAAAAAAAAAAAQKkVne2pzrZKUgAAAAAAMMu2dbbnO9vBzvZhZzvX2X7rbPc72/862x5JBAAAAADALDvW2b7qbNdDN/CdbxslEQAAAAAATfFR6A+C/y5JAAAAAABokldCfyD8U0kCAAAAAECTnAn9gfB9kgQAAAAAgCb5I/QHwtdKEgAAAAAAmuKR0B8EvypJAAAAAABokoOhPxD+sSQBAAAAAKBJzoX+QPheSQIAAAAAQJP8HeaC4Pc72ypJAgAAAABAU2wJ/bPBL0oSAAAAAACa5FDoD4S/JUkAAAAAAJglT4Xuyy+vdrY7xXa2s60rPs/XB39CkgEAAAAAMAt2dLafQn+QO92+Lfa7mfzbLckGAAAAAEDdrexsH4b5Qe/nQvclmPHzt4p/35ftd07yAQAAAABQZ3G5kx/CXGD7n862Z8C+58P8GeMHJSEAAAAAAHW1vrP9FuaC2n93ti1D9j8Q5i+X8pBkBAAAAACgjlZ3tsthLqB9u7NtG3HM/tAfBP9VMgIAAAAAUFdfhv6g9p4KxxzOjjkhGQEAAAAAqKNXQ39A+5OKx32WHfe8pAQAAAAAoG4e7mx3wlww+1pne7Disd8lx93rbCslJwAAAAAAdXMh9M/q3l/xuBWhG/zuHfedpAQAAAAAoG4eC/1B8KtjHPtcduwxyQkAAAAAQN2cCf3B7MNjHHsqO3a75AQAAAAAoE7WhP6lTW6H6mt8rw7964rflJwAAAAAANRNXAs8ndH9+RjHvpkde1pyAgAAAABQN2dDfzD7hYrHre1s/2THvig5AQAAAACom8uhP5j9aMXjTmTHxW2d5AQAAAAAoG7SNb7jtqLCMU+H/nXF43ZFUgIAAAAAUEf3Q39Ae5SNne1GZzuXHfdBtt+Gzvas5AUAAAAAYLnlM8I3Dtk3Brd/62yvdbYL2XHPJ/utDt0lVwTCAQAAAABYdpdCf0D7zQH7Pd7ZrnW2U8V/X8uOW1X8+wPFd56QtAAAAAAA1EGc3Z0GtOPa30dDN7Ad1wvf0dlOhu4SKp8mx+VrhD/c2R4K3SB43FZKWgAAAAAA6iAGu78P/UHtfPu3sx3Kjrs3YN/40sy1khUAAAAAgDqJwfBjne3nznY3dIPctzvb16E7O3x1yTFx3zwIHvdfIzkBAAAAAGiCJzrbn6H7ss24FMp+SQIAAAAAAAAAAAAAwJKJS8LEmeznOtuN0F0WJm5XO9tbofvCUAAAAAAAmEnPdrZrobu2+Wed7ZHQDYy/HObWPL8cvPgTAAAAAIAZ9H6YC3a/VPL5ueTzs5ILAAAAAIBZcibMBblfG7DP3mSfuG2VbAAAAAAAzII0CD5spve60B8If0fSAQAAAABQd++GucB2fDHmqLW/00D4l5IPAAAAAIA62xP6A9svVjgm3f+mJAQAAAAAoK42drZ/w1xQ+8eKx6WB8DuSEQAAAACAuvom9Ae1d1Q4ZmV2zD3JCAAAAABAHe0L/QHt7yoel78s866kBAAAAACgblZ0tmuhP6C9s+Kxz2TH/Sc5AQAAAACom6OhP5h9ZYxjX8yO/VtyAgAAAABQJ3E2+PXQH8w+PMbx72THfi1Jp2ZVZ3uhs50q0jX+yHCj+PdBfu9sNzvbT53tXGd7pbOtl5QAAAAAQJvlM7pvh+GB1tz57PhzknTBYuD6o852J0nTZ0P3xaRVxRed9l5+GtdtPypZAQAAAIC2+j70B7JPjnn8X9nx79Tgmj7JzmmptsNTOPeXOtut4vti2j6xwO/7MTk/wXAAAAAAoHU2hvnB3J1jHL+h5Pi9NbiuWQ2En0i+61qRPwu1L/nOe53tIcUeAAAAAGiT10J/IPefMY/Pl1WJWx0CrbMYCP80+Z64lMljQ/aNS6TEmfdfFnkwzLrsHN9W7AEAAACANumtIT2t7YYkncjRLB2PjZFvcZb3A0P2XZF993eSGwAAAACa7X8t2kaJAdJ7U/6bpxWxscWZ3/eTNPyjyJtBXi1J911jlPvbkhwAAAAAmk0gfM5TYWHrg5cF0vcqYmO7kqXhSyPS/EZJvm0Zo9zfk+QAAAAA0GwC4XMOh4WtD747Oz6ua71KERvLC2H+0jLDZoPvLcnn+yOOWVWSTwAAAAAArfB56A+Qnhvz+JPBsigL9WOWhsfHzLO4XRlxzJZs/1uSHQAAAABoi69Cf4D05TGOjTOQ/8mOf1qSjmVzmB/UfnTEMb+VHPPRiGPyWeRelgkAAAAAtMavoT9A+twYx+7Pjv1Fco7ttSwN/xyxf/zx4X6YHwh/YsRxr2f7fyjpAQAAAIC2+C/0B0g3jHHspezYg5JzbOezNPx8xP6rw/wg+G8T/J3dkh4AAAAAaIv40sQ0QLqi4nGPh/GDsUvtk7A8Lyg9PMY55suc7B+x//YJ/97NZP+/FXsAAAAAoE3yZTaq+iI7bk8Nr20WAuF3wnhrrG/N9r9a4W/kwfP3FHsAAAAAoE3yGeFV5LPBv6zptc1CIDz/IeKBEfs/GMZ/OenxZP97YbzlbwAAAAAAZt5fYfxA+M/J/nHJDYHVyd0bM/3XJ/t+UWH/FVkefyDJAQAAAIC2yZc4WTNi/yPZ/s9KwgW5HsYLhL+b7Hukwv6vJPv/VSF/AQAAAAAa5/VQPbC9ubPdTvY9KvkW7FyW/quG7Lsl9C9l8/6I714b+l+SuUtyAwAAAABtFJc1SZfneGPAfus62+8V9mM8u0K1Nb9jUPu3Yp+fiv/9fsR3fx3Gmz0OAAAAANBY74W5gOnVks9jsPxK8XmcEf6CJJuqb5L0/3hE+p8u/u1q8d/bS/ZfWewXP48v4zwkiQEAAAAAQjgf5oKxJ0I3mBrXk45rTPeW17jQ2TZJqqmLs70vJekf03xFkf6vFekfA9pvJ8dsLv79Rmd7pvi3Bzrb/jA3czwGyx+XvAAAAAAAc14M3eU27oTuWtS3Qne2cgzAbpY8i+5gZ/uus/1XpH+cfX8xdGfsP1yy/7risytJnsUXYsZ1x5+XnAAAAADAcoszfp8Kw1+OCAAAAAAAtbctdGfnxtm+H4bubN24dEVc6iIuX7FHEgEAAAAAMMuOdbavOtv1MLcGdLptlEQAAAAAADTFR6E/CP67JJnnoc72VuiuVR7Xyr4Xuutevx+6L4NEXgEAAAAANfZK6A+EfypJ/r8HQ3fpmBhMvdTZnij+fXeSXqclk7wCAAAAAOrtTOgPhO+TJP/nkc72R5EmJ0o+76XXHUklrwAAAACAeusFEHvbWkkSHu1sN4v0+Lzk881Jet2UXPIKAAAAAKivOJM2DYJflSRhfWe7UaTHb6F8XekPkzT7QJLJKwAAAACgvg6G/kD4x2Mef6GzHW5YmnybpMeuks93Jp/H2fRrFCN5BQAAAADU17nQHwjfO8axbxTHPNmg9NifpMWlks9jYPXf4vNfOttGRUheAQAAAAD19neYCybe72yrKh53oDjmv4alx+9JeuxJ/n11Z3unSKN7ne34GGmFvAIAAAAAlsmW0D8b/GLF4w4nx5xrUHrsSq4rrju9srM909lOhm7A/3roBljNLJZXAAAAAMCMOBT6A+Fvjdg/vojwk+yYIw1Kj/TaboVugPWLzvZmZ9uhuMgrAAAAAKB+ngrdl19e7Wx3iu1sZ1tXfJ6vD/7EkO+KS0/8nu0ft4cblF4/V0wL5BUAAAAAsMzijNifwvygdW/7ttjvZuifVVvmaLbfsC2uybxihtPtTnItKxQjeQUAAAAA1E9cJ/nDMD/o/Vzoviwwfv5W8e/7sv3K1vp+MFQLgI8Kps+Ke8m1IK8AAAAAgJqJy538EOaCg/+E7nImZc6H+TPGD1b4G/ma4i83LA1vJ9e2acS+8UWjZxU7eQUAAAAALI31ne23MBcY/Dt0g3+DHAjzZ3M/VOHv5GuKb21YOl5Iru3jIfsdLtL4SUVPXgEAAAAAi291Z7sc5oKCcabsthHH7A/9Ae1fK/6tf5NjrjUwLXdl6RIDrJuLz+LSMnE5mR9DN7C6XdGTVwAAAADA0vgy9AcE91Q45nB2zIkKxzyeHfN5Q9PzRBi+DvoXnW2DYievAAAAAICl8WroD/x9UvG4z7Ljnq9wzOvZMfsanK5x6Zg4m/hOscUZ83HGsZnF8goAAAAAWEIPh27gL12q5MGKx36XHHevs62scMw3yTH3O9taWQAAAAAAwGJKXxYYt/0Vj1sRusHv3nHfTXDMFckPAAAAAMBieiz0B8GvjnHsc9mxxyocszs75n1ZAAAAAADAYjoT+gPTh8c49lR2bJW1lI9nxzwjCwAAAAAAWCxrQv8yJbdDtTW+o9Whf13xmxWP+zn0rym+QjYAAAAAALBY4lrg6ezsz8c49s3s2NMVjonB8/vJMV/LAgAAAAAAFtPZ0B/MfqHicWs72z/ZsS9WOG5fdswbsgAAAAAAgMV0OfQHph+teNyJ7Li4ratw3Gdh/DXFAQAAAABgYuka33Grsl7306F/XfG4Xan49/5IjvlH8gMAAAAAsNjS9br/V2H/jZ3tRmc7lx33Qbbfhs72bPZvm7JjzmWfH+1se2QJAAAAAADTlM8I3zhk3xjc/q2zvdbZLmTHPZ/sF1+IGZdcyQPhB7NjDiSf7epsP8gOAAAAAACm7VLoD06/OWC/xzvbtc52qvjva9lxq4p//3/t3XGk1vceB/CPJDNHJJlkYiYzmZhkMhMzkySRSTI5zDUzc10yuea6xiSTZGQmmRwmmcmMZDIzY3LlSsYkk2TMZJLjsPv93t/vOL/f9zznPL/n1Dk9nef14mM6z/fze3Y+z/PXu1+f3xP1NY/3uEZ5F/mG+ufPpboeVdAOAAAAAAAPVb67uxlO593feUVJDrbzvvCtqT6JaoXKqUZfuSN8Y1TB9uW6VvZ4r5tFz5pUL6X6pf4vAAAAAAA8dDnsvhTtgLqs31MdKvom5zibH5q5Zo736XU+PzDzZR8DAAAAAACLKYfUh1P9mOp+VCH33VQXoro7fKxHTz5bhtr5/Op53udIVKF6vrv811QnYv6d5AAAAAAA8Mhsi2qlSX7YZl6Fst9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ERWpNqeapVRAAAAAADwONucaleqg6mOpZpIdS3VVKq/Uu02IgAAAAAAHmeHU32V6mZUwXdZ640IAAAAAIDl4uNoh+DXjQQAAAAAgOXk7WgH4aeMBAAAAACA5eTzaAfhe40EAAAAAIDl5OdoB+FrjAQAAAAAgOXimWiH4FeNBAAAAACA5eRgtIPwE0YCAAAAAMByMhHtIHyPkQAAAAAAsJzcjpkQfCrVKiMBAAAAAGC52BTtu8G/NRIAAAAAAJaTQ9EOwo8YCQAAAAAAj5PtUT388mqqe3WdTbW2fr3cD77NyAAAAAAAeBxsTfVDtEPuZn1Tn7vT+NkfxgYAAAAAwLBbmepYzA69d0b1EMz8+pH653uLcxPGBwAAAADAMMvrTr6LmWD7t1S75zj7Rcy+Y/ygEQIAAAAAMKzWpboWM6H27VSb5jl/IGavS9lgjAAAAAAADKOxVD/FTKB9N9XmPj37ox2C/9cYAQAAAAAYVl9GO9Te3aFnvOg5bowAAAAAAAyjd6IdaJ/s2Pdp0bfLKAEAAAAAGDYbU92LmTD7RqonO/ZebPRNplppnAAAAAAADJtz0b6re3/HvhVRhd/TfReNEgAAAACAYfNCtEPwqwP07ix6DxsnAAAAAADD5vNoh9njA/R+VvS+aJwAAAAAAAyT1dFebXI3uu/4Hov2XvE7xgkAAAAAwLDJu8Cbd3SfHqD3/aL3jHECAAAAADBszkY7zN7XsW9Nqt+K3jeMEwAAAACAYfNTtMPs5zv2HS/6cq01TgAAAAAAhk1zx3euFR16Xon2XvFcV4wSAAAAAIBhNBXtQLuf9alupZoo+o4W555K9brxAgAAAADwqJV3hK+f52wOt6+lejfVuaJvV+PcWFQrVwThAAAAAAA8cpejHWi/P8e5LalupPqs/vONom9V/fMn6mseN1oAAAAAAIZBvru7GWjn3d/vRRVs533hW1N9EtUKlVONvnJH+MZUG6IKwXOtNFoAAAAAAIZBDrsvRTvULuv3VIeKvsk5zuaHZq4xVgAAAAAAhkkOww+n+jHV/ahC7rupLkR1d/hYj558tgzB8/nVxgkAAAAAwHKwLdUvUT1sM69C2W8kPOTvV/5OvZPqb6n2pXraWAAAAAAAeJzlvfT5Xybcipl/ZZD/hcJU48/fRRWSAwAAAADAY+W5VNdiJvA+mmp9/Vp+8OqBVDcbr39gZAAAAAAAPC62RPVA1umQ+605zq2Lah3P9LljRgcAAAAAwLB7KtXtmAm3v+hz/sVoP6D1LSMEAAAAAGCYXYx2sP1sh56Jxvk/Uz1jjAAAAAAADKN90Q7BL3bs2170fWmUAAAAAAAMo+bDMXOND9B7q+jdbJwAAAAAAAyTl6MdZOfaMED/maL3lJECAAAAADBMcnDdDLJvDdh/oOjPu8JXGCsAAAAAAMPil2gH2ecH7H8pZt9R/pqxAgAAAAAwDNbG7BD75IDXWNXjGkeNFgAAAACAYbAnZofYBxdwnT+La1wwWgAAAAAAhsE7MTsI37OA61wtrnHXaAEAAAAAqpUa+1J9FtUdxLejelDjqnl6rqe6k+qHVBOp3k61zigX7NOYHYS/voDrfNXjOh6YCQAAAACMrBxcf5zqXlSBaQ60c/i6coBrbE31dd1/P9V7xrogX8TsAPuVBVznXI/rPGO8AAAAAMAoejPVH1EFpb+m2vaA1/s+ZoLXYQzDT8bsgHgparzj/9+XPXrXL+D3nOhxnVd93QEAAACAUXM8ZkLSG7GwwLW0t3HNyVQbhux3HvYg/EKP3rEF/J6f97jOTl95AAAAAGCUnIqZgDSvMnlhnrN5RcoHUd2t/Eaf666Ndvj6zyH7vUclCD8TgnAAAAAAYITllSXNgPRwn/NfR/su7yfmObuiuPZF4x6IIBwAAAAAGMhfI1Rd5Tu/pxp9P0cVXs/lnR7vtWOAud/1NRxIr4dcrl7Adc6GHeEAAAAAMBIE4bNdKfrenOdsDshv9XivTQPMfdLXcCC9dnu/vIDrfNHjOs8YLwAAAAAsP4Lwtn1FTw6557sbfE+P95nq07OqOH/f13AgR3vM/LUFXOfLHtdZYbwAAAAAwHL3fbSD0Q/7nD8ds8PUK316NhXn/zD2gRzoMfPdC7jOpbCiBgAAAAAYMc/G7ID1+T4913r0fNynp7yL3MMyB7Ojx8wPLOA6fxTXOG+0AAAAAMBy9260g9Ff+pzPazSmYnYou61P39+L88eMfiAre8z9owGv0euz+9BoAQAAAIDlrnx44uk+58didgh+bQHv86rRD+y7YoYTA/Y/1+Oze91YAQAAAIDlrlxzsr/P+Rdjdpg63uF97jTO3x7COZyMR/Mw0/EB/h8/KHqvD/g7lg9FvRcelAkAAAAAjIAchjbD0Vf6nC/vKr7a4T3K8PzfQziHxyEI39Sjf/UD/I6nff0BAAAAgFFQ7ox+os/5J2Ow4Dz7sHF+MtVTQziHxyEIz76Pwe7gb7pe9G739QcAAAAARkEOppvhaD/rGmfPdzifV2/82ug5auQPpFxvcr5j35ai74pRAgAAAACj4mYMFoT/q3H2rQ7n326cz4H4aiN/YFcaM8139G/o0HOq+JxfM0YAAAAAYFRMRDsgXTXP2byj+n7j7Ed9rr0m2g/J3GHcD8XmaO9277frO+91nwq7wQEAAACAEZXD6S47v3Oofa0+80P930t9rn0hBrt7nO52R3utzZtznFvb+NxyfRv998ADAAAAACw7X8dMUHqix+v54ZbT6zjO1D+7Wv/5xR7nV9bnpld3HDLiRZH/EqN5x/3HqZ6uX8u72fem+rnx+tkQggMAAAAAIyrf7X05ZgLTvNc7B6l5n/e7UYWtOdD+Z6Pn2frnt2Jm33QOWffHzB3IOSzfYryLKt/xfSzV3cbndz/aq1DyHfw7jQoAAAAAIOJgqoup/owqTM3hal6l8e9UG3ucX1u/lu8Wv1f35Adi5r3ju4xzSeW/uNhRf4bjUd2Fvye6PUgTAAAAAGBR5OBye8z/cEoAAAAAABh6m6O6OzrfqZtXWOS7pfPqkOnVFbuNCAAAAACAx9nhVF+luhkzO5ubtd6IAAAAAABYLj6Odgh+3UgeSN5/fSTVpaj2mk9GtaP8o6ge3AkAAAAAwBJ7O9pB+CkjWZAno1ozk4Pvy6m21T9/tTHbM8YEAAAAALD0Po92EL7XSAb2TKqf6/kd7/H69GzvGRUAAAAAwNKbDnCna42RDOT5VHfq2Z3u8fqzjdneMS4AAAAAgKWV72RuhuBXjWQg61Ldqmd3LXrvAD/WmO9RIwMAAAAAWFoHox2Enxiw/1yq8RGe3zeN2e3o8frLjdfznferfeUAAAAAAJbWRLSD8D0D9P6j7nlpRGe3vzG3yz1ezyH47/Xr/0m13tcNAAAAAGDp3Y6ZMHcq1aqOfQfqnj9HeHbXG7Pb3fj5WKoP6nlOpvpwgLkCAAAAAPAQbYr23eDfduwbb/RMjOjsdjRmkHeEr0z1WqpPovrLgZtRheHuAgcAAAAAeIQORTsIP9LnfH4Q5Mmi560RnV1zDn9EFYafT/V+qq2+WgAAAAAAS2N7VA+/vJrqXl1nU62tXy/3g2+b51p59cf14nyujSM62x87zg0AAAAAgEWQ70j+IWaH1tP1TX3uTrTvau7lveLcfJV3Yq8YkRnfa/zeK3zlAAAAAACWRt5TfSxmh947o3pYY379SP3zvcW5Xru+n4xuAXi/MH05mmz83gAAAAAALIG87uS7mAlnf4tqnUkvX8TsO8YPdniPcqf430Z43ncbc3i6z9n8UNKzvqIAAAAAAAu3LtW1mAlmb0cVvs7lQMy+m3tDh/cpd4o/N8IzP9eYw4l5zo3Xn8dLvqYAAAAAAAszluqnmAll853Km/v07I92oP3fju/1e6PnxojPfUcxwxyGP1u/ltfQ5NUz30cVgr/oawoAAAAAsHBfRjuQ3d2hZ7zoOd6hZ0vRc9ro/z+3+Xamn0/1lDEBAAAAACzcO9EOXk927Pu06NvVoefvRc9e4/+/vGYm3/l9r658d32+O9xd4AAAAAAAD2hjVMFrc1XJkx17Lzb6JlOt7NDzdaNnKtUaHwEAAAAAAIup+bDGXPs79q2IKvye7ru4gJ4rxg8AAAAAwGJ6Idoh+NUBencWvYc79Lxa9HzkIwAAAAAAYDF9Hu1genyA3s+K3i67rD8sel7zEQAAAAAAsFhWR3tNyd3otuM7G4v2XvE7Hft+jPZO8RU+BgAAAAAAFkveBd68O/v0AL3vF71nOvTk8Hyq0XPBRwAAAAAAwGI6G+0we1/HvjWpfit63+jQt7fo+YePAAAAAACAxfRTtIPp5zv2HS/6cq3t0PdpDL5THAAAAAAAFqy54ztXl33dr0R7r3iuKx3f7+dGz2/GDwAAAADAYmvu6/6rw/n1qW6lmij6jhbnnkr1evGzp4ueieL191Lt9pEAAAAAAPAwlXeEr5/nbA63r6V6N9W5om9X41x+IGZeuVIG4QeLngON13ak+s7HAQAAAADAw3Y52uH0+3Oc25LqRqrP6j/fKPpW1T9/or7m8R7XKO8i31D//LlU16MK2gEAAAAA4KHKd3c3w+m8+zuvKMnBdt4XvjXVJ1GtUDnV6Ct3hG+MKti+XNfKHu91s+hZk+qlVL/U/wUAAAAAgIcuh92Xoh1Ql/V7qkNF3+QcZ/NDM9fM8T69zucHZr7sYwAAAAAAYDHlkPpwqh9T3Y8q5L6b6kJUd4eP9ejJZ8tQO59fPc/7HIkqVM93l/+a6kTMv5McAAAAAAAemW1RrTTJD9vMq1D2GwkAAAAAAIvhfxG9F9EkV+8JAAAG93RFWHRNYXRoTUwAPG1hdGggeG1sbnM9Imh0dHA6Ly93d3cudzMub3JnLzE5OTgvTWF0aC9NYXRoTUwiPjxtc3R5bGUgbWF0aHNpemU9IjE2cHgiPjxtZnJhYz48bWk+ZDwvbWk+PG1yb3c+PG1pPmQ8L21pPjxtaT50PC9taT48L21yb3c+PC9tZnJhYz48bWZlbmNlZCBjbG9zZT0iXSIgb3Blbj0iWyI+PG10YWJsZT48bXRyPjxtdGQ+PG1zdWI+PG1pPmk8L21pPjxtaT4mI3gzQjE7PC9taT48L21zdWI+PC9tdGQ+PC9tdHI+PG10cj48bXRkPjxtc3ViPjxtaT5pPC9taT48bWk+JiN4M0IyOzwvbWk+PC9tc3ViPjwvbXRkPjwvbXRyPjwvbXRhYmxlPjwvbWZlbmNlZD48bW8+PTwvbW8+PG1mZW5jZWQgY2xvc2U9Il0iIG9wZW49IlsiPjxtdGFibGU+PG10cj48bXRkPjxtbz4tPC9tbz48bXN1Yj48bWk+UjwvbWk+PG1pPlM8L21pPjwvbXN1Yj48bXN1Yj48bW8+LzwvbW8+PG1zdWI+PG1pPkw8L21pPjxtaT5kPC9taT48L21zdWI+PC9tc3ViPjwvbXRkPjxtdGQ+PG1uPjA8L21uPjwvbXRkPjwvbXRyPjxtdHI+PG10ZD48bW4+MDwvbW4+PC9tdGQ+PG10ZD48bW8+LTwvbW8+PG1zdWI+PG1pPlI8L21pPjxtaT5TPC9taT48L21zdWI+PG1zdWI+PG1vPi88L21vPjxtc3ViPjxtaT5MPC9taT48bWk+ZDwvbWk+PC9tc3ViPjwvbXN1Yj48L210ZD48L210cj48L210YWJsZT48L21mZW5jZWQ+PG1mZW5jZWQgY2xvc2U9Il0iIG9wZW49IlsiPjxtdGFibGU+PG10cj48bXRkPjxtc3ViPjxtaT5pPC9taT48bWk+JiN4M0IxOzwvbWk+PC9tc3ViPjwvbXRkPjwvbXRyPjxtdHI+PG10ZD48bXN1Yj48bWk+aTwvbWk+PG1pPiYjeDNCMjs8L21pPjwvbXN1Yj48L210ZD48L210cj48L210YWJsZT48L21mZW5jZWQ+PG1vPis8L21vPjxtZnJhYz48bW4+MTwvbW4+PG1zdWI+PG1pPkw8L21pPjxtaT5kPC9taT48L21zdWI+PC9tZnJhYz48bWZlbmNlZCBjbG9zZT0iXSIgb3Blbj0iWyI+PG10YWJsZT48bXRyPjxtdGQ+PG1zdWI+PG1pPnU8L21pPjxtaT4mI3gzQjE7PC9taT48L21zdWI+PC9tdGQ+PC9tdHI+PG10cj48bXRkPjxtc3ViPjxtaT51PC9taT48bWk+JiN4M0IyOzwvbWk+PC9tc3ViPjwvbXRkPjwvbXRyPjwvbXRhYmxlPjwvbWZlbmNlZD48bW8+LTwvbW8+PG1mcmFjPjxtcm93Pjxtc3ViPjxtaT4mI3gzQzY7PC9taT48bWk+ZjwvbWk+PC9tc3ViPjxtc3ViPjxtaT4mI3gzQzk7PC9taT48bWk+ZTwvbWk+PC9tc3ViPjwvbXJvdz48bXN1Yj48bWk+TDwvbWk+PG1pPmQ8L21pPjwvbXN1Yj48L21mcmFjPjxtZmVuY2VkIGNsb3NlPSJdIiBvcGVuPSJbIj48bXRhYmxlPjxtdHI+PG10ZD48bW8+LTwvbW8+PG1pPnNpbjwvbWk+PG1zdWI+PG1pPiYjeDNCODs8L21pPjxtaT5lPC9taT48L21zdWI+PC9tdGQ+PC9tdHI+PG10cj48bXRkPjxtaT5jb3M8L21pPjxtc3ViPjxtaT4mI3gzQjg7PC9taT48bWk+ZTwvbWk+PC9tc3ViPjwvbXRkPjwvbXRyPjwvbXRhYmxlPjwvbWZlbmNlZD48bXNwYWNlIGxpbmVicmVhaz0ibmV3bGluZSIvPjxtZnJhYz48bWk+ZDwvbWk+PG1yb3c+PG1pPmQ8L21pPjxtaT50PC9taT48L21yb3c+PC9tZnJhYz48bXN1Yj48bWk+JiN4M0I4OzwvbWk+PG1pPmU8L21pPjwvbXN1Yj48bW8+PTwvbW8+PG1zdWI+PG1pPiYjeDNDOTs8L21pPjxtaT5lPC9taT48L21zdWI+PG1zcGFjZSBsaW5lYnJlYWs9Im5ld2xpbmUiLz48bWZyYWM+PG1pPmQ8L21pPjxtcm93PjxtaT5kPC9taT48bWk+dDwvbWk+PC9tcm93PjwvbWZyYWM+PG1zdWI+PG1pPiYjeDNDOTs8L21pPjxtaT5lPC9taT48L21zdWI+PG1vPj08L21vPjxtbj4wPC9tbj48L21zdHlsZT48L21hdGg+5fsUgwAAAABJRU5ErkJggg==\&quot;,\&quot;slideId\&quot;:298,\&quot;accessibleText\&quot;:\&quot;分数 d t 分之 d 结束分数 左中括号 表格 列 开始保存格 i 下标 alpha （ 小写 ） 结束保存格 结束列 列 开始保存格 i 下标 beta （ 小写 ） 结束保存格 结束列 结束表格 右中括号 等于 左中括号 表格 列 开始保存格 负 R 下标 S 除以 下标 L 下标 d 结束下标 结束保存格 0 结束列 列 0 开始保存格 负 R 下标 S 除以 下标 L 下标 d 结束下标 结束保存格 结束列 结束表格 右中括号 左中括号 表格 列 开始保存格 i 下标 alpha （ 小写 ） 结束保存格 结束列 列 开始保存格 i 下标 beta （ 小写 ） 结束保存格 结束列 结束表格 右中括号 加 分数 L 下标 d 分之 1 左中括号 表格 列 开始保存格 u 下标 alpha （ 小写 ） 结束保存格 结束列 列 开始保存格 u 下标 beta （ 小写 ） 结束保存格 结束列 结束表格 右中括号 减 分数 L 下标 d 分之 phi （ 小写 ） 下标 f omega （ 小写 ） 下标 e 结束分数 左中括号 表格 列 开始保存格 负 sin theta （ 小写 ） 下标 e 结束保存格 结束列 列 开始保存格 cos theta （ 小写 ） 下标 e 结束保存格 结束列 结束表格 右中括号\\n分数 d t 分之 d 结束分数 theta （ 小写 ） 下标 e 等于 omega （ 小写 ） 下标 e\\n分数 d t 分之 d 结束分数 omega （ 小写 ） 下标 e 等于 0\&quot;,\&quot;imageHeight\&quot;:158.312}]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31F5C88-A95B-489A-BB49-D8253FA0CCED}">
  <we:reference id="wa200005566" version="3.0.0.2" store="zh-CN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有趣的形状</Template>
  <TotalTime>4188</TotalTime>
  <Words>730</Words>
  <Application>Microsoft Office PowerPoint</Application>
  <PresentationFormat>宽屏</PresentationFormat>
  <Paragraphs>92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youyuan</vt:lpstr>
      <vt:lpstr>youyuan</vt:lpstr>
      <vt:lpstr>Arial</vt:lpstr>
      <vt:lpstr>Cambria Math</vt:lpstr>
      <vt:lpstr>Source Sans Pro</vt:lpstr>
      <vt:lpstr>Wingdings</vt:lpstr>
      <vt:lpstr>FunkyShapesVTI</vt:lpstr>
      <vt:lpstr>Visio</vt:lpstr>
      <vt:lpstr>MathType 7.0 Equation</vt:lpstr>
      <vt:lpstr>Equation</vt:lpstr>
      <vt:lpstr>观测器建模及S函数</vt:lpstr>
      <vt:lpstr>CONTENTS</vt:lpstr>
      <vt:lpstr>角度观测：极对数和角速度</vt:lpstr>
      <vt:lpstr>角度观测：有感观测</vt:lpstr>
      <vt:lpstr>角度观测：三步迭代Cordic算法</vt:lpstr>
      <vt:lpstr>角度观测：三步迭代Cordic算法</vt:lpstr>
      <vt:lpstr>无感观测：滑膜理论概要</vt:lpstr>
      <vt:lpstr>无感观测：滑膜观测</vt:lpstr>
      <vt:lpstr>无感观测：滑膜观测</vt:lpstr>
      <vt:lpstr>无感观测：扩展卡尔曼观测</vt:lpstr>
      <vt:lpstr>无感观测：扩展卡尔曼观测</vt:lpstr>
      <vt:lpstr>无感观测：扩展卡尔曼观测</vt:lpstr>
      <vt:lpstr>无感观测：扩展卡尔曼观测</vt:lpstr>
      <vt:lpstr>无感观测：扩展卡尔曼观测</vt:lpstr>
      <vt:lpstr>无感观测：扩展卡尔曼观测</vt:lpstr>
      <vt:lpstr>离散时间的S函数：S-Function Builder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bz wang</dc:creator>
  <cp:lastModifiedBy>bz wang</cp:lastModifiedBy>
  <cp:revision>483</cp:revision>
  <dcterms:created xsi:type="dcterms:W3CDTF">2025-02-23T09:52:42Z</dcterms:created>
  <dcterms:modified xsi:type="dcterms:W3CDTF">2025-05-18T07:41:35Z</dcterms:modified>
</cp:coreProperties>
</file>