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00" r:id="rId4"/>
    <p:sldId id="306" r:id="rId5"/>
    <p:sldId id="302" r:id="rId6"/>
    <p:sldId id="303" r:id="rId7"/>
    <p:sldId id="301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54" autoAdjust="0"/>
    <p:restoredTop sz="94660"/>
  </p:normalViewPr>
  <p:slideViewPr>
    <p:cSldViewPr snapToGrid="0">
      <p:cViewPr>
        <p:scale>
          <a:sx n="75" d="100"/>
          <a:sy n="75" d="100"/>
        </p:scale>
        <p:origin x="-140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D7D18-40E8-4043-B6D6-1D43673B1FAB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21298-982F-4367-A6C6-348943B4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6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6/1/2025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6/1/2025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6/1/2025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6/1/2025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6/1/2025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6/1/2025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image" Target="../media/image2.wmf"/><Relationship Id="rId7" Type="http://schemas.openxmlformats.org/officeDocument/2006/relationships/image" Target="../media/image5.png"/><Relationship Id="rId12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2.png"/><Relationship Id="rId18" Type="http://schemas.openxmlformats.org/officeDocument/2006/relationships/image" Target="../media/image14.wmf"/><Relationship Id="rId3" Type="http://schemas.openxmlformats.org/officeDocument/2006/relationships/image" Target="../media/image2.wmf"/><Relationship Id="rId21" Type="http://schemas.openxmlformats.org/officeDocument/2006/relationships/oleObject" Target="../embeddings/oleObject12.bin"/><Relationship Id="rId7" Type="http://schemas.openxmlformats.org/officeDocument/2006/relationships/image" Target="../media/image11.png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0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17.png"/><Relationship Id="rId20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6.bin"/><Relationship Id="rId15" Type="http://schemas.openxmlformats.org/officeDocument/2006/relationships/image" Target="../media/image13.wmf"/><Relationship Id="rId10" Type="http://schemas.openxmlformats.org/officeDocument/2006/relationships/image" Target="../media/image10.png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9.png"/><Relationship Id="rId9" Type="http://schemas.openxmlformats.org/officeDocument/2006/relationships/image" Target="../media/image8.wmf"/><Relationship Id="rId14" Type="http://schemas.openxmlformats.org/officeDocument/2006/relationships/oleObject" Target="../embeddings/oleObject9.bin"/><Relationship Id="rId22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21.wmf"/><Relationship Id="rId7" Type="http://schemas.openxmlformats.org/officeDocument/2006/relationships/oleObject" Target="../embeddings/oleObject19.bin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28.wmf"/><Relationship Id="rId3" Type="http://schemas.openxmlformats.org/officeDocument/2006/relationships/image" Target="../media/image24.wmf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4.bin"/><Relationship Id="rId2" Type="http://schemas.openxmlformats.org/officeDocument/2006/relationships/oleObject" Target="../embeddings/oleObject20.bin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25.wmf"/><Relationship Id="rId15" Type="http://schemas.openxmlformats.org/officeDocument/2006/relationships/image" Target="../media/image37.png"/><Relationship Id="rId10" Type="http://schemas.openxmlformats.org/officeDocument/2006/relationships/image" Target="../media/image27.wmf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34156-CE59-F468-B9DA-ED3B2C656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模型预测控制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B615E9-3421-C427-64FE-84B735C9C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MATLAB-Based Algorithm Modeling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1B83A6-641E-0582-AEF9-FCFA7FF87F9E}"/>
              </a:ext>
            </a:extLst>
          </p:cNvPr>
          <p:cNvSpPr txBox="1"/>
          <p:nvPr/>
        </p:nvSpPr>
        <p:spPr>
          <a:xfrm>
            <a:off x="10177745" y="567252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BZ</a:t>
            </a:r>
          </a:p>
        </p:txBody>
      </p:sp>
    </p:spTree>
    <p:extLst>
      <p:ext uri="{BB962C8B-B14F-4D97-AF65-F5344CB8AC3E}">
        <p14:creationId xmlns:p14="http://schemas.microsoft.com/office/powerpoint/2010/main" val="361939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2773D-4F04-03E6-72CA-69586F7E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65414"/>
          </a:xfrm>
        </p:spPr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DE2D33-0A7D-D4CC-FB36-88E07875C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779814"/>
            <a:ext cx="5125583" cy="4089174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</a:rPr>
              <a:t>Background</a:t>
            </a:r>
          </a:p>
          <a:p>
            <a:pPr marL="571500" indent="-5715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</a:rPr>
              <a:t>QP: Active Set</a:t>
            </a:r>
          </a:p>
          <a:p>
            <a:pPr marL="571500" indent="-5715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>
                <a:latin typeface="youyuan" panose="02010509060101010101" pitchFamily="49" charset="-122"/>
                <a:ea typeface="youyuan" panose="02010509060101010101" pitchFamily="49" charset="-122"/>
              </a:rPr>
              <a:t>高阶矩阵求逆</a:t>
            </a:r>
            <a:endParaRPr lang="en-US" altLang="zh-CN" sz="4000" dirty="0">
              <a:latin typeface="youyuan" panose="02010509060101010101" pitchFamily="49" charset="-122"/>
              <a:ea typeface="youyuan" panose="02010509060101010101" pitchFamily="49" charset="-122"/>
            </a:endParaRPr>
          </a:p>
          <a:p>
            <a:pPr marL="571500" indent="-5715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4000" dirty="0">
                <a:latin typeface="youyuan" panose="02010509060101010101" pitchFamily="49" charset="-122"/>
                <a:ea typeface="youyuan" panose="02010509060101010101" pitchFamily="49" charset="-122"/>
              </a:rPr>
              <a:t>Goldschmidt</a:t>
            </a:r>
            <a:r>
              <a:rPr lang="zh-CN" altLang="en-US" sz="4000" dirty="0">
                <a:latin typeface="youyuan" panose="02010509060101010101" pitchFamily="49" charset="-122"/>
                <a:ea typeface="youyuan" panose="02010509060101010101" pitchFamily="49" charset="-122"/>
              </a:rPr>
              <a:t>除法</a:t>
            </a:r>
            <a:endParaRPr lang="en-US" altLang="zh-CN" sz="4000" dirty="0"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32252D-D1A1-CEA1-EBBC-079F95F76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5455"/>
            <a:ext cx="4931855" cy="31633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038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6D7B9-BB52-721F-489F-5432D7EDD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5053F-CC65-9DB8-DE56-96CBA5A3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高阶矩阵求逆：</a:t>
            </a:r>
            <a:r>
              <a:rPr lang="en-US" altLang="zh-CN" dirty="0"/>
              <a:t>LDLT</a:t>
            </a:r>
            <a:endParaRPr lang="zh-CN" alt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E14AC75-F3E1-6F5D-79F3-77E620DA42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20193"/>
              </p:ext>
            </p:extLst>
          </p:nvPr>
        </p:nvGraphicFramePr>
        <p:xfrm>
          <a:off x="2294292" y="2392941"/>
          <a:ext cx="93027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4680" imgH="190440" progId="Equation.DSMT4">
                  <p:embed/>
                </p:oleObj>
              </mc:Choice>
              <mc:Fallback>
                <p:oleObj name="Equation" r:id="rId2" imgW="634680" imgH="1904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3E14AC75-F3E1-6F5D-79F3-77E620DA42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94292" y="2392941"/>
                        <a:ext cx="930275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EAEAB86-2FF1-83BF-7BA6-A7D1AFA799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09807"/>
              </p:ext>
            </p:extLst>
          </p:nvPr>
        </p:nvGraphicFramePr>
        <p:xfrm>
          <a:off x="5234158" y="4390987"/>
          <a:ext cx="2540446" cy="979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560" imgH="914400" progId="Equation.DSMT4">
                  <p:embed/>
                </p:oleObj>
              </mc:Choice>
              <mc:Fallback>
                <p:oleObj name="Equation" r:id="rId4" imgW="2374560" imgH="9144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EAEAB86-2FF1-83BF-7BA6-A7D1AFA799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34158" y="4390987"/>
                        <a:ext cx="2540446" cy="979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06BB73-D07A-16C2-B880-844BF5BE01DC}"/>
                  </a:ext>
                </a:extLst>
              </p:cNvPr>
              <p:cNvSpPr txBox="1"/>
              <p:nvPr/>
            </p:nvSpPr>
            <p:spPr>
              <a:xfrm>
                <a:off x="4957321" y="3429000"/>
                <a:ext cx="2374657" cy="4537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对于第</a:t>
                </a:r>
                <a14:m>
                  <m:oMath xmlns:m="http://schemas.openxmlformats.org/officeDocument/2006/math">
                    <m:r>
                      <a:rPr lang="en-US" altLang="zh-CN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𝑘</m:t>
                    </m:r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步：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06BB73-D07A-16C2-B880-844BF5BE0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321" y="3429000"/>
                <a:ext cx="2374657" cy="453714"/>
              </a:xfrm>
              <a:prstGeom prst="rect">
                <a:avLst/>
              </a:prstGeom>
              <a:blipFill>
                <a:blip r:embed="rId6"/>
                <a:stretch>
                  <a:fillRect l="-769" b="-12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7C709E1-E7C5-90F8-00C4-33B9E41D7030}"/>
                  </a:ext>
                </a:extLst>
              </p:cNvPr>
              <p:cNvSpPr txBox="1"/>
              <p:nvPr/>
            </p:nvSpPr>
            <p:spPr>
              <a:xfrm>
                <a:off x="1075745" y="1661471"/>
                <a:ext cx="4094441" cy="4537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设有</a:t>
                </a:r>
                <a14:m>
                  <m:oMath xmlns:m="http://schemas.openxmlformats.org/officeDocument/2006/math">
                    <m:r>
                      <a:rPr lang="en-US" altLang="zh-CN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𝑛</m:t>
                    </m:r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阶正定对称矩阵</a:t>
                </a:r>
                <a14:m>
                  <m:oMath xmlns:m="http://schemas.openxmlformats.org/officeDocument/2006/math">
                    <m:r>
                      <a:rPr lang="en-US" altLang="zh-CN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𝐴</m:t>
                    </m:r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，将其写为：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7C709E1-E7C5-90F8-00C4-33B9E41D7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45" y="1661471"/>
                <a:ext cx="4094441" cy="453714"/>
              </a:xfrm>
              <a:prstGeom prst="rect">
                <a:avLst/>
              </a:prstGeom>
              <a:blipFill>
                <a:blip r:embed="rId7"/>
                <a:stretch>
                  <a:fillRect l="-446" b="-12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B7017A8C-863C-D8D0-1AA9-0C6B39138AD6}"/>
              </a:ext>
            </a:extLst>
          </p:cNvPr>
          <p:cNvSpPr txBox="1"/>
          <p:nvPr/>
        </p:nvSpPr>
        <p:spPr>
          <a:xfrm>
            <a:off x="1075746" y="2673698"/>
            <a:ext cx="4094441" cy="1307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其中：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L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是单位下三角矩阵（对角线为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1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）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D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是对角矩阵（或块对角矩阵）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CDF1F69-404B-F734-09F2-2AA45A1DF2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816287"/>
              </p:ext>
            </p:extLst>
          </p:nvPr>
        </p:nvGraphicFramePr>
        <p:xfrm>
          <a:off x="1621876" y="4398392"/>
          <a:ext cx="18796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79560" imgH="1168200" progId="Equation.DSMT4">
                  <p:embed/>
                </p:oleObj>
              </mc:Choice>
              <mc:Fallback>
                <p:oleObj name="Equation" r:id="rId8" imgW="187956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21876" y="4398392"/>
                        <a:ext cx="1879600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F14981C-9BC1-56E1-D3E2-E7E8225A9E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004928"/>
              </p:ext>
            </p:extLst>
          </p:nvPr>
        </p:nvGraphicFramePr>
        <p:xfrm>
          <a:off x="5357548" y="1727694"/>
          <a:ext cx="46355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635360" imgH="1193760" progId="Equation.DSMT4">
                  <p:embed/>
                </p:oleObj>
              </mc:Choice>
              <mc:Fallback>
                <p:oleObj name="Equation" r:id="rId10" imgW="4635360" imgH="119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57548" y="1727694"/>
                        <a:ext cx="463550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D3F512C-F823-CCD1-3212-ABC992ED8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601939"/>
              </p:ext>
            </p:extLst>
          </p:nvPr>
        </p:nvGraphicFramePr>
        <p:xfrm>
          <a:off x="8421387" y="3523693"/>
          <a:ext cx="27559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55800" imgH="2234880" progId="Equation.DSMT4">
                  <p:embed/>
                </p:oleObj>
              </mc:Choice>
              <mc:Fallback>
                <p:oleObj name="Equation" r:id="rId12" imgW="2755800" imgH="223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421387" y="3523693"/>
                        <a:ext cx="2755900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125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53412-E029-325C-2654-43C562B43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E5B06-EF2C-A4F6-8C20-0D6469DA7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高阶矩阵求逆：</a:t>
            </a:r>
            <a:r>
              <a:rPr lang="en-US" altLang="zh-CN" dirty="0"/>
              <a:t>LDLT</a:t>
            </a:r>
            <a:endParaRPr lang="zh-CN" alt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08E7B16-01E1-86F6-86FA-400943852A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172686"/>
              </p:ext>
            </p:extLst>
          </p:nvPr>
        </p:nvGraphicFramePr>
        <p:xfrm>
          <a:off x="1061265" y="1667653"/>
          <a:ext cx="93027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4680" imgH="190440" progId="Equation.DSMT4">
                  <p:embed/>
                </p:oleObj>
              </mc:Choice>
              <mc:Fallback>
                <p:oleObj name="Equation" r:id="rId2" imgW="634680" imgH="1904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3E14AC75-F3E1-6F5D-79F3-77E620DA42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1265" y="1667653"/>
                        <a:ext cx="930275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FAE0DCA-8816-4BF5-B55A-7A943B0E8EE3}"/>
                  </a:ext>
                </a:extLst>
              </p:cNvPr>
              <p:cNvSpPr txBox="1"/>
              <p:nvPr/>
            </p:nvSpPr>
            <p:spPr>
              <a:xfrm>
                <a:off x="987786" y="2051926"/>
                <a:ext cx="4443170" cy="4537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𝐴</m:t>
                    </m:r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的下标由</a:t>
                </a:r>
                <a14:m>
                  <m:oMath xmlns:m="http://schemas.openxmlformats.org/officeDocument/2006/math">
                    <m:r>
                      <a:rPr lang="en-US" altLang="zh-CN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𝑖</m:t>
                    </m:r>
                    <m:r>
                      <a:rPr lang="en-US" altLang="zh-CN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,</m:t>
                    </m:r>
                    <m:r>
                      <a:rPr lang="en-US" altLang="zh-CN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𝑗</m:t>
                    </m:r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表示，</a:t>
                </a:r>
                <a14:m>
                  <m:oMath xmlns:m="http://schemas.openxmlformats.org/officeDocument/2006/math">
                    <m:r>
                      <a:rPr lang="en-US" altLang="zh-CN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𝑑</m:t>
                    </m:r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下标由</a:t>
                </a:r>
                <a14:m>
                  <m:oMath xmlns:m="http://schemas.openxmlformats.org/officeDocument/2006/math">
                    <m:r>
                      <a:rPr lang="en-US" altLang="zh-CN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𝑠</m:t>
                    </m:r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表示：</a:t>
                </a:r>
                <a:endParaRPr lang="en-US" altLang="zh-CN" sz="1400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FAE0DCA-8816-4BF5-B55A-7A943B0E8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86" y="2051926"/>
                <a:ext cx="4443170" cy="453714"/>
              </a:xfrm>
              <a:prstGeom prst="rect">
                <a:avLst/>
              </a:prstGeom>
              <a:blipFill>
                <a:blip r:embed="rId4"/>
                <a:stretch>
                  <a:fillRect l="-412" b="-12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4DB06A9-ED04-FADF-EEB9-6A32E29C5C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763603"/>
              </p:ext>
            </p:extLst>
          </p:nvPr>
        </p:nvGraphicFramePr>
        <p:xfrm>
          <a:off x="1863725" y="3608765"/>
          <a:ext cx="152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431640" progId="Equation.DSMT4">
                  <p:embed/>
                </p:oleObj>
              </mc:Choice>
              <mc:Fallback>
                <p:oleObj name="Equation" r:id="rId5" imgW="1523880" imgH="4316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F9CD7154-0863-9B76-7373-799C9A50BC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3725" y="3608765"/>
                        <a:ext cx="1524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E499B96-8236-5BEC-EA82-5F5207290A12}"/>
                  </a:ext>
                </a:extLst>
              </p:cNvPr>
              <p:cNvSpPr txBox="1"/>
              <p:nvPr/>
            </p:nvSpPr>
            <p:spPr>
              <a:xfrm>
                <a:off x="987786" y="3026677"/>
                <a:ext cx="4443170" cy="4537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𝐴</m:t>
                    </m:r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为实对称矩阵，令</a:t>
                </a:r>
                <a14:m>
                  <m:oMath xmlns:m="http://schemas.openxmlformats.org/officeDocument/2006/math">
                    <m:r>
                      <a:rPr lang="en-US" altLang="zh-CN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𝑖</m:t>
                    </m:r>
                    <m:r>
                      <a:rPr lang="en-US" altLang="zh-CN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𝑗</m:t>
                    </m:r>
                    <m:r>
                      <a:rPr lang="en-US" altLang="zh-CN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𝑘</m:t>
                    </m:r>
                  </m:oMath>
                </a14:m>
                <a:r>
                  <a:rPr lang="en-US" altLang="zh-CN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,</a:t>
                </a: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对于第</a:t>
                </a:r>
                <a14:m>
                  <m:oMath xmlns:m="http://schemas.openxmlformats.org/officeDocument/2006/math">
                    <m:r>
                      <a:rPr lang="en-US" altLang="zh-CN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𝑘</m:t>
                    </m:r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步：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E499B96-8236-5BEC-EA82-5F5207290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86" y="3026677"/>
                <a:ext cx="4443170" cy="453714"/>
              </a:xfrm>
              <a:prstGeom prst="rect">
                <a:avLst/>
              </a:prstGeom>
              <a:blipFill>
                <a:blip r:embed="rId7"/>
                <a:stretch>
                  <a:fillRect l="-412" b="-12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6A9C283-6EFF-D1E3-1AF3-429ABF355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75915"/>
              </p:ext>
            </p:extLst>
          </p:nvPr>
        </p:nvGraphicFramePr>
        <p:xfrm>
          <a:off x="2187575" y="2633595"/>
          <a:ext cx="87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6240" imgH="431640" progId="Equation.DSMT4">
                  <p:embed/>
                </p:oleObj>
              </mc:Choice>
              <mc:Fallback>
                <p:oleObj name="Equation" r:id="rId8" imgW="876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87575" y="2633595"/>
                        <a:ext cx="876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EE01174-C89E-CFA0-E310-2FFDDCACAEAA}"/>
                  </a:ext>
                </a:extLst>
              </p:cNvPr>
              <p:cNvSpPr txBox="1"/>
              <p:nvPr/>
            </p:nvSpPr>
            <p:spPr>
              <a:xfrm>
                <a:off x="6096000" y="3025271"/>
                <a:ext cx="4443170" cy="4537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同样有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𝑙</m:t>
                        </m:r>
                      </m:e>
                      <m:sub>
                        <m:r>
                          <a:rPr lang="en-US" altLang="zh-CN" sz="1400" b="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𝑘𝑘</m:t>
                        </m:r>
                      </m:sub>
                    </m:sSub>
                    <m:r>
                      <a:rPr lang="en-US" altLang="zh-CN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=1</m:t>
                    </m:r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，将其单独提出：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EE01174-C89E-CFA0-E310-2FFDDCACA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25271"/>
                <a:ext cx="4443170" cy="453714"/>
              </a:xfrm>
              <a:prstGeom prst="rect">
                <a:avLst/>
              </a:prstGeom>
              <a:blipFill>
                <a:blip r:embed="rId10"/>
                <a:stretch>
                  <a:fillRect l="-412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7D512815-1B42-152C-67CA-FEA2D283A4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839468"/>
              </p:ext>
            </p:extLst>
          </p:nvPr>
        </p:nvGraphicFramePr>
        <p:xfrm>
          <a:off x="2117171" y="4672201"/>
          <a:ext cx="109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91880" imgH="431640" progId="Equation.DSMT4">
                  <p:embed/>
                </p:oleObj>
              </mc:Choice>
              <mc:Fallback>
                <p:oleObj name="Equation" r:id="rId11" imgW="1091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7171" y="4672201"/>
                        <a:ext cx="1092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DCAF332-A511-DC3F-B9AC-C66F83134DB1}"/>
                  </a:ext>
                </a:extLst>
              </p:cNvPr>
              <p:cNvSpPr txBox="1"/>
              <p:nvPr/>
            </p:nvSpPr>
            <p:spPr>
              <a:xfrm>
                <a:off x="6031203" y="2001647"/>
                <a:ext cx="4965288" cy="4537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𝐿</m:t>
                    </m:r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矩阵为下三角矩阵，</a:t>
                </a:r>
                <a14:m>
                  <m:oMath xmlns:m="http://schemas.openxmlformats.org/officeDocument/2006/math">
                    <m:r>
                      <a:rPr lang="en-US" altLang="zh-CN" sz="1400" i="1" spc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𝑖</m:t>
                    </m:r>
                    <m:r>
                      <a:rPr lang="en-US" altLang="zh-CN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≥</m:t>
                    </m:r>
                    <m:r>
                      <a:rPr lang="en-US" altLang="zh-CN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𝑘</m:t>
                    </m:r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处不为</a:t>
                </a:r>
                <a:r>
                  <a:rPr lang="en-US" altLang="zh-CN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0</a:t>
                </a: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，此时：</a:t>
                </a:r>
                <a:endParaRPr lang="en-US" altLang="zh-CN" sz="1400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DCAF332-A511-DC3F-B9AC-C66F83134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203" y="2001647"/>
                <a:ext cx="4965288" cy="453714"/>
              </a:xfrm>
              <a:prstGeom prst="rect">
                <a:avLst/>
              </a:prstGeom>
              <a:blipFill>
                <a:blip r:embed="rId13"/>
                <a:stretch>
                  <a:fillRect l="-368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43332AD-CD17-5057-CB30-9042149143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39820"/>
              </p:ext>
            </p:extLst>
          </p:nvPr>
        </p:nvGraphicFramePr>
        <p:xfrm>
          <a:off x="7850188" y="2581275"/>
          <a:ext cx="88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88840" imgH="431640" progId="Equation.DSMT4">
                  <p:embed/>
                </p:oleObj>
              </mc:Choice>
              <mc:Fallback>
                <p:oleObj name="Equation" r:id="rId14" imgW="888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850188" y="2581275"/>
                        <a:ext cx="889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8EF8DDD-AA9D-95DC-909B-980CB6E18D81}"/>
                  </a:ext>
                </a:extLst>
              </p:cNvPr>
              <p:cNvSpPr txBox="1"/>
              <p:nvPr/>
            </p:nvSpPr>
            <p:spPr>
              <a:xfrm>
                <a:off x="987786" y="4040565"/>
                <a:ext cx="4443170" cy="4537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又有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𝑙</m:t>
                        </m:r>
                      </m:e>
                      <m:sub>
                        <m:r>
                          <a:rPr lang="en-US" altLang="zh-CN" sz="1400" b="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𝑘𝑘</m:t>
                        </m:r>
                      </m:sub>
                    </m:sSub>
                    <m:r>
                      <a:rPr lang="en-US" altLang="zh-CN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=1</m:t>
                    </m:r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，将其单独提出：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8EF8DDD-AA9D-95DC-909B-980CB6E18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86" y="4040565"/>
                <a:ext cx="4443170" cy="453714"/>
              </a:xfrm>
              <a:prstGeom prst="rect">
                <a:avLst/>
              </a:prstGeom>
              <a:blipFill>
                <a:blip r:embed="rId16"/>
                <a:stretch>
                  <a:fillRect l="-412" b="-12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B1EAADB4-FF3E-60D8-A7C8-CB5E79EB87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368128"/>
              </p:ext>
            </p:extLst>
          </p:nvPr>
        </p:nvGraphicFramePr>
        <p:xfrm>
          <a:off x="7703441" y="3676601"/>
          <a:ext cx="129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295280" imgH="431640" progId="Equation.DSMT4">
                  <p:embed/>
                </p:oleObj>
              </mc:Choice>
              <mc:Fallback>
                <p:oleObj name="Equation" r:id="rId17" imgW="1295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703441" y="3676601"/>
                        <a:ext cx="1295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D66FA7DB-E5B9-300D-4B9B-BB2FD0DCA2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722386"/>
              </p:ext>
            </p:extLst>
          </p:nvPr>
        </p:nvGraphicFramePr>
        <p:xfrm>
          <a:off x="7546029" y="4678311"/>
          <a:ext cx="149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498320" imgH="457200" progId="Equation.DSMT4">
                  <p:embed/>
                </p:oleObj>
              </mc:Choice>
              <mc:Fallback>
                <p:oleObj name="Equation" r:id="rId19" imgW="14983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46029" y="4678311"/>
                        <a:ext cx="1498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608DDC06-F788-C6A0-8B94-846E635AC4A6}"/>
              </a:ext>
            </a:extLst>
          </p:cNvPr>
          <p:cNvSpPr txBox="1"/>
          <p:nvPr/>
        </p:nvSpPr>
        <p:spPr>
          <a:xfrm>
            <a:off x="6129556" y="4108401"/>
            <a:ext cx="4443170" cy="453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故有：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B72047C-7286-C16D-9870-D6024A081153}"/>
              </a:ext>
            </a:extLst>
          </p:cNvPr>
          <p:cNvSpPr txBox="1"/>
          <p:nvPr/>
        </p:nvSpPr>
        <p:spPr>
          <a:xfrm>
            <a:off x="987786" y="5104001"/>
            <a:ext cx="4443170" cy="453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故有：</a:t>
            </a: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6ECF10CD-E0D6-BFC4-756E-DD6CF43705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474462"/>
              </p:ext>
            </p:extLst>
          </p:nvPr>
        </p:nvGraphicFramePr>
        <p:xfrm>
          <a:off x="2085975" y="5642261"/>
          <a:ext cx="107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079280" imgH="431640" progId="Equation.DSMT4">
                  <p:embed/>
                </p:oleObj>
              </mc:Choice>
              <mc:Fallback>
                <p:oleObj name="Equation" r:id="rId21" imgW="1079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085975" y="5642261"/>
                        <a:ext cx="10795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3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1C042-40F3-93CE-9919-8584C5415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08CB3-A299-BFD3-0B86-90154853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高阶矩阵求逆：</a:t>
            </a:r>
            <a:r>
              <a:rPr lang="en-US" altLang="zh-CN" dirty="0"/>
              <a:t>SPMI</a:t>
            </a:r>
            <a:endParaRPr lang="zh-CN" alt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F21D25C-F436-D3D5-EF03-3C76A939A9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361802"/>
              </p:ext>
            </p:extLst>
          </p:nvPr>
        </p:nvGraphicFramePr>
        <p:xfrm>
          <a:off x="1491863" y="2254188"/>
          <a:ext cx="3627437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76440" imgH="507960" progId="Equation.DSMT4">
                  <p:embed/>
                </p:oleObj>
              </mc:Choice>
              <mc:Fallback>
                <p:oleObj name="Equation" r:id="rId2" imgW="2476440" imgH="50796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3E14AC75-F3E1-6F5D-79F3-77E620DA42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91863" y="2254188"/>
                        <a:ext cx="3627437" cy="74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C9451B5-EE61-3F3F-BA14-72230649F6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01677"/>
              </p:ext>
            </p:extLst>
          </p:nvPr>
        </p:nvGraphicFramePr>
        <p:xfrm>
          <a:off x="1491863" y="3562227"/>
          <a:ext cx="3702050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27200" imgH="1371600" progId="Equation.DSMT4">
                  <p:embed/>
                </p:oleObj>
              </mc:Choice>
              <mc:Fallback>
                <p:oleObj name="Equation" r:id="rId4" imgW="2527200" imgH="13716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EAEAB86-2FF1-83BF-7BA6-A7D1AFA799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1863" y="3562227"/>
                        <a:ext cx="3702050" cy="2008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141E594-34B1-135C-B266-63A04A3A08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22211"/>
              </p:ext>
            </p:extLst>
          </p:nvPr>
        </p:nvGraphicFramePr>
        <p:xfrm>
          <a:off x="6665653" y="4417095"/>
          <a:ext cx="135731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27000" imgH="203040" progId="Equation.DSMT4">
                  <p:embed/>
                </p:oleObj>
              </mc:Choice>
              <mc:Fallback>
                <p:oleObj name="Equation" r:id="rId6" imgW="927000" imgH="203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23807FB-D24D-823C-4430-9BB30378D0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65653" y="4417095"/>
                        <a:ext cx="1357312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34C42DA-DD17-A95B-07F3-B6954194D6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02632"/>
              </p:ext>
            </p:extLst>
          </p:nvPr>
        </p:nvGraphicFramePr>
        <p:xfrm>
          <a:off x="6665653" y="3179948"/>
          <a:ext cx="3697876" cy="672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93960" imgH="507960" progId="Equation.DSMT4">
                  <p:embed/>
                </p:oleObj>
              </mc:Choice>
              <mc:Fallback>
                <p:oleObj name="Equation" r:id="rId8" imgW="2793960" imgH="50796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36B2ACB-87C1-1743-30CF-D14E814626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65653" y="3179948"/>
                        <a:ext cx="3697876" cy="672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F9BDD13-362A-6A33-D591-45E4707AF1B3}"/>
              </a:ext>
            </a:extLst>
          </p:cNvPr>
          <p:cNvSpPr txBox="1"/>
          <p:nvPr/>
        </p:nvSpPr>
        <p:spPr>
          <a:xfrm>
            <a:off x="6372977" y="2161428"/>
            <a:ext cx="4443170" cy="453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舒尔补（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Schur Complement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）：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546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B53F8-2AD6-6603-8A04-F6449CD97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56D19-9E25-B41B-B8EB-370D9374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高阶矩阵求逆：</a:t>
            </a:r>
            <a:r>
              <a:rPr lang="en-US" altLang="zh-CN" dirty="0"/>
              <a:t>Strassen</a:t>
            </a:r>
            <a:endParaRPr lang="zh-CN" alt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D91C331-7898-522A-0E1F-426E2926A3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884885"/>
              </p:ext>
            </p:extLst>
          </p:nvPr>
        </p:nvGraphicFramePr>
        <p:xfrm>
          <a:off x="2713826" y="2364611"/>
          <a:ext cx="6399213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68600" imgH="507960" progId="Equation.DSMT4">
                  <p:embed/>
                </p:oleObj>
              </mc:Choice>
              <mc:Fallback>
                <p:oleObj name="Equation" r:id="rId2" imgW="4368600" imgH="50796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3E14AC75-F3E1-6F5D-79F3-77E620DA42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13826" y="2364611"/>
                        <a:ext cx="6399213" cy="74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1DA5DBC-56B5-D3A6-88F5-F6BA235321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484966"/>
              </p:ext>
            </p:extLst>
          </p:nvPr>
        </p:nvGraphicFramePr>
        <p:xfrm>
          <a:off x="3057521" y="3484622"/>
          <a:ext cx="57118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98800" imgH="545760" progId="Equation.DSMT4">
                  <p:embed/>
                </p:oleObj>
              </mc:Choice>
              <mc:Fallback>
                <p:oleObj name="Equation" r:id="rId4" imgW="3898800" imgH="54576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EAEAB86-2FF1-83BF-7BA6-A7D1AFA799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57521" y="3484622"/>
                        <a:ext cx="5711825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025A445-609C-2A42-D1A2-36EE2013967E}"/>
                  </a:ext>
                </a:extLst>
              </p:cNvPr>
              <p:cNvSpPr txBox="1"/>
              <p:nvPr/>
            </p:nvSpPr>
            <p:spPr>
              <a:xfrm>
                <a:off x="1068322" y="4558090"/>
                <a:ext cx="10235144" cy="1393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将矩阵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𝐴</m:t>
                        </m:r>
                      </m:e>
                      <m:sub>
                        <m:r>
                          <a:rPr lang="zh-CN" altLang="en-US" sz="14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𝑜𝑟𝑖𝑔</m:t>
                        </m:r>
                      </m:sub>
                    </m:sSub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看作由原矩阵左上角的</a:t>
                </a:r>
                <a:r>
                  <a:rPr lang="en-US" altLang="zh-CN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2</a:t>
                </a: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阶矩阵，右下角的</a:t>
                </a:r>
                <a14:m>
                  <m:oMath xmlns:m="http://schemas.openxmlformats.org/officeDocument/2006/math">
                    <m:r>
                      <a:rPr lang="zh-CN" altLang="en-US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𝑛</m:t>
                    </m:r>
                    <m:r>
                      <a:rPr lang="zh-CN" altLang="en-US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−2</m:t>
                    </m:r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阶矩阵和其余部分组成的分块矩阵，然后将矩阵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𝐴</m:t>
                        </m:r>
                      </m:e>
                      <m:sub>
                        <m:r>
                          <a:rPr lang="zh-CN" altLang="en-US" sz="14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𝑜𝑟𝑖𝑔</m:t>
                        </m:r>
                      </m:sub>
                    </m:sSub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按块进行</a:t>
                </a:r>
                <a:r>
                  <a:rPr lang="en-US" altLang="zh-CN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LDLT</a:t>
                </a: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分解。采用</a:t>
                </a:r>
                <a:r>
                  <a:rPr lang="en-US" altLang="zh-CN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2</a:t>
                </a: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阶矩阵的计算公式求解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1400" i="1" spc="10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youyuan" panose="02010509060101010101" pitchFamily="49" charset="-122"/>
                                <a:cs typeface="+mn-ea"/>
                                <a:sym typeface="+mn-lt"/>
                              </a:rPr>
                            </m:ctrlPr>
                          </m:accPr>
                          <m:e>
                            <m:r>
                              <a:rPr lang="en-US" altLang="zh-CN" sz="1400" i="1" spc="10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youyuan" panose="02010509060101010101" pitchFamily="49" charset="-122"/>
                                <a:cs typeface="+mn-ea"/>
                                <a:sym typeface="+mn-lt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2×2</m:t>
                        </m:r>
                      </m:sub>
                    </m:sSub>
                    <m:r>
                      <a:rPr lang="en-US" altLang="zh-CN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 </m:t>
                    </m:r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的逆，并将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400" i="1" spc="10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youyuan" panose="02010509060101010101" pitchFamily="49" charset="-122"/>
                                <a:cs typeface="+mn-ea"/>
                                <a:sym typeface="+mn-lt"/>
                              </a:rPr>
                            </m:ctrlPr>
                          </m:accPr>
                          <m:e>
                            <m:r>
                              <a:rPr lang="en-US" altLang="zh-CN" sz="1400" i="1" spc="10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youyuan" panose="02010509060101010101" pitchFamily="49" charset="-122"/>
                                <a:cs typeface="+mn-ea"/>
                                <a:sym typeface="+mn-lt"/>
                              </a:rPr>
                              <m:t>𝑅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n-US" altLang="zh-CN" sz="1400" i="1" spc="10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youyuan" panose="02010509060101010101" pitchFamily="49" charset="-122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1400" i="1" spc="10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youyuan" panose="02010509060101010101" pitchFamily="49" charset="-122"/>
                                <a:cs typeface="+mn-ea"/>
                                <a:sym typeface="+mn-lt"/>
                              </a:rPr>
                              <m:t>𝑛</m:t>
                            </m:r>
                            <m:r>
                              <a:rPr lang="en-US" altLang="zh-CN" sz="1400" i="1" spc="10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youyuan" panose="02010509060101010101" pitchFamily="49" charset="-122"/>
                                <a:cs typeface="+mn-ea"/>
                                <a:sym typeface="+mn-lt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×</m:t>
                        </m:r>
                        <m:d>
                          <m:dPr>
                            <m:ctrlPr>
                              <a:rPr lang="en-US" altLang="zh-CN" sz="1400" i="1" spc="10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youyuan" panose="02010509060101010101" pitchFamily="49" charset="-122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1400" i="1" spc="10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youyuan" panose="02010509060101010101" pitchFamily="49" charset="-122"/>
                                <a:cs typeface="+mn-ea"/>
                                <a:sym typeface="+mn-lt"/>
                              </a:rPr>
                              <m:t>𝑛</m:t>
                            </m:r>
                            <m:r>
                              <a:rPr lang="en-US" altLang="zh-CN" sz="1400" i="1" spc="10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youyuan" panose="02010509060101010101" pitchFamily="49" charset="-122"/>
                                <a:cs typeface="+mn-ea"/>
                                <a:sym typeface="+mn-lt"/>
                              </a:rPr>
                              <m:t>−2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矩阵进行与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𝐴</m:t>
                        </m:r>
                      </m:e>
                      <m:sub>
                        <m: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𝑜𝑟𝑖𝑔</m:t>
                        </m:r>
                      </m:sub>
                    </m:sSub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矩阵相同的矩阵分解，直到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sz="1400" b="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𝑅</m:t>
                        </m:r>
                      </m:e>
                    </m:acc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变为</a:t>
                </a:r>
                <a:r>
                  <a:rPr lang="en-US" altLang="zh-CN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2</a:t>
                </a: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阶正定对称矩阵。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025A445-609C-2A42-D1A2-36EE2013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22" y="4558090"/>
                <a:ext cx="10235144" cy="1393523"/>
              </a:xfrm>
              <a:prstGeom prst="rect">
                <a:avLst/>
              </a:prstGeom>
              <a:blipFill>
                <a:blip r:embed="rId6"/>
                <a:stretch>
                  <a:fillRect l="-179" r="-60"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28BB4DC-71A9-25BE-EE66-D2F7A295A3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987558"/>
              </p:ext>
            </p:extLst>
          </p:nvPr>
        </p:nvGraphicFramePr>
        <p:xfrm>
          <a:off x="1118656" y="1738299"/>
          <a:ext cx="787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87320" imgH="253800" progId="Equation.DSMT4">
                  <p:embed/>
                </p:oleObj>
              </mc:Choice>
              <mc:Fallback>
                <p:oleObj name="Equation" r:id="rId7" imgW="787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8656" y="1738299"/>
                        <a:ext cx="787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390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CF49C-6368-5948-E05E-5D4F9570E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B5880-ACC1-AF50-2B7F-7BCC4F00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Goldschmidt</a:t>
            </a:r>
            <a:endParaRPr lang="zh-CN" alt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8E07BB4-2CC8-BF54-D5B9-460A26FBD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515017"/>
              </p:ext>
            </p:extLst>
          </p:nvPr>
        </p:nvGraphicFramePr>
        <p:xfrm>
          <a:off x="1993900" y="3614738"/>
          <a:ext cx="24193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19240" imgH="431640" progId="Equation.DSMT4">
                  <p:embed/>
                </p:oleObj>
              </mc:Choice>
              <mc:Fallback>
                <p:oleObj name="Equation" r:id="rId2" imgW="2019240" imgH="4316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98E07BB4-2CC8-BF54-D5B9-460A26FBDD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93900" y="3614738"/>
                        <a:ext cx="241935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C195BFE-7AFE-1ED5-1B23-2B3AD81B5A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681699"/>
              </p:ext>
            </p:extLst>
          </p:nvPr>
        </p:nvGraphicFramePr>
        <p:xfrm>
          <a:off x="6301849" y="2459361"/>
          <a:ext cx="384016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71800" imgH="482400" progId="Equation.DSMT4">
                  <p:embed/>
                </p:oleObj>
              </mc:Choice>
              <mc:Fallback>
                <p:oleObj name="Equation" r:id="rId4" imgW="2971800" imgH="4824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C195BFE-7AFE-1ED5-1B23-2B3AD81B5A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01849" y="2459361"/>
                        <a:ext cx="3840162" cy="62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A5B196A-CB1F-A231-F283-19B3CA97E945}"/>
                  </a:ext>
                </a:extLst>
              </p:cNvPr>
              <p:cNvSpPr txBox="1"/>
              <p:nvPr/>
            </p:nvSpPr>
            <p:spPr>
              <a:xfrm>
                <a:off x="1012152" y="1710049"/>
                <a:ext cx="4443170" cy="4537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给定被除数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𝑁</m:t>
                        </m:r>
                      </m:e>
                      <m:sub>
                        <m:r>
                          <a:rPr lang="en-US" altLang="zh-CN" sz="1400" b="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和除数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𝐷</m:t>
                        </m:r>
                      </m:e>
                      <m:sub>
                        <m:r>
                          <a:rPr lang="en-US" altLang="zh-CN" sz="1400" b="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: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A5B196A-CB1F-A231-F283-19B3CA97E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52" y="1710049"/>
                <a:ext cx="4443170" cy="453714"/>
              </a:xfrm>
              <a:prstGeom prst="rect">
                <a:avLst/>
              </a:prstGeom>
              <a:blipFill>
                <a:blip r:embed="rId6"/>
                <a:stretch>
                  <a:fillRect l="-412" b="-12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05C5518-16D2-BD78-8875-094FB414F6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050357"/>
              </p:ext>
            </p:extLst>
          </p:nvPr>
        </p:nvGraphicFramePr>
        <p:xfrm>
          <a:off x="2516188" y="2401888"/>
          <a:ext cx="1295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95280" imgH="838080" progId="Equation.DSMT4">
                  <p:embed/>
                </p:oleObj>
              </mc:Choice>
              <mc:Fallback>
                <p:oleObj name="Equation" r:id="rId7" imgW="129528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6188" y="2401888"/>
                        <a:ext cx="12954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D140972-01CD-4E2B-8B2F-0367A7BAE9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691799"/>
              </p:ext>
            </p:extLst>
          </p:nvPr>
        </p:nvGraphicFramePr>
        <p:xfrm>
          <a:off x="2481210" y="5032633"/>
          <a:ext cx="1496082" cy="641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66680" imgH="457200" progId="Equation.DSMT4">
                  <p:embed/>
                </p:oleObj>
              </mc:Choice>
              <mc:Fallback>
                <p:oleObj name="Equation" r:id="rId9" imgW="1066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81210" y="5032633"/>
                        <a:ext cx="1496082" cy="6411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9A7FB60-8BE1-D09C-6CE3-BDB3E7D809AE}"/>
                  </a:ext>
                </a:extLst>
              </p:cNvPr>
              <p:cNvSpPr txBox="1"/>
              <p:nvPr/>
            </p:nvSpPr>
            <p:spPr>
              <a:xfrm>
                <a:off x="1012152" y="4277691"/>
                <a:ext cx="4443170" cy="4589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𝐾</m:t>
                        </m:r>
                      </m:e>
                      <m:sub>
                        <m: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  <m:r>
                      <a:rPr lang="en-US" altLang="zh-CN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=2−</m:t>
                    </m:r>
                    <m:sSub>
                      <m:sSubPr>
                        <m:ctrlP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𝐷</m:t>
                        </m:r>
                      </m:e>
                      <m:sub>
                        <m: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：</a:t>
                </a:r>
                <a:endParaRPr lang="en-US" altLang="zh-CN" sz="1400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9A7FB60-8BE1-D09C-6CE3-BDB3E7D8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52" y="4277691"/>
                <a:ext cx="4443170" cy="458908"/>
              </a:xfrm>
              <a:prstGeom prst="rect">
                <a:avLst/>
              </a:prstGeom>
              <a:blipFill>
                <a:blip r:embed="rId11"/>
                <a:stretch>
                  <a:fillRect l="-412"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8986A81-CB68-B25B-B433-81CC76C2F4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630708"/>
              </p:ext>
            </p:extLst>
          </p:nvPr>
        </p:nvGraphicFramePr>
        <p:xfrm>
          <a:off x="7168471" y="3977714"/>
          <a:ext cx="19335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11280" imgH="241200" progId="Equation.DSMT4">
                  <p:embed/>
                </p:oleObj>
              </mc:Choice>
              <mc:Fallback>
                <p:oleObj name="Equation" r:id="rId12" imgW="1511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68471" y="3977714"/>
                        <a:ext cx="1933575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C91E3FE-6CF2-D8E3-1F59-B404A301430A}"/>
                  </a:ext>
                </a:extLst>
              </p:cNvPr>
              <p:cNvSpPr txBox="1"/>
              <p:nvPr/>
            </p:nvSpPr>
            <p:spPr>
              <a:xfrm>
                <a:off x="5539989" y="3240088"/>
                <a:ext cx="4443170" cy="4537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𝐷</m:t>
                        </m:r>
                      </m:e>
                      <m:sub>
                        <m: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𝑖</m:t>
                        </m:r>
                        <m:r>
                          <a:rPr lang="en-US" altLang="zh-CN" sz="1400" b="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+1</m:t>
                        </m:r>
                      </m:sub>
                    </m:sSub>
                    <m:r>
                      <a:rPr lang="zh-CN" altLang="en-US" sz="1400" i="1" spc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与</m:t>
                    </m:r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收敛界线</a:t>
                </a:r>
                <a14:m>
                  <m:oMath xmlns:m="http://schemas.openxmlformats.org/officeDocument/2006/math">
                    <m:r>
                      <a:rPr lang="en-US" altLang="zh-CN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1</m:t>
                    </m:r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的误差表示为</a:t>
                </a:r>
                <a:r>
                  <a:rPr lang="en-US" altLang="zh-CN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: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C91E3FE-6CF2-D8E3-1F59-B404A3014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989" y="3240088"/>
                <a:ext cx="4443170" cy="453714"/>
              </a:xfrm>
              <a:prstGeom prst="rect">
                <a:avLst/>
              </a:prstGeom>
              <a:blipFill>
                <a:blip r:embed="rId14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4E8CAFC-C3D7-2344-A806-BEF0C733C6E8}"/>
                  </a:ext>
                </a:extLst>
              </p:cNvPr>
              <p:cNvSpPr txBox="1"/>
              <p:nvPr/>
            </p:nvSpPr>
            <p:spPr>
              <a:xfrm>
                <a:off x="5539989" y="4452798"/>
                <a:ext cx="5518037" cy="1316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为使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𝐷</m:t>
                        </m:r>
                      </m:e>
                      <m:sub>
                        <m: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𝑖</m:t>
                        </m:r>
                        <m:r>
                          <a:rPr lang="en-US" altLang="zh-CN" sz="1400" b="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+1</m:t>
                        </m:r>
                      </m:sub>
                    </m:sSub>
                    <m:r>
                      <a:rPr lang="en-US" altLang="zh-CN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→</m:t>
                    </m:r>
                    <m:r>
                      <a:rPr lang="en-US" altLang="zh-CN" sz="1400" b="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1</m:t>
                    </m:r>
                    <m:r>
                      <a:rPr lang="zh-CN" altLang="en-US" sz="1400" i="1" spc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，</m:t>
                    </m:r>
                    <m:sSub>
                      <m:sSubPr>
                        <m:ctrlPr>
                          <a:rPr lang="en-US" altLang="zh-CN" sz="14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𝐷</m:t>
                        </m:r>
                      </m:e>
                      <m:sub>
                        <m:r>
                          <a:rPr lang="en-US" altLang="zh-CN" sz="14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初值应当使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400" b="0" i="1" spc="1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1400" b="0" i="1" spc="1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sz="1400" b="0" i="1" spc="1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youyuan" panose="02010509060101010101" pitchFamily="49" charset="-122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0" i="1" spc="1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youyuan" panose="02010509060101010101" pitchFamily="49" charset="-122"/>
                                <a:cs typeface="+mn-ea"/>
                                <a:sym typeface="+mn-lt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1400" b="0" i="1" spc="1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youyuan" panose="02010509060101010101" pitchFamily="49" charset="-122"/>
                                <a:cs typeface="+mn-ea"/>
                                <a:sym typeface="+mn-lt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400" b="0" i="1" spc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400" i="1" spc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 spc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youyuan" panose="02010509060101010101" pitchFamily="49" charset="-122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zh-CN" altLang="en-US" sz="1400" i="1" spc="1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youyuan" panose="02010509060101010101" pitchFamily="49" charset="-122"/>
                                <a:cs typeface="+mn-ea"/>
                                <a:sym typeface="+mn-lt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1400" i="1" spc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youyuan" panose="02010509060101010101" pitchFamily="49" charset="-122"/>
                                <a:cs typeface="+mn-ea"/>
                                <a:sym typeface="+mn-lt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400" b="0" i="1" spc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&lt;1</m:t>
                    </m:r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，即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spc="1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400" b="0" i="1" spc="1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𝐷</m:t>
                        </m:r>
                      </m:e>
                      <m:sub>
                        <m:r>
                          <a:rPr lang="en-US" altLang="zh-CN" sz="1400" b="0" i="1" spc="1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0</m:t>
                        </m:r>
                      </m:sub>
                      <m:sup>
                        <m:r>
                          <a:rPr lang="en-US" altLang="zh-CN" sz="1400" b="0" i="1" spc="1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′</m:t>
                        </m:r>
                      </m:sup>
                    </m:sSubSup>
                    <m:r>
                      <a:rPr lang="en-US" altLang="zh-CN" sz="1400" i="1" spc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  <m:r>
                      <a:rPr lang="en-US" altLang="zh-CN" sz="1400" b="0" i="1" spc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(0,2)</m:t>
                    </m:r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。</a:t>
                </a:r>
                <a:endParaRPr lang="en-US" altLang="zh-CN" sz="1400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400" b="0" i="1" spc="1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zh-CN" altLang="en-US" sz="1400" i="1" spc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𝜀</m:t>
                        </m:r>
                      </m:e>
                    </m:d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越小收敛越快，但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400" i="1" spc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zh-CN" altLang="en-US" sz="1400" i="1" spc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𝜀</m:t>
                        </m:r>
                      </m:e>
                    </m:d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处理成本也越高，因此最好将其归一化到某一范围内，通常使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spc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400" i="1" spc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𝐷</m:t>
                        </m:r>
                      </m:e>
                      <m:sub>
                        <m:r>
                          <a:rPr lang="en-US" altLang="zh-CN" sz="1400" i="1" spc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0</m:t>
                        </m:r>
                      </m:sub>
                      <m:sup>
                        <m:r>
                          <a:rPr lang="en-US" altLang="zh-CN" sz="1400" i="1" spc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映射到</a:t>
                </a:r>
                <a14:m>
                  <m:oMath xmlns:m="http://schemas.openxmlformats.org/officeDocument/2006/math">
                    <m:r>
                      <a:rPr lang="en-US" altLang="zh-CN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[0.5,1)</m:t>
                    </m:r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的范围。</a:t>
                </a:r>
                <a:endParaRPr lang="en-US" altLang="zh-CN" sz="1400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4E8CAFC-C3D7-2344-A806-BEF0C733C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989" y="4452798"/>
                <a:ext cx="5518037" cy="1316642"/>
              </a:xfrm>
              <a:prstGeom prst="rect">
                <a:avLst/>
              </a:prstGeom>
              <a:blipFill>
                <a:blip r:embed="rId15"/>
                <a:stretch>
                  <a:fillRect l="-331" r="-3867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C23F067-8B03-9762-5E30-AC1C9430C4F9}"/>
                  </a:ext>
                </a:extLst>
              </p:cNvPr>
              <p:cNvSpPr txBox="1"/>
              <p:nvPr/>
            </p:nvSpPr>
            <p:spPr>
              <a:xfrm>
                <a:off x="5540712" y="1743576"/>
                <a:ext cx="4443170" cy="4589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400" i="0" spc="100" dirty="0">
                    <a:solidFill>
                      <a:prstClr val="black"/>
                    </a:solidFill>
                    <a:latin typeface="+mj-lt"/>
                    <a:ea typeface="youyuan" panose="02010509060101010101" pitchFamily="49" charset="-122"/>
                    <a:cs typeface="+mn-ea"/>
                    <a:sym typeface="+mn-lt"/>
                  </a:rPr>
                  <a:t>令误差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𝜀</m:t>
                        </m:r>
                      </m:e>
                      <m:sub>
                        <m: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  <m:r>
                      <a:rPr lang="en-US" altLang="zh-CN" sz="1400" b="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=1−</m:t>
                    </m:r>
                    <m:sSub>
                      <m:sSubPr>
                        <m:ctrlPr>
                          <a:rPr lang="en-US" altLang="zh-CN" sz="14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𝐷</m:t>
                        </m:r>
                      </m:e>
                      <m:sub>
                        <m:r>
                          <a:rPr lang="en-US" altLang="zh-CN" sz="14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: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C23F067-8B03-9762-5E30-AC1C9430C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712" y="1743576"/>
                <a:ext cx="4443170" cy="458908"/>
              </a:xfrm>
              <a:prstGeom prst="rect">
                <a:avLst/>
              </a:prstGeom>
              <a:blipFill>
                <a:blip r:embed="rId16"/>
                <a:stretch>
                  <a:fillRect l="-412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98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47072-2EE7-45C9-D91B-0AFF152BD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57177592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有趣的形状</Template>
  <TotalTime>4268</TotalTime>
  <Words>333</Words>
  <Application>Microsoft Office PowerPoint</Application>
  <PresentationFormat>宽屏</PresentationFormat>
  <Paragraphs>34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youyuan</vt:lpstr>
      <vt:lpstr>Arial</vt:lpstr>
      <vt:lpstr>Cambria Math</vt:lpstr>
      <vt:lpstr>Source Sans Pro</vt:lpstr>
      <vt:lpstr>Wingdings</vt:lpstr>
      <vt:lpstr>FunkyShapesVTI</vt:lpstr>
      <vt:lpstr>Equation</vt:lpstr>
      <vt:lpstr>MathType 7.0 Equation</vt:lpstr>
      <vt:lpstr>模型预测控制</vt:lpstr>
      <vt:lpstr>CONTENTS</vt:lpstr>
      <vt:lpstr>高阶矩阵求逆：LDLT</vt:lpstr>
      <vt:lpstr>高阶矩阵求逆：LDLT</vt:lpstr>
      <vt:lpstr>高阶矩阵求逆：SPMI</vt:lpstr>
      <vt:lpstr>高阶矩阵求逆：Strassen</vt:lpstr>
      <vt:lpstr>Goldschmidt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bz wang</dc:creator>
  <cp:lastModifiedBy>bz wang</cp:lastModifiedBy>
  <cp:revision>386</cp:revision>
  <dcterms:created xsi:type="dcterms:W3CDTF">2025-02-23T09:52:42Z</dcterms:created>
  <dcterms:modified xsi:type="dcterms:W3CDTF">2025-06-01T10:58:08Z</dcterms:modified>
</cp:coreProperties>
</file>