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sdx" ContentType="application/vnd.ms-visio.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72" r:id="rId4"/>
    <p:sldId id="295" r:id="rId5"/>
    <p:sldId id="297" r:id="rId6"/>
    <p:sldId id="299" r:id="rId7"/>
    <p:sldId id="296" r:id="rId8"/>
    <p:sldId id="28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3" autoAdjust="0"/>
    <p:restoredTop sz="94660"/>
  </p:normalViewPr>
  <p:slideViewPr>
    <p:cSldViewPr snapToGrid="0">
      <p:cViewPr>
        <p:scale>
          <a:sx n="150" d="100"/>
          <a:sy n="150" d="100"/>
        </p:scale>
        <p:origin x="40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ED7D18-40E8-4043-B6D6-1D43673B1FAB}" type="datetimeFigureOut">
              <a:rPr lang="zh-CN" altLang="en-US" smtClean="0"/>
              <a:t>2025/5/31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321298-982F-4367-A6C6-348943B4AD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363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21298-982F-4367-A6C6-348943B4ADC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997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5/31/2025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14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2B3-2D87-4CDF-B84B-C46E5F5D31F7}" type="datetime1">
              <a:rPr lang="en-US" smtClean="0"/>
              <a:t>5/31/2025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E57-47B1-47B0-B526-3153E4B1E729}" type="datetime1">
              <a:rPr lang="en-US" smtClean="0"/>
              <a:t>5/31/2025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11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773D-8987-489A-A650-3D6F7D5C7C38}" type="datetime1">
              <a:rPr lang="en-US" smtClean="0"/>
              <a:t>5/31/2025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8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0C1-1D78-4D80-810D-E9E86F6E88AB}" type="datetime1">
              <a:rPr lang="en-US" smtClean="0"/>
              <a:t>5/31/2025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7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CBD8-1588-4B6B-B74D-87480DDE94C0}" type="datetime1">
              <a:rPr lang="en-US" smtClean="0"/>
              <a:t>5/31/2025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3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4440-721C-4D75-BD4F-4CFB3D51CDCA}" type="datetime1">
              <a:rPr lang="en-US" smtClean="0"/>
              <a:t>5/31/2025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9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5/31/2025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2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5/31/2025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4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AC19-8BD6-476C-9770-8884373BCF00}" type="datetime1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4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8C53-8AD1-4F09-9486-FB3406B99CFA}" type="datetime1">
              <a:rPr lang="en-US" smtClean="0"/>
              <a:t>5/31/2025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2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BA543EDD-D0D2-447F-B24F-3717AF4B109D}" type="datetime1">
              <a:rPr lang="en-US" smtClean="0"/>
              <a:pPr/>
              <a:t>5/31/2025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80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0.png"/><Relationship Id="rId3" Type="http://schemas.openxmlformats.org/officeDocument/2006/relationships/image" Target="../media/image4.wmf"/><Relationship Id="rId7" Type="http://schemas.openxmlformats.org/officeDocument/2006/relationships/image" Target="../media/image6.wmf"/><Relationship Id="rId12" Type="http://schemas.openxmlformats.org/officeDocument/2006/relationships/image" Target="../media/image9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11.wmf"/><Relationship Id="rId7" Type="http://schemas.openxmlformats.org/officeDocument/2006/relationships/image" Target="../media/image13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4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15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20.w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21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834156-CE59-F468-B9DA-ED3B2C6562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模型预测控制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B615E9-3421-C427-64FE-84B735C9CA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MATLAB-Based Algorithm Modeling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71B83A6-641E-0582-AEF9-FCFA7FF87F9E}"/>
              </a:ext>
            </a:extLst>
          </p:cNvPr>
          <p:cNvSpPr txBox="1"/>
          <p:nvPr/>
        </p:nvSpPr>
        <p:spPr>
          <a:xfrm>
            <a:off x="10106439" y="5664140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BZ</a:t>
            </a:r>
          </a:p>
        </p:txBody>
      </p:sp>
    </p:spTree>
    <p:extLst>
      <p:ext uri="{BB962C8B-B14F-4D97-AF65-F5344CB8AC3E}">
        <p14:creationId xmlns:p14="http://schemas.microsoft.com/office/powerpoint/2010/main" val="3619396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B2773D-4F04-03E6-72CA-69586F7E2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865414"/>
          </a:xfrm>
        </p:spPr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DE2D33-0A7D-D4CC-FB36-88E07875C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1779814"/>
            <a:ext cx="4662941" cy="4089174"/>
          </a:xfrm>
        </p:spPr>
        <p:txBody>
          <a:bodyPr>
            <a:normAutofit/>
          </a:bodyPr>
          <a:lstStyle/>
          <a:p>
            <a:pPr marL="571500" indent="-5715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en-US" altLang="zh-CN" sz="4000" dirty="0">
                <a:latin typeface="youyuan" panose="02010509060101010101" pitchFamily="49" charset="-122"/>
                <a:ea typeface="youyuan" panose="02010509060101010101" pitchFamily="49" charset="-122"/>
              </a:rPr>
              <a:t>Background</a:t>
            </a:r>
          </a:p>
          <a:p>
            <a:pPr marL="571500" indent="-5715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en-US" altLang="zh-CN" sz="4000" dirty="0">
                <a:latin typeface="youyuan" panose="02010509060101010101" pitchFamily="49" charset="-122"/>
                <a:ea typeface="youyuan" panose="02010509060101010101" pitchFamily="49" charset="-122"/>
              </a:rPr>
              <a:t>QP: Active Set</a:t>
            </a:r>
          </a:p>
          <a:p>
            <a:pPr marL="571500" indent="-5715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4000" dirty="0">
                <a:solidFill>
                  <a:schemeClr val="bg1">
                    <a:lumMod val="75000"/>
                  </a:schemeClr>
                </a:solidFill>
                <a:latin typeface="youyuan" panose="02010509060101010101" pitchFamily="49" charset="-122"/>
                <a:ea typeface="youyuan" panose="02010509060101010101" pitchFamily="49" charset="-122"/>
              </a:rPr>
              <a:t>高阶矩阵求逆</a:t>
            </a:r>
            <a:endParaRPr lang="en-US" altLang="zh-CN" sz="4000" dirty="0">
              <a:solidFill>
                <a:schemeClr val="bg1">
                  <a:lumMod val="75000"/>
                </a:schemeClr>
              </a:solidFill>
              <a:latin typeface="youyuan" panose="02010509060101010101" pitchFamily="49" charset="-122"/>
              <a:ea typeface="youyuan" panose="02010509060101010101" pitchFamily="49" charset="-122"/>
            </a:endParaRPr>
          </a:p>
          <a:p>
            <a:pPr marL="571500" indent="-5715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en-US" altLang="zh-CN" sz="4000" dirty="0">
                <a:solidFill>
                  <a:schemeClr val="bg1">
                    <a:lumMod val="75000"/>
                  </a:schemeClr>
                </a:solidFill>
                <a:latin typeface="youyuan" panose="02010509060101010101" pitchFamily="49" charset="-122"/>
                <a:ea typeface="youyuan" panose="02010509060101010101" pitchFamily="49" charset="-122"/>
              </a:rPr>
              <a:t>Goldschmidt</a:t>
            </a:r>
            <a:r>
              <a:rPr lang="zh-CN" altLang="en-US" sz="4000" dirty="0">
                <a:solidFill>
                  <a:schemeClr val="bg1">
                    <a:lumMod val="75000"/>
                  </a:schemeClr>
                </a:solidFill>
                <a:latin typeface="youyuan" panose="02010509060101010101" pitchFamily="49" charset="-122"/>
                <a:ea typeface="youyuan" panose="02010509060101010101" pitchFamily="49" charset="-122"/>
              </a:rPr>
              <a:t>除法</a:t>
            </a:r>
            <a:endParaRPr lang="en-US" altLang="zh-CN" sz="4000" dirty="0">
              <a:solidFill>
                <a:schemeClr val="bg1">
                  <a:lumMod val="75000"/>
                </a:schemeClr>
              </a:solidFill>
              <a:latin typeface="youyuan" panose="02010509060101010101" pitchFamily="49" charset="-122"/>
              <a:ea typeface="youyuan" panose="020105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032252D-D1A1-CEA1-EBBC-079F95F76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75150"/>
            <a:ext cx="4931855" cy="31633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70383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AC4862-121F-6C6D-A628-8AE7AB5048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5A8F7-3224-67B9-6F2C-08E46855D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模型预测控制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1F1B041-BFAB-99BE-DAC6-746A4D819D4C}"/>
              </a:ext>
            </a:extLst>
          </p:cNvPr>
          <p:cNvSpPr txBox="1"/>
          <p:nvPr/>
        </p:nvSpPr>
        <p:spPr>
          <a:xfrm>
            <a:off x="838200" y="2085625"/>
            <a:ext cx="5091898" cy="3031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1400" b="1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PID</a:t>
            </a:r>
            <a:r>
              <a:rPr lang="zh-CN" altLang="en-US" sz="1400" b="1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：</a:t>
            </a:r>
            <a:endParaRPr lang="en-US" altLang="zh-CN" sz="1400" b="1" spc="100" dirty="0">
              <a:solidFill>
                <a:prstClr val="black"/>
              </a:solidFill>
              <a:latin typeface="youyuan" panose="02010509060101010101" pitchFamily="49" charset="-122"/>
              <a:ea typeface="youyuan" panose="02010509060101010101" pitchFamily="49" charset="-122"/>
              <a:cs typeface="+mn-ea"/>
              <a:sym typeface="+mn-lt"/>
            </a:endParaRPr>
          </a:p>
          <a:p>
            <a:pPr lvl="1">
              <a:lnSpc>
                <a:spcPct val="200000"/>
              </a:lnSpc>
            </a:pP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采用简单反馈控制策略，控制性能有限，且调节系数多依赖于工程经验，在系统参数敏感或调节不当时，微小扰动可能导致系统产生剧烈响应甚至不稳定。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1400" b="1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MPC</a:t>
            </a:r>
            <a:r>
              <a:rPr lang="zh-CN" altLang="en-US" sz="1400" b="1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：</a:t>
            </a:r>
            <a:endParaRPr lang="en-US" altLang="zh-CN" sz="1400" b="1" spc="100" dirty="0">
              <a:solidFill>
                <a:prstClr val="black"/>
              </a:solidFill>
              <a:latin typeface="youyuan" panose="02010509060101010101" pitchFamily="49" charset="-122"/>
              <a:ea typeface="youyuan" panose="02010509060101010101" pitchFamily="49" charset="-122"/>
              <a:cs typeface="+mn-ea"/>
              <a:sym typeface="+mn-lt"/>
            </a:endParaRPr>
          </a:p>
          <a:p>
            <a:pPr lvl="1">
              <a:lnSpc>
                <a:spcPct val="200000"/>
              </a:lnSpc>
            </a:pP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具有明确的优化目标，具有处理约束的能力，适合处理复杂约束问题，具备一定的鲁棒性和自适应性。</a:t>
            </a:r>
          </a:p>
        </p:txBody>
      </p:sp>
      <p:pic>
        <p:nvPicPr>
          <p:cNvPr id="3" name="Picture 4" descr="Run Field Oriented Control of PMSM Using Model Predictive Control - MATLAB  &amp; Simulink Example">
            <a:extLst>
              <a:ext uri="{FF2B5EF4-FFF2-40B4-BE49-F238E27FC236}">
                <a16:creationId xmlns:a16="http://schemas.microsoft.com/office/drawing/2014/main" id="{B7A109E4-768B-8117-8B3B-1DC3419BC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623" y="3601200"/>
            <a:ext cx="3785483" cy="2298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Run Field Oriented Control of PMSM Using Model Predictive Control - MATLAB  &amp; Simulink Example">
            <a:extLst>
              <a:ext uri="{FF2B5EF4-FFF2-40B4-BE49-F238E27FC236}">
                <a16:creationId xmlns:a16="http://schemas.microsoft.com/office/drawing/2014/main" id="{6AE7D528-79EB-4BE1-0A84-99BF30D75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623" y="1027906"/>
            <a:ext cx="3634169" cy="228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3613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4E0C90-C8F1-4E60-128A-7C1DC391E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45A2E5-C90F-5E88-9961-EF6851710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模型预测控制</a:t>
            </a: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78ED7859-9B10-7C03-FC52-734E8225D6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5282396"/>
              </p:ext>
            </p:extLst>
          </p:nvPr>
        </p:nvGraphicFramePr>
        <p:xfrm>
          <a:off x="1081088" y="2657475"/>
          <a:ext cx="35433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43120" imgH="1625400" progId="Equation.DSMT4">
                  <p:embed/>
                </p:oleObj>
              </mc:Choice>
              <mc:Fallback>
                <p:oleObj name="Equation" r:id="rId2" imgW="3543120" imgH="1625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81088" y="2657475"/>
                        <a:ext cx="3543300" cy="162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92AF63BC-802D-EA3D-5043-7649D25357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7086280"/>
              </p:ext>
            </p:extLst>
          </p:nvPr>
        </p:nvGraphicFramePr>
        <p:xfrm>
          <a:off x="1136708" y="1856600"/>
          <a:ext cx="2073182" cy="56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88760" imgH="457200" progId="Equation.DSMT4">
                  <p:embed/>
                </p:oleObj>
              </mc:Choice>
              <mc:Fallback>
                <p:oleObj name="Equation" r:id="rId4" imgW="16887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36708" y="1856600"/>
                        <a:ext cx="2073182" cy="561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7D41B87-07F8-79BF-1FFD-7331569A16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2909818"/>
              </p:ext>
            </p:extLst>
          </p:nvPr>
        </p:nvGraphicFramePr>
        <p:xfrm>
          <a:off x="5338515" y="1662463"/>
          <a:ext cx="48514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851360" imgH="1130040" progId="Equation.DSMT4">
                  <p:embed/>
                </p:oleObj>
              </mc:Choice>
              <mc:Fallback>
                <p:oleObj name="Equation" r:id="rId6" imgW="4851360" imgH="1130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38515" y="1662463"/>
                        <a:ext cx="4851400" cy="1130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39E12F4A-9A2B-76F3-05FB-0A95CC7D70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3263690"/>
              </p:ext>
            </p:extLst>
          </p:nvPr>
        </p:nvGraphicFramePr>
        <p:xfrm>
          <a:off x="5338515" y="3014917"/>
          <a:ext cx="35306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530520" imgH="1117440" progId="Equation.DSMT4">
                  <p:embed/>
                </p:oleObj>
              </mc:Choice>
              <mc:Fallback>
                <p:oleObj name="Equation" r:id="rId8" imgW="3530520" imgH="1117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338515" y="3014917"/>
                        <a:ext cx="3530600" cy="111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E24595CC-55AE-067B-7EB4-92BEDE3FAA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3999379"/>
              </p:ext>
            </p:extLst>
          </p:nvPr>
        </p:nvGraphicFramePr>
        <p:xfrm>
          <a:off x="6879629" y="4354672"/>
          <a:ext cx="2768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768400" imgH="469800" progId="Equation.DSMT4">
                  <p:embed/>
                </p:oleObj>
              </mc:Choice>
              <mc:Fallback>
                <p:oleObj name="Equation" r:id="rId10" imgW="276840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879629" y="4354672"/>
                        <a:ext cx="2768600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B61AEAD3-27EC-F5BA-9B73-E50F54603A80}"/>
              </a:ext>
            </a:extLst>
          </p:cNvPr>
          <p:cNvSpPr txBox="1"/>
          <p:nvPr/>
        </p:nvSpPr>
        <p:spPr>
          <a:xfrm>
            <a:off x="5338515" y="4946853"/>
            <a:ext cx="5961077" cy="13076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最小化预测时域内系统输出与参考信号之间的误差，提高控制精度并确保系统紧密跟踪目标。同时限制控制输入的变化幅度，以避免执行器频繁且剧烈的动作，从而延长设备寿命并降低能耗。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2980E3D-8C0B-DFC4-6324-6AFEFDEA5BE9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l="8694"/>
          <a:stretch/>
        </p:blipFill>
        <p:spPr>
          <a:xfrm>
            <a:off x="1754100" y="4702415"/>
            <a:ext cx="1884789" cy="734539"/>
          </a:xfrm>
          <a:prstGeom prst="rect">
            <a:avLst/>
          </a:prstGeom>
        </p:spPr>
      </p:pic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56482521-C08D-1921-B79F-87E6C875AAC0}"/>
              </a:ext>
            </a:extLst>
          </p:cNvPr>
          <p:cNvSpPr/>
          <p:nvPr/>
        </p:nvSpPr>
        <p:spPr>
          <a:xfrm>
            <a:off x="1136708" y="4619454"/>
            <a:ext cx="2968304" cy="163500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58D2B5A2-74C7-810A-F604-DE6E9C914BF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30322" y="5429489"/>
            <a:ext cx="2532346" cy="69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436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13A2D3-78E5-7E10-3D61-621A0EFDD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2877DA-E439-7992-AAAF-077142074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QP: KKT</a:t>
            </a: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9E166A80-3169-BEAA-16A4-C26183C5C5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2266755"/>
              </p:ext>
            </p:extLst>
          </p:nvPr>
        </p:nvGraphicFramePr>
        <p:xfrm>
          <a:off x="7499281" y="4294025"/>
          <a:ext cx="3540125" cy="166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73320" imgH="1447560" progId="Equation.DSMT4">
                  <p:embed/>
                </p:oleObj>
              </mc:Choice>
              <mc:Fallback>
                <p:oleObj name="Equation" r:id="rId2" imgW="3073320" imgH="144756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6311CCDA-AEBA-70D9-E295-E41A9AF505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499281" y="4294025"/>
                        <a:ext cx="3540125" cy="1668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ECB6F8EC-7920-1696-4D41-2DC92D0B74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3674211"/>
              </p:ext>
            </p:extLst>
          </p:nvPr>
        </p:nvGraphicFramePr>
        <p:xfrm>
          <a:off x="801688" y="1817322"/>
          <a:ext cx="3873643" cy="1171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695400" imgH="1117440" progId="Equation.DSMT4">
                  <p:embed/>
                </p:oleObj>
              </mc:Choice>
              <mc:Fallback>
                <p:oleObj name="Equation" r:id="rId4" imgW="3695400" imgH="1117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01688" y="1817322"/>
                        <a:ext cx="3873643" cy="11714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75CE2396-3922-2F88-53AB-AFFCADED5E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4014665"/>
              </p:ext>
            </p:extLst>
          </p:nvPr>
        </p:nvGraphicFramePr>
        <p:xfrm>
          <a:off x="801688" y="3310466"/>
          <a:ext cx="3517900" cy="271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517560" imgH="2717640" progId="Equation.DSMT4">
                  <p:embed/>
                </p:oleObj>
              </mc:Choice>
              <mc:Fallback>
                <p:oleObj name="Equation" r:id="rId6" imgW="3517560" imgH="2717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01688" y="3310466"/>
                        <a:ext cx="3517900" cy="271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5197F396-A0F1-B0C7-1E43-D3808FE2BA52}"/>
              </a:ext>
            </a:extLst>
          </p:cNvPr>
          <p:cNvSpPr txBox="1"/>
          <p:nvPr/>
        </p:nvSpPr>
        <p:spPr>
          <a:xfrm>
            <a:off x="5533081" y="3997002"/>
            <a:ext cx="2702801" cy="2169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拉格朗日函数</a:t>
            </a:r>
            <a:endParaRPr lang="en-US" altLang="zh-CN" sz="1400" spc="100" dirty="0">
              <a:solidFill>
                <a:prstClr val="black"/>
              </a:solidFill>
              <a:latin typeface="youyuan" panose="02010509060101010101" pitchFamily="49" charset="-122"/>
              <a:ea typeface="youyuan" panose="02010509060101010101" pitchFamily="49" charset="-122"/>
              <a:cs typeface="+mn-ea"/>
              <a:sym typeface="+mn-lt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一阶最优条件</a:t>
            </a:r>
            <a:endParaRPr lang="en-US" altLang="zh-CN" sz="1400" spc="100" dirty="0">
              <a:solidFill>
                <a:prstClr val="black"/>
              </a:solidFill>
              <a:latin typeface="youyuan" panose="02010509060101010101" pitchFamily="49" charset="-122"/>
              <a:ea typeface="youyuan" panose="02010509060101010101" pitchFamily="49" charset="-122"/>
              <a:cs typeface="+mn-ea"/>
              <a:sym typeface="+mn-lt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原始可行性</a:t>
            </a:r>
            <a:endParaRPr lang="en-US" altLang="zh-CN" sz="1400" spc="100" dirty="0">
              <a:solidFill>
                <a:prstClr val="black"/>
              </a:solidFill>
              <a:latin typeface="youyuan" panose="02010509060101010101" pitchFamily="49" charset="-122"/>
              <a:ea typeface="youyuan" panose="02010509060101010101" pitchFamily="49" charset="-122"/>
              <a:cs typeface="+mn-ea"/>
              <a:sym typeface="+mn-lt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对偶可行性</a:t>
            </a:r>
            <a:endParaRPr lang="en-US" altLang="zh-CN" sz="1400" spc="100" dirty="0">
              <a:solidFill>
                <a:prstClr val="black"/>
              </a:solidFill>
              <a:latin typeface="youyuan" panose="02010509060101010101" pitchFamily="49" charset="-122"/>
              <a:ea typeface="youyuan" panose="02010509060101010101" pitchFamily="49" charset="-122"/>
              <a:cs typeface="+mn-ea"/>
              <a:sym typeface="+mn-lt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互补松弛性</a:t>
            </a:r>
            <a:endParaRPr lang="en-US" altLang="zh-CN" sz="1400" spc="100" dirty="0">
              <a:solidFill>
                <a:prstClr val="black"/>
              </a:solidFill>
              <a:latin typeface="youyuan" panose="02010509060101010101" pitchFamily="49" charset="-122"/>
              <a:ea typeface="youyuan" panose="02010509060101010101" pitchFamily="49" charset="-122"/>
              <a:cs typeface="+mn-ea"/>
              <a:sym typeface="+mn-lt"/>
            </a:endParaRP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28966182-F4E1-38DF-2CFC-804016E724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0734835"/>
              </p:ext>
            </p:extLst>
          </p:nvPr>
        </p:nvGraphicFramePr>
        <p:xfrm>
          <a:off x="5614988" y="1128713"/>
          <a:ext cx="3695700" cy="282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085920" imgH="2361960" progId="Equation.DSMT4">
                  <p:embed/>
                </p:oleObj>
              </mc:Choice>
              <mc:Fallback>
                <p:oleObj name="Equation" r:id="rId8" imgW="3085920" imgH="236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614988" y="1128713"/>
                        <a:ext cx="3695700" cy="2827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5457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5AE206-7AD4-C02F-CEC2-3952BE5A6E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80E1772-62B7-C9A4-60EF-70ED5E4E05FB}"/>
                  </a:ext>
                </a:extLst>
              </p:cNvPr>
              <p:cNvSpPr txBox="1"/>
              <p:nvPr/>
            </p:nvSpPr>
            <p:spPr>
              <a:xfrm>
                <a:off x="6523737" y="1690688"/>
                <a:ext cx="4438475" cy="18079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sz="1400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假设满足可行条件的凸二次函数的最大步长为</a:t>
                </a:r>
                <a:r>
                  <a:rPr lang="el-GR" altLang="zh-CN" sz="1400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α</a:t>
                </a:r>
                <a:r>
                  <a:rPr lang="zh-CN" altLang="en-US" sz="1400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：</a:t>
                </a:r>
                <a:endParaRPr lang="en-US" altLang="zh-CN" sz="1400" spc="100" dirty="0">
                  <a:solidFill>
                    <a:prstClr val="black"/>
                  </a:solidFill>
                  <a:latin typeface="youyuan" panose="02010509060101010101" pitchFamily="49" charset="-122"/>
                  <a:ea typeface="youyuan" panose="02010509060101010101" pitchFamily="49" charset="-122"/>
                  <a:cs typeface="+mn-ea"/>
                  <a:sym typeface="+mn-lt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CN" altLang="en-US" sz="1400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pc="10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youyuan" panose="02010509060101010101" pitchFamily="49" charset="-122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400" i="1" spc="10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youyuan" panose="02010509060101010101" pitchFamily="49" charset="-122"/>
                            <a:cs typeface="+mn-ea"/>
                            <a:sym typeface="+mn-lt"/>
                          </a:rPr>
                          <m:t>𝑥</m:t>
                        </m:r>
                      </m:e>
                      <m:sub>
                        <m:r>
                          <a:rPr lang="en-US" altLang="zh-CN" sz="1400" i="1" spc="10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youyuan" panose="02010509060101010101" pitchFamily="49" charset="-122"/>
                            <a:cs typeface="+mn-ea"/>
                            <a:sym typeface="+mn-lt"/>
                          </a:rPr>
                          <m:t>𝑘</m:t>
                        </m:r>
                      </m:sub>
                    </m:sSub>
                    <m:r>
                      <a:rPr lang="en-US" altLang="zh-CN" sz="1400" i="1" spc="10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youyuan" panose="02010509060101010101" pitchFamily="49" charset="-122"/>
                        <a:cs typeface="+mn-ea"/>
                        <a:sym typeface="+mn-lt"/>
                      </a:rPr>
                      <m:t>+</m:t>
                    </m:r>
                    <m:sSub>
                      <m:sSubPr>
                        <m:ctrlPr>
                          <a:rPr lang="en-US" altLang="zh-CN" sz="1400" i="1" spc="10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youyuan" panose="02010509060101010101" pitchFamily="49" charset="-122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400" i="1" spc="10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youyuan" panose="02010509060101010101" pitchFamily="49" charset="-122"/>
                            <a:cs typeface="+mn-ea"/>
                            <a:sym typeface="+mn-lt"/>
                          </a:rPr>
                          <m:t>𝑑</m:t>
                        </m:r>
                      </m:e>
                      <m:sub>
                        <m:r>
                          <a:rPr lang="en-US" altLang="zh-CN" sz="1400" i="1" spc="10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youyuan" panose="02010509060101010101" pitchFamily="49" charset="-122"/>
                            <a:cs typeface="+mn-ea"/>
                            <a:sym typeface="+mn-lt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1400" i="0" spc="100" dirty="0">
                    <a:solidFill>
                      <a:prstClr val="black"/>
                    </a:solidFill>
                    <a:latin typeface="+mj-lt"/>
                    <a:ea typeface="youyuan" panose="02010509060101010101" pitchFamily="49" charset="-122"/>
                    <a:cs typeface="+mn-ea"/>
                    <a:sym typeface="+mn-lt"/>
                  </a:rPr>
                  <a:t>是</a:t>
                </a:r>
                <a:r>
                  <a:rPr lang="zh-CN" altLang="en-US" sz="1400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可行点：</a:t>
                </a:r>
                <a:endParaRPr lang="en-US" altLang="zh-CN" sz="1400" spc="100" dirty="0">
                  <a:solidFill>
                    <a:prstClr val="black"/>
                  </a:solidFill>
                  <a:latin typeface="youyuan" panose="02010509060101010101" pitchFamily="49" charset="-122"/>
                  <a:ea typeface="youyuan" panose="02010509060101010101" pitchFamily="49" charset="-122"/>
                  <a:cs typeface="+mn-ea"/>
                  <a:sym typeface="+mn-lt"/>
                </a:endParaRPr>
              </a:p>
              <a:p>
                <a:pPr>
                  <a:lnSpc>
                    <a:spcPct val="200000"/>
                  </a:lnSpc>
                </a:pPr>
                <a:endParaRPr lang="en-US" altLang="zh-CN" sz="1600" spc="100" dirty="0">
                  <a:solidFill>
                    <a:prstClr val="black"/>
                  </a:solidFill>
                  <a:latin typeface="youyuan" panose="02010509060101010101" pitchFamily="49" charset="-122"/>
                  <a:ea typeface="youyuan" panose="02010509060101010101" pitchFamily="49" charset="-122"/>
                  <a:cs typeface="+mn-ea"/>
                  <a:sym typeface="+mn-lt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CN" altLang="en-US" sz="1400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pc="10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youyuan" panose="02010509060101010101" pitchFamily="49" charset="-122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400" i="1" spc="10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youyuan" panose="02010509060101010101" pitchFamily="49" charset="-122"/>
                            <a:cs typeface="+mn-ea"/>
                            <a:sym typeface="+mn-lt"/>
                          </a:rPr>
                          <m:t>𝑥</m:t>
                        </m:r>
                      </m:e>
                      <m:sub>
                        <m:r>
                          <a:rPr lang="en-US" altLang="zh-CN" sz="1400" i="1" spc="10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youyuan" panose="02010509060101010101" pitchFamily="49" charset="-122"/>
                            <a:cs typeface="+mn-ea"/>
                            <a:sym typeface="+mn-lt"/>
                          </a:rPr>
                          <m:t>𝑘</m:t>
                        </m:r>
                      </m:sub>
                    </m:sSub>
                    <m:r>
                      <a:rPr lang="en-US" altLang="zh-CN" sz="1400" i="1" spc="10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youyuan" panose="02010509060101010101" pitchFamily="49" charset="-122"/>
                        <a:cs typeface="+mn-ea"/>
                        <a:sym typeface="+mn-lt"/>
                      </a:rPr>
                      <m:t>+</m:t>
                    </m:r>
                    <m:sSub>
                      <m:sSubPr>
                        <m:ctrlPr>
                          <a:rPr lang="en-US" altLang="zh-CN" sz="1400" i="1" spc="10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youyuan" panose="02010509060101010101" pitchFamily="49" charset="-122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400" i="1" spc="10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youyuan" panose="02010509060101010101" pitchFamily="49" charset="-122"/>
                            <a:cs typeface="+mn-ea"/>
                            <a:sym typeface="+mn-lt"/>
                          </a:rPr>
                          <m:t>𝑑</m:t>
                        </m:r>
                      </m:e>
                      <m:sub>
                        <m:r>
                          <a:rPr lang="en-US" altLang="zh-CN" sz="1400" i="1" spc="10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youyuan" panose="02010509060101010101" pitchFamily="49" charset="-122"/>
                            <a:cs typeface="+mn-ea"/>
                            <a:sym typeface="+mn-lt"/>
                          </a:rPr>
                          <m:t>𝑘</m:t>
                        </m:r>
                      </m:sub>
                    </m:sSub>
                    <m:r>
                      <a:rPr lang="zh-CN" altLang="en-US" sz="1400" i="1" spc="1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youyuan" panose="02010509060101010101" pitchFamily="49" charset="-122"/>
                        <a:cs typeface="+mn-ea"/>
                        <a:sym typeface="+mn-lt"/>
                      </a:rPr>
                      <m:t>不是</m:t>
                    </m:r>
                  </m:oMath>
                </a14:m>
                <a:r>
                  <a:rPr lang="zh-CN" altLang="en-US" sz="1400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可行点</a:t>
                </a:r>
                <a:r>
                  <a:rPr lang="en-US" altLang="zh-CN" sz="1400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,</a:t>
                </a:r>
                <a:r>
                  <a:rPr lang="zh-CN" altLang="en-US" sz="1400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说明存在紧约束不在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pc="10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youyuan" panose="02010509060101010101" pitchFamily="49" charset="-122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400" i="1" spc="10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youyuan" panose="02010509060101010101" pitchFamily="49" charset="-122"/>
                            <a:cs typeface="+mn-ea"/>
                            <a:sym typeface="+mn-lt"/>
                          </a:rPr>
                          <m:t>𝑆</m:t>
                        </m:r>
                      </m:e>
                      <m:sub>
                        <m:r>
                          <a:rPr lang="en-US" altLang="zh-CN" sz="1400" i="1" spc="10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youyuan" panose="02010509060101010101" pitchFamily="49" charset="-122"/>
                            <a:cs typeface="+mn-ea"/>
                            <a:sym typeface="+mn-lt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1400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中：</a:t>
                </a: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80E1772-62B7-C9A4-60EF-70ED5E4E05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737" y="1690688"/>
                <a:ext cx="4438475" cy="1807931"/>
              </a:xfrm>
              <a:prstGeom prst="rect">
                <a:avLst/>
              </a:prstGeom>
              <a:blipFill>
                <a:blip r:embed="rId2"/>
                <a:stretch>
                  <a:fillRect l="-412" b="-2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0028CE5D-9316-4BD1-87F3-6EB02CD5B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QP: Active Set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E1E1D8A8-3E27-4223-98EC-A4FD3D15F6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6275119"/>
              </p:ext>
            </p:extLst>
          </p:nvPr>
        </p:nvGraphicFramePr>
        <p:xfrm>
          <a:off x="838200" y="2029761"/>
          <a:ext cx="47625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762440" imgH="1168200" progId="Equation.DSMT4">
                  <p:embed/>
                </p:oleObj>
              </mc:Choice>
              <mc:Fallback>
                <p:oleObj name="Equation" r:id="rId3" imgW="4762440" imgH="1168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2029761"/>
                        <a:ext cx="4762500" cy="1168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1EA6D8FD-1AA2-7EA6-8F5F-FF46BA8798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8967925"/>
              </p:ext>
            </p:extLst>
          </p:nvPr>
        </p:nvGraphicFramePr>
        <p:xfrm>
          <a:off x="8001168" y="2574747"/>
          <a:ext cx="1333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33440" imgH="482400" progId="Equation.DSMT4">
                  <p:embed/>
                </p:oleObj>
              </mc:Choice>
              <mc:Fallback>
                <p:oleObj name="Equation" r:id="rId5" imgW="13334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001168" y="2574747"/>
                        <a:ext cx="13335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58597E30-E5B9-2646-D179-A01C7DC0E9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8383961"/>
              </p:ext>
            </p:extLst>
          </p:nvPr>
        </p:nvGraphicFramePr>
        <p:xfrm>
          <a:off x="6602413" y="3765550"/>
          <a:ext cx="2273300" cy="218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273040" imgH="2184120" progId="Equation.DSMT4">
                  <p:embed/>
                </p:oleObj>
              </mc:Choice>
              <mc:Fallback>
                <p:oleObj name="Equation" r:id="rId7" imgW="2273040" imgH="2184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02413" y="3765550"/>
                        <a:ext cx="2273300" cy="218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0B2A9132-C117-8DC9-9200-E08BAB3577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6642475"/>
              </p:ext>
            </p:extLst>
          </p:nvPr>
        </p:nvGraphicFramePr>
        <p:xfrm>
          <a:off x="9285812" y="4856978"/>
          <a:ext cx="1676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676160" imgH="965160" progId="Equation.DSMT4">
                  <p:embed/>
                </p:oleObj>
              </mc:Choice>
              <mc:Fallback>
                <p:oleObj name="Equation" r:id="rId9" imgW="1676160" imgH="965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285812" y="4856978"/>
                        <a:ext cx="1676400" cy="96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1C1C72AA-64CF-D872-50CF-2E61CAB833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4597431"/>
              </p:ext>
            </p:extLst>
          </p:nvPr>
        </p:nvGraphicFramePr>
        <p:xfrm>
          <a:off x="838200" y="3659840"/>
          <a:ext cx="2247900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247840" imgH="2145960" progId="Equation.DSMT4">
                  <p:embed/>
                </p:oleObj>
              </mc:Choice>
              <mc:Fallback>
                <p:oleObj name="Equation" r:id="rId11" imgW="2247840" imgH="2145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38200" y="3659840"/>
                        <a:ext cx="2247900" cy="214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59CC2F0F-4569-10E8-FEBA-2D7D74DF8C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3099165"/>
              </p:ext>
            </p:extLst>
          </p:nvPr>
        </p:nvGraphicFramePr>
        <p:xfrm>
          <a:off x="3341090" y="4145778"/>
          <a:ext cx="22987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298600" imgH="1676160" progId="Equation.DSMT4">
                  <p:embed/>
                </p:oleObj>
              </mc:Choice>
              <mc:Fallback>
                <p:oleObj name="Equation" r:id="rId13" imgW="2298600" imgH="1676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341090" y="4145778"/>
                        <a:ext cx="2298700" cy="167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0861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1C2D5-2F17-4E9D-DE41-553D7467A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CC9393-6C13-A05D-2522-2B261E5EC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QP: Active Set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87B1460-DAB7-7D01-F35D-66AC5E0E5461}"/>
              </a:ext>
            </a:extLst>
          </p:cNvPr>
          <p:cNvSpPr txBox="1"/>
          <p:nvPr/>
        </p:nvSpPr>
        <p:spPr>
          <a:xfrm>
            <a:off x="5702300" y="1525799"/>
            <a:ext cx="5961077" cy="4323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通过计算等式约束最优解得到不等式约束最优解</a:t>
            </a:r>
            <a:endParaRPr lang="en-US" altLang="zh-CN" sz="1400" spc="100" dirty="0">
              <a:solidFill>
                <a:prstClr val="black"/>
              </a:solidFill>
              <a:latin typeface="youyuan" panose="02010509060101010101" pitchFamily="49" charset="-122"/>
              <a:ea typeface="youyuan" panose="02010509060101010101" pitchFamily="49" charset="-122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有效集思想：</a:t>
            </a:r>
            <a:endParaRPr lang="en-US" altLang="zh-CN" sz="1400" spc="100" dirty="0">
              <a:solidFill>
                <a:prstClr val="black"/>
              </a:solidFill>
              <a:latin typeface="youyuan" panose="02010509060101010101" pitchFamily="49" charset="-122"/>
              <a:ea typeface="youyuan" panose="02010509060101010101" pitchFamily="49" charset="-122"/>
              <a:cs typeface="+mn-ea"/>
              <a:sym typeface="+mn-lt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从一个初始可行点出发；</a:t>
            </a:r>
            <a:endParaRPr lang="en-US" altLang="zh-CN" sz="1400" spc="100" dirty="0">
              <a:solidFill>
                <a:prstClr val="black"/>
              </a:solidFill>
              <a:latin typeface="youyuan" panose="02010509060101010101" pitchFamily="49" charset="-122"/>
              <a:ea typeface="youyuan" panose="02010509060101010101" pitchFamily="49" charset="-122"/>
              <a:cs typeface="+mn-ea"/>
              <a:sym typeface="+mn-lt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构建当前的有效集（包括所有等式约束和当前紧的不等式约束）；</a:t>
            </a:r>
            <a:endParaRPr lang="en-US" altLang="zh-CN" sz="1400" spc="100" dirty="0">
              <a:solidFill>
                <a:prstClr val="black"/>
              </a:solidFill>
              <a:latin typeface="youyuan" panose="02010509060101010101" pitchFamily="49" charset="-122"/>
              <a:ea typeface="youyuan" panose="02010509060101010101" pitchFamily="49" charset="-122"/>
              <a:cs typeface="+mn-ea"/>
              <a:sym typeface="+mn-lt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将有效集内的约束视为等式，求解相应的 </a:t>
            </a: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KKT 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子问题；</a:t>
            </a:r>
            <a:endParaRPr lang="en-US" altLang="zh-CN" sz="1400" spc="100" dirty="0">
              <a:solidFill>
                <a:prstClr val="black"/>
              </a:solidFill>
              <a:latin typeface="youyuan" panose="02010509060101010101" pitchFamily="49" charset="-122"/>
              <a:ea typeface="youyuan" panose="02010509060101010101" pitchFamily="49" charset="-122"/>
              <a:cs typeface="+mn-ea"/>
              <a:sym typeface="+mn-lt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若解的拉格朗日乘子中存在负值，表示移除该约束可降低目标函数值，因此将其从有效集中删除；</a:t>
            </a:r>
            <a:endParaRPr lang="en-US" altLang="zh-CN" sz="1400" spc="100" dirty="0">
              <a:solidFill>
                <a:prstClr val="black"/>
              </a:solidFill>
              <a:latin typeface="youyuan" panose="02010509060101010101" pitchFamily="49" charset="-122"/>
              <a:ea typeface="youyuan" panose="02010509060101010101" pitchFamily="49" charset="-122"/>
              <a:cs typeface="+mn-ea"/>
              <a:sym typeface="+mn-lt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若所有乘子非负，则按当前方向移动，若途中遇到新的紧束缚约束，则将其加入有效集；</a:t>
            </a:r>
            <a:endParaRPr lang="en-US" altLang="zh-CN" sz="1400" spc="100" dirty="0">
              <a:solidFill>
                <a:prstClr val="black"/>
              </a:solidFill>
              <a:latin typeface="youyuan" panose="02010509060101010101" pitchFamily="49" charset="-122"/>
              <a:ea typeface="youyuan" panose="02010509060101010101" pitchFamily="49" charset="-122"/>
              <a:cs typeface="+mn-ea"/>
              <a:sym typeface="+mn-lt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重复迭代，直到满足 </a:t>
            </a: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KKT 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最优性条件。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A4AC726B-82F2-AF10-6AED-66CE274A6C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6268284"/>
              </p:ext>
            </p:extLst>
          </p:nvPr>
        </p:nvGraphicFramePr>
        <p:xfrm>
          <a:off x="646176" y="1690688"/>
          <a:ext cx="4554523" cy="43347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8706133" imgH="8286926" progId="Visio.Drawing.15">
                  <p:embed/>
                </p:oleObj>
              </mc:Choice>
              <mc:Fallback>
                <p:oleObj name="Visio" r:id="rId3" imgW="8706133" imgH="8286926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6176" y="1690688"/>
                        <a:ext cx="4554523" cy="43347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6588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47072-2EE7-45C9-D91B-0AFF152BD7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571775920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有趣的形状</Template>
  <TotalTime>4640</TotalTime>
  <Words>312</Words>
  <Application>Microsoft Office PowerPoint</Application>
  <PresentationFormat>宽屏</PresentationFormat>
  <Paragraphs>37</Paragraphs>
  <Slides>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等线</vt:lpstr>
      <vt:lpstr>youyuan</vt:lpstr>
      <vt:lpstr>Arial</vt:lpstr>
      <vt:lpstr>Cambria Math</vt:lpstr>
      <vt:lpstr>Source Sans Pro</vt:lpstr>
      <vt:lpstr>Wingdings</vt:lpstr>
      <vt:lpstr>FunkyShapesVTI</vt:lpstr>
      <vt:lpstr>Equation</vt:lpstr>
      <vt:lpstr>MathType 7.0 Equation</vt:lpstr>
      <vt:lpstr>Microsoft Visio 绘图</vt:lpstr>
      <vt:lpstr>模型预测控制</vt:lpstr>
      <vt:lpstr>CONTENTS</vt:lpstr>
      <vt:lpstr>模型预测控制</vt:lpstr>
      <vt:lpstr>模型预测控制</vt:lpstr>
      <vt:lpstr>QP: KKT</vt:lpstr>
      <vt:lpstr>QP: Active Set</vt:lpstr>
      <vt:lpstr>QP: Active Set</vt:lpstr>
      <vt:lpstr>谢谢观看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bz wang</dc:creator>
  <cp:lastModifiedBy>bz wang</cp:lastModifiedBy>
  <cp:revision>396</cp:revision>
  <dcterms:created xsi:type="dcterms:W3CDTF">2025-02-23T09:52:42Z</dcterms:created>
  <dcterms:modified xsi:type="dcterms:W3CDTF">2025-05-31T15:54:31Z</dcterms:modified>
</cp:coreProperties>
</file>