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95" r:id="rId4"/>
    <p:sldId id="272" r:id="rId5"/>
    <p:sldId id="305" r:id="rId6"/>
    <p:sldId id="304" r:id="rId7"/>
    <p:sldId id="297" r:id="rId8"/>
    <p:sldId id="293" r:id="rId9"/>
    <p:sldId id="296" r:id="rId10"/>
    <p:sldId id="298" r:id="rId11"/>
    <p:sldId id="303" r:id="rId12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59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D7D18-40E8-4043-B6D6-1D43673B1FAB}" type="datetimeFigureOut">
              <a:rPr lang="zh-CN" altLang="en-US" smtClean="0"/>
              <a:t>2025/7/20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21298-982F-4367-A6C6-348943B4AD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36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7/20/2025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1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7/20/2025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7/20/2025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1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7/20/2025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7/20/2025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7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7/20/2025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3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7/20/2025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9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7/20/2025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2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7/20/2025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4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4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7/20/2025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2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7/20/2025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80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834156-CE59-F468-B9DA-ED3B2C6562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面向专用电路的</a:t>
            </a:r>
            <a:br>
              <a:rPr lang="en-US" altLang="zh-CN" dirty="0"/>
            </a:br>
            <a:r>
              <a:rPr lang="en-US" altLang="zh-CN" dirty="0"/>
              <a:t>RTL</a:t>
            </a:r>
            <a:r>
              <a:rPr lang="zh-CN" altLang="en-US" dirty="0"/>
              <a:t>设计方法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B615E9-3421-C427-64FE-84B735C9CA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ASIC-Based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3E763E0-7A9C-B886-39E5-9104DA1D1038}"/>
              </a:ext>
            </a:extLst>
          </p:cNvPr>
          <p:cNvSpPr txBox="1"/>
          <p:nvPr/>
        </p:nvSpPr>
        <p:spPr>
          <a:xfrm>
            <a:off x="10222044" y="5366305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BZ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530683B-6CB5-3C47-3C5A-3D667EAA3BD7}"/>
              </a:ext>
            </a:extLst>
          </p:cNvPr>
          <p:cNvSpPr txBox="1"/>
          <p:nvPr/>
        </p:nvSpPr>
        <p:spPr>
          <a:xfrm>
            <a:off x="9660192" y="43618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注：仅供参考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9396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0B4E59-C307-7B73-0DAB-F2B19BB6F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351874-1501-ADFB-E6E2-B7BE340C7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基于事件的状态机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3A85E7-E944-8EDD-77A5-C865261AE572}"/>
              </a:ext>
            </a:extLst>
          </p:cNvPr>
          <p:cNvSpPr txBox="1"/>
          <p:nvPr/>
        </p:nvSpPr>
        <p:spPr>
          <a:xfrm>
            <a:off x="952500" y="1799514"/>
            <a:ext cx="5091898" cy="445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400" b="1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事件描述：</a:t>
            </a:r>
            <a:endParaRPr lang="en-US" altLang="zh-CN" sz="1400" b="1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69AC0E2-E7B3-7577-B951-F8DD742E5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869" y="2528369"/>
            <a:ext cx="4469531" cy="351460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9797A9B-E675-0DD1-715F-7668D1580AF8}"/>
              </a:ext>
            </a:extLst>
          </p:cNvPr>
          <p:cNvSpPr txBox="1"/>
          <p:nvPr/>
        </p:nvSpPr>
        <p:spPr>
          <a:xfrm>
            <a:off x="6147604" y="1790548"/>
            <a:ext cx="5091898" cy="445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400" b="1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事件表征：</a:t>
            </a:r>
            <a:endParaRPr lang="en-US" altLang="zh-CN" sz="1400" b="1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976ECB-F5D7-ED24-982D-60374C8FA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866" y="2479730"/>
            <a:ext cx="4251903" cy="361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066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47072-2EE7-45C9-D91B-0AFF152BD7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571775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2773D-4F04-03E6-72CA-69586F7E2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865414"/>
          </a:xfrm>
        </p:spPr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DE2D33-0A7D-D4CC-FB36-88E07875C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989538"/>
            <a:ext cx="4873115" cy="4089174"/>
          </a:xfrm>
        </p:spPr>
        <p:txBody>
          <a:bodyPr>
            <a:normAutofit/>
          </a:bodyPr>
          <a:lstStyle/>
          <a:p>
            <a:pPr marL="571500" indent="-5715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en-US" altLang="zh-CN" sz="3600" dirty="0">
                <a:latin typeface="youyuan" panose="02010509060101010101" pitchFamily="49" charset="-122"/>
                <a:ea typeface="youyuan" panose="02010509060101010101" pitchFamily="49" charset="-122"/>
              </a:rPr>
              <a:t>ASIC</a:t>
            </a:r>
            <a:r>
              <a:rPr lang="zh-CN" altLang="en-US" sz="3600" dirty="0">
                <a:latin typeface="youyuan" panose="02010509060101010101" pitchFamily="49" charset="-122"/>
                <a:ea typeface="youyuan" panose="02010509060101010101" pitchFamily="49" charset="-122"/>
              </a:rPr>
              <a:t>设计流程</a:t>
            </a:r>
            <a:endParaRPr lang="en-US" altLang="zh-CN" sz="3600" dirty="0">
              <a:latin typeface="youyuan" panose="02010509060101010101" pitchFamily="49" charset="-122"/>
              <a:ea typeface="youyuan" panose="02010509060101010101" pitchFamily="49" charset="-122"/>
            </a:endParaRPr>
          </a:p>
          <a:p>
            <a:pPr marL="571500" indent="-5715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3600" dirty="0">
                <a:latin typeface="youyuan" panose="02010509060101010101" pitchFamily="49" charset="-122"/>
                <a:ea typeface="youyuan" panose="02010509060101010101" pitchFamily="49" charset="-122"/>
              </a:rPr>
              <a:t>组合与时序分离</a:t>
            </a:r>
            <a:endParaRPr lang="en-US" altLang="zh-CN" sz="3600" dirty="0">
              <a:latin typeface="youyuan" panose="02010509060101010101" pitchFamily="49" charset="-122"/>
              <a:ea typeface="youyuan" panose="02010509060101010101" pitchFamily="49" charset="-122"/>
            </a:endParaRPr>
          </a:p>
          <a:p>
            <a:pPr marL="571500" indent="-5715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3600" dirty="0">
                <a:latin typeface="youyuan" panose="02010509060101010101" pitchFamily="49" charset="-122"/>
                <a:ea typeface="youyuan" panose="02010509060101010101" pitchFamily="49" charset="-122"/>
              </a:rPr>
              <a:t>控制逻辑与数据流</a:t>
            </a:r>
            <a:endParaRPr lang="en-US" altLang="zh-CN" sz="3600" dirty="0">
              <a:latin typeface="youyuan" panose="02010509060101010101" pitchFamily="49" charset="-122"/>
              <a:ea typeface="youyuan" panose="02010509060101010101" pitchFamily="49" charset="-122"/>
            </a:endParaRPr>
          </a:p>
          <a:p>
            <a:pPr marL="571500" indent="-5715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3600" dirty="0">
                <a:latin typeface="youyuan" panose="02010509060101010101" pitchFamily="49" charset="-122"/>
                <a:ea typeface="youyuan" panose="02010509060101010101" pitchFamily="49" charset="-122"/>
              </a:rPr>
              <a:t>基于事件的状态机</a:t>
            </a:r>
            <a:endParaRPr lang="en-US" altLang="zh-CN" sz="3600" dirty="0">
              <a:latin typeface="youyuan" panose="02010509060101010101" pitchFamily="49" charset="-122"/>
              <a:ea typeface="youyuan" panose="020105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95EF9B6-91FF-3755-2C8E-C59523613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96"/>
          <a:stretch>
            <a:fillRect/>
          </a:stretch>
        </p:blipFill>
        <p:spPr>
          <a:xfrm>
            <a:off x="6096000" y="2047367"/>
            <a:ext cx="4931855" cy="30430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12700">
            <a:solidFill>
              <a:schemeClr val="bg2">
                <a:lumMod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70383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AC4862-121F-6C6D-A628-8AE7AB504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5A8F7-3224-67B9-6F2C-08E46855D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ASIC</a:t>
            </a:r>
            <a:r>
              <a:rPr lang="zh-CN" altLang="en-US" dirty="0"/>
              <a:t>设计流程：前端流程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4F0848E-54E0-6B92-AC7C-7E3F0EFDB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422" y="1690688"/>
            <a:ext cx="8157155" cy="429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406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AC4862-121F-6C6D-A628-8AE7AB504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5A8F7-3224-67B9-6F2C-08E46855D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ASIC</a:t>
            </a:r>
            <a:r>
              <a:rPr lang="zh-CN" altLang="en-US" dirty="0"/>
              <a:t>设计流程：</a:t>
            </a:r>
            <a:r>
              <a:rPr lang="en-US" altLang="zh-CN" dirty="0"/>
              <a:t>Library</a:t>
            </a:r>
            <a:r>
              <a:rPr lang="zh-CN" altLang="en-US" dirty="0"/>
              <a:t>文件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1F1B041-BFAB-99BE-DAC6-746A4D819D4C}"/>
              </a:ext>
            </a:extLst>
          </p:cNvPr>
          <p:cNvSpPr txBox="1"/>
          <p:nvPr/>
        </p:nvSpPr>
        <p:spPr>
          <a:xfrm>
            <a:off x="892628" y="1630849"/>
            <a:ext cx="10406743" cy="4323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Library</a:t>
            </a:r>
            <a:r>
              <a:rPr lang="zh-CN" altLang="en-US" sz="1400" b="1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：</a:t>
            </a:r>
            <a:r>
              <a:rPr lang="en-US" altLang="zh-CN" sz="1400" b="1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Standard cell &amp; IO cell</a:t>
            </a:r>
          </a:p>
          <a:p>
            <a:pPr lvl="1">
              <a:lnSpc>
                <a:spcPct val="200000"/>
              </a:lnSpc>
            </a:pPr>
            <a:r>
              <a:rPr lang="en-US" altLang="zh-CN" sz="1400" b="1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Corner</a:t>
            </a:r>
            <a:r>
              <a:rPr lang="zh-CN" altLang="en-US" sz="1400" b="1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：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工艺制程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(P)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，电压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(V)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，温度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(T)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的组合，反映芯片在极限环境下的性能边界。</a:t>
            </a:r>
            <a:endParaRPr lang="en-US" altLang="zh-CN" sz="1400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  <a:p>
            <a:pPr lvl="2">
              <a:lnSpc>
                <a:spcPct val="200000"/>
              </a:lnSpc>
            </a:pP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工艺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Process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（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P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）：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Fast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（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F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）、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Slow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（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S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）、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Typical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（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T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），对应不同制程批次的晶体管速度。</a:t>
            </a:r>
            <a:endParaRPr lang="en-US" altLang="zh-CN" sz="1400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  <a:p>
            <a:pPr lvl="3">
              <a:lnSpc>
                <a:spcPct val="200000"/>
              </a:lnSpc>
            </a:pP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TT (Typical-Typical)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： 标准工艺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/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典型电压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/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室温。</a:t>
            </a:r>
            <a:endParaRPr lang="en-US" altLang="zh-CN" sz="1400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  <a:p>
            <a:pPr lvl="3">
              <a:lnSpc>
                <a:spcPct val="200000"/>
              </a:lnSpc>
            </a:pP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SS (Slow-Slow)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： 器件最慢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/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低电压，最坏建立（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setup worst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），保证最慢路径数据及时到达。</a:t>
            </a:r>
            <a:endParaRPr lang="en-US" altLang="zh-CN" sz="1400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  <a:p>
            <a:pPr lvl="3">
              <a:lnSpc>
                <a:spcPct val="200000"/>
              </a:lnSpc>
            </a:pP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FF (Fast-Fast)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： 器件最快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/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高电压，最坏保持（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hold worst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），保证数据稳定不被提前采样。</a:t>
            </a:r>
            <a:endParaRPr lang="en-US" altLang="zh-CN" sz="1400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  <a:p>
            <a:pPr lvl="3">
              <a:lnSpc>
                <a:spcPct val="200000"/>
              </a:lnSpc>
            </a:pP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FS/SF (Fast-Slow/Slow-Fast)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： 针对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NMOS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、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PMOS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差异的极限情况，用于进一步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cover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工艺偏移影响。</a:t>
            </a:r>
            <a:endParaRPr lang="en-US" altLang="zh-CN" sz="1400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  <a:p>
            <a:pPr lvl="2">
              <a:lnSpc>
                <a:spcPct val="200000"/>
              </a:lnSpc>
            </a:pP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电压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Voltage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（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V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）：工艺规定的供电范围，比如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0.81V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、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0.99V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、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1.08V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等（随工艺而异）。</a:t>
            </a:r>
            <a:endParaRPr lang="en-US" altLang="zh-CN" sz="1400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  <a:p>
            <a:pPr lvl="2">
              <a:lnSpc>
                <a:spcPct val="200000"/>
              </a:lnSpc>
            </a:pP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温度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Temperature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（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T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）：如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-40°C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，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25°C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，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85°C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，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125°C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等。</a:t>
            </a:r>
            <a:endParaRPr lang="en-US" altLang="zh-CN" sz="1400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  <a:p>
            <a:pPr lvl="1">
              <a:lnSpc>
                <a:spcPct val="200000"/>
              </a:lnSpc>
            </a:pP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 </a:t>
            </a:r>
            <a:r>
              <a:rPr lang="zh-CN" altLang="en-US" sz="1400" b="1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阈值电压：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HVT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（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High Vth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）、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RVT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（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Regular Vth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）、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LVT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（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Low Vth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） 等。</a:t>
            </a:r>
            <a:endParaRPr lang="en-US" altLang="zh-CN" sz="1400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3613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5C2F97-573E-39C9-D1C0-573058956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64D69-6D03-66E7-BCE4-2F05F7C9F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ASIC</a:t>
            </a:r>
            <a:r>
              <a:rPr lang="zh-CN" altLang="en-US" dirty="0"/>
              <a:t>设计流程：</a:t>
            </a:r>
            <a:r>
              <a:rPr lang="en-US" altLang="zh-CN" dirty="0"/>
              <a:t>28nm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08A8D5A-8B40-1856-AD57-A8EC52F08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5187"/>
            <a:ext cx="4521872" cy="210724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4C849A0-4AC9-58B0-4E52-39248D0AF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414" y="1643345"/>
            <a:ext cx="4649552" cy="205092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FFDC663-783A-2D7A-D5B3-8AADA97AF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865" y="3821362"/>
            <a:ext cx="5103303" cy="134048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FA119D8-9512-EE78-5FC2-5F699CE5E1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3414" y="3821362"/>
            <a:ext cx="5161376" cy="128946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D68742C-1077-A7F2-0F46-88AE1D511784}"/>
              </a:ext>
            </a:extLst>
          </p:cNvPr>
          <p:cNvSpPr txBox="1"/>
          <p:nvPr/>
        </p:nvSpPr>
        <p:spPr>
          <a:xfrm>
            <a:off x="838200" y="5226942"/>
            <a:ext cx="10231073" cy="1133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2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HVT</a:t>
            </a:r>
            <a:r>
              <a:rPr lang="zh-CN" altLang="en-US" sz="12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：静态功耗低得多，但速度慢，适合非关键路径、休眠单元。</a:t>
            </a:r>
            <a:endParaRPr lang="en-US" altLang="zh-CN" sz="1200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altLang="zh-CN" sz="12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LVT</a:t>
            </a:r>
            <a:r>
              <a:rPr lang="zh-CN" altLang="en-US" sz="12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：速度快但</a:t>
            </a:r>
            <a:r>
              <a:rPr lang="en-US" altLang="zh-CN" sz="12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leakage</a:t>
            </a:r>
            <a:r>
              <a:rPr lang="zh-CN" altLang="en-US" sz="12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大，适合高速关键路径。</a:t>
            </a:r>
            <a:endParaRPr lang="en-US" altLang="zh-CN" sz="1200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zh-CN" altLang="en-US" sz="12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面积基本一致，动态功耗接近，方便混合布线和标准单元替换。（经典：</a:t>
            </a:r>
            <a:r>
              <a:rPr lang="en-US" altLang="zh-CN" sz="12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HVT</a:t>
            </a:r>
            <a:r>
              <a:rPr lang="zh-CN" altLang="en-US" sz="12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面积大，速度慢，功耗低；</a:t>
            </a:r>
            <a:r>
              <a:rPr lang="en-US" altLang="zh-CN" sz="12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LVT</a:t>
            </a:r>
            <a:r>
              <a:rPr lang="zh-CN" altLang="en-US" sz="12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面积小，速度快，功耗高。）</a:t>
            </a:r>
          </a:p>
        </p:txBody>
      </p:sp>
    </p:spTree>
    <p:extLst>
      <p:ext uri="{BB962C8B-B14F-4D97-AF65-F5344CB8AC3E}">
        <p14:creationId xmlns:p14="http://schemas.microsoft.com/office/powerpoint/2010/main" val="2522260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A7D82-3C39-3047-488D-8A91C67B6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2A2B1-6B0B-AFE4-53B3-6E141F6D9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ASIC</a:t>
            </a:r>
            <a:r>
              <a:rPr lang="zh-CN" altLang="en-US" dirty="0"/>
              <a:t>设计流程：</a:t>
            </a:r>
            <a:r>
              <a:rPr lang="en-US" altLang="zh-CN" dirty="0"/>
              <a:t>Memory</a:t>
            </a:r>
            <a:r>
              <a:rPr lang="zh-CN" altLang="en-US" dirty="0"/>
              <a:t>文件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84C76B8-0B9F-E0D2-7DEB-5AF0A851682E}"/>
              </a:ext>
            </a:extLst>
          </p:cNvPr>
          <p:cNvSpPr txBox="1"/>
          <p:nvPr/>
        </p:nvSpPr>
        <p:spPr>
          <a:xfrm>
            <a:off x="947057" y="1568164"/>
            <a:ext cx="10406743" cy="4323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Memory</a:t>
            </a:r>
            <a:r>
              <a:rPr lang="zh-CN" altLang="en-US" sz="1400" b="1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：</a:t>
            </a:r>
            <a:endParaRPr lang="en-US" altLang="zh-CN" sz="1400" b="1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  <a:p>
            <a:pPr lvl="1">
              <a:lnSpc>
                <a:spcPct val="200000"/>
              </a:lnSpc>
            </a:pPr>
            <a:r>
              <a:rPr lang="en-US" altLang="zh-CN" sz="1400" b="1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*.v 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： 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Verilog 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行为模型，定义存储器的功能，供仿真使用。</a:t>
            </a:r>
            <a:endParaRPr lang="en-US" altLang="zh-CN" sz="1400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  <a:p>
            <a:pPr lvl="1">
              <a:lnSpc>
                <a:spcPct val="200000"/>
              </a:lnSpc>
            </a:pPr>
            <a:r>
              <a:rPr lang="zh-CN" altLang="en-US" sz="1400" b="1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*</a:t>
            </a:r>
            <a:r>
              <a:rPr lang="en-US" altLang="zh-CN" sz="1400" b="1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.</a:t>
            </a:r>
            <a:r>
              <a:rPr lang="en-US" altLang="zh-CN" sz="1400" b="1" spc="100" dirty="0" err="1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db</a:t>
            </a:r>
            <a:r>
              <a:rPr lang="zh-CN" altLang="en-US" sz="1400" b="1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 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： 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Database 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格式，包含存储单元的时序、功耗、面积等信息，主要用于综合和静态时序分析。</a:t>
            </a:r>
            <a:endParaRPr lang="en-US" altLang="zh-CN" sz="1400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  <a:p>
            <a:pPr lvl="1">
              <a:lnSpc>
                <a:spcPct val="200000"/>
              </a:lnSpc>
            </a:pPr>
            <a:r>
              <a:rPr lang="zh-CN" altLang="en-US" sz="1400" b="1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*</a:t>
            </a:r>
            <a:r>
              <a:rPr lang="en-US" altLang="zh-CN" sz="1400" b="1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.lib 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：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Liberty Library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，与 *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.</a:t>
            </a:r>
            <a:r>
              <a:rPr lang="en-US" altLang="zh-CN" sz="1400" spc="100" dirty="0" err="1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db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 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类似，包含存储单元的时序、功耗、面积等信息。</a:t>
            </a:r>
          </a:p>
          <a:p>
            <a:pPr lvl="1">
              <a:lnSpc>
                <a:spcPct val="200000"/>
              </a:lnSpc>
            </a:pPr>
            <a:r>
              <a:rPr lang="zh-CN" altLang="en-US" sz="1400" b="1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*</a:t>
            </a:r>
            <a:r>
              <a:rPr lang="en-US" altLang="zh-CN" sz="1400" b="1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.cdl</a:t>
            </a:r>
            <a:r>
              <a:rPr lang="zh-CN" altLang="en-US" sz="1400" b="1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 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： 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Circuit Description Language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，描述晶体管级网表，用于一致性检查（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LVS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）及 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SPICE 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仿真。</a:t>
            </a:r>
            <a:endParaRPr lang="en-US" altLang="zh-CN" sz="1400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  <a:p>
            <a:pPr lvl="1">
              <a:lnSpc>
                <a:spcPct val="200000"/>
              </a:lnSpc>
            </a:pPr>
            <a:r>
              <a:rPr lang="zh-CN" altLang="en-US" sz="1400" b="1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*</a:t>
            </a:r>
            <a:r>
              <a:rPr lang="en-US" altLang="zh-CN" sz="1400" b="1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.</a:t>
            </a:r>
            <a:r>
              <a:rPr lang="en-US" altLang="zh-CN" sz="1400" b="1" spc="100" dirty="0" err="1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gds</a:t>
            </a:r>
            <a:r>
              <a:rPr lang="zh-CN" altLang="en-US" sz="1400" b="1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 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： 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Graphic Database System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，用于流片的物理版图数据，包含层、几何形状等详细信息。</a:t>
            </a:r>
            <a:endParaRPr lang="en-US" altLang="zh-CN" sz="1400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  <a:p>
            <a:pPr lvl="1">
              <a:lnSpc>
                <a:spcPct val="200000"/>
              </a:lnSpc>
            </a:pPr>
            <a:r>
              <a:rPr lang="zh-CN" altLang="en-US" sz="1400" b="1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*</a:t>
            </a:r>
            <a:r>
              <a:rPr lang="en-US" altLang="zh-CN" sz="1400" b="1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.</a:t>
            </a:r>
            <a:r>
              <a:rPr lang="en-US" altLang="zh-CN" sz="1400" b="1" spc="100" dirty="0" err="1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lef</a:t>
            </a:r>
            <a:r>
              <a:rPr lang="zh-CN" altLang="en-US" sz="1400" b="1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 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： 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Library Exchange Format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，描述单元的物理尺寸、引脚布局，供 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PR 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工具使用。</a:t>
            </a:r>
            <a:endParaRPr lang="en-US" altLang="zh-CN" sz="1400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  <a:p>
            <a:pPr lvl="1">
              <a:lnSpc>
                <a:spcPct val="200000"/>
              </a:lnSpc>
            </a:pPr>
            <a:r>
              <a:rPr lang="zh-CN" altLang="en-US" sz="1400" b="1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*</a:t>
            </a:r>
            <a:r>
              <a:rPr lang="en-US" altLang="zh-CN" sz="1400" b="1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.</a:t>
            </a:r>
            <a:r>
              <a:rPr lang="en-US" altLang="zh-CN" sz="1400" b="1" spc="100" dirty="0" err="1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ctl</a:t>
            </a:r>
            <a:r>
              <a:rPr lang="en-US" altLang="zh-CN" sz="1400" b="1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 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： 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Core Test Language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，描述内建自测（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BIST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）、扫描链等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DFT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特性，用于 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ATPG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。</a:t>
            </a:r>
            <a:endParaRPr lang="en-US" altLang="zh-CN" sz="1400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  <a:p>
            <a:pPr lvl="1">
              <a:lnSpc>
                <a:spcPct val="200000"/>
              </a:lnSpc>
            </a:pPr>
            <a:r>
              <a:rPr lang="zh-CN" altLang="en-US" sz="1400" b="1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*</a:t>
            </a:r>
            <a:r>
              <a:rPr lang="en-US" altLang="zh-CN" sz="1400" b="1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.</a:t>
            </a:r>
            <a:r>
              <a:rPr lang="en-US" altLang="zh-CN" sz="1400" b="1" spc="100" dirty="0" err="1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mdt</a:t>
            </a:r>
            <a:r>
              <a:rPr lang="en-US" altLang="zh-CN" sz="1400" b="1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 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：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 Module Design for Test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，标准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DFT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单元原语定义，用于测试逻辑的插入。</a:t>
            </a:r>
            <a:endParaRPr lang="en-US" altLang="zh-CN" sz="1400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  <a:p>
            <a:pPr lvl="1">
              <a:lnSpc>
                <a:spcPct val="200000"/>
              </a:lnSpc>
            </a:pPr>
            <a:r>
              <a:rPr lang="zh-CN" altLang="en-US" sz="1400" b="1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*</a:t>
            </a:r>
            <a:r>
              <a:rPr lang="en-US" altLang="zh-CN" sz="1400" b="1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.</a:t>
            </a:r>
            <a:r>
              <a:rPr lang="en-US" altLang="zh-CN" sz="1400" b="1" spc="100" dirty="0" err="1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memlib</a:t>
            </a:r>
            <a:r>
              <a:rPr lang="en-US" altLang="zh-CN" sz="1400" b="1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 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：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 Memory Library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，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Memory 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的核心描述文件，定义结构特性和支持的测试算法。</a:t>
            </a:r>
            <a:endParaRPr lang="en-US" altLang="zh-CN" sz="1400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0426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B4C861-4EDD-3C89-21D8-7E73D526F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4BF1AE-CAD8-49A2-4C33-2BC52C8A0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ASIC</a:t>
            </a:r>
            <a:r>
              <a:rPr lang="zh-CN" altLang="en-US" dirty="0"/>
              <a:t>设计流程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B4EFFAE-F72D-B2CE-49FC-EB1464F3B8A3}"/>
              </a:ext>
            </a:extLst>
          </p:cNvPr>
          <p:cNvSpPr txBox="1"/>
          <p:nvPr/>
        </p:nvSpPr>
        <p:spPr>
          <a:xfrm>
            <a:off x="986555" y="1432029"/>
            <a:ext cx="10582834" cy="4754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b="1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常见设计规范：</a:t>
            </a:r>
            <a:endParaRPr lang="en-US" altLang="zh-CN" sz="1400" b="1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时序逻辑和组合逻辑分离：时序逻辑优先使用模块例化传参的方式，组合逻辑优先使用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`assign`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语句；</a:t>
            </a:r>
            <a:endParaRPr lang="en-US" altLang="zh-CN" sz="1400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控制逻辑与运算逻辑分离：控制逻辑从算法中抽离，处于运算逻辑上层；</a:t>
            </a:r>
            <a:endParaRPr lang="en-US" altLang="zh-CN" sz="1400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逻辑切割尽量均衡：尽可能将寄存器缓存插入在关键路径的中间位置，综合后关键路径组合逻辑小于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40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门；</a:t>
            </a:r>
            <a:endParaRPr lang="en-US" altLang="zh-CN" sz="1400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  <a:p>
            <a:pPr marL="800100" lvl="1" indent="-342900">
              <a:lnSpc>
                <a:spcPct val="200000"/>
              </a:lnSpc>
              <a:buFontTx/>
              <a:buAutoNum type="arabicPeriod"/>
            </a:pP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模块输出走寄存器：单元模块所有信号要经过寄存器后再输出，保证接口延迟受控，方便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Timing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收敛；</a:t>
            </a:r>
            <a:endParaRPr lang="en-US" altLang="zh-CN" sz="1400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避免胶和逻辑：在单元模块以上避免胶水逻辑，仅存在连线及定义；</a:t>
            </a:r>
            <a:endParaRPr lang="en-US" altLang="zh-CN" sz="1400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生成模块标注清晰：使用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`generate`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语句批量生成时，应当清晰标注其功能，便于网表追溯；</a:t>
            </a:r>
            <a:endParaRPr lang="en-US" altLang="zh-CN" sz="1400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位宽和深度等参数化：尽可能使用传参的方式定义数据位宽和深度，以便代码的复用和迭代；</a:t>
            </a:r>
            <a:endParaRPr lang="en-US" altLang="zh-CN" sz="1400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特殊单元完全独立：时钟和电源管理以及同步单元应当完全独立；</a:t>
            </a:r>
            <a:endParaRPr lang="en-US" altLang="zh-CN" sz="1400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时钟门控设计：优先采用寄存器使能方式控制数据更新，便于中后端插入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`clock gating` 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；</a:t>
            </a:r>
            <a:endParaRPr lang="en-US" altLang="zh-CN" sz="1400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综合策略：前端综合时应当保持设计架构，原则上不使用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`flatten`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策略。</a:t>
            </a:r>
            <a:endParaRPr lang="en-US" altLang="zh-CN" sz="1400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161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DFF31-B28E-C1FC-220D-3EC91C887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0D38F6-018C-EEF4-870D-9D4D8E21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组合与时序分离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2B7AAF-B2AD-8F14-2EAA-D9B3D79490F1}"/>
              </a:ext>
            </a:extLst>
          </p:cNvPr>
          <p:cNvSpPr txBox="1"/>
          <p:nvPr/>
        </p:nvSpPr>
        <p:spPr>
          <a:xfrm>
            <a:off x="723487" y="1554248"/>
            <a:ext cx="5091898" cy="445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400" b="1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使用寄存器模板：</a:t>
            </a:r>
            <a:endParaRPr lang="en-US" altLang="zh-CN" sz="1400" b="1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0E38EE-BF20-6E12-B0C6-F8D8F4958FCB}"/>
              </a:ext>
            </a:extLst>
          </p:cNvPr>
          <p:cNvSpPr txBox="1"/>
          <p:nvPr/>
        </p:nvSpPr>
        <p:spPr>
          <a:xfrm>
            <a:off x="5892790" y="1554248"/>
            <a:ext cx="5091898" cy="445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400" b="1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使用条件选通：</a:t>
            </a:r>
            <a:endParaRPr lang="en-US" altLang="zh-CN" sz="1400" b="1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270244E-D4E5-BCF9-DC21-EC9A383090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7" t="870" b="1054"/>
          <a:stretch>
            <a:fillRect/>
          </a:stretch>
        </p:blipFill>
        <p:spPr>
          <a:xfrm>
            <a:off x="1093331" y="2148936"/>
            <a:ext cx="3577407" cy="406841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36629FB-1DEE-B700-C12A-D9C34E64F06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51" r="2720"/>
          <a:stretch>
            <a:fillRect/>
          </a:stretch>
        </p:blipFill>
        <p:spPr>
          <a:xfrm>
            <a:off x="5815385" y="2203464"/>
            <a:ext cx="4871313" cy="37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356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C1838A-A937-3871-6652-D941606AD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A63B26-AEA5-F779-EA77-678155EC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控制逻辑与数据流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389EFC4-AA9E-D117-8204-E257F86F0675}"/>
              </a:ext>
            </a:extLst>
          </p:cNvPr>
          <p:cNvSpPr txBox="1"/>
          <p:nvPr/>
        </p:nvSpPr>
        <p:spPr>
          <a:xfrm>
            <a:off x="756058" y="1893801"/>
            <a:ext cx="10679884" cy="3450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600" b="1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功能定义：</a:t>
            </a:r>
            <a:endParaRPr lang="en-US" altLang="zh-CN" sz="1600" b="1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altLang="zh-CN" sz="16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	</a:t>
            </a:r>
            <a:r>
              <a:rPr lang="zh-CN" altLang="en-US" sz="16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控制逻辑：顶层调度各子模块工作，生成并分发关键控制信号，实现整个系统的流程管理。</a:t>
            </a:r>
            <a:endParaRPr lang="en-US" altLang="zh-CN" sz="1600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altLang="zh-CN" sz="16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	</a:t>
            </a:r>
            <a:r>
              <a:rPr lang="zh-CN" altLang="en-US" sz="16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数据流：专注于数据处理功能，执行算术逻辑运算、数据转换、存储访问及数据通路操作。</a:t>
            </a:r>
            <a:endParaRPr lang="en-US" altLang="zh-CN" sz="1600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600" b="1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工程意义：</a:t>
            </a:r>
            <a:endParaRPr lang="en-US" altLang="zh-CN" sz="1600" b="1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altLang="zh-CN" sz="16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	</a:t>
            </a:r>
            <a:r>
              <a:rPr lang="zh-CN" altLang="en-US" sz="16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复杂度解耦：控制逻辑与数据流严格划分，提升设计层次清晰度，增强模块的可复用性与可维护性。</a:t>
            </a:r>
            <a:endParaRPr lang="en-US" altLang="zh-CN" sz="1600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altLang="zh-CN" sz="16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	</a:t>
            </a:r>
            <a:r>
              <a:rPr lang="zh-CN" altLang="en-US" sz="16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性能与灵活性优化：数据路径易于流水线、并行扩展，控制路径可以灵活适配不同应用场景。</a:t>
            </a:r>
            <a:endParaRPr lang="en-US" altLang="zh-CN" sz="1600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altLang="zh-CN" sz="16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	</a:t>
            </a:r>
            <a:r>
              <a:rPr lang="zh-CN" altLang="en-US" sz="16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错误易定位：故障隔离明确，便于调试、验证、维护和升级。</a:t>
            </a:r>
          </a:p>
        </p:txBody>
      </p:sp>
    </p:spTree>
    <p:extLst>
      <p:ext uri="{BB962C8B-B14F-4D97-AF65-F5344CB8AC3E}">
        <p14:creationId xmlns:p14="http://schemas.microsoft.com/office/powerpoint/2010/main" val="3175326770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有趣的形状</Template>
  <TotalTime>2138</TotalTime>
  <Words>918</Words>
  <Application>Microsoft Office PowerPoint</Application>
  <PresentationFormat>宽屏</PresentationFormat>
  <Paragraphs>63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youyuan</vt:lpstr>
      <vt:lpstr>Arial</vt:lpstr>
      <vt:lpstr>Source Sans Pro</vt:lpstr>
      <vt:lpstr>Wingdings</vt:lpstr>
      <vt:lpstr>FunkyShapesVTI</vt:lpstr>
      <vt:lpstr>面向专用电路的 RTL设计方法</vt:lpstr>
      <vt:lpstr>CONTENTS</vt:lpstr>
      <vt:lpstr>ASIC设计流程：前端流程</vt:lpstr>
      <vt:lpstr>ASIC设计流程：Library文件</vt:lpstr>
      <vt:lpstr>ASIC设计流程：28nm</vt:lpstr>
      <vt:lpstr>ASIC设计流程：Memory文件</vt:lpstr>
      <vt:lpstr>ASIC设计流程</vt:lpstr>
      <vt:lpstr>组合与时序分离</vt:lpstr>
      <vt:lpstr>控制逻辑与数据流</vt:lpstr>
      <vt:lpstr>基于事件的状态机</vt:lpstr>
      <vt:lpstr>谢谢观看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bz wang</dc:creator>
  <cp:lastModifiedBy>bz wang</cp:lastModifiedBy>
  <cp:revision>471</cp:revision>
  <cp:lastPrinted>2025-07-11T12:41:27Z</cp:lastPrinted>
  <dcterms:created xsi:type="dcterms:W3CDTF">2025-02-23T09:52:42Z</dcterms:created>
  <dcterms:modified xsi:type="dcterms:W3CDTF">2025-07-20T03:06:56Z</dcterms:modified>
</cp:coreProperties>
</file>